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444" r:id="rId2"/>
    <p:sldId id="470" r:id="rId3"/>
    <p:sldId id="488" r:id="rId4"/>
    <p:sldId id="471" r:id="rId5"/>
    <p:sldId id="475" r:id="rId6"/>
    <p:sldId id="477" r:id="rId7"/>
    <p:sldId id="478" r:id="rId8"/>
    <p:sldId id="476" r:id="rId9"/>
    <p:sldId id="480" r:id="rId10"/>
    <p:sldId id="494" r:id="rId11"/>
    <p:sldId id="499" r:id="rId12"/>
    <p:sldId id="483" r:id="rId13"/>
    <p:sldId id="497" r:id="rId14"/>
    <p:sldId id="498" r:id="rId15"/>
    <p:sldId id="493" r:id="rId16"/>
    <p:sldId id="485" r:id="rId17"/>
    <p:sldId id="489" r:id="rId18"/>
    <p:sldId id="491" r:id="rId19"/>
    <p:sldId id="492" r:id="rId2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C1CF6"/>
    <a:srgbClr val="FF9900"/>
    <a:srgbClr val="FF9966"/>
    <a:srgbClr val="843F06"/>
    <a:srgbClr val="706840"/>
    <a:srgbClr val="642F0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859" autoAdjust="0"/>
    <p:restoredTop sz="97515" autoAdjust="0"/>
  </p:normalViewPr>
  <p:slideViewPr>
    <p:cSldViewPr>
      <p:cViewPr>
        <p:scale>
          <a:sx n="80" d="100"/>
          <a:sy n="80" d="100"/>
        </p:scale>
        <p:origin x="-2502" y="-8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0EDF2D-A5B5-43B8-841F-17CD3AB9EFE4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38CBCC-8778-41A0-AF16-A14BE4D73E4A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6772 miners,   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    </a:t>
          </a:r>
          <a:r>
            <a:rPr lang="en-US" sz="2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354.6 </a:t>
          </a:r>
          <a:r>
            <a:rPr lang="en-US" sz="2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kg gold,</a:t>
          </a:r>
          <a:r>
            <a:rPr lang="en-US" sz="2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                   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73.3%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87F10C1E-5438-4C3B-AF69-1D1816E56194}" type="parTrans" cxnId="{1C8B551F-CB79-4631-AEFE-3F0604B01A97}">
      <dgm:prSet/>
      <dgm:spPr/>
      <dgm:t>
        <a:bodyPr/>
        <a:lstStyle/>
        <a:p>
          <a:endParaRPr lang="en-US" sz="2000">
            <a:latin typeface="Arial" pitchFamily="34" charset="0"/>
            <a:cs typeface="Arial" pitchFamily="34" charset="0"/>
          </a:endParaRPr>
        </a:p>
      </dgm:t>
    </dgm:pt>
    <dgm:pt modelId="{A1919E99-695E-4993-98AA-AC9226C45D8D}" type="sibTrans" cxnId="{1C8B551F-CB79-4631-AEFE-3F0604B01A97}">
      <dgm:prSet/>
      <dgm:spPr/>
      <dgm:t>
        <a:bodyPr/>
        <a:lstStyle/>
        <a:p>
          <a:endParaRPr lang="en-US" sz="2000">
            <a:latin typeface="Arial" pitchFamily="34" charset="0"/>
            <a:cs typeface="Arial" pitchFamily="34" charset="0"/>
          </a:endParaRPr>
        </a:p>
      </dgm:t>
    </dgm:pt>
    <dgm:pt modelId="{65443CB9-F541-4450-A85B-D95B1DF68C21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Coal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4EDDFA73-3155-42F9-B164-46A274315403}" type="parTrans" cxnId="{D619CDD4-2661-4E49-A4D1-BC04486DD695}">
      <dgm:prSet/>
      <dgm:spPr/>
      <dgm:t>
        <a:bodyPr/>
        <a:lstStyle/>
        <a:p>
          <a:endParaRPr lang="en-US" sz="2000">
            <a:latin typeface="Arial" pitchFamily="34" charset="0"/>
            <a:cs typeface="Arial" pitchFamily="34" charset="0"/>
          </a:endParaRPr>
        </a:p>
      </dgm:t>
    </dgm:pt>
    <dgm:pt modelId="{21E12794-E256-4008-8302-437546133ED1}" type="sibTrans" cxnId="{D619CDD4-2661-4E49-A4D1-BC04486DD695}">
      <dgm:prSet/>
      <dgm:spPr/>
      <dgm:t>
        <a:bodyPr/>
        <a:lstStyle/>
        <a:p>
          <a:endParaRPr lang="en-US" sz="2000">
            <a:latin typeface="Arial" pitchFamily="34" charset="0"/>
            <a:cs typeface="Arial" pitchFamily="34" charset="0"/>
          </a:endParaRPr>
        </a:p>
      </dgm:t>
    </dgm:pt>
    <dgm:pt modelId="{DBB3F76A-CE9A-4DD1-A702-B83AF24D7DE8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1368 miners,    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  </a:t>
          </a:r>
          <a:r>
            <a:rPr lang="en-US" sz="2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142.0 </a:t>
          </a:r>
          <a:r>
            <a:rPr lang="en-US" sz="2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thous.t coal,             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14.1%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6311776B-5500-49C7-9AD5-CCB94A37BE4D}" type="parTrans" cxnId="{E1DA9184-82DB-425D-B8A7-7690C6E341BD}">
      <dgm:prSet/>
      <dgm:spPr/>
      <dgm:t>
        <a:bodyPr/>
        <a:lstStyle/>
        <a:p>
          <a:endParaRPr lang="en-US" sz="2000">
            <a:latin typeface="Arial" pitchFamily="34" charset="0"/>
            <a:cs typeface="Arial" pitchFamily="34" charset="0"/>
          </a:endParaRPr>
        </a:p>
      </dgm:t>
    </dgm:pt>
    <dgm:pt modelId="{106B1FE8-6D3B-4AC9-BC25-9358B98A2802}" type="sibTrans" cxnId="{E1DA9184-82DB-425D-B8A7-7690C6E341BD}">
      <dgm:prSet/>
      <dgm:spPr/>
      <dgm:t>
        <a:bodyPr/>
        <a:lstStyle/>
        <a:p>
          <a:endParaRPr lang="en-US" sz="2000">
            <a:latin typeface="Arial" pitchFamily="34" charset="0"/>
            <a:cs typeface="Arial" pitchFamily="34" charset="0"/>
          </a:endParaRPr>
        </a:p>
      </dgm:t>
    </dgm:pt>
    <dgm:pt modelId="{E0313C18-F00C-4BF6-8DBC-42ECFB846437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Fluorspar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B3B1933B-2410-4359-9635-7AAE40A1D50F}" type="parTrans" cxnId="{C233A02A-4104-4BD7-9EB3-F5312D1C9CD7}">
      <dgm:prSet/>
      <dgm:spPr/>
      <dgm:t>
        <a:bodyPr/>
        <a:lstStyle/>
        <a:p>
          <a:endParaRPr lang="en-US"/>
        </a:p>
      </dgm:t>
    </dgm:pt>
    <dgm:pt modelId="{6A996C56-0FB0-435E-A4A8-76376A641393}" type="sibTrans" cxnId="{C233A02A-4104-4BD7-9EB3-F5312D1C9CD7}">
      <dgm:prSet/>
      <dgm:spPr/>
      <dgm:t>
        <a:bodyPr/>
        <a:lstStyle/>
        <a:p>
          <a:endParaRPr lang="en-US"/>
        </a:p>
      </dgm:t>
    </dgm:pt>
    <dgm:pt modelId="{95523CE6-E5BA-4BF5-91E0-65CE776E8D30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Other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19CBAACB-BF56-4653-8C8D-E35D6C5CCE90}" type="parTrans" cxnId="{B9B220F3-C75C-4303-8450-DAA035BA2637}">
      <dgm:prSet/>
      <dgm:spPr/>
      <dgm:t>
        <a:bodyPr/>
        <a:lstStyle/>
        <a:p>
          <a:endParaRPr lang="en-US"/>
        </a:p>
      </dgm:t>
    </dgm:pt>
    <dgm:pt modelId="{CE88D92B-9556-4BA1-9E0E-DD83D357D9FF}" type="sibTrans" cxnId="{B9B220F3-C75C-4303-8450-DAA035BA2637}">
      <dgm:prSet/>
      <dgm:spPr/>
      <dgm:t>
        <a:bodyPr/>
        <a:lstStyle/>
        <a:p>
          <a:endParaRPr lang="en-US"/>
        </a:p>
      </dgm:t>
    </dgm:pt>
    <dgm:pt modelId="{590E527D-8BC2-4982-B148-E88C17F176D8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1010 miners,     </a:t>
          </a:r>
          <a:r>
            <a:rPr lang="en-US" sz="2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38.5 thous.t fluorspar,</a:t>
          </a:r>
          <a:r>
            <a:rPr lang="en-US" sz="2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      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6.3%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2BF39DF1-E960-4BBE-A45C-760CEA52BEC2}" type="parTrans" cxnId="{BB285061-F4A6-4A1E-8894-A0EBCA8DEEA9}">
      <dgm:prSet/>
      <dgm:spPr/>
      <dgm:t>
        <a:bodyPr/>
        <a:lstStyle/>
        <a:p>
          <a:endParaRPr lang="en-US"/>
        </a:p>
      </dgm:t>
    </dgm:pt>
    <dgm:pt modelId="{BCE05D59-8806-4FC4-98B9-C2AF7F21CC0E}" type="sibTrans" cxnId="{BB285061-F4A6-4A1E-8894-A0EBCA8DEEA9}">
      <dgm:prSet/>
      <dgm:spPr/>
      <dgm:t>
        <a:bodyPr/>
        <a:lstStyle/>
        <a:p>
          <a:endParaRPr lang="en-US"/>
        </a:p>
      </dgm:t>
    </dgm:pt>
    <dgm:pt modelId="{8BBF9572-4A95-48D4-80F2-301A09BA15D8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539 miners,       </a:t>
          </a:r>
          <a:r>
            <a:rPr lang="en-US" sz="2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1.3 thous.t other,               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6.3%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B74C70F5-CA3D-4618-B822-5B64A402CB68}" type="parTrans" cxnId="{2677B3C7-C133-4180-AFC9-8CDB88A67A90}">
      <dgm:prSet/>
      <dgm:spPr/>
      <dgm:t>
        <a:bodyPr/>
        <a:lstStyle/>
        <a:p>
          <a:endParaRPr lang="en-US"/>
        </a:p>
      </dgm:t>
    </dgm:pt>
    <dgm:pt modelId="{1FEE8F0D-EF46-4D38-8DAD-E5A2959EE3FE}" type="sibTrans" cxnId="{2677B3C7-C133-4180-AFC9-8CDB88A67A90}">
      <dgm:prSet/>
      <dgm:spPr/>
      <dgm:t>
        <a:bodyPr/>
        <a:lstStyle/>
        <a:p>
          <a:endParaRPr lang="en-US"/>
        </a:p>
      </dgm:t>
    </dgm:pt>
    <dgm:pt modelId="{31E5E329-53EB-4501-8841-2303D89F76F9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Gold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AEAB80C1-5BB4-4061-ABE7-F27061A2E929}" type="parTrans" cxnId="{500756F3-08DC-435E-95F8-C13EE8A5906F}">
      <dgm:prSet/>
      <dgm:spPr/>
      <dgm:t>
        <a:bodyPr/>
        <a:lstStyle/>
        <a:p>
          <a:endParaRPr lang="en-US"/>
        </a:p>
      </dgm:t>
    </dgm:pt>
    <dgm:pt modelId="{2EF3CCEA-1CC3-4991-95ED-4CFBC7CDA241}" type="sibTrans" cxnId="{500756F3-08DC-435E-95F8-C13EE8A5906F}">
      <dgm:prSet/>
      <dgm:spPr/>
      <dgm:t>
        <a:bodyPr/>
        <a:lstStyle/>
        <a:p>
          <a:endParaRPr lang="en-US"/>
        </a:p>
      </dgm:t>
    </dgm:pt>
    <dgm:pt modelId="{496C8D7A-9A63-4F0C-9F05-93E842FC2E50}" type="pres">
      <dgm:prSet presAssocID="{F60EDF2D-A5B5-43B8-841F-17CD3AB9EFE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AA68E1-1A47-4E04-9D3B-4160C88022EE}" type="pres">
      <dgm:prSet presAssocID="{31E5E329-53EB-4501-8841-2303D89F76F9}" presName="linNode" presStyleCnt="0"/>
      <dgm:spPr/>
    </dgm:pt>
    <dgm:pt modelId="{2E091E35-CD28-4574-A68D-767E9ACBFDAF}" type="pres">
      <dgm:prSet presAssocID="{31E5E329-53EB-4501-8841-2303D89F76F9}" presName="parTx" presStyleLbl="revTx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EC359D-90AF-49BC-8332-A15BE912747B}" type="pres">
      <dgm:prSet presAssocID="{31E5E329-53EB-4501-8841-2303D89F76F9}" presName="bracket" presStyleLbl="parChTrans1D1" presStyleIdx="0" presStyleCnt="4"/>
      <dgm:spPr/>
    </dgm:pt>
    <dgm:pt modelId="{2CE91CCD-34AF-4398-84B2-EDFB76397F5B}" type="pres">
      <dgm:prSet presAssocID="{31E5E329-53EB-4501-8841-2303D89F76F9}" presName="spH" presStyleCnt="0"/>
      <dgm:spPr/>
    </dgm:pt>
    <dgm:pt modelId="{073AA8BA-3074-4709-AEE8-C57735A63C1B}" type="pres">
      <dgm:prSet presAssocID="{31E5E329-53EB-4501-8841-2303D89F76F9}" presName="desTx" presStyleLbl="node1" presStyleIdx="0" presStyleCnt="4" custScaleX="1389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5E1700-32FA-4F08-9517-B1C22D71A99C}" type="pres">
      <dgm:prSet presAssocID="{2EF3CCEA-1CC3-4991-95ED-4CFBC7CDA241}" presName="spV" presStyleCnt="0"/>
      <dgm:spPr/>
    </dgm:pt>
    <dgm:pt modelId="{B7F90784-3F74-4120-A036-601A3266B121}" type="pres">
      <dgm:prSet presAssocID="{65443CB9-F541-4450-A85B-D95B1DF68C21}" presName="linNode" presStyleCnt="0"/>
      <dgm:spPr/>
    </dgm:pt>
    <dgm:pt modelId="{441275B5-60F5-4F23-A0F4-FAA2A65F8E87}" type="pres">
      <dgm:prSet presAssocID="{65443CB9-F541-4450-A85B-D95B1DF68C21}" presName="parTx" presStyleLbl="revTx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858300-577D-4D22-A1EF-FBB0DFEE73FF}" type="pres">
      <dgm:prSet presAssocID="{65443CB9-F541-4450-A85B-D95B1DF68C21}" presName="bracket" presStyleLbl="parChTrans1D1" presStyleIdx="1" presStyleCnt="4"/>
      <dgm:spPr/>
    </dgm:pt>
    <dgm:pt modelId="{3111DAD3-9F44-4DAC-AE40-EE11D7FE0178}" type="pres">
      <dgm:prSet presAssocID="{65443CB9-F541-4450-A85B-D95B1DF68C21}" presName="spH" presStyleCnt="0"/>
      <dgm:spPr/>
    </dgm:pt>
    <dgm:pt modelId="{5B9BAAC3-9C74-4AE7-A2F1-053C7F3DB602}" type="pres">
      <dgm:prSet presAssocID="{65443CB9-F541-4450-A85B-D95B1DF68C21}" presName="desTx" presStyleLbl="node1" presStyleIdx="1" presStyleCnt="4" custScaleX="1348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3A40A8-F3FB-41CC-97A4-AC84A570F749}" type="pres">
      <dgm:prSet presAssocID="{21E12794-E256-4008-8302-437546133ED1}" presName="spV" presStyleCnt="0"/>
      <dgm:spPr/>
    </dgm:pt>
    <dgm:pt modelId="{5DEBD84E-5231-406C-B17B-80448CDBF66B}" type="pres">
      <dgm:prSet presAssocID="{E0313C18-F00C-4BF6-8DBC-42ECFB846437}" presName="linNode" presStyleCnt="0"/>
      <dgm:spPr/>
    </dgm:pt>
    <dgm:pt modelId="{165BA42E-3082-41B1-97A3-F96BF02D6396}" type="pres">
      <dgm:prSet presAssocID="{E0313C18-F00C-4BF6-8DBC-42ECFB846437}" presName="parTx" presStyleLbl="revTx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B54B8B-1CA8-450E-892B-446391EFBAC6}" type="pres">
      <dgm:prSet presAssocID="{E0313C18-F00C-4BF6-8DBC-42ECFB846437}" presName="bracket" presStyleLbl="parChTrans1D1" presStyleIdx="2" presStyleCnt="4"/>
      <dgm:spPr/>
    </dgm:pt>
    <dgm:pt modelId="{BABB5F10-E4A7-4C92-8B16-83283CF18DA9}" type="pres">
      <dgm:prSet presAssocID="{E0313C18-F00C-4BF6-8DBC-42ECFB846437}" presName="spH" presStyleCnt="0"/>
      <dgm:spPr/>
    </dgm:pt>
    <dgm:pt modelId="{FCE0CD47-2AB0-4D65-BAA5-C8CF31C6D138}" type="pres">
      <dgm:prSet presAssocID="{E0313C18-F00C-4BF6-8DBC-42ECFB846437}" presName="desTx" presStyleLbl="node1" presStyleIdx="2" presStyleCnt="4" custScaleX="1308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AB71AA-858B-49B9-8489-E7C8DA1E4261}" type="pres">
      <dgm:prSet presAssocID="{6A996C56-0FB0-435E-A4A8-76376A641393}" presName="spV" presStyleCnt="0"/>
      <dgm:spPr/>
    </dgm:pt>
    <dgm:pt modelId="{DFB1EBC1-DB4E-49A4-9A67-A915FEF26E60}" type="pres">
      <dgm:prSet presAssocID="{95523CE6-E5BA-4BF5-91E0-65CE776E8D30}" presName="linNode" presStyleCnt="0"/>
      <dgm:spPr/>
    </dgm:pt>
    <dgm:pt modelId="{D619EDF4-E7A7-497D-BFCF-4782E6FEAF75}" type="pres">
      <dgm:prSet presAssocID="{95523CE6-E5BA-4BF5-91E0-65CE776E8D30}" presName="parTx" presStyleLbl="revTx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52A904-B5FF-4FDC-99F5-C4490E21B516}" type="pres">
      <dgm:prSet presAssocID="{95523CE6-E5BA-4BF5-91E0-65CE776E8D30}" presName="bracket" presStyleLbl="parChTrans1D1" presStyleIdx="3" presStyleCnt="4"/>
      <dgm:spPr/>
    </dgm:pt>
    <dgm:pt modelId="{4A3975B3-03CA-4BF5-B8AE-9E5F073DA3FE}" type="pres">
      <dgm:prSet presAssocID="{95523CE6-E5BA-4BF5-91E0-65CE776E8D30}" presName="spH" presStyleCnt="0"/>
      <dgm:spPr/>
    </dgm:pt>
    <dgm:pt modelId="{4989110D-DDC5-4F24-B7D5-677E18D25039}" type="pres">
      <dgm:prSet presAssocID="{95523CE6-E5BA-4BF5-91E0-65CE776E8D30}" presName="desTx" presStyleLbl="node1" presStyleIdx="3" presStyleCnt="4" custScaleX="1297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88F55D-C2EF-431F-A976-28D654C3FE35}" type="presOf" srcId="{DBB3F76A-CE9A-4DD1-A702-B83AF24D7DE8}" destId="{5B9BAAC3-9C74-4AE7-A2F1-053C7F3DB602}" srcOrd="0" destOrd="0" presId="urn:diagrams.loki3.com/BracketList+Icon"/>
    <dgm:cxn modelId="{B9B220F3-C75C-4303-8450-DAA035BA2637}" srcId="{F60EDF2D-A5B5-43B8-841F-17CD3AB9EFE4}" destId="{95523CE6-E5BA-4BF5-91E0-65CE776E8D30}" srcOrd="3" destOrd="0" parTransId="{19CBAACB-BF56-4653-8C8D-E35D6C5CCE90}" sibTransId="{CE88D92B-9556-4BA1-9E0E-DD83D357D9FF}"/>
    <dgm:cxn modelId="{E1DA9184-82DB-425D-B8A7-7690C6E341BD}" srcId="{65443CB9-F541-4450-A85B-D95B1DF68C21}" destId="{DBB3F76A-CE9A-4DD1-A702-B83AF24D7DE8}" srcOrd="0" destOrd="0" parTransId="{6311776B-5500-49C7-9AD5-CCB94A37BE4D}" sibTransId="{106B1FE8-6D3B-4AC9-BC25-9358B98A2802}"/>
    <dgm:cxn modelId="{C233A02A-4104-4BD7-9EB3-F5312D1C9CD7}" srcId="{F60EDF2D-A5B5-43B8-841F-17CD3AB9EFE4}" destId="{E0313C18-F00C-4BF6-8DBC-42ECFB846437}" srcOrd="2" destOrd="0" parTransId="{B3B1933B-2410-4359-9635-7AAE40A1D50F}" sibTransId="{6A996C56-0FB0-435E-A4A8-76376A641393}"/>
    <dgm:cxn modelId="{68C57DE6-3CF3-48EA-9CC8-D19DA5BC5162}" type="presOf" srcId="{65443CB9-F541-4450-A85B-D95B1DF68C21}" destId="{441275B5-60F5-4F23-A0F4-FAA2A65F8E87}" srcOrd="0" destOrd="0" presId="urn:diagrams.loki3.com/BracketList+Icon"/>
    <dgm:cxn modelId="{500756F3-08DC-435E-95F8-C13EE8A5906F}" srcId="{F60EDF2D-A5B5-43B8-841F-17CD3AB9EFE4}" destId="{31E5E329-53EB-4501-8841-2303D89F76F9}" srcOrd="0" destOrd="0" parTransId="{AEAB80C1-5BB4-4061-ABE7-F27061A2E929}" sibTransId="{2EF3CCEA-1CC3-4991-95ED-4CFBC7CDA241}"/>
    <dgm:cxn modelId="{71406284-9440-4D73-8DDA-095350EE01A0}" type="presOf" srcId="{1738CBCC-8778-41A0-AF16-A14BE4D73E4A}" destId="{073AA8BA-3074-4709-AEE8-C57735A63C1B}" srcOrd="0" destOrd="0" presId="urn:diagrams.loki3.com/BracketList+Icon"/>
    <dgm:cxn modelId="{BB285061-F4A6-4A1E-8894-A0EBCA8DEEA9}" srcId="{E0313C18-F00C-4BF6-8DBC-42ECFB846437}" destId="{590E527D-8BC2-4982-B148-E88C17F176D8}" srcOrd="0" destOrd="0" parTransId="{2BF39DF1-E960-4BBE-A45C-760CEA52BEC2}" sibTransId="{BCE05D59-8806-4FC4-98B9-C2AF7F21CC0E}"/>
    <dgm:cxn modelId="{1C8B551F-CB79-4631-AEFE-3F0604B01A97}" srcId="{31E5E329-53EB-4501-8841-2303D89F76F9}" destId="{1738CBCC-8778-41A0-AF16-A14BE4D73E4A}" srcOrd="0" destOrd="0" parTransId="{87F10C1E-5438-4C3B-AF69-1D1816E56194}" sibTransId="{A1919E99-695E-4993-98AA-AC9226C45D8D}"/>
    <dgm:cxn modelId="{D2FD4BAE-66E1-43F7-92A6-CB9D515EC808}" type="presOf" srcId="{590E527D-8BC2-4982-B148-E88C17F176D8}" destId="{FCE0CD47-2AB0-4D65-BAA5-C8CF31C6D138}" srcOrd="0" destOrd="0" presId="urn:diagrams.loki3.com/BracketList+Icon"/>
    <dgm:cxn modelId="{2677B3C7-C133-4180-AFC9-8CDB88A67A90}" srcId="{95523CE6-E5BA-4BF5-91E0-65CE776E8D30}" destId="{8BBF9572-4A95-48D4-80F2-301A09BA15D8}" srcOrd="0" destOrd="0" parTransId="{B74C70F5-CA3D-4618-B822-5B64A402CB68}" sibTransId="{1FEE8F0D-EF46-4D38-8DAD-E5A2959EE3FE}"/>
    <dgm:cxn modelId="{D619CDD4-2661-4E49-A4D1-BC04486DD695}" srcId="{F60EDF2D-A5B5-43B8-841F-17CD3AB9EFE4}" destId="{65443CB9-F541-4450-A85B-D95B1DF68C21}" srcOrd="1" destOrd="0" parTransId="{4EDDFA73-3155-42F9-B164-46A274315403}" sibTransId="{21E12794-E256-4008-8302-437546133ED1}"/>
    <dgm:cxn modelId="{9818E5CF-81AC-461E-A08D-8FBFE515B772}" type="presOf" srcId="{95523CE6-E5BA-4BF5-91E0-65CE776E8D30}" destId="{D619EDF4-E7A7-497D-BFCF-4782E6FEAF75}" srcOrd="0" destOrd="0" presId="urn:diagrams.loki3.com/BracketList+Icon"/>
    <dgm:cxn modelId="{E632312D-7698-4EED-8251-C752C1EDAB69}" type="presOf" srcId="{E0313C18-F00C-4BF6-8DBC-42ECFB846437}" destId="{165BA42E-3082-41B1-97A3-F96BF02D6396}" srcOrd="0" destOrd="0" presId="urn:diagrams.loki3.com/BracketList+Icon"/>
    <dgm:cxn modelId="{95011FBF-F65E-4BBB-BAD6-FEB9ADFFF234}" type="presOf" srcId="{8BBF9572-4A95-48D4-80F2-301A09BA15D8}" destId="{4989110D-DDC5-4F24-B7D5-677E18D25039}" srcOrd="0" destOrd="0" presId="urn:diagrams.loki3.com/BracketList+Icon"/>
    <dgm:cxn modelId="{039E42AC-3BD1-4530-8FCC-049D7165C8A4}" type="presOf" srcId="{F60EDF2D-A5B5-43B8-841F-17CD3AB9EFE4}" destId="{496C8D7A-9A63-4F0C-9F05-93E842FC2E50}" srcOrd="0" destOrd="0" presId="urn:diagrams.loki3.com/BracketList+Icon"/>
    <dgm:cxn modelId="{268FC720-1923-4E01-B3F1-1D802BD539A9}" type="presOf" srcId="{31E5E329-53EB-4501-8841-2303D89F76F9}" destId="{2E091E35-CD28-4574-A68D-767E9ACBFDAF}" srcOrd="0" destOrd="0" presId="urn:diagrams.loki3.com/BracketList+Icon"/>
    <dgm:cxn modelId="{B84B0EFA-40DB-4607-A210-35FE0F002B12}" type="presParOf" srcId="{496C8D7A-9A63-4F0C-9F05-93E842FC2E50}" destId="{64AA68E1-1A47-4E04-9D3B-4160C88022EE}" srcOrd="0" destOrd="0" presId="urn:diagrams.loki3.com/BracketList+Icon"/>
    <dgm:cxn modelId="{39539189-D380-483D-B45A-1DA3DA070292}" type="presParOf" srcId="{64AA68E1-1A47-4E04-9D3B-4160C88022EE}" destId="{2E091E35-CD28-4574-A68D-767E9ACBFDAF}" srcOrd="0" destOrd="0" presId="urn:diagrams.loki3.com/BracketList+Icon"/>
    <dgm:cxn modelId="{A08CB0FC-E219-437A-8A39-62451D90F84F}" type="presParOf" srcId="{64AA68E1-1A47-4E04-9D3B-4160C88022EE}" destId="{4AEC359D-90AF-49BC-8332-A15BE912747B}" srcOrd="1" destOrd="0" presId="urn:diagrams.loki3.com/BracketList+Icon"/>
    <dgm:cxn modelId="{0D747BF9-75F4-4475-8EAD-D4A3E7B96651}" type="presParOf" srcId="{64AA68E1-1A47-4E04-9D3B-4160C88022EE}" destId="{2CE91CCD-34AF-4398-84B2-EDFB76397F5B}" srcOrd="2" destOrd="0" presId="urn:diagrams.loki3.com/BracketList+Icon"/>
    <dgm:cxn modelId="{B77D72E5-16F6-4A30-A470-DD3972CC6323}" type="presParOf" srcId="{64AA68E1-1A47-4E04-9D3B-4160C88022EE}" destId="{073AA8BA-3074-4709-AEE8-C57735A63C1B}" srcOrd="3" destOrd="0" presId="urn:diagrams.loki3.com/BracketList+Icon"/>
    <dgm:cxn modelId="{9339C4C6-BE06-4B3D-A76D-815C09563DF7}" type="presParOf" srcId="{496C8D7A-9A63-4F0C-9F05-93E842FC2E50}" destId="{635E1700-32FA-4F08-9517-B1C22D71A99C}" srcOrd="1" destOrd="0" presId="urn:diagrams.loki3.com/BracketList+Icon"/>
    <dgm:cxn modelId="{FAA14457-9762-4F2A-B7BE-DB5A730B4EA2}" type="presParOf" srcId="{496C8D7A-9A63-4F0C-9F05-93E842FC2E50}" destId="{B7F90784-3F74-4120-A036-601A3266B121}" srcOrd="2" destOrd="0" presId="urn:diagrams.loki3.com/BracketList+Icon"/>
    <dgm:cxn modelId="{F05FFC1B-EA73-4ADF-A276-0C0A8A94C168}" type="presParOf" srcId="{B7F90784-3F74-4120-A036-601A3266B121}" destId="{441275B5-60F5-4F23-A0F4-FAA2A65F8E87}" srcOrd="0" destOrd="0" presId="urn:diagrams.loki3.com/BracketList+Icon"/>
    <dgm:cxn modelId="{FD73DD13-A1D6-426E-B867-8E4FD84E8141}" type="presParOf" srcId="{B7F90784-3F74-4120-A036-601A3266B121}" destId="{A3858300-577D-4D22-A1EF-FBB0DFEE73FF}" srcOrd="1" destOrd="0" presId="urn:diagrams.loki3.com/BracketList+Icon"/>
    <dgm:cxn modelId="{84166279-5C62-42BA-B34C-D59C7820CF36}" type="presParOf" srcId="{B7F90784-3F74-4120-A036-601A3266B121}" destId="{3111DAD3-9F44-4DAC-AE40-EE11D7FE0178}" srcOrd="2" destOrd="0" presId="urn:diagrams.loki3.com/BracketList+Icon"/>
    <dgm:cxn modelId="{E8AA0A47-193A-4BDB-A5C6-E12250D9C79D}" type="presParOf" srcId="{B7F90784-3F74-4120-A036-601A3266B121}" destId="{5B9BAAC3-9C74-4AE7-A2F1-053C7F3DB602}" srcOrd="3" destOrd="0" presId="urn:diagrams.loki3.com/BracketList+Icon"/>
    <dgm:cxn modelId="{1A59E4B6-9989-4380-A76C-ADB150AA68D3}" type="presParOf" srcId="{496C8D7A-9A63-4F0C-9F05-93E842FC2E50}" destId="{D53A40A8-F3FB-41CC-97A4-AC84A570F749}" srcOrd="3" destOrd="0" presId="urn:diagrams.loki3.com/BracketList+Icon"/>
    <dgm:cxn modelId="{D8B93558-EFA7-401B-9B09-7615B0B31025}" type="presParOf" srcId="{496C8D7A-9A63-4F0C-9F05-93E842FC2E50}" destId="{5DEBD84E-5231-406C-B17B-80448CDBF66B}" srcOrd="4" destOrd="0" presId="urn:diagrams.loki3.com/BracketList+Icon"/>
    <dgm:cxn modelId="{8A5608D9-BEB9-4F55-8EA5-F9B309EFE978}" type="presParOf" srcId="{5DEBD84E-5231-406C-B17B-80448CDBF66B}" destId="{165BA42E-3082-41B1-97A3-F96BF02D6396}" srcOrd="0" destOrd="0" presId="urn:diagrams.loki3.com/BracketList+Icon"/>
    <dgm:cxn modelId="{F411B9F3-8302-44EF-9C2C-5FA50A7F63A7}" type="presParOf" srcId="{5DEBD84E-5231-406C-B17B-80448CDBF66B}" destId="{0CB54B8B-1CA8-450E-892B-446391EFBAC6}" srcOrd="1" destOrd="0" presId="urn:diagrams.loki3.com/BracketList+Icon"/>
    <dgm:cxn modelId="{58D64FED-07A6-4A8F-A1B0-108F3E9F7A74}" type="presParOf" srcId="{5DEBD84E-5231-406C-B17B-80448CDBF66B}" destId="{BABB5F10-E4A7-4C92-8B16-83283CF18DA9}" srcOrd="2" destOrd="0" presId="urn:diagrams.loki3.com/BracketList+Icon"/>
    <dgm:cxn modelId="{6F740355-9644-4270-9968-753D24BFCBAE}" type="presParOf" srcId="{5DEBD84E-5231-406C-B17B-80448CDBF66B}" destId="{FCE0CD47-2AB0-4D65-BAA5-C8CF31C6D138}" srcOrd="3" destOrd="0" presId="urn:diagrams.loki3.com/BracketList+Icon"/>
    <dgm:cxn modelId="{23CBA664-1A87-4EC0-90DD-E22229D50EFC}" type="presParOf" srcId="{496C8D7A-9A63-4F0C-9F05-93E842FC2E50}" destId="{ADAB71AA-858B-49B9-8489-E7C8DA1E4261}" srcOrd="5" destOrd="0" presId="urn:diagrams.loki3.com/BracketList+Icon"/>
    <dgm:cxn modelId="{6B8D04BF-E22E-4008-966A-41C7E15B8633}" type="presParOf" srcId="{496C8D7A-9A63-4F0C-9F05-93E842FC2E50}" destId="{DFB1EBC1-DB4E-49A4-9A67-A915FEF26E60}" srcOrd="6" destOrd="0" presId="urn:diagrams.loki3.com/BracketList+Icon"/>
    <dgm:cxn modelId="{13EC41B1-FAA9-45E3-A65C-0CA8C42E8972}" type="presParOf" srcId="{DFB1EBC1-DB4E-49A4-9A67-A915FEF26E60}" destId="{D619EDF4-E7A7-497D-BFCF-4782E6FEAF75}" srcOrd="0" destOrd="0" presId="urn:diagrams.loki3.com/BracketList+Icon"/>
    <dgm:cxn modelId="{5FD34207-5AD0-49BE-A77A-0DC94D9F8A8E}" type="presParOf" srcId="{DFB1EBC1-DB4E-49A4-9A67-A915FEF26E60}" destId="{0D52A904-B5FF-4FDC-99F5-C4490E21B516}" srcOrd="1" destOrd="0" presId="urn:diagrams.loki3.com/BracketList+Icon"/>
    <dgm:cxn modelId="{EA0EA553-B70A-4826-B80F-CC97C243A34E}" type="presParOf" srcId="{DFB1EBC1-DB4E-49A4-9A67-A915FEF26E60}" destId="{4A3975B3-03CA-4BF5-B8AE-9E5F073DA3FE}" srcOrd="2" destOrd="0" presId="urn:diagrams.loki3.com/BracketList+Icon"/>
    <dgm:cxn modelId="{3DB2665F-1D45-4055-B3F4-0A19F8DA4106}" type="presParOf" srcId="{DFB1EBC1-DB4E-49A4-9A67-A915FEF26E60}" destId="{4989110D-DDC5-4F24-B7D5-677E18D25039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091E35-CD28-4574-A68D-767E9ACBFDAF}">
      <dsp:nvSpPr>
        <dsp:cNvPr id="0" name=""/>
        <dsp:cNvSpPr/>
      </dsp:nvSpPr>
      <dsp:spPr>
        <a:xfrm>
          <a:off x="1959" y="11399"/>
          <a:ext cx="1670577" cy="732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Gold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1959" y="11399"/>
        <a:ext cx="1670577" cy="732600"/>
      </dsp:txXfrm>
    </dsp:sp>
    <dsp:sp modelId="{4AEC359D-90AF-49BC-8332-A15BE912747B}">
      <dsp:nvSpPr>
        <dsp:cNvPr id="0" name=""/>
        <dsp:cNvSpPr/>
      </dsp:nvSpPr>
      <dsp:spPr>
        <a:xfrm>
          <a:off x="1672536" y="11399"/>
          <a:ext cx="334115" cy="732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3AA8BA-3074-4709-AEE8-C57735A63C1B}">
      <dsp:nvSpPr>
        <dsp:cNvPr id="0" name=""/>
        <dsp:cNvSpPr/>
      </dsp:nvSpPr>
      <dsp:spPr>
        <a:xfrm>
          <a:off x="2140297" y="11399"/>
          <a:ext cx="6312664" cy="732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6772 miners,   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    </a:t>
          </a:r>
          <a:r>
            <a:rPr lang="en-US" sz="2000" kern="1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354.6 </a:t>
          </a:r>
          <a:r>
            <a:rPr lang="en-US" sz="2000" kern="1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kg gold,</a:t>
          </a:r>
          <a:r>
            <a:rPr lang="en-US" sz="2000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                   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73.3%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2140297" y="11399"/>
        <a:ext cx="6312664" cy="732600"/>
      </dsp:txXfrm>
    </dsp:sp>
    <dsp:sp modelId="{441275B5-60F5-4F23-A0F4-FAA2A65F8E87}">
      <dsp:nvSpPr>
        <dsp:cNvPr id="0" name=""/>
        <dsp:cNvSpPr/>
      </dsp:nvSpPr>
      <dsp:spPr>
        <a:xfrm>
          <a:off x="1959" y="877199"/>
          <a:ext cx="1707746" cy="732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Coal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1959" y="877199"/>
        <a:ext cx="1707746" cy="732600"/>
      </dsp:txXfrm>
    </dsp:sp>
    <dsp:sp modelId="{A3858300-577D-4D22-A1EF-FBB0DFEE73FF}">
      <dsp:nvSpPr>
        <dsp:cNvPr id="0" name=""/>
        <dsp:cNvSpPr/>
      </dsp:nvSpPr>
      <dsp:spPr>
        <a:xfrm>
          <a:off x="1709705" y="877199"/>
          <a:ext cx="341549" cy="732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9BAAC3-9C74-4AE7-A2F1-053C7F3DB602}">
      <dsp:nvSpPr>
        <dsp:cNvPr id="0" name=""/>
        <dsp:cNvSpPr/>
      </dsp:nvSpPr>
      <dsp:spPr>
        <a:xfrm>
          <a:off x="2187875" y="877199"/>
          <a:ext cx="6264761" cy="732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1368 miners,    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  </a:t>
          </a:r>
          <a:r>
            <a:rPr lang="en-US" sz="2000" kern="1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142.0 </a:t>
          </a:r>
          <a:r>
            <a:rPr lang="en-US" sz="2000" kern="1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thous.t coal,             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14.1%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2187875" y="877199"/>
        <a:ext cx="6264761" cy="732600"/>
      </dsp:txXfrm>
    </dsp:sp>
    <dsp:sp modelId="{165BA42E-3082-41B1-97A3-F96BF02D6396}">
      <dsp:nvSpPr>
        <dsp:cNvPr id="0" name=""/>
        <dsp:cNvSpPr/>
      </dsp:nvSpPr>
      <dsp:spPr>
        <a:xfrm>
          <a:off x="1959" y="1743000"/>
          <a:ext cx="1746981" cy="732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Fluorspar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1959" y="1743000"/>
        <a:ext cx="1746981" cy="732600"/>
      </dsp:txXfrm>
    </dsp:sp>
    <dsp:sp modelId="{0CB54B8B-1CA8-450E-892B-446391EFBAC6}">
      <dsp:nvSpPr>
        <dsp:cNvPr id="0" name=""/>
        <dsp:cNvSpPr/>
      </dsp:nvSpPr>
      <dsp:spPr>
        <a:xfrm>
          <a:off x="1748940" y="1743000"/>
          <a:ext cx="349396" cy="732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E0CD47-2AB0-4D65-BAA5-C8CF31C6D138}">
      <dsp:nvSpPr>
        <dsp:cNvPr id="0" name=""/>
        <dsp:cNvSpPr/>
      </dsp:nvSpPr>
      <dsp:spPr>
        <a:xfrm>
          <a:off x="2238095" y="1743000"/>
          <a:ext cx="6218145" cy="732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1010 miners,     </a:t>
          </a:r>
          <a:r>
            <a:rPr lang="en-US" sz="2000" kern="1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38.5 thous.t fluorspar,</a:t>
          </a:r>
          <a:r>
            <a:rPr lang="en-US" sz="2000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      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6.3%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2238095" y="1743000"/>
        <a:ext cx="6218145" cy="732600"/>
      </dsp:txXfrm>
    </dsp:sp>
    <dsp:sp modelId="{D619EDF4-E7A7-497D-BFCF-4782E6FEAF75}">
      <dsp:nvSpPr>
        <dsp:cNvPr id="0" name=""/>
        <dsp:cNvSpPr/>
      </dsp:nvSpPr>
      <dsp:spPr>
        <a:xfrm>
          <a:off x="1959" y="2608800"/>
          <a:ext cx="1757306" cy="732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Other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1959" y="2608800"/>
        <a:ext cx="1757306" cy="732600"/>
      </dsp:txXfrm>
    </dsp:sp>
    <dsp:sp modelId="{0D52A904-B5FF-4FDC-99F5-C4490E21B516}">
      <dsp:nvSpPr>
        <dsp:cNvPr id="0" name=""/>
        <dsp:cNvSpPr/>
      </dsp:nvSpPr>
      <dsp:spPr>
        <a:xfrm>
          <a:off x="1759265" y="2608800"/>
          <a:ext cx="351461" cy="732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89110D-DDC5-4F24-B7D5-677E18D25039}">
      <dsp:nvSpPr>
        <dsp:cNvPr id="0" name=""/>
        <dsp:cNvSpPr/>
      </dsp:nvSpPr>
      <dsp:spPr>
        <a:xfrm>
          <a:off x="2251311" y="2608800"/>
          <a:ext cx="6204085" cy="732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539 miners,       </a:t>
          </a:r>
          <a:r>
            <a:rPr lang="en-US" sz="2000" kern="1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1.3 thous.t other,               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6.3%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2251311" y="2608800"/>
        <a:ext cx="6204085" cy="732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1587" cy="464746"/>
          </a:xfrm>
          <a:prstGeom prst="rect">
            <a:avLst/>
          </a:prstGeom>
        </p:spPr>
        <p:txBody>
          <a:bodyPr vert="horz" lIns="93522" tIns="46760" rIns="93522" bIns="467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816" y="2"/>
            <a:ext cx="2971587" cy="464746"/>
          </a:xfrm>
          <a:prstGeom prst="rect">
            <a:avLst/>
          </a:prstGeom>
        </p:spPr>
        <p:txBody>
          <a:bodyPr vert="horz" lIns="93522" tIns="46760" rIns="93522" bIns="46760" rtlCol="0"/>
          <a:lstStyle>
            <a:lvl1pPr algn="r">
              <a:defRPr sz="1200"/>
            </a:lvl1pPr>
          </a:lstStyle>
          <a:p>
            <a:fld id="{9ECA763C-76C6-472F-868E-6F3647552D85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171"/>
            <a:ext cx="2971587" cy="464745"/>
          </a:xfrm>
          <a:prstGeom prst="rect">
            <a:avLst/>
          </a:prstGeom>
        </p:spPr>
        <p:txBody>
          <a:bodyPr vert="horz" lIns="93522" tIns="46760" rIns="93522" bIns="467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816" y="8830171"/>
            <a:ext cx="2971587" cy="464745"/>
          </a:xfrm>
          <a:prstGeom prst="rect">
            <a:avLst/>
          </a:prstGeom>
        </p:spPr>
        <p:txBody>
          <a:bodyPr vert="horz" lIns="93522" tIns="46760" rIns="93522" bIns="46760" rtlCol="0" anchor="b"/>
          <a:lstStyle>
            <a:lvl1pPr algn="r">
              <a:defRPr sz="1200"/>
            </a:lvl1pPr>
          </a:lstStyle>
          <a:p>
            <a:fld id="{3E71B964-1379-4D45-A084-6DD66B8FA2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5311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71800" cy="464820"/>
          </a:xfrm>
          <a:prstGeom prst="rect">
            <a:avLst/>
          </a:prstGeom>
        </p:spPr>
        <p:txBody>
          <a:bodyPr vert="horz" lIns="93522" tIns="46760" rIns="93522" bIns="467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6" y="2"/>
            <a:ext cx="2971800" cy="464820"/>
          </a:xfrm>
          <a:prstGeom prst="rect">
            <a:avLst/>
          </a:prstGeom>
        </p:spPr>
        <p:txBody>
          <a:bodyPr vert="horz" lIns="93522" tIns="46760" rIns="93522" bIns="46760" rtlCol="0"/>
          <a:lstStyle>
            <a:lvl1pPr algn="r">
              <a:defRPr sz="1200"/>
            </a:lvl1pPr>
          </a:lstStyle>
          <a:p>
            <a:fld id="{72838684-2089-4155-8EB9-EEB0B84BFC0C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698500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522" tIns="46760" rIns="93522" bIns="467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3" y="4415790"/>
            <a:ext cx="5486399" cy="4183380"/>
          </a:xfrm>
          <a:prstGeom prst="rect">
            <a:avLst/>
          </a:prstGeom>
        </p:spPr>
        <p:txBody>
          <a:bodyPr vert="horz" lIns="93522" tIns="46760" rIns="93522" bIns="4676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968"/>
            <a:ext cx="2971800" cy="464820"/>
          </a:xfrm>
          <a:prstGeom prst="rect">
            <a:avLst/>
          </a:prstGeom>
        </p:spPr>
        <p:txBody>
          <a:bodyPr vert="horz" lIns="93522" tIns="46760" rIns="93522" bIns="467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6" y="8829968"/>
            <a:ext cx="2971800" cy="464820"/>
          </a:xfrm>
          <a:prstGeom prst="rect">
            <a:avLst/>
          </a:prstGeom>
        </p:spPr>
        <p:txBody>
          <a:bodyPr vert="horz" lIns="93522" tIns="46760" rIns="93522" bIns="46760" rtlCol="0" anchor="b"/>
          <a:lstStyle>
            <a:lvl1pPr algn="r">
              <a:defRPr sz="1200"/>
            </a:lvl1pPr>
          </a:lstStyle>
          <a:p>
            <a:fld id="{6063315B-F53D-4439-92F0-6661F091D3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5963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D8C496-D904-4FAB-813A-EADC4D886E8F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240C4-758A-4028-A19D-B9BE6A9366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123412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8425CE-3F7B-4CA6-9D3B-D775FADBB1F7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240C4-758A-4028-A19D-B9BE6A9366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600110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E5A9EE-B510-4BCB-A927-37E4682A6797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240C4-758A-4028-A19D-B9BE6A9366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033406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0FFBA9-A07D-46F3-B180-C8D0B78FAC77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240C4-758A-4028-A19D-B9BE6A9366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023148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09BB50-B22B-422B-9678-712691A5730E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240C4-758A-4028-A19D-B9BE6A9366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753106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492659-7382-4149-8A21-54EE079EC33E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240C4-758A-4028-A19D-B9BE6A9366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152143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22147A-6565-4430-BD17-390D79459BA8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240C4-758A-4028-A19D-B9BE6A9366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261526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2EC986-58DE-4DFE-AA02-6C602AA8C5A4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240C4-758A-4028-A19D-B9BE6A9366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827983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C4F86C-140E-41D6-A004-0539135BFFB0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240C4-758A-4028-A19D-B9BE6A9366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449650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DE7D79-A7F4-4273-B760-73948C7AFDE5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240C4-758A-4028-A19D-B9BE6A9366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869151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51F72F-FDD7-4BAB-82BC-A8E9562C75D4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240C4-758A-4028-A19D-B9BE6A9366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915520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BC65F-9FD3-4370-BFF8-843A1B6F448E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240C4-758A-4028-A19D-B9BE6A936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so.mn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467600" cy="182880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US" sz="17600" b="1" cap="smal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0" b="1" cap="smal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16000" b="1" cap="small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NON-OBSERVED </a:t>
            </a:r>
            <a:r>
              <a:rPr lang="en-US" sz="16000" b="1" cap="smal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ECONOMY (NOE):</a:t>
            </a:r>
            <a:endParaRPr lang="en-US" sz="16000" b="1" cap="small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6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12800" b="1" i="1" dirty="0">
                <a:solidFill>
                  <a:srgbClr val="0333FD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2800" b="1" i="1" dirty="0" smtClean="0">
                <a:solidFill>
                  <a:srgbClr val="0333FD"/>
                </a:solidFill>
                <a:latin typeface="Arial" pitchFamily="34" charset="0"/>
                <a:cs typeface="Arial" pitchFamily="34" charset="0"/>
              </a:rPr>
              <a:t>urrent Practice in Mongolia</a:t>
            </a:r>
          </a:p>
          <a:p>
            <a:pPr algn="ctr">
              <a:buNone/>
            </a:pPr>
            <a:r>
              <a:rPr lang="en-US" sz="12800" b="1" cap="smal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334000" y="4445556"/>
            <a:ext cx="25908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B. </a:t>
            </a:r>
            <a:r>
              <a:rPr lang="en-US" altLang="en-US" sz="1400" dirty="0" err="1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Badamtsetseg</a:t>
            </a:r>
            <a:endParaRPr lang="en-US" altLang="en-US" sz="140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altLang="en-US" sz="140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Director of Macro economic </a:t>
            </a:r>
            <a:r>
              <a:rPr lang="en-US" altLang="en-US" sz="14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statistics </a:t>
            </a:r>
            <a:r>
              <a:rPr lang="en-US" altLang="en-US" sz="140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department</a:t>
            </a:r>
            <a:endParaRPr lang="mn-MN" altLang="en-US" sz="140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27075" y="660400"/>
            <a:ext cx="83407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20000"/>
              </a:spcBef>
              <a:buClr>
                <a:srgbClr val="984807"/>
              </a:buClr>
              <a:buSzPct val="80000"/>
            </a:pPr>
            <a:r>
              <a:rPr lang="en-US" altLang="en-US" sz="1600" b="1" i="1" dirty="0" smtClean="0">
                <a:solidFill>
                  <a:srgbClr val="005C9B"/>
                </a:solidFill>
              </a:rPr>
              <a:t>Meeting of the Group of Experts on National Accounts</a:t>
            </a:r>
          </a:p>
        </p:txBody>
      </p:sp>
      <p:sp>
        <p:nvSpPr>
          <p:cNvPr id="2" name="Rectangle 1"/>
          <p:cNvSpPr/>
          <p:nvPr/>
        </p:nvSpPr>
        <p:spPr>
          <a:xfrm>
            <a:off x="3373929" y="6012274"/>
            <a:ext cx="238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rgbClr val="984807"/>
              </a:buClr>
              <a:buSzPct val="80000"/>
            </a:pPr>
            <a:r>
              <a:rPr lang="en-US" altLang="en-US" b="1" i="1" dirty="0">
                <a:solidFill>
                  <a:srgbClr val="005C9B"/>
                </a:solidFill>
              </a:rPr>
              <a:t>6-9 May, 2014, Geneva</a:t>
            </a:r>
            <a:endParaRPr lang="mn-MN" altLang="en-US" b="1" i="1" dirty="0">
              <a:solidFill>
                <a:srgbClr val="005C9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1A98B-F6AB-45A5-9D6D-D436DAE5B2B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1524000"/>
            <a:ext cx="7924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en-US" altLang="en-US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In phase 2</a:t>
            </a:r>
            <a:r>
              <a:rPr lang="en-US" altLang="en-US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Informal sector enterprise data is 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collected by</a:t>
            </a:r>
          </a:p>
          <a:p>
            <a:pPr marL="342900" indent="-342900" algn="just"/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independent m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odule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questionnaire.</a:t>
            </a:r>
          </a:p>
          <a:p>
            <a:pPr marL="342900" indent="-342900" algn="just"/>
            <a:endParaRPr lang="en-US" alt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altLang="en-US" sz="2200" b="1" dirty="0" smtClean="0">
                <a:solidFill>
                  <a:srgbClr val="2C1CF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Main indicators:</a:t>
            </a:r>
          </a:p>
          <a:p>
            <a:pPr algn="just"/>
            <a:endParaRPr lang="en-US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Organization and status of the business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Employment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Production and sales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Business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expenditure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Information of transportation and owner occupied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dwellings</a:t>
            </a:r>
          </a:p>
          <a:p>
            <a:pPr marL="914400" lvl="1" indent="-457200">
              <a:buFont typeface="Arial" panose="020B0604020202020204" pitchFamily="34" charset="0"/>
              <a:buChar char="–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–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ctr"/>
            <a:r>
              <a:rPr lang="en-US" sz="2200" i="1" dirty="0" smtClean="0">
                <a:solidFill>
                  <a:srgbClr val="2C1CF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estimated the number of employment, turnover and VA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6790" y="609600"/>
            <a:ext cx="8153400" cy="563562"/>
          </a:xfrm>
        </p:spPr>
        <p:txBody>
          <a:bodyPr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HUEMs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N1, N3, N5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1207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838200" y="457200"/>
            <a:ext cx="83058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514600" y="533400"/>
            <a:ext cx="434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3.1. HUEMs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N1, N3, N5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838200" y="990600"/>
            <a:ext cx="76962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b="1" u="sng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400" b="1" dirty="0" smtClean="0">
                <a:solidFill>
                  <a:srgbClr val="2C1CF6"/>
                </a:solidFill>
                <a:latin typeface="Arial" pitchFamily="34" charset="0"/>
                <a:cs typeface="Arial" pitchFamily="34" charset="0"/>
              </a:rPr>
              <a:t>B. Survey on artisanal and small-scale miners</a:t>
            </a: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xmlns="" val="4185131785"/>
              </p:ext>
            </p:extLst>
          </p:nvPr>
        </p:nvGraphicFramePr>
        <p:xfrm>
          <a:off x="381000" y="3128136"/>
          <a:ext cx="84582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Rectangle 17"/>
          <p:cNvSpPr/>
          <p:nvPr/>
        </p:nvSpPr>
        <p:spPr>
          <a:xfrm>
            <a:off x="674914" y="2078228"/>
            <a:ext cx="19158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Total miners-13375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955971" y="2078229"/>
            <a:ext cx="1676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Percentage share to total VA of miners</a:t>
            </a:r>
            <a:endParaRPr lang="en-US" sz="2400" i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53643" y="2216728"/>
            <a:ext cx="18233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Total                      production</a:t>
            </a:r>
            <a:endParaRPr lang="en-US" sz="2400" i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874818" y="2216272"/>
            <a:ext cx="14834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Number             of miner</a:t>
            </a:r>
            <a:endParaRPr lang="en-US" sz="2400" i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ight Brace 3"/>
          <p:cNvSpPr/>
          <p:nvPr/>
        </p:nvSpPr>
        <p:spPr>
          <a:xfrm rot="5400000">
            <a:off x="1404257" y="2330149"/>
            <a:ext cx="457200" cy="13428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592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1A98B-F6AB-45A5-9D6D-D436DAE5B2B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90600" y="1600200"/>
            <a:ext cx="7772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The </a:t>
            </a:r>
            <a:r>
              <a:rPr lang="en-US" sz="2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underground production </a:t>
            </a:r>
            <a:r>
              <a:rPr lang="en-US" sz="2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shows: </a:t>
            </a:r>
            <a:endParaRPr lang="en-US" sz="2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goods and services that produced legally but misreported in official statistics;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Avoid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income tax, value added tax and other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taxes;</a:t>
            </a:r>
          </a:p>
          <a:p>
            <a:pPr marL="800100" lvl="1" indent="-342900"/>
            <a:endParaRPr lang="en-US" sz="2200" b="1" i="1" dirty="0" smtClean="0">
              <a:solidFill>
                <a:srgbClr val="2C1CF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/>
            <a:r>
              <a:rPr lang="en-US" sz="2200" b="1" i="1" dirty="0" smtClean="0">
                <a:solidFill>
                  <a:srgbClr val="2C1CF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US" sz="2200" b="1" i="1" dirty="0" smtClean="0">
                <a:solidFill>
                  <a:srgbClr val="2C1CF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sources</a:t>
            </a:r>
            <a:r>
              <a:rPr lang="en-US" sz="2200" b="1" i="1" dirty="0" smtClean="0">
                <a:solidFill>
                  <a:srgbClr val="2C1CF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/>
            <a:endParaRPr lang="en-US" sz="2200" b="1" i="1" dirty="0">
              <a:solidFill>
                <a:srgbClr val="2C1CF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amount of tax that levied on partly paid income of the entities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number of inspected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entities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number of registered establishments that carried out their activities in reference period.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620000" cy="563562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3.2. Underground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production (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N6)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36884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1A98B-F6AB-45A5-9D6D-D436DAE5B2B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4400" y="1676400"/>
            <a:ext cx="76962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illegal production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divided into the following 2 categories by the type of activity. 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buFont typeface="+mj-lt"/>
              <a:buAutoNum type="arabicPeriod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Production, transportation, sale, storage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transfer of goods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and services which are out of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law;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buFont typeface="+mj-lt"/>
              <a:buAutoNum type="arabicPeriod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Illegal activities and activities with no permissions.</a:t>
            </a:r>
          </a:p>
          <a:p>
            <a:pPr lvl="1" algn="just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drug trade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prostitutions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which are dominated in the illegal activities were included in current estimations.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620000" cy="563562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3.3. Illegal production (N2)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60409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1A98B-F6AB-45A5-9D6D-D436DAE5B2B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66800" y="1143000"/>
            <a:ext cx="71628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400" b="1" i="1" dirty="0" smtClean="0">
                <a:solidFill>
                  <a:srgbClr val="2C1CF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source:</a:t>
            </a:r>
          </a:p>
          <a:p>
            <a:pPr lvl="0" algn="just"/>
            <a:endParaRPr lang="en-US" sz="2000" b="1" i="1" dirty="0">
              <a:solidFill>
                <a:srgbClr val="2C1CF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Administrative data </a:t>
            </a:r>
            <a:r>
              <a:rPr lang="en-US" sz="2000" dirty="0" smtClean="0">
                <a:solidFill>
                  <a:srgbClr val="2C1CF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(Police organization, Customs office</a:t>
            </a:r>
            <a:r>
              <a:rPr lang="en-US" sz="2000" dirty="0">
                <a:solidFill>
                  <a:srgbClr val="2C1CF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2C1CF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Health organizations</a:t>
            </a:r>
            <a:r>
              <a:rPr lang="en-US" sz="2000" dirty="0" smtClean="0">
                <a:solidFill>
                  <a:srgbClr val="2C1CF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lvl="0" indent="-457200" algn="just">
              <a:buFont typeface="+mj-lt"/>
              <a:buAutoNum type="arabicPeriod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share of the drug users to the total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population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number of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number of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crimes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size of seizure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drug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market price of drugs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/the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neighboring countries’ price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information/</a:t>
            </a:r>
          </a:p>
          <a:p>
            <a:pPr marL="800100" lvl="1" indent="-342900" algn="just">
              <a:buFont typeface="Calibri" panose="020F0502020204030204" pitchFamily="34" charset="0"/>
              <a:buChar char="–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Survey on sex workers and sexually exploited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children-2010”, </a:t>
            </a:r>
            <a:r>
              <a:rPr lang="en-US" sz="2000" dirty="0" smtClean="0">
                <a:solidFill>
                  <a:srgbClr val="2C1CF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MNSO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number of total prostitutes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and the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number of prostitutes who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served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foreigners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monthly average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income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620000" cy="563562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3.3. Illegal production (N2)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5021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1A98B-F6AB-45A5-9D6D-D436DAE5B2B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696200" cy="6397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IV. Results of NOE, 2010</a:t>
            </a:r>
            <a:endParaRPr lang="en-US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1371600"/>
            <a:ext cx="80772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By 2010,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1332.1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billion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tug /982.4 million US$/ was estimated </a:t>
            </a:r>
            <a:r>
              <a:rPr lang="en-US" sz="2200" dirty="0" smtClean="0">
                <a:solidFill>
                  <a:srgbClr val="2C1CF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NOE.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Results of the NOE were integrated into NA.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 GDP by the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production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 algn="just"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2C1CF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 was distributed to the related sectors</a:t>
            </a:r>
            <a:endParaRPr lang="en-US" sz="2200" dirty="0">
              <a:solidFill>
                <a:srgbClr val="2C1CF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 GDP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by the expenditure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 algn="just">
              <a:buFont typeface="Wingdings" pitchFamily="2" charset="2"/>
              <a:buChar char="§"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4" indent="-342900" algn="just"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2C1CF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Integrated into HH expenditure of final consumption</a:t>
            </a:r>
          </a:p>
          <a:p>
            <a:pPr marL="1257300" lvl="4" indent="-342900" algn="just"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2C1CF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of HHs own final use was integrated as FCF </a:t>
            </a:r>
            <a:r>
              <a:rPr lang="en-US" sz="2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(construction)</a:t>
            </a:r>
            <a:endParaRPr lang="en-US" sz="22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6687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1A98B-F6AB-45A5-9D6D-D436DAE5B2B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315200" y="1066800"/>
            <a:ext cx="1371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cap="smal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mln.tug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02135811"/>
              </p:ext>
            </p:extLst>
          </p:nvPr>
        </p:nvGraphicFramePr>
        <p:xfrm>
          <a:off x="762000" y="1405354"/>
          <a:ext cx="8191500" cy="5063896"/>
        </p:xfrm>
        <a:graphic>
          <a:graphicData uri="http://schemas.openxmlformats.org/drawingml/2006/table">
            <a:tbl>
              <a:tblPr firstRow="1" firstCol="1" bandRow="1"/>
              <a:tblGrid>
                <a:gridCol w="3598191"/>
                <a:gridCol w="1144301"/>
                <a:gridCol w="1144301"/>
                <a:gridCol w="1220588"/>
                <a:gridCol w="1084119"/>
              </a:tblGrid>
              <a:tr h="1066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</a:rPr>
                        <a:t>Industries</a:t>
                      </a:r>
                      <a:endParaRPr lang="en-US" sz="18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</a:rPr>
                        <a:t>NOE</a:t>
                      </a:r>
                      <a:endParaRPr lang="en-US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</a:rPr>
                        <a:t>GDP</a:t>
                      </a:r>
                      <a:endParaRPr lang="en-US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</a:rPr>
                        <a:t>Total economy (NOE+ GDP)</a:t>
                      </a:r>
                      <a:endParaRPr lang="en-US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</a:rPr>
                        <a:t>Share of NOE to total economy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2395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</a:rPr>
                        <a:t>Total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</a:rPr>
                        <a:t>1 332 093.1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</a:rPr>
                        <a:t>8 414 504.5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9 </a:t>
                      </a:r>
                      <a:r>
                        <a:rPr lang="en-US" sz="1400" b="1" dirty="0" smtClean="0">
                          <a:effectLst/>
                          <a:latin typeface="Arial"/>
                          <a:ea typeface="Times New Roman"/>
                        </a:rPr>
                        <a:t>746 597.6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</a:rPr>
                        <a:t>  13.7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42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Agriculture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8 060.2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1 203 348.0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1 211 408.2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</a:rPr>
                        <a:t>  0.7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035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Mining and quarrying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305 661.8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1 981 970.1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2 287 631.9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</a:rPr>
                        <a:t>  13.4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28793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Manufacturing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84 089.5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708 931.6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793 021.1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</a:rPr>
                        <a:t>  10.6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2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</a:rPr>
                        <a:t>Electricity, gas, steam and air conditioning supply 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1 454.2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174 302.8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175 757.0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</a:rPr>
                        <a:t>  0.8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4415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</a:rPr>
                        <a:t>Water supply; sewerage, waste management and remediation activities 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2 230.2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33 051.7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35 281.9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</a:rPr>
                        <a:t>  6.3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62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Construction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82 511.7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147 178.0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229 689.7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</a:rPr>
                        <a:t>  35.9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4415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</a:rPr>
                        <a:t>Wholesale and retail trade; repair of motor vehicles and motorcycles 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528 875.9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1 310 622.1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1 839 498.0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</a:rPr>
                        <a:t>  28.8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9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</a:rPr>
                        <a:t>Transportation and storage 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186 841.2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659 297.7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846 138.9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</a:rPr>
                        <a:t>  22.1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3167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Accommodation and food service activities 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28 266.1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54 553.4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82 819.5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</a:rPr>
                        <a:t>  34.1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35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Other services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104 102.3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2 141 249.1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2 245 351.4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</a:rPr>
                        <a:t>  4.6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696200" cy="6397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IV. Results of NOE, 2010</a:t>
            </a:r>
            <a:endParaRPr lang="en-US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83721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1A98B-F6AB-45A5-9D6D-D436DAE5B2B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696200" cy="6397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V. Verification of NOE results</a:t>
            </a:r>
            <a:endParaRPr lang="en-US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07816053"/>
              </p:ext>
            </p:extLst>
          </p:nvPr>
        </p:nvGraphicFramePr>
        <p:xfrm>
          <a:off x="990600" y="1143000"/>
          <a:ext cx="7391401" cy="5355334"/>
        </p:xfrm>
        <a:graphic>
          <a:graphicData uri="http://schemas.openxmlformats.org/drawingml/2006/table">
            <a:tbl>
              <a:tblPr firstRow="1" firstCol="1" bandRow="1"/>
              <a:tblGrid>
                <a:gridCol w="1055914"/>
                <a:gridCol w="2111829"/>
                <a:gridCol w="2111829"/>
                <a:gridCol w="2111829"/>
              </a:tblGrid>
              <a:tr h="10364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Year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Monetary 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Consumption</a:t>
                      </a:r>
                      <a:r>
                        <a:rPr lang="en-US" sz="1600" b="1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of Electricity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Labor input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926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2000 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22.7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14.4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                  24.0 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26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2001 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21.5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13.0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                  23.4 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6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2002 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18.1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13.7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20.1 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6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2003 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15.2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14.3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                  18.9 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6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2004 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15.0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10.6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                  19.4 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6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2005 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15.2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12.7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19.2 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6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2006 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14.3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12.5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18.4 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6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2007 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12.5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11.7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17.5 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6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2008 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16.9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12.7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16.7 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6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2009 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14.1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14.3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15.5 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6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13.3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14.8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                  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14.4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6" marR="620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324372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1A98B-F6AB-45A5-9D6D-D436DAE5B2B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696200" cy="6397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VI. Future activities</a:t>
            </a:r>
            <a:endParaRPr lang="en-US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90600" y="1752600"/>
            <a:ext cx="7467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NUEMs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be conducted every 5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years;</a:t>
            </a:r>
          </a:p>
          <a:p>
            <a:pPr algn="just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he VA of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informal sector of the intermediate years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can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be calculated based on the </a:t>
            </a:r>
            <a:r>
              <a:rPr 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previous 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surveys’ </a:t>
            </a:r>
            <a:r>
              <a:rPr 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200" dirty="0">
                <a:solidFill>
                  <a:srgbClr val="2C1CF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units </a:t>
            </a:r>
            <a:r>
              <a:rPr lang="en-US" sz="2200" dirty="0" smtClean="0">
                <a:solidFill>
                  <a:srgbClr val="2C1CF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identified by LFS;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2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u="sng" dirty="0">
                <a:solidFill>
                  <a:srgbClr val="2C1CF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Illegal </a:t>
            </a:r>
            <a:r>
              <a:rPr lang="en-US" sz="2400" u="sng" dirty="0" smtClean="0">
                <a:solidFill>
                  <a:srgbClr val="2C1CF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production and underground production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will be estimated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every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year.</a:t>
            </a:r>
          </a:p>
          <a:p>
            <a:pPr algn="just"/>
            <a:endParaRPr lang="en-US" sz="22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5455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/>
          </p:cNvSpPr>
          <p:nvPr/>
        </p:nvSpPr>
        <p:spPr bwMode="auto">
          <a:xfrm>
            <a:off x="1566863" y="1173163"/>
            <a:ext cx="6569075" cy="150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sz="4600" b="1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Thank </a:t>
            </a:r>
            <a:r>
              <a:rPr lang="en-US" altLang="en-US" sz="46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you</a:t>
            </a:r>
            <a:endParaRPr lang="en-US" altLang="en-US" sz="4600" b="1" i="1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1209675" y="2472706"/>
            <a:ext cx="7258050" cy="38481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en-US" alt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 eaLnBrk="1" hangingPunct="1"/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</a:rPr>
              <a:t>The Government Building III</a:t>
            </a:r>
          </a:p>
          <a:p>
            <a:pPr algn="ctr" eaLnBrk="1" hangingPunct="1"/>
            <a:r>
              <a:rPr lang="en-US" altLang="en-US" sz="2000" dirty="0" err="1">
                <a:solidFill>
                  <a:schemeClr val="accent1">
                    <a:lumMod val="75000"/>
                  </a:schemeClr>
                </a:solidFill>
              </a:rPr>
              <a:t>Baga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en-US" sz="2000" dirty="0" err="1">
                <a:solidFill>
                  <a:schemeClr val="accent1">
                    <a:lumMod val="75000"/>
                  </a:schemeClr>
                </a:solidFill>
              </a:rPr>
              <a:t>Toiruu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mn-MN" altLang="en-US" sz="2000" dirty="0">
                <a:solidFill>
                  <a:schemeClr val="accent1">
                    <a:lumMod val="75000"/>
                  </a:schemeClr>
                </a:solidFill>
              </a:rPr>
              <a:t>44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 eaLnBrk="1" hangingPunct="1"/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</a:rPr>
              <a:t>Ulaanbaatar-20</a:t>
            </a:r>
            <a:r>
              <a:rPr lang="mn-MN" altLang="en-US" sz="2000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mn-MN" altLang="en-US" sz="2000" dirty="0">
                <a:solidFill>
                  <a:schemeClr val="accent1">
                    <a:lumMod val="75000"/>
                  </a:schemeClr>
                </a:solidFill>
              </a:rPr>
              <a:t>М</a:t>
            </a:r>
            <a:r>
              <a:rPr lang="en-US" altLang="en-US" sz="2000" dirty="0" err="1">
                <a:solidFill>
                  <a:schemeClr val="accent1">
                    <a:lumMod val="75000"/>
                  </a:schemeClr>
                </a:solidFill>
              </a:rPr>
              <a:t>ongolia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altLang="en-US" sz="2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</a:rPr>
              <a:t>Tel:</a:t>
            </a:r>
            <a:r>
              <a:rPr lang="mn-MN" alt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</a:rPr>
              <a:t>(976)-11-329125</a:t>
            </a:r>
            <a:br>
              <a:rPr lang="en-US" altLang="en-US" sz="2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</a:rPr>
              <a:t>Fax: (976)-11-324518 </a:t>
            </a:r>
          </a:p>
          <a:p>
            <a:pPr algn="ctr" eaLnBrk="1" hangingPunct="1"/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</a:rPr>
              <a:t>E-mail: nso@magicnet.mn</a:t>
            </a:r>
          </a:p>
          <a:p>
            <a:pPr algn="ctr" eaLnBrk="1" hangingPunct="1"/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</a:rPr>
              <a:t>www.nso.mn </a:t>
            </a:r>
          </a:p>
          <a:p>
            <a:pPr algn="ctr" eaLnBrk="1" hangingPunct="1"/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</a:rPr>
              <a:t>www.1212.mn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 </a:t>
            </a:r>
          </a:p>
          <a:p>
            <a:pPr algn="ctr" eaLnBrk="1" hangingPunct="1"/>
            <a:endParaRPr lang="en-US" altLang="en-US" sz="1600" b="1" dirty="0">
              <a:solidFill>
                <a:schemeClr val="accent1">
                  <a:lumMod val="75000"/>
                </a:schemeClr>
              </a:solidFill>
              <a:hlinkClick r:id="rId2"/>
            </a:endParaRPr>
          </a:p>
          <a:p>
            <a:pPr algn="ctr" eaLnBrk="1" hangingPunct="1"/>
            <a:endParaRPr lang="en-US" altLang="en-US" sz="1600" b="1" dirty="0">
              <a:solidFill>
                <a:schemeClr val="accent1">
                  <a:lumMod val="75000"/>
                </a:schemeClr>
              </a:solidFill>
              <a:hlinkClick r:id="rId2"/>
            </a:endParaRPr>
          </a:p>
          <a:p>
            <a:pPr algn="ctr" eaLnBrk="1" hangingPunct="1"/>
            <a:endParaRPr lang="en-US" altLang="en-US" sz="1600" b="1" dirty="0">
              <a:solidFill>
                <a:schemeClr val="accent1">
                  <a:lumMod val="75000"/>
                </a:schemeClr>
              </a:solidFill>
              <a:hlinkClick r:id="rId2"/>
            </a:endParaRPr>
          </a:p>
          <a:p>
            <a:pPr algn="ctr" eaLnBrk="1" hangingPunct="1"/>
            <a:endParaRPr lang="en-US" altLang="en-US" sz="1600" b="1" dirty="0">
              <a:solidFill>
                <a:schemeClr val="accent1">
                  <a:lumMod val="75000"/>
                </a:schemeClr>
              </a:solidFill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45739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F5A8-4456-46D3-8D07-1D35E60A46E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85800" y="762000"/>
            <a:ext cx="640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514350" indent="-514350" algn="ctr" fontAlgn="auto"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CONTENT</a:t>
            </a:r>
            <a:endParaRPr lang="mn-MN" sz="2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53984" y="1524000"/>
            <a:ext cx="7467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150000"/>
              </a:lnSpc>
              <a:buAutoNum type="romanUcPeriod"/>
            </a:pPr>
            <a:r>
              <a:rPr lang="en-US" sz="2400" dirty="0" smtClean="0">
                <a:solidFill>
                  <a:srgbClr val="0333FD"/>
                </a:solidFill>
                <a:latin typeface="Arial" pitchFamily="34" charset="0"/>
                <a:cs typeface="Arial" pitchFamily="34" charset="0"/>
              </a:rPr>
              <a:t>Background </a:t>
            </a:r>
          </a:p>
          <a:p>
            <a:pPr marL="609600" indent="-609600">
              <a:lnSpc>
                <a:spcPct val="150000"/>
              </a:lnSpc>
              <a:buAutoNum type="romanUcPeriod"/>
            </a:pPr>
            <a:r>
              <a:rPr lang="en-US" sz="2400" dirty="0">
                <a:solidFill>
                  <a:srgbClr val="0333FD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400" dirty="0" smtClean="0">
                <a:solidFill>
                  <a:srgbClr val="0333FD"/>
                </a:solidFill>
                <a:latin typeface="Arial" pitchFamily="34" charset="0"/>
                <a:cs typeface="Arial" pitchFamily="34" charset="0"/>
              </a:rPr>
              <a:t>framework and production boundary</a:t>
            </a:r>
            <a:endParaRPr lang="en-US" sz="2400" dirty="0">
              <a:solidFill>
                <a:srgbClr val="0333FD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150000"/>
              </a:lnSpc>
              <a:buAutoNum type="romanUcPeriod"/>
            </a:pPr>
            <a:r>
              <a:rPr lang="en-US" sz="2400" dirty="0" smtClean="0">
                <a:solidFill>
                  <a:srgbClr val="0333FD"/>
                </a:solidFill>
                <a:latin typeface="Arial" pitchFamily="34" charset="0"/>
                <a:cs typeface="Arial" pitchFamily="34" charset="0"/>
              </a:rPr>
              <a:t>Survey </a:t>
            </a:r>
            <a:r>
              <a:rPr lang="en-US" sz="2400" dirty="0">
                <a:solidFill>
                  <a:srgbClr val="0333FD"/>
                </a:solidFill>
                <a:latin typeface="Arial" pitchFamily="34" charset="0"/>
                <a:cs typeface="Arial" pitchFamily="34" charset="0"/>
              </a:rPr>
              <a:t>and measurement</a:t>
            </a:r>
          </a:p>
          <a:p>
            <a:pPr marL="609600" indent="-609600">
              <a:lnSpc>
                <a:spcPct val="150000"/>
              </a:lnSpc>
              <a:buAutoNum type="romanUcPeriod"/>
            </a:pPr>
            <a:r>
              <a:rPr lang="en-US" sz="2400" dirty="0" smtClean="0">
                <a:solidFill>
                  <a:srgbClr val="0333FD"/>
                </a:solidFill>
                <a:latin typeface="Arial" pitchFamily="34" charset="0"/>
                <a:cs typeface="Arial" pitchFamily="34" charset="0"/>
              </a:rPr>
              <a:t>Results of NOE</a:t>
            </a:r>
          </a:p>
          <a:p>
            <a:pPr marL="609600" indent="-609600">
              <a:lnSpc>
                <a:spcPct val="150000"/>
              </a:lnSpc>
              <a:buAutoNum type="romanUcPeriod"/>
            </a:pPr>
            <a:r>
              <a:rPr lang="en-US" sz="2400" dirty="0" smtClean="0">
                <a:solidFill>
                  <a:srgbClr val="0333FD"/>
                </a:solidFill>
                <a:latin typeface="Arial" pitchFamily="34" charset="0"/>
                <a:cs typeface="Arial" pitchFamily="34" charset="0"/>
              </a:rPr>
              <a:t>Verification of NOE results</a:t>
            </a:r>
          </a:p>
          <a:p>
            <a:pPr marL="609600" indent="-609600">
              <a:lnSpc>
                <a:spcPct val="150000"/>
              </a:lnSpc>
              <a:buAutoNum type="romanUcPeriod"/>
            </a:pPr>
            <a:r>
              <a:rPr lang="en-US" sz="2400" dirty="0" smtClean="0">
                <a:solidFill>
                  <a:srgbClr val="0333FD"/>
                </a:solidFill>
                <a:latin typeface="Arial" pitchFamily="34" charset="0"/>
                <a:cs typeface="Arial" pitchFamily="34" charset="0"/>
              </a:rPr>
              <a:t>Future activities</a:t>
            </a:r>
            <a:endParaRPr lang="en-US" sz="2400" dirty="0">
              <a:solidFill>
                <a:srgbClr val="0333FD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924800" cy="4572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200" u="sng" dirty="0" smtClean="0">
                <a:solidFill>
                  <a:srgbClr val="2C1CF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estimation in Mongolia:</a:t>
            </a:r>
          </a:p>
          <a:p>
            <a:pPr marL="0" indent="0" algn="just">
              <a:buNone/>
            </a:pPr>
            <a:endParaRPr lang="en-US" sz="2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Informal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sector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survey, 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2000,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/by Bill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Bikales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/, USAID;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Labor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force survey, 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2002-2003,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ADB;</a:t>
            </a:r>
          </a:p>
          <a:p>
            <a:pPr algn="just">
              <a:lnSpc>
                <a:spcPct val="15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ISS on transportation and trade sector, 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2004,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NSO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 algn="just">
              <a:lnSpc>
                <a:spcPct val="150000"/>
              </a:lnSpc>
            </a:pPr>
            <a:r>
              <a:rPr lang="en-GB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Enterprises’ </a:t>
            </a:r>
            <a:r>
              <a:rPr lang="en-GB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Census, </a:t>
            </a:r>
            <a:r>
              <a:rPr lang="en-GB" alt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2005,</a:t>
            </a:r>
            <a:r>
              <a:rPr lang="en-GB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NSO;</a:t>
            </a:r>
          </a:p>
          <a:p>
            <a:pPr lvl="0" algn="just">
              <a:lnSpc>
                <a:spcPct val="150000"/>
              </a:lnSpc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Survey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HUEMs, 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2007-2008,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UNESCAP.</a:t>
            </a:r>
          </a:p>
          <a:p>
            <a:pPr algn="just"/>
            <a:endParaRPr lang="mn-MN" sz="22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2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mn-MN" sz="22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1A98B-F6AB-45A5-9D6D-D436DAE5B2B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696200" cy="5334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I. Background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51646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924800" cy="45720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Complex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survey and estimations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for NOE, </a:t>
            </a:r>
            <a:r>
              <a:rPr lang="en-US" sz="2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</a:p>
          <a:p>
            <a:pPr marL="0" lvl="0" indent="0">
              <a:buNone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2200" i="1" u="sng" dirty="0" smtClean="0">
                <a:solidFill>
                  <a:srgbClr val="2C1CF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Methodologies applied:</a:t>
            </a:r>
          </a:p>
          <a:p>
            <a:pPr marL="0" lvl="0" indent="0">
              <a:buNone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Handbook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for Measurement of the Non observed Economy, 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2002,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CIS-STAT, ILO, IMF, UNSD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WB</a:t>
            </a:r>
          </a:p>
          <a:p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2008 SNA</a:t>
            </a:r>
          </a:p>
          <a:p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Handbook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for Non observed economy in National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Accounts, 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2008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(includes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UN and EU countries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practices)</a:t>
            </a: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mn-MN" sz="22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mn-MN" sz="22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1A98B-F6AB-45A5-9D6D-D436DAE5B2B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696200" cy="639762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Background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0883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1A98B-F6AB-45A5-9D6D-D436DAE5B2BE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40558584"/>
              </p:ext>
            </p:extLst>
          </p:nvPr>
        </p:nvGraphicFramePr>
        <p:xfrm>
          <a:off x="685800" y="1316191"/>
          <a:ext cx="8153400" cy="53944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3785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Classification of NOE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Framework 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/>
                </a:tc>
              </a:tr>
              <a:tr h="740308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Underground production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2C1CF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N6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Producers deliberately 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misreporting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/>
                </a:tc>
              </a:tr>
              <a:tr h="961021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Illegal 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production (drugs, 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prostitution 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etc)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356235" marR="0" indent="-35623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2C1CF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N2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Producers deliberately not 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56235" marR="0" indent="-35623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registering 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illegal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/>
                </a:tc>
              </a:tr>
              <a:tr h="802358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 Informal sector production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356235" marR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2C1CF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N1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Producers deliberately not 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56235" marR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registering 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underground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/>
                </a:tc>
              </a:tr>
              <a:tr h="7403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2C1CF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N5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Registered entrepreneurs not 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56235" marR="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surveyed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/>
                </a:tc>
              </a:tr>
              <a:tr h="740308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AutoNum type="arabicPeriod" startAt="4"/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Household production for own final use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2C1CF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N3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Producers not required to register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/>
                </a:tc>
              </a:tr>
              <a:tr h="620137">
                <a:tc rowSpan="2">
                  <a:txBody>
                    <a:bodyPr/>
                    <a:lstStyle/>
                    <a:p>
                      <a:pPr marL="342900" marR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 startAt="5"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missed productive 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activities 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356235" marR="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2C1CF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N4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Legal persons not surveyed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/>
                </a:tc>
              </a:tr>
              <a:tr h="3785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2C1CF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N7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Other statistical deficiencies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/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6397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II. The framework and production boundary</a:t>
            </a:r>
            <a:endParaRPr lang="en-US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914400"/>
            <a:ext cx="795442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NOE refers to all activities that may not be covered in NA.</a:t>
            </a:r>
            <a:endParaRPr lang="en-US" sz="2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9975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1A98B-F6AB-45A5-9D6D-D436DAE5B2BE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3260" name="Picture 18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3001"/>
            <a:ext cx="83820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696200" cy="6397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II. The framework and production boundary</a:t>
            </a:r>
            <a:endParaRPr lang="en-US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62068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1A98B-F6AB-45A5-9D6D-D436DAE5B2B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696200" cy="6397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III. Survey and measurement</a:t>
            </a:r>
            <a:endParaRPr lang="en-US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1295400"/>
            <a:ext cx="7772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 smtClean="0">
                <a:solidFill>
                  <a:srgbClr val="2C1CF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NSO carried out the following activities in relation to the framework (N1-N7) of the NOE: </a:t>
            </a:r>
          </a:p>
          <a:p>
            <a:pPr algn="just"/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buFont typeface="+mj-lt"/>
              <a:buAutoNum type="arabicPeriod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HUEMs (</a:t>
            </a:r>
            <a:r>
              <a:rPr lang="en-US" sz="2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N1, N3, N5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0" lvl="3" indent="-342900" algn="just">
              <a:buFont typeface="Arial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Survey of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HUEM covering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non-agricultural and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non-mining sector</a:t>
            </a:r>
          </a:p>
          <a:p>
            <a:pPr marL="1714500" lvl="3" indent="-342900" algn="just">
              <a:buFont typeface="Arial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Survey on artisanal and small scale miners</a:t>
            </a:r>
          </a:p>
          <a:p>
            <a:pPr lvl="3" algn="just"/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buFont typeface="+mj-lt"/>
              <a:buAutoNum type="arabicPeriod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Survey on Experts opinion of intentional distortion of business accounting (</a:t>
            </a:r>
            <a:r>
              <a:rPr lang="en-US" sz="2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N6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)-</a:t>
            </a:r>
            <a:r>
              <a:rPr lang="en-US" sz="2200" dirty="0" smtClean="0">
                <a:solidFill>
                  <a:srgbClr val="2C1CF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underground production</a:t>
            </a:r>
          </a:p>
          <a:p>
            <a:pPr marL="914400" lvl="1" indent="-457200" algn="just">
              <a:buFont typeface="+mj-lt"/>
              <a:buAutoNum type="arabicPeriod"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buFont typeface="+mj-lt"/>
              <a:buAutoNum type="arabicPeriod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Estimation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of illegal production (</a:t>
            </a:r>
            <a:r>
              <a:rPr lang="en-US" sz="2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N2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914400" lvl="1" indent="-457200" algn="just">
              <a:buFont typeface="+mj-lt"/>
              <a:buAutoNum type="arabicPeriod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buFont typeface="+mj-lt"/>
              <a:buAutoNum type="arabicPeriod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Enterprises‘ census, 2011 (</a:t>
            </a:r>
            <a:r>
              <a:rPr lang="en-US" sz="2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N4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buFont typeface="+mj-lt"/>
              <a:buAutoNum type="arabicPeriod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76241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1A98B-F6AB-45A5-9D6D-D436DAE5B2B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8153400" cy="563562"/>
          </a:xfrm>
        </p:spPr>
        <p:txBody>
          <a:bodyPr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HUEMs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N1, N3, N5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15140190"/>
              </p:ext>
            </p:extLst>
          </p:nvPr>
        </p:nvGraphicFramePr>
        <p:xfrm>
          <a:off x="762000" y="1295400"/>
          <a:ext cx="8077200" cy="4665817"/>
        </p:xfrm>
        <a:graphic>
          <a:graphicData uri="http://schemas.openxmlformats.org/drawingml/2006/table">
            <a:tbl>
              <a:tblPr firstRow="1" firstCol="1" bandRow="1"/>
              <a:tblGrid>
                <a:gridCol w="203439"/>
                <a:gridCol w="268082"/>
                <a:gridCol w="273710"/>
                <a:gridCol w="161530"/>
                <a:gridCol w="1371954"/>
                <a:gridCol w="1371954"/>
                <a:gridCol w="220773"/>
                <a:gridCol w="551935"/>
                <a:gridCol w="551935"/>
                <a:gridCol w="217620"/>
                <a:gridCol w="662322"/>
                <a:gridCol w="662322"/>
                <a:gridCol w="217620"/>
                <a:gridCol w="602398"/>
                <a:gridCol w="536167"/>
                <a:gridCol w="203439"/>
              </a:tblGrid>
              <a:tr h="286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TOTAL ECONOMY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065" marR="68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90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Calibri"/>
                        </a:rPr>
                        <a:t>Gov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065" marR="68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8065" marR="68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</a:rPr>
                        <a:t>Non-financial and financial corporations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065" marR="68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</a:rPr>
                        <a:t>HOUSEHOLDS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065" marR="68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</a:rPr>
                        <a:t>NPISH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065" marR="68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64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5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Market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065" marR="680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Non-market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065" marR="680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5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>
                          <a:srgbClr val="C00000"/>
                        </a:buClr>
                        <a:buFont typeface="+mj-lt"/>
                        <a:buAutoNum type="arabicPeriod"/>
                      </a:pPr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Informal sector enterprises, registered</a:t>
                      </a:r>
                      <a:endParaRPr lang="en-US" sz="1600" b="1" u="none" strike="noStrik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65" marR="68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4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 gridSpan="4">
                  <a:txBody>
                    <a:bodyPr/>
                    <a:lstStyle/>
                    <a:p>
                      <a:pPr marL="159385" marR="0" indent="-15938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3.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</a:rPr>
                        <a:t>HHs 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</a:rPr>
                        <a:t>only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59385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Calibri"/>
                        </a:rPr>
                        <a:t>undertaking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59385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Calibri"/>
                        </a:rPr>
                        <a:t>production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</a:rPr>
                        <a:t>for own final use 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065" marR="68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</a:pPr>
                      <a:r>
                        <a:rPr lang="en-US" sz="16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2.</a:t>
                      </a:r>
                      <a:r>
                        <a:rPr lang="en-US" sz="1600" b="1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16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Informal </a:t>
                      </a:r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sector enterprises, unregistered</a:t>
                      </a:r>
                      <a:endParaRPr lang="en-US" sz="1600" b="1" u="none" strike="noStrik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solidFill>
                            <a:srgbClr val="2C1CF6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without employees 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"informal own-account enterprises”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solidFill>
                            <a:srgbClr val="2C1CF6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with employees 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"enterprises of informal employers"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65" marR="68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14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8065" marR="68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994907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1A98B-F6AB-45A5-9D6D-D436DAE5B2B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5800" y="1143000"/>
            <a:ext cx="79248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u="sng" dirty="0" smtClean="0">
                <a:solidFill>
                  <a:srgbClr val="2C1CF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2400" b="1" u="sng" dirty="0" smtClean="0">
                <a:solidFill>
                  <a:srgbClr val="2C1CF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of HUEM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200" i="1" dirty="0" smtClean="0">
                <a:solidFill>
                  <a:srgbClr val="2C1CF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(non-agricultural and non- mining)</a:t>
            </a:r>
          </a:p>
          <a:p>
            <a:pPr lvl="0"/>
            <a:endParaRPr lang="en-US" sz="2200" b="1" i="1" dirty="0" smtClean="0">
              <a:solidFill>
                <a:srgbClr val="2C1CF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200" b="1" i="1" dirty="0" smtClean="0">
                <a:solidFill>
                  <a:srgbClr val="2C1CF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Survey approach: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“1-2“ method, recommended by </a:t>
            </a:r>
          </a:p>
          <a:p>
            <a:pPr lvl="0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UNESCAP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and DIAL 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/>
            <a:r>
              <a:rPr lang="en-US" altLang="en-US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In phase 1</a:t>
            </a:r>
            <a:r>
              <a:rPr lang="en-US" altLang="en-US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Informal employment 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defined through LFS.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altLang="en-US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/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altLang="en-US" sz="2000" dirty="0" smtClean="0">
                <a:solidFill>
                  <a:srgbClr val="2C1CF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for identifying HUEM: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Worked hours in the last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days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Regular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work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Employment status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Economic activity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Type of enterprises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Private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sector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 employment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Activity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enterprise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Sell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or barter its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goods, services</a:t>
            </a:r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8153400" cy="563562"/>
          </a:xfrm>
        </p:spPr>
        <p:txBody>
          <a:bodyPr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HUEMs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N1, N3, N5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53549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8290</TotalTime>
  <Words>1280</Words>
  <Application>Microsoft Office PowerPoint</Application>
  <PresentationFormat>On-screen Show (4:3)</PresentationFormat>
  <Paragraphs>323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Theme1</vt:lpstr>
      <vt:lpstr>Slide 1</vt:lpstr>
      <vt:lpstr>Slide 2</vt:lpstr>
      <vt:lpstr>I. Background</vt:lpstr>
      <vt:lpstr>I. Background</vt:lpstr>
      <vt:lpstr>II. The framework and production boundary</vt:lpstr>
      <vt:lpstr>II. The framework and production boundary</vt:lpstr>
      <vt:lpstr>III. Survey and measurement</vt:lpstr>
      <vt:lpstr> 3.1. HUEMs (N1, N3, N5)</vt:lpstr>
      <vt:lpstr> 3.1. HUEMs (N1, N3, N5)</vt:lpstr>
      <vt:lpstr> 3.1. HUEMs (N1, N3, N5)</vt:lpstr>
      <vt:lpstr>Slide 11</vt:lpstr>
      <vt:lpstr> 3.2. Underground production (N6)</vt:lpstr>
      <vt:lpstr> 3.3. Illegal production (N2)</vt:lpstr>
      <vt:lpstr> 3.3. Illegal production (N2)</vt:lpstr>
      <vt:lpstr>IV. Results of NOE, 2010</vt:lpstr>
      <vt:lpstr>IV. Results of NOE, 2010</vt:lpstr>
      <vt:lpstr>V. Verification of NOE results</vt:lpstr>
      <vt:lpstr>VI. Future activities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Enkhzaya</dc:creator>
  <cp:lastModifiedBy>Badamtsetseg</cp:lastModifiedBy>
  <cp:revision>1722</cp:revision>
  <cp:lastPrinted>2014-02-17T06:05:46Z</cp:lastPrinted>
  <dcterms:created xsi:type="dcterms:W3CDTF">2012-05-02T08:20:43Z</dcterms:created>
  <dcterms:modified xsi:type="dcterms:W3CDTF">2014-02-20T02:35:41Z</dcterms:modified>
</cp:coreProperties>
</file>