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  <p:sldMasterId id="2147484059" r:id="rId2"/>
  </p:sldMasterIdLst>
  <p:notesMasterIdLst>
    <p:notesMasterId r:id="rId35"/>
  </p:notesMasterIdLst>
  <p:sldIdLst>
    <p:sldId id="305" r:id="rId3"/>
    <p:sldId id="323" r:id="rId4"/>
    <p:sldId id="357" r:id="rId5"/>
    <p:sldId id="350" r:id="rId6"/>
    <p:sldId id="349" r:id="rId7"/>
    <p:sldId id="351" r:id="rId8"/>
    <p:sldId id="326" r:id="rId9"/>
    <p:sldId id="359" r:id="rId10"/>
    <p:sldId id="361" r:id="rId11"/>
    <p:sldId id="387" r:id="rId12"/>
    <p:sldId id="358" r:id="rId13"/>
    <p:sldId id="363" r:id="rId14"/>
    <p:sldId id="364" r:id="rId15"/>
    <p:sldId id="365" r:id="rId16"/>
    <p:sldId id="374" r:id="rId17"/>
    <p:sldId id="375" r:id="rId18"/>
    <p:sldId id="366" r:id="rId19"/>
    <p:sldId id="377" r:id="rId20"/>
    <p:sldId id="376" r:id="rId21"/>
    <p:sldId id="367" r:id="rId22"/>
    <p:sldId id="378" r:id="rId23"/>
    <p:sldId id="379" r:id="rId24"/>
    <p:sldId id="371" r:id="rId25"/>
    <p:sldId id="381" r:id="rId26"/>
    <p:sldId id="380" r:id="rId27"/>
    <p:sldId id="372" r:id="rId28"/>
    <p:sldId id="382" r:id="rId29"/>
    <p:sldId id="383" r:id="rId30"/>
    <p:sldId id="370" r:id="rId31"/>
    <p:sldId id="384" r:id="rId32"/>
    <p:sldId id="386" r:id="rId33"/>
    <p:sldId id="373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3" autoAdjust="0"/>
    <p:restoredTop sz="86441" autoAdjust="0"/>
  </p:normalViewPr>
  <p:slideViewPr>
    <p:cSldViewPr>
      <p:cViewPr>
        <p:scale>
          <a:sx n="107" d="100"/>
          <a:sy n="107" d="100"/>
        </p:scale>
        <p:origin x="-102" y="-90"/>
      </p:cViewPr>
      <p:guideLst>
        <p:guide orient="horz" pos="832"/>
        <p:guide orient="horz" pos="436"/>
        <p:guide orient="horz" pos="3728"/>
        <p:guide orient="horz" pos="4110"/>
        <p:guide orient="horz" pos="897"/>
        <p:guide orient="horz" pos="1162"/>
        <p:guide orient="horz" pos="2362"/>
        <p:guide pos="5602"/>
        <p:guide pos="176"/>
        <p:guide pos="2880"/>
      </p:guideLst>
    </p:cSldViewPr>
  </p:slideViewPr>
  <p:outlineViewPr>
    <p:cViewPr>
      <p:scale>
        <a:sx n="33" d="100"/>
        <a:sy n="33" d="100"/>
      </p:scale>
      <p:origin x="0" y="2755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E7E055-3D7B-4E37-BC76-CF341D509A1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6B6339C-489F-421C-8BE4-BC6E0983ECF6}">
      <dgm:prSet phldrT="[Text]"/>
      <dgm:spPr/>
      <dgm:t>
        <a:bodyPr/>
        <a:lstStyle/>
        <a:p>
          <a:r>
            <a:rPr lang="en-GB" dirty="0" smtClean="0"/>
            <a:t>ESTAT/ ECB</a:t>
          </a:r>
          <a:endParaRPr lang="en-GB" dirty="0"/>
        </a:p>
      </dgm:t>
    </dgm:pt>
    <dgm:pt modelId="{A992A512-8347-48E5-8B14-31D48E8BC488}" type="parTrans" cxnId="{D2CEE79C-B1A4-4D0D-B023-8CCB87885F02}">
      <dgm:prSet/>
      <dgm:spPr/>
      <dgm:t>
        <a:bodyPr/>
        <a:lstStyle/>
        <a:p>
          <a:endParaRPr lang="en-GB"/>
        </a:p>
      </dgm:t>
    </dgm:pt>
    <dgm:pt modelId="{3F5D35DD-83E1-41F4-825D-7F5B0E80CBE7}" type="sibTrans" cxnId="{D2CEE79C-B1A4-4D0D-B023-8CCB87885F02}">
      <dgm:prSet/>
      <dgm:spPr/>
      <dgm:t>
        <a:bodyPr/>
        <a:lstStyle/>
        <a:p>
          <a:endParaRPr lang="en-GB"/>
        </a:p>
      </dgm:t>
    </dgm:pt>
    <dgm:pt modelId="{65F5EC28-2E69-4054-AE4F-5BBEC0F4D448}">
      <dgm:prSet phldrT="[Text]"/>
      <dgm:spPr/>
      <dgm:t>
        <a:bodyPr/>
        <a:lstStyle/>
        <a:p>
          <a:r>
            <a:rPr lang="en-GB" dirty="0" smtClean="0"/>
            <a:t>NCBs</a:t>
          </a:r>
          <a:endParaRPr lang="en-GB" dirty="0"/>
        </a:p>
      </dgm:t>
    </dgm:pt>
    <dgm:pt modelId="{B90594BA-C18F-4A28-870F-ED700E0649B1}" type="parTrans" cxnId="{A4F8C61E-D370-4283-81A3-68F34D2C88D8}">
      <dgm:prSet/>
      <dgm:spPr/>
      <dgm:t>
        <a:bodyPr/>
        <a:lstStyle/>
        <a:p>
          <a:endParaRPr lang="en-GB"/>
        </a:p>
      </dgm:t>
    </dgm:pt>
    <dgm:pt modelId="{96F028E1-D49E-4651-9E73-0D0387B560CC}" type="sibTrans" cxnId="{A4F8C61E-D370-4283-81A3-68F34D2C88D8}">
      <dgm:prSet/>
      <dgm:spPr/>
      <dgm:t>
        <a:bodyPr/>
        <a:lstStyle/>
        <a:p>
          <a:endParaRPr lang="en-GB"/>
        </a:p>
      </dgm:t>
    </dgm:pt>
    <dgm:pt modelId="{2490560D-5291-45FF-B4C2-0DD572205693}">
      <dgm:prSet phldrT="[Text]"/>
      <dgm:spPr/>
      <dgm:t>
        <a:bodyPr/>
        <a:lstStyle/>
        <a:p>
          <a:r>
            <a:rPr lang="en-GB" dirty="0" smtClean="0"/>
            <a:t>NSIs</a:t>
          </a:r>
          <a:endParaRPr lang="en-GB" dirty="0"/>
        </a:p>
      </dgm:t>
    </dgm:pt>
    <dgm:pt modelId="{6ABB0FD9-516A-4664-8346-6400D004C445}" type="parTrans" cxnId="{4DA84A03-4B37-4F05-916D-5F5DFCC6A94E}">
      <dgm:prSet/>
      <dgm:spPr/>
      <dgm:t>
        <a:bodyPr/>
        <a:lstStyle/>
        <a:p>
          <a:endParaRPr lang="en-GB"/>
        </a:p>
      </dgm:t>
    </dgm:pt>
    <dgm:pt modelId="{343EBB42-34CA-42B9-8E08-3FEE739FD40C}" type="sibTrans" cxnId="{4DA84A03-4B37-4F05-916D-5F5DFCC6A94E}">
      <dgm:prSet/>
      <dgm:spPr/>
      <dgm:t>
        <a:bodyPr/>
        <a:lstStyle/>
        <a:p>
          <a:endParaRPr lang="en-GB"/>
        </a:p>
      </dgm:t>
    </dgm:pt>
    <dgm:pt modelId="{6B4BFC59-D41D-4C0F-B66F-31BABE49D125}">
      <dgm:prSet phldrT="[Text]"/>
      <dgm:spPr/>
      <dgm:t>
        <a:bodyPr/>
        <a:lstStyle/>
        <a:p>
          <a:r>
            <a:rPr lang="en-GB" dirty="0" smtClean="0"/>
            <a:t>EAA</a:t>
          </a:r>
          <a:endParaRPr lang="en-GB" dirty="0"/>
        </a:p>
      </dgm:t>
    </dgm:pt>
    <dgm:pt modelId="{6AC34D09-9640-44C6-BA1B-BF0C03588B6F}" type="parTrans" cxnId="{6AE37799-F69E-4722-96FC-21F9AC518168}">
      <dgm:prSet/>
      <dgm:spPr/>
      <dgm:t>
        <a:bodyPr/>
        <a:lstStyle/>
        <a:p>
          <a:endParaRPr lang="en-GB"/>
        </a:p>
      </dgm:t>
    </dgm:pt>
    <dgm:pt modelId="{BD722F75-26C5-40BB-B5AF-05324EA42E2F}" type="sibTrans" cxnId="{6AE37799-F69E-4722-96FC-21F9AC518168}">
      <dgm:prSet/>
      <dgm:spPr/>
      <dgm:t>
        <a:bodyPr/>
        <a:lstStyle/>
        <a:p>
          <a:endParaRPr lang="en-GB"/>
        </a:p>
      </dgm:t>
    </dgm:pt>
    <dgm:pt modelId="{A2013928-BC27-441C-8817-642E2A58479C}" type="pres">
      <dgm:prSet presAssocID="{47E7E055-3D7B-4E37-BC76-CF341D509A1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0F8349D-742C-4B60-BDB6-D571031EC788}" type="pres">
      <dgm:prSet presAssocID="{96B6339C-489F-421C-8BE4-BC6E0983ECF6}" presName="centerShape" presStyleLbl="node0" presStyleIdx="0" presStyleCnt="1" custScaleX="212041" custScaleY="164545" custLinFactNeighborX="-1572" custLinFactNeighborY="-20272"/>
      <dgm:spPr/>
      <dgm:t>
        <a:bodyPr/>
        <a:lstStyle/>
        <a:p>
          <a:endParaRPr lang="en-GB"/>
        </a:p>
      </dgm:t>
    </dgm:pt>
    <dgm:pt modelId="{7567F80B-ABC1-4D6B-B0DB-4B36040D8260}" type="pres">
      <dgm:prSet presAssocID="{B90594BA-C18F-4A28-870F-ED700E0649B1}" presName="parTrans" presStyleLbl="bgSibTrans2D1" presStyleIdx="0" presStyleCnt="3"/>
      <dgm:spPr/>
      <dgm:t>
        <a:bodyPr/>
        <a:lstStyle/>
        <a:p>
          <a:endParaRPr lang="en-GB"/>
        </a:p>
      </dgm:t>
    </dgm:pt>
    <dgm:pt modelId="{07719E47-3EA2-4F20-AC88-436E93B592F8}" type="pres">
      <dgm:prSet presAssocID="{65F5EC28-2E69-4054-AE4F-5BBEC0F4D448}" presName="node" presStyleLbl="node1" presStyleIdx="0" presStyleCnt="3" custScaleX="83881" custScaleY="79567" custRadScaleRad="123792" custRadScaleInc="-735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726D89-C145-401A-8A9D-D75A73F58E2A}" type="pres">
      <dgm:prSet presAssocID="{6ABB0FD9-516A-4664-8346-6400D004C445}" presName="parTrans" presStyleLbl="bgSibTrans2D1" presStyleIdx="1" presStyleCnt="3"/>
      <dgm:spPr/>
      <dgm:t>
        <a:bodyPr/>
        <a:lstStyle/>
        <a:p>
          <a:endParaRPr lang="en-GB"/>
        </a:p>
      </dgm:t>
    </dgm:pt>
    <dgm:pt modelId="{CBB20BD8-97DC-4DB9-A3DD-6DFEF70FC130}" type="pres">
      <dgm:prSet presAssocID="{2490560D-5291-45FF-B4C2-0DD572205693}" presName="node" presStyleLbl="node1" presStyleIdx="1" presStyleCnt="3" custScaleX="83770" custScaleY="53093" custRadScaleRad="154778" custRadScaleInc="-923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257BC9-EB31-4E01-A838-B6109532A91B}" type="pres">
      <dgm:prSet presAssocID="{6AC34D09-9640-44C6-BA1B-BF0C03588B6F}" presName="parTrans" presStyleLbl="bgSibTrans2D1" presStyleIdx="2" presStyleCnt="3" custAng="173742" custScaleX="44364" custLinFactNeighborX="-33266" custLinFactNeighborY="3834"/>
      <dgm:spPr>
        <a:prstGeom prst="rightArrow">
          <a:avLst/>
        </a:prstGeom>
      </dgm:spPr>
      <dgm:t>
        <a:bodyPr/>
        <a:lstStyle/>
        <a:p>
          <a:endParaRPr lang="en-GB"/>
        </a:p>
      </dgm:t>
    </dgm:pt>
    <dgm:pt modelId="{E4BAF1A1-4859-47F3-A227-04B824B61480}" type="pres">
      <dgm:prSet presAssocID="{6B4BFC59-D41D-4C0F-B66F-31BABE49D125}" presName="node" presStyleLbl="node1" presStyleIdx="2" presStyleCnt="3" custScaleX="128829" custRadScaleRad="151995" custRadScaleInc="278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1D56A3B-035A-47E8-AEB1-6D17A4EEE9DA}" type="presOf" srcId="{96B6339C-489F-421C-8BE4-BC6E0983ECF6}" destId="{E0F8349D-742C-4B60-BDB6-D571031EC788}" srcOrd="0" destOrd="0" presId="urn:microsoft.com/office/officeart/2005/8/layout/radial4"/>
    <dgm:cxn modelId="{F725D1CA-EAF8-4D91-8CEA-1648DE786986}" type="presOf" srcId="{2490560D-5291-45FF-B4C2-0DD572205693}" destId="{CBB20BD8-97DC-4DB9-A3DD-6DFEF70FC130}" srcOrd="0" destOrd="0" presId="urn:microsoft.com/office/officeart/2005/8/layout/radial4"/>
    <dgm:cxn modelId="{38D87CC5-68BE-48EB-8585-BA93DA4F1812}" type="presOf" srcId="{6AC34D09-9640-44C6-BA1B-BF0C03588B6F}" destId="{0D257BC9-EB31-4E01-A838-B6109532A91B}" srcOrd="0" destOrd="0" presId="urn:microsoft.com/office/officeart/2005/8/layout/radial4"/>
    <dgm:cxn modelId="{4DA84A03-4B37-4F05-916D-5F5DFCC6A94E}" srcId="{96B6339C-489F-421C-8BE4-BC6E0983ECF6}" destId="{2490560D-5291-45FF-B4C2-0DD572205693}" srcOrd="1" destOrd="0" parTransId="{6ABB0FD9-516A-4664-8346-6400D004C445}" sibTransId="{343EBB42-34CA-42B9-8E08-3FEE739FD40C}"/>
    <dgm:cxn modelId="{F7AEC63F-9E9B-4476-95D8-7F322362D30D}" type="presOf" srcId="{B90594BA-C18F-4A28-870F-ED700E0649B1}" destId="{7567F80B-ABC1-4D6B-B0DB-4B36040D8260}" srcOrd="0" destOrd="0" presId="urn:microsoft.com/office/officeart/2005/8/layout/radial4"/>
    <dgm:cxn modelId="{DCFC907D-85F2-4A2B-AFFA-B6C9CCB86CD6}" type="presOf" srcId="{6ABB0FD9-516A-4664-8346-6400D004C445}" destId="{C4726D89-C145-401A-8A9D-D75A73F58E2A}" srcOrd="0" destOrd="0" presId="urn:microsoft.com/office/officeart/2005/8/layout/radial4"/>
    <dgm:cxn modelId="{6AE37799-F69E-4722-96FC-21F9AC518168}" srcId="{96B6339C-489F-421C-8BE4-BC6E0983ECF6}" destId="{6B4BFC59-D41D-4C0F-B66F-31BABE49D125}" srcOrd="2" destOrd="0" parTransId="{6AC34D09-9640-44C6-BA1B-BF0C03588B6F}" sibTransId="{BD722F75-26C5-40BB-B5AF-05324EA42E2F}"/>
    <dgm:cxn modelId="{FEFCE71D-2DF2-450E-9D37-855D0FFBD8E5}" type="presOf" srcId="{6B4BFC59-D41D-4C0F-B66F-31BABE49D125}" destId="{E4BAF1A1-4859-47F3-A227-04B824B61480}" srcOrd="0" destOrd="0" presId="urn:microsoft.com/office/officeart/2005/8/layout/radial4"/>
    <dgm:cxn modelId="{A4F8C61E-D370-4283-81A3-68F34D2C88D8}" srcId="{96B6339C-489F-421C-8BE4-BC6E0983ECF6}" destId="{65F5EC28-2E69-4054-AE4F-5BBEC0F4D448}" srcOrd="0" destOrd="0" parTransId="{B90594BA-C18F-4A28-870F-ED700E0649B1}" sibTransId="{96F028E1-D49E-4651-9E73-0D0387B560CC}"/>
    <dgm:cxn modelId="{99E41E55-771A-4F55-8439-642DE94E8D62}" type="presOf" srcId="{65F5EC28-2E69-4054-AE4F-5BBEC0F4D448}" destId="{07719E47-3EA2-4F20-AC88-436E93B592F8}" srcOrd="0" destOrd="0" presId="urn:microsoft.com/office/officeart/2005/8/layout/radial4"/>
    <dgm:cxn modelId="{D9B2CD5B-9364-41EB-B3CC-7B982D61638A}" type="presOf" srcId="{47E7E055-3D7B-4E37-BC76-CF341D509A1B}" destId="{A2013928-BC27-441C-8817-642E2A58479C}" srcOrd="0" destOrd="0" presId="urn:microsoft.com/office/officeart/2005/8/layout/radial4"/>
    <dgm:cxn modelId="{D2CEE79C-B1A4-4D0D-B023-8CCB87885F02}" srcId="{47E7E055-3D7B-4E37-BC76-CF341D509A1B}" destId="{96B6339C-489F-421C-8BE4-BC6E0983ECF6}" srcOrd="0" destOrd="0" parTransId="{A992A512-8347-48E5-8B14-31D48E8BC488}" sibTransId="{3F5D35DD-83E1-41F4-825D-7F5B0E80CBE7}"/>
    <dgm:cxn modelId="{0B8B7C33-C236-41B1-9F78-3AD0CEC5CA4E}" type="presParOf" srcId="{A2013928-BC27-441C-8817-642E2A58479C}" destId="{E0F8349D-742C-4B60-BDB6-D571031EC788}" srcOrd="0" destOrd="0" presId="urn:microsoft.com/office/officeart/2005/8/layout/radial4"/>
    <dgm:cxn modelId="{35496AE2-DD0C-4606-BD8C-2FE5883D3DB9}" type="presParOf" srcId="{A2013928-BC27-441C-8817-642E2A58479C}" destId="{7567F80B-ABC1-4D6B-B0DB-4B36040D8260}" srcOrd="1" destOrd="0" presId="urn:microsoft.com/office/officeart/2005/8/layout/radial4"/>
    <dgm:cxn modelId="{6CBA5AD4-2F49-4150-B527-B2B4A8FF6A62}" type="presParOf" srcId="{A2013928-BC27-441C-8817-642E2A58479C}" destId="{07719E47-3EA2-4F20-AC88-436E93B592F8}" srcOrd="2" destOrd="0" presId="urn:microsoft.com/office/officeart/2005/8/layout/radial4"/>
    <dgm:cxn modelId="{8F79413D-1157-4C77-B18E-75E30013D1D8}" type="presParOf" srcId="{A2013928-BC27-441C-8817-642E2A58479C}" destId="{C4726D89-C145-401A-8A9D-D75A73F58E2A}" srcOrd="3" destOrd="0" presId="urn:microsoft.com/office/officeart/2005/8/layout/radial4"/>
    <dgm:cxn modelId="{04FEB4FB-22B4-41CE-A683-9B0BB04BD223}" type="presParOf" srcId="{A2013928-BC27-441C-8817-642E2A58479C}" destId="{CBB20BD8-97DC-4DB9-A3DD-6DFEF70FC130}" srcOrd="4" destOrd="0" presId="urn:microsoft.com/office/officeart/2005/8/layout/radial4"/>
    <dgm:cxn modelId="{0B37E311-2CF3-4E3F-95C9-ADFCA4A31AC3}" type="presParOf" srcId="{A2013928-BC27-441C-8817-642E2A58479C}" destId="{0D257BC9-EB31-4E01-A838-B6109532A91B}" srcOrd="5" destOrd="0" presId="urn:microsoft.com/office/officeart/2005/8/layout/radial4"/>
    <dgm:cxn modelId="{BAA47BF6-E6D9-4D46-8527-ED8BEB94EDA9}" type="presParOf" srcId="{A2013928-BC27-441C-8817-642E2A58479C}" destId="{E4BAF1A1-4859-47F3-A227-04B824B6148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8349D-742C-4B60-BDB6-D571031EC788}">
      <dsp:nvSpPr>
        <dsp:cNvPr id="0" name=""/>
        <dsp:cNvSpPr/>
      </dsp:nvSpPr>
      <dsp:spPr>
        <a:xfrm>
          <a:off x="2043390" y="159802"/>
          <a:ext cx="3933276" cy="3052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300" kern="1200" dirty="0" smtClean="0"/>
            <a:t>ESTAT/ ECB</a:t>
          </a:r>
          <a:endParaRPr lang="en-GB" sz="6300" kern="1200" dirty="0"/>
        </a:p>
      </dsp:txBody>
      <dsp:txXfrm>
        <a:off x="2619405" y="606793"/>
        <a:ext cx="2781246" cy="2158262"/>
      </dsp:txXfrm>
    </dsp:sp>
    <dsp:sp modelId="{7567F80B-ABC1-4D6B-B0DB-4B36040D8260}">
      <dsp:nvSpPr>
        <dsp:cNvPr id="0" name=""/>
        <dsp:cNvSpPr/>
      </dsp:nvSpPr>
      <dsp:spPr>
        <a:xfrm rot="9192590">
          <a:off x="1044310" y="2585907"/>
          <a:ext cx="1319568" cy="5286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719E47-3EA2-4F20-AC88-436E93B592F8}">
      <dsp:nvSpPr>
        <dsp:cNvPr id="0" name=""/>
        <dsp:cNvSpPr/>
      </dsp:nvSpPr>
      <dsp:spPr>
        <a:xfrm>
          <a:off x="376048" y="2586764"/>
          <a:ext cx="1478161" cy="1121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NCBs</a:t>
          </a:r>
          <a:endParaRPr lang="en-GB" sz="3800" kern="1200" dirty="0"/>
        </a:p>
      </dsp:txBody>
      <dsp:txXfrm>
        <a:off x="408902" y="2619618"/>
        <a:ext cx="1412453" cy="1056003"/>
      </dsp:txXfrm>
    </dsp:sp>
    <dsp:sp modelId="{C4726D89-C145-401A-8A9D-D75A73F58E2A}">
      <dsp:nvSpPr>
        <dsp:cNvPr id="0" name=""/>
        <dsp:cNvSpPr/>
      </dsp:nvSpPr>
      <dsp:spPr>
        <a:xfrm rot="12052674">
          <a:off x="948423" y="495898"/>
          <a:ext cx="1269290" cy="5286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20BD8-97DC-4DB9-A3DD-6DFEF70FC130}">
      <dsp:nvSpPr>
        <dsp:cNvPr id="0" name=""/>
        <dsp:cNvSpPr/>
      </dsp:nvSpPr>
      <dsp:spPr>
        <a:xfrm>
          <a:off x="251990" y="159812"/>
          <a:ext cx="1476205" cy="7484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NSIs</a:t>
          </a:r>
          <a:endParaRPr lang="en-GB" sz="3800" kern="1200" dirty="0"/>
        </a:p>
      </dsp:txBody>
      <dsp:txXfrm>
        <a:off x="273912" y="181734"/>
        <a:ext cx="1432361" cy="704645"/>
      </dsp:txXfrm>
    </dsp:sp>
    <dsp:sp modelId="{0D257BC9-EB31-4E01-A838-B6109532A91B}">
      <dsp:nvSpPr>
        <dsp:cNvPr id="0" name=""/>
        <dsp:cNvSpPr/>
      </dsp:nvSpPr>
      <dsp:spPr>
        <a:xfrm>
          <a:off x="5976662" y="1303603"/>
          <a:ext cx="613430" cy="528663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AF1A1-4859-47F3-A227-04B824B61480}">
      <dsp:nvSpPr>
        <dsp:cNvPr id="0" name=""/>
        <dsp:cNvSpPr/>
      </dsp:nvSpPr>
      <dsp:spPr>
        <a:xfrm>
          <a:off x="6298711" y="807855"/>
          <a:ext cx="2270240" cy="14097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EAA</a:t>
          </a:r>
          <a:endParaRPr lang="en-GB" sz="3800" kern="1200" dirty="0"/>
        </a:p>
      </dsp:txBody>
      <dsp:txXfrm>
        <a:off x="6340002" y="849146"/>
        <a:ext cx="2187658" cy="1327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4895A9-D355-4947-A627-251E45EC7DA7}" type="datetimeFigureOut">
              <a:rPr lang="en-GB"/>
              <a:pPr>
                <a:defRPr/>
              </a:pPr>
              <a:t>25/04/2014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6EF38F-7AD3-4CC6-AEDF-D450B60A326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414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EF38F-7AD3-4CC6-AEDF-D450B60A3266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944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5D1A6E-66E6-4D5A-B2FE-F0F22B8371BC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EE50A9-38A3-4D28-AE9B-B7D4DE63F28D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14DB9B-8709-46F2-9DC1-1FCCE43236C2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A4AC17-D25B-4E56-B2FA-391AD03DBD5C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For Chart 2 the intention is to isolate the “uses” that are welfare enhancing either now (real consumption) or in the future (nominal savings).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5D1C79-394D-4C24-BD68-DC8692436759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EFB196-18CA-4907-AE67-5F9566F18EB1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476A68-C0EA-4765-8321-94DA5CFE0BDF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476A68-C0EA-4765-8321-94DA5CFE0BDF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Commentary</a:t>
            </a:r>
            <a:r>
              <a:rPr lang="en-GB" baseline="0" dirty="0" smtClean="0"/>
              <a:t> speaking notes to be added before meeting takes place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EF38F-7AD3-4CC6-AEDF-D450B60A3266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14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ander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bandero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41838" y="2181225"/>
            <a:ext cx="4176712" cy="2914650"/>
          </a:xfrm>
        </p:spPr>
        <p:txBody>
          <a:bodyPr/>
          <a:lstStyle>
            <a:lvl1pPr>
              <a:lnSpc>
                <a:spcPts val="3600"/>
              </a:lnSpc>
              <a:defRPr sz="3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2267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48188" y="5522913"/>
            <a:ext cx="4176712" cy="909637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0825" y="2205038"/>
            <a:ext cx="3889375" cy="32400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en-US" sz="16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FontTx/>
              <a:buNone/>
              <a:defRPr lang="en-US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98487" indent="0">
              <a:buFontTx/>
              <a:buNone/>
              <a:defRPr lang="en-US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5987" indent="0">
              <a:buFontTx/>
              <a:buNone/>
              <a:defRPr lang="en-US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0787" indent="0">
              <a:buFontTx/>
              <a:buNone/>
              <a:defRPr lang="en-US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269875" y="6181725"/>
            <a:ext cx="3817938" cy="419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600">
                <a:solidFill>
                  <a:srgbClr val="BEBEBE"/>
                </a:solidFill>
                <a:latin typeface="+mn-lt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8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844824"/>
            <a:ext cx="4224337" cy="4054326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9400" y="1844725"/>
            <a:ext cx="4222800" cy="4054326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3438" y="1419126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DCB5EDF-04CE-4C39-9609-CBDAB49B77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45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844824"/>
            <a:ext cx="4224337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9400" y="1844725"/>
            <a:ext cx="4222800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3438" y="1419126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643438" y="4293096"/>
            <a:ext cx="4224337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79400" y="4292997"/>
            <a:ext cx="4222800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79400" y="3872261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643438" y="3867398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2074B42-A54D-457B-9A40-8D2917EA56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290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424" y="1425302"/>
            <a:ext cx="4154560" cy="639762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24" y="2065064"/>
            <a:ext cx="4154560" cy="385313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7" y="1423988"/>
            <a:ext cx="4173984" cy="639762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7" y="2063750"/>
            <a:ext cx="4173984" cy="385445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3900BB5-8BB9-4344-8C34-75C84C9ABD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512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9875" y="1428750"/>
            <a:ext cx="4221163" cy="215741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428750"/>
            <a:ext cx="4221162" cy="215741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69875" y="3738563"/>
            <a:ext cx="4221163" cy="2159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738563"/>
            <a:ext cx="4221162" cy="2159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850511D-27EE-4073-A183-0B3C941FAD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852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43C4A63-F234-4AA1-B38C-D9911DA15E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22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ander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bandero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41838" y="2181225"/>
            <a:ext cx="4176712" cy="2914650"/>
          </a:xfrm>
        </p:spPr>
        <p:txBody>
          <a:bodyPr/>
          <a:lstStyle>
            <a:lvl1pPr>
              <a:lnSpc>
                <a:spcPts val="3600"/>
              </a:lnSpc>
              <a:defRPr sz="3200" b="1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2267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48188" y="5522913"/>
            <a:ext cx="4176712" cy="909637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0825" y="2181225"/>
            <a:ext cx="3816350" cy="3240087"/>
          </a:xfrm>
        </p:spPr>
        <p:txBody>
          <a:bodyPr/>
          <a:lstStyle>
            <a:lvl1pPr marL="0" indent="0">
              <a:buFontTx/>
              <a:buNone/>
              <a:defRPr lang="en-US" sz="1600" b="1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16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98487" indent="0">
              <a:buFontTx/>
              <a:buNone/>
              <a:defRPr lang="en-US" sz="16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5987" indent="0">
              <a:buFontTx/>
              <a:buNone/>
              <a:defRPr lang="en-US" sz="16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20787" indent="0">
              <a:buFontTx/>
              <a:buNone/>
              <a:defRPr lang="en-GB" sz="1600" b="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269875" y="6181725"/>
            <a:ext cx="3817938" cy="419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600" baseline="0">
                <a:solidFill>
                  <a:schemeClr val="tx2"/>
                </a:solidFill>
                <a:latin typeface="+mn-lt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9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0D9F237-B5A5-4482-8C15-452C1089F1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80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ri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80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4762"/>
          <a:stretch/>
        </p:blipFill>
        <p:spPr>
          <a:xfrm>
            <a:off x="0" y="5015928"/>
            <a:ext cx="10107334" cy="198998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534150" y="6477000"/>
            <a:ext cx="22907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smtClean="0">
                <a:solidFill>
                  <a:srgbClr val="004B95"/>
                </a:solidFill>
              </a:rPr>
              <a:t>www.ecb.europa.eu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055FA1F-3D40-4ADC-B7D5-D9B9B41987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82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73100"/>
            <a:ext cx="8607425" cy="6477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9875" y="1435100"/>
            <a:ext cx="8607425" cy="44831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A04C2AB6-8367-4D94-846D-1486E24C7B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41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278121" y="1426523"/>
            <a:ext cx="4211992" cy="446405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413222"/>
            <a:ext cx="4211992" cy="446405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5949950"/>
            <a:ext cx="4032250" cy="431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0032" y="5949950"/>
            <a:ext cx="4032250" cy="431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A0EABAE-2459-4B08-BD70-6D4C67F363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8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278121" y="1426523"/>
            <a:ext cx="4211992" cy="2087786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413222"/>
            <a:ext cx="4211992" cy="2087786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3573016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0032" y="3573016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284540" y="3947051"/>
            <a:ext cx="4211992" cy="2087786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2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666909" y="3933750"/>
            <a:ext cx="4211992" cy="2087786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60218" y="6093544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866451" y="6093544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616E6DE-1E60-4082-9547-631D488EAE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62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412875"/>
            <a:ext cx="4224337" cy="448627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8751" y="1428576"/>
            <a:ext cx="4224338" cy="446087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8C84908-6F33-445A-A489-0F9D9BD042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32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9400" y="5918200"/>
            <a:ext cx="8610600" cy="46355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79400" y="1844674"/>
            <a:ext cx="8613775" cy="407352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8613775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73424" y="116632"/>
            <a:ext cx="8547048" cy="360040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1pPr>
            <a:lvl2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2pPr>
            <a:lvl3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3pPr>
            <a:lvl4pPr>
              <a:defRPr lang="en-US" sz="1800" kern="1200" dirty="0" smtClean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4pPr>
            <a:lvl5pPr>
              <a:defRPr lang="en-GB" sz="1800" kern="1200" dirty="0">
                <a:solidFill>
                  <a:srgbClr val="FFFFFF"/>
                </a:solidFill>
                <a:latin typeface="+mn-lt"/>
                <a:ea typeface="ヒラギノ角ゴ Pro W3" pitchFamily="-64" charset="-128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8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78345688-BFA2-449F-8C1E-01344E7712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11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71463" y="104775"/>
            <a:ext cx="650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t>Rubric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875" y="1428750"/>
            <a:ext cx="8594725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Mastertextformat bearbeiten</a:t>
            </a:r>
          </a:p>
          <a:p>
            <a:pPr lvl="1"/>
            <a:r>
              <a:rPr lang="en-GB" altLang="en-US" smtClean="0"/>
              <a:t>Zweite Ebene</a:t>
            </a:r>
          </a:p>
          <a:p>
            <a:pPr lvl="2"/>
            <a:r>
              <a:rPr lang="en-GB" altLang="en-US" smtClean="0"/>
              <a:t>Dritte Ebene</a:t>
            </a:r>
          </a:p>
          <a:p>
            <a:pPr lvl="3"/>
            <a:r>
              <a:rPr lang="en-GB" altLang="en-US" smtClean="0"/>
              <a:t>Vierte Ebene</a:t>
            </a:r>
          </a:p>
          <a:p>
            <a:pPr lvl="4"/>
            <a:r>
              <a:rPr lang="en-GB" altLang="en-US" smtClean="0"/>
              <a:t>Fünfte Ebene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69875" y="660400"/>
            <a:ext cx="8594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Mastertitelformat bearbeiten</a:t>
            </a:r>
          </a:p>
        </p:txBody>
      </p:sp>
      <p:sp>
        <p:nvSpPr>
          <p:cNvPr id="12257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875" y="6477000"/>
            <a:ext cx="32131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spcBef>
                <a:spcPct val="0"/>
              </a:spcBef>
              <a:defRPr sz="900">
                <a:solidFill>
                  <a:srgbClr val="004B95"/>
                </a:solidFill>
                <a:latin typeface="+mn-lt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12257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7688" y="6477000"/>
            <a:ext cx="41433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900">
                <a:solidFill>
                  <a:srgbClr val="585858"/>
                </a:solidFill>
                <a:latin typeface="+mn-lt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fld id="{298E48CA-20FB-48C8-9A6B-7A9EFE9FFB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6534150" y="6477000"/>
            <a:ext cx="22907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smtClean="0">
                <a:solidFill>
                  <a:srgbClr val="004B95"/>
                </a:solidFill>
              </a:rPr>
              <a:t>www.ecb.europa.eu © </a:t>
            </a:r>
          </a:p>
        </p:txBody>
      </p:sp>
      <p:sp>
        <p:nvSpPr>
          <p:cNvPr id="1032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477838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GB" altLang="en-US" smtClean="0">
              <a:solidFill>
                <a:srgbClr val="585858"/>
              </a:solidFill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  <p:sldLayoutId id="214748411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298450" indent="-2984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96900" indent="-296863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914400" indent="-315913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219200" indent="-303213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524000" indent="-303213" algn="l" rtl="0" eaLnBrk="0" fontAlgn="base" hangingPunct="0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5pPr>
      <a:lvl6pPr marL="19812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6pPr>
      <a:lvl7pPr marL="24384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7pPr>
      <a:lvl8pPr marL="28956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8pPr>
      <a:lvl9pPr marL="33528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71463" y="104775"/>
            <a:ext cx="650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t>Rubric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875" y="1428750"/>
            <a:ext cx="8594725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Mastertextformat bearbeiten</a:t>
            </a:r>
          </a:p>
          <a:p>
            <a:pPr lvl="1"/>
            <a:r>
              <a:rPr lang="en-GB" altLang="en-US" smtClean="0"/>
              <a:t>Zweite Ebene</a:t>
            </a:r>
          </a:p>
          <a:p>
            <a:pPr lvl="2"/>
            <a:r>
              <a:rPr lang="en-GB" altLang="en-US" smtClean="0"/>
              <a:t>Dritte Ebene</a:t>
            </a:r>
          </a:p>
          <a:p>
            <a:pPr lvl="3"/>
            <a:r>
              <a:rPr lang="en-GB" altLang="en-US" smtClean="0"/>
              <a:t>Vierte Ebene</a:t>
            </a:r>
          </a:p>
          <a:p>
            <a:pPr lvl="4"/>
            <a:r>
              <a:rPr lang="en-GB" altLang="en-US" smtClean="0"/>
              <a:t>Fünfte Ebene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69875" y="660400"/>
            <a:ext cx="8594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Mastertitelformat bearbeiten</a:t>
            </a:r>
          </a:p>
        </p:txBody>
      </p:sp>
      <p:sp>
        <p:nvSpPr>
          <p:cNvPr id="12257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875" y="6477000"/>
            <a:ext cx="32131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spcBef>
                <a:spcPct val="0"/>
              </a:spcBef>
              <a:defRPr sz="900">
                <a:solidFill>
                  <a:srgbClr val="004B95"/>
                </a:solidFill>
                <a:latin typeface="+mn-lt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en-GB"/>
              <a:t>Enter presentation title by changing the footer.</a:t>
            </a:r>
          </a:p>
        </p:txBody>
      </p:sp>
      <p:sp>
        <p:nvSpPr>
          <p:cNvPr id="12257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7688" y="6477000"/>
            <a:ext cx="41433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900">
                <a:solidFill>
                  <a:srgbClr val="585858"/>
                </a:solidFill>
                <a:latin typeface="+mn-lt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fld id="{747D97F5-049A-4056-A6E6-670F2B445F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6534150" y="6477000"/>
            <a:ext cx="22907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smtClean="0">
                <a:solidFill>
                  <a:srgbClr val="004B95"/>
                </a:solidFill>
              </a:rPr>
              <a:t>www.ecb.europa.eu © </a:t>
            </a:r>
          </a:p>
        </p:txBody>
      </p:sp>
      <p:sp>
        <p:nvSpPr>
          <p:cNvPr id="1032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477838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GB" altLang="en-US" smtClean="0">
              <a:solidFill>
                <a:srgbClr val="585858"/>
              </a:solidFill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298450" indent="-2984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96900" indent="-296863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914400" indent="-315913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219200" indent="-303213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524000" indent="-303213" algn="l" rtl="0" eaLnBrk="0" fontAlgn="base" hangingPunct="0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5pPr>
      <a:lvl6pPr marL="19812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6pPr>
      <a:lvl7pPr marL="24384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7pPr>
      <a:lvl8pPr marL="28956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8pPr>
      <a:lvl9pPr marL="33528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356100" y="2181225"/>
            <a:ext cx="4362450" cy="291465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Arial" pitchFamily="34" charset="0"/>
              </a:rPr>
              <a:t>Euro Area Accounts Household Sector Report</a:t>
            </a:r>
            <a:r>
              <a:rPr lang="en-GB" altLang="en-US" i="1" smtClean="0">
                <a:latin typeface="Arial" pitchFamily="34" charset="0"/>
                <a:cs typeface="Times New Roman" pitchFamily="18" charset="0"/>
              </a:rPr>
              <a:t/>
            </a:r>
            <a:br>
              <a:rPr lang="en-GB" altLang="en-US" i="1" smtClean="0">
                <a:latin typeface="Arial" pitchFamily="34" charset="0"/>
                <a:cs typeface="Times New Roman" pitchFamily="18" charset="0"/>
              </a:rPr>
            </a:br>
            <a:endParaRPr lang="de-DE" altLang="en-US" i="1" smtClean="0">
              <a:latin typeface="Arial" pitchFamily="34" charset="0"/>
            </a:endParaRP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059113" y="5300663"/>
            <a:ext cx="5953125" cy="113188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en-US" sz="1600" smtClean="0"/>
              <a:t>UN Economic Commission for Europe </a:t>
            </a:r>
          </a:p>
          <a:p>
            <a:pPr eaLnBrk="1" hangingPunct="1"/>
            <a:r>
              <a:rPr lang="en-US" altLang="en-US" smtClean="0"/>
              <a:t>Group of Experts on National Accounts </a:t>
            </a:r>
            <a:endParaRPr lang="en-GB" altLang="en-US" smtClean="0"/>
          </a:p>
          <a:p>
            <a:pPr eaLnBrk="1" hangingPunct="1"/>
            <a:r>
              <a:rPr lang="en-GB" altLang="en-US" smtClean="0"/>
              <a:t>Geneva, 6-9 May 2014</a:t>
            </a:r>
          </a:p>
          <a:p>
            <a:pPr eaLnBrk="1" hangingPunct="1"/>
            <a:endParaRPr lang="de-DE" altLang="en-US" smtClean="0"/>
          </a:p>
        </p:txBody>
      </p:sp>
      <p:sp>
        <p:nvSpPr>
          <p:cNvPr id="17412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0825" y="2205038"/>
            <a:ext cx="3889375" cy="10795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>
                <a:solidFill>
                  <a:srgbClr val="FFFFFF"/>
                </a:solidFill>
              </a:rPr>
              <a:t>Antonio </a:t>
            </a:r>
            <a:r>
              <a:rPr lang="en-GB" altLang="en-US" smtClean="0">
                <a:solidFill>
                  <a:srgbClr val="FFFFFF"/>
                </a:solidFill>
              </a:rPr>
              <a:t>Matas Mir</a:t>
            </a:r>
            <a:endParaRPr lang="en-GB" altLang="en-US" dirty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b="0" dirty="0">
                <a:solidFill>
                  <a:srgbClr val="FFFFFF"/>
                </a:solidFill>
              </a:rPr>
              <a:t>Macroeconomic Statistics Division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b="0" dirty="0">
                <a:solidFill>
                  <a:srgbClr val="FFFFFF"/>
                </a:solidFill>
              </a:rPr>
              <a:t>European Central Bank</a:t>
            </a:r>
          </a:p>
        </p:txBody>
      </p:sp>
      <p:sp>
        <p:nvSpPr>
          <p:cNvPr id="17413" name="Classification"/>
          <p:cNvSpPr txBox="1">
            <a:spLocks noChangeArrowheads="1"/>
          </p:cNvSpPr>
          <p:nvPr/>
        </p:nvSpPr>
        <p:spPr bwMode="auto">
          <a:xfrm>
            <a:off x="7019925" y="139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ECB-RESTRICTED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altLang="en-US" smtClean="0"/>
              <a:t>Euro Area Accounts Household Sector Report</a:t>
            </a:r>
            <a:endParaRPr lang="en-GB" altLang="en-US" smtClean="0">
              <a:ea typeface="ヒラギノ角ゴ Pro W3"/>
              <a:cs typeface="Times New Roman" pitchFamily="18" charset="0"/>
            </a:endParaRPr>
          </a:p>
          <a:p>
            <a:pPr eaLnBrk="1" fontAlgn="base" hangingPunct="1">
              <a:spcAft>
                <a:spcPct val="0"/>
              </a:spcAft>
            </a:pPr>
            <a:endParaRPr lang="en-GB" altLang="en-US" smtClean="0">
              <a:solidFill>
                <a:srgbClr val="004B95"/>
              </a:solidFill>
            </a:endParaRP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939A83D6-679B-4BB5-9D82-0CB4C40220D8}" type="slidenum">
              <a:rPr lang="en-GB" altLang="en-US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10</a:t>
            </a:fld>
            <a:endParaRPr lang="en-GB" altLang="en-US" smtClean="0">
              <a:solidFill>
                <a:srgbClr val="58585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3050" y="115888"/>
            <a:ext cx="8547100" cy="360362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Euro Area Accounts Household Sector Report</a:t>
            </a:r>
            <a:endParaRPr lang="en-GB">
              <a:ea typeface="ヒラギノ角ゴ Pro W3"/>
              <a:cs typeface="Times New Roman" pitchFamily="18" charset="0"/>
            </a:endParaRPr>
          </a:p>
        </p:txBody>
      </p:sp>
      <p:sp>
        <p:nvSpPr>
          <p:cNvPr id="25605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ECB-RESTRICTED</a:t>
            </a:r>
          </a:p>
        </p:txBody>
      </p:sp>
      <p:sp>
        <p:nvSpPr>
          <p:cNvPr id="25606" name="DocumentStatus"/>
          <p:cNvSpPr txBox="1">
            <a:spLocks noChangeArrowheads="1"/>
          </p:cNvSpPr>
          <p:nvPr/>
        </p:nvSpPr>
        <p:spPr bwMode="auto">
          <a:xfrm>
            <a:off x="7019925" y="254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DRAFT</a:t>
            </a:r>
          </a:p>
        </p:txBody>
      </p:sp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852936"/>
            <a:ext cx="7945438" cy="358775"/>
          </a:xfrm>
        </p:spPr>
        <p:txBody>
          <a:bodyPr/>
          <a:lstStyle/>
          <a:p>
            <a:pPr algn="ctr" eaLnBrk="1" hangingPunct="1"/>
            <a:r>
              <a:rPr lang="en-GB" altLang="en-US" dirty="0" smtClean="0"/>
              <a:t>Charts included in the HSR</a:t>
            </a:r>
          </a:p>
        </p:txBody>
      </p:sp>
    </p:spTree>
    <p:extLst>
      <p:ext uri="{BB962C8B-B14F-4D97-AF65-F5344CB8AC3E}">
        <p14:creationId xmlns:p14="http://schemas.microsoft.com/office/powerpoint/2010/main" val="393406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altLang="en-US" smtClean="0"/>
              <a:t>Euro Area Accounts Household Sector Report</a:t>
            </a:r>
            <a:endParaRPr lang="en-GB" altLang="en-US" smtClean="0">
              <a:ea typeface="ヒラギノ角ゴ Pro W3"/>
              <a:cs typeface="Times New Roman" pitchFamily="18" charset="0"/>
            </a:endParaRPr>
          </a:p>
          <a:p>
            <a:pPr eaLnBrk="1" fontAlgn="base" hangingPunct="1">
              <a:spcAft>
                <a:spcPct val="0"/>
              </a:spcAft>
            </a:pPr>
            <a:endParaRPr lang="en-GB" altLang="en-US" smtClean="0">
              <a:solidFill>
                <a:srgbClr val="004B95"/>
              </a:solidFill>
            </a:endParaRP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8D834E50-C305-42D5-984D-4B12AE81DC16}" type="slidenum">
              <a:rPr lang="en-GB" altLang="en-US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11</a:t>
            </a:fld>
            <a:endParaRPr lang="en-GB" altLang="en-US" smtClean="0">
              <a:solidFill>
                <a:srgbClr val="58585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3050" y="115888"/>
            <a:ext cx="8547100" cy="360362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Euro Area Accounts Household Sector Report</a:t>
            </a:r>
            <a:endParaRPr lang="en-GB">
              <a:ea typeface="ヒラギノ角ゴ Pro W3"/>
              <a:cs typeface="Times New Roman" pitchFamily="18" charset="0"/>
            </a:endParaRPr>
          </a:p>
        </p:txBody>
      </p:sp>
      <p:sp>
        <p:nvSpPr>
          <p:cNvPr id="26629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ECB-RESTRICTED</a:t>
            </a:r>
          </a:p>
        </p:txBody>
      </p:sp>
      <p:sp>
        <p:nvSpPr>
          <p:cNvPr id="26630" name="DocumentStatus"/>
          <p:cNvSpPr txBox="1">
            <a:spLocks noChangeArrowheads="1"/>
          </p:cNvSpPr>
          <p:nvPr/>
        </p:nvSpPr>
        <p:spPr bwMode="auto">
          <a:xfrm>
            <a:off x="7019925" y="254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DRAFT</a:t>
            </a:r>
          </a:p>
        </p:txBody>
      </p:sp>
      <p:sp>
        <p:nvSpPr>
          <p:cNvPr id="26631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92150"/>
            <a:ext cx="7945437" cy="358775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1. Nominal disposable income and components</a:t>
            </a:r>
          </a:p>
        </p:txBody>
      </p:sp>
      <p:sp>
        <p:nvSpPr>
          <p:cNvPr id="26632" name="Rectangle 3"/>
          <p:cNvSpPr>
            <a:spLocks noChangeArrowheads="1"/>
          </p:cNvSpPr>
          <p:nvPr/>
        </p:nvSpPr>
        <p:spPr bwMode="auto">
          <a:xfrm>
            <a:off x="455613" y="981075"/>
            <a:ext cx="723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/>
              <a:t>Annual growth rate and contributions </a:t>
            </a:r>
          </a:p>
        </p:txBody>
      </p:sp>
      <p:pic>
        <p:nvPicPr>
          <p:cNvPr id="266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111375"/>
            <a:ext cx="8396288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368425"/>
            <a:ext cx="61341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24"/>
          <a:stretch>
            <a:fillRect/>
          </a:stretch>
        </p:blipFill>
        <p:spPr bwMode="auto">
          <a:xfrm>
            <a:off x="493713" y="1911350"/>
            <a:ext cx="3667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76"/>
          <a:stretch>
            <a:fillRect/>
          </a:stretch>
        </p:blipFill>
        <p:spPr bwMode="auto">
          <a:xfrm>
            <a:off x="4133850" y="1962150"/>
            <a:ext cx="366712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1430338"/>
            <a:ext cx="25558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altLang="en-US" smtClean="0"/>
              <a:t>Euro Area Accounts Household Sector Report</a:t>
            </a:r>
            <a:endParaRPr lang="en-GB" altLang="en-US" smtClean="0">
              <a:ea typeface="ヒラギノ角ゴ Pro W3"/>
              <a:cs typeface="Times New Roman" pitchFamily="18" charset="0"/>
            </a:endParaRPr>
          </a:p>
          <a:p>
            <a:pPr eaLnBrk="1" fontAlgn="base" hangingPunct="1">
              <a:spcAft>
                <a:spcPct val="0"/>
              </a:spcAft>
            </a:pPr>
            <a:endParaRPr lang="en-GB" altLang="en-US" smtClean="0">
              <a:solidFill>
                <a:srgbClr val="004B95"/>
              </a:solidFill>
            </a:endParaRP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0F4CC4D4-1318-4DCB-94F7-9ECE41051511}" type="slidenum">
              <a:rPr lang="en-GB" altLang="en-US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12</a:t>
            </a:fld>
            <a:endParaRPr lang="en-GB" altLang="en-US" smtClean="0">
              <a:solidFill>
                <a:srgbClr val="58585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3050" y="115888"/>
            <a:ext cx="8547100" cy="360362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Euro Area Accounts Household Sector Report</a:t>
            </a:r>
            <a:endParaRPr lang="en-GB">
              <a:ea typeface="ヒラギノ角ゴ Pro W3"/>
              <a:cs typeface="Times New Roman" pitchFamily="18" charset="0"/>
            </a:endParaRPr>
          </a:p>
        </p:txBody>
      </p:sp>
      <p:sp>
        <p:nvSpPr>
          <p:cNvPr id="27653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ECB-RESTRICTED</a:t>
            </a:r>
          </a:p>
        </p:txBody>
      </p:sp>
      <p:sp>
        <p:nvSpPr>
          <p:cNvPr id="27654" name="DocumentStatus"/>
          <p:cNvSpPr txBox="1">
            <a:spLocks noChangeArrowheads="1"/>
          </p:cNvSpPr>
          <p:nvPr/>
        </p:nvSpPr>
        <p:spPr bwMode="auto">
          <a:xfrm>
            <a:off x="7019925" y="254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DRAFT</a:t>
            </a:r>
          </a:p>
        </p:txBody>
      </p:sp>
      <p:sp>
        <p:nvSpPr>
          <p:cNvPr id="2765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82613"/>
            <a:ext cx="7945438" cy="358775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1a. Real disposable income</a:t>
            </a:r>
          </a:p>
        </p:txBody>
      </p:sp>
      <p:sp>
        <p:nvSpPr>
          <p:cNvPr id="27656" name="Rectangle 3"/>
          <p:cNvSpPr>
            <a:spLocks noChangeArrowheads="1"/>
          </p:cNvSpPr>
          <p:nvPr/>
        </p:nvSpPr>
        <p:spPr bwMode="auto">
          <a:xfrm>
            <a:off x="2339975" y="906463"/>
            <a:ext cx="4679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600"/>
              <a:t>Annual growth rate of per capita values</a:t>
            </a:r>
          </a:p>
        </p:txBody>
      </p:sp>
      <p:pic>
        <p:nvPicPr>
          <p:cNvPr id="276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1" b="37505"/>
          <a:stretch>
            <a:fillRect/>
          </a:stretch>
        </p:blipFill>
        <p:spPr bwMode="auto">
          <a:xfrm>
            <a:off x="1808163" y="1357313"/>
            <a:ext cx="4775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6426200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altLang="en-US" smtClean="0"/>
              <a:t>Euro Area Accounts Household Sector Report</a:t>
            </a:r>
            <a:endParaRPr lang="en-GB" altLang="en-US" smtClean="0">
              <a:ea typeface="ヒラギノ角ゴ Pro W3"/>
              <a:cs typeface="Times New Roman" pitchFamily="18" charset="0"/>
            </a:endParaRPr>
          </a:p>
          <a:p>
            <a:pPr eaLnBrk="1" fontAlgn="base" hangingPunct="1">
              <a:spcAft>
                <a:spcPct val="0"/>
              </a:spcAft>
            </a:pPr>
            <a:endParaRPr lang="en-GB" altLang="en-US" smtClean="0">
              <a:solidFill>
                <a:srgbClr val="004B95"/>
              </a:solidFill>
            </a:endParaRP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14D84DB5-BD2B-4CC2-9861-3285A07B7C82}" type="slidenum">
              <a:rPr lang="en-GB" altLang="en-US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13</a:t>
            </a:fld>
            <a:endParaRPr lang="en-GB" altLang="en-US" smtClean="0">
              <a:solidFill>
                <a:srgbClr val="58585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3050" y="115888"/>
            <a:ext cx="8547100" cy="360362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Euro Area Accounts Household Sector Report</a:t>
            </a:r>
            <a:endParaRPr lang="en-GB">
              <a:ea typeface="ヒラギノ角ゴ Pro W3"/>
              <a:cs typeface="Times New Roman" pitchFamily="18" charset="0"/>
            </a:endParaRPr>
          </a:p>
        </p:txBody>
      </p:sp>
      <p:sp>
        <p:nvSpPr>
          <p:cNvPr id="28677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ECB-RESTRICTED</a:t>
            </a:r>
          </a:p>
        </p:txBody>
      </p:sp>
      <p:sp>
        <p:nvSpPr>
          <p:cNvPr id="28678" name="DocumentStatus"/>
          <p:cNvSpPr txBox="1">
            <a:spLocks noChangeArrowheads="1"/>
          </p:cNvSpPr>
          <p:nvPr/>
        </p:nvSpPr>
        <p:spPr bwMode="auto">
          <a:xfrm>
            <a:off x="7019925" y="254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DRAFT</a:t>
            </a:r>
          </a:p>
        </p:txBody>
      </p:sp>
      <p:sp>
        <p:nvSpPr>
          <p:cNvPr id="2867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82613"/>
            <a:ext cx="7945438" cy="358775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1b. Composition of disposable income</a:t>
            </a:r>
          </a:p>
        </p:txBody>
      </p:sp>
      <p:sp>
        <p:nvSpPr>
          <p:cNvPr id="28680" name="Rectangle 3"/>
          <p:cNvSpPr>
            <a:spLocks noChangeArrowheads="1"/>
          </p:cNvSpPr>
          <p:nvPr/>
        </p:nvSpPr>
        <p:spPr bwMode="auto">
          <a:xfrm>
            <a:off x="1206500" y="1000125"/>
            <a:ext cx="6140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600"/>
              <a:t>Four quarter sum to 2013 Q3, nominal EUR thousand per capita </a:t>
            </a:r>
          </a:p>
        </p:txBody>
      </p:sp>
      <p:pic>
        <p:nvPicPr>
          <p:cNvPr id="286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1" b="37505"/>
          <a:stretch>
            <a:fillRect/>
          </a:stretch>
        </p:blipFill>
        <p:spPr bwMode="auto">
          <a:xfrm>
            <a:off x="1808163" y="1357313"/>
            <a:ext cx="4775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"/>
          <a:stretch>
            <a:fillRect/>
          </a:stretch>
        </p:blipFill>
        <p:spPr bwMode="auto">
          <a:xfrm>
            <a:off x="539750" y="1357313"/>
            <a:ext cx="6832600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5038"/>
            <a:ext cx="28082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2660650"/>
            <a:ext cx="1958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72"/>
          <a:stretch>
            <a:fillRect/>
          </a:stretch>
        </p:blipFill>
        <p:spPr bwMode="auto">
          <a:xfrm>
            <a:off x="5886450" y="3094038"/>
            <a:ext cx="2444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6" name="Oval 1"/>
          <p:cNvSpPr>
            <a:spLocks noChangeArrowheads="1"/>
          </p:cNvSpPr>
          <p:nvPr/>
        </p:nvSpPr>
        <p:spPr bwMode="auto">
          <a:xfrm>
            <a:off x="6583363" y="5732463"/>
            <a:ext cx="342900" cy="360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>
              <a:ea typeface="ヒラギノ角ゴ Pro W3"/>
              <a:cs typeface="ヒラギノ角ゴ Pro W3"/>
            </a:endParaRPr>
          </a:p>
        </p:txBody>
      </p:sp>
      <p:pic>
        <p:nvPicPr>
          <p:cNvPr id="2868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3402013"/>
            <a:ext cx="360363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8" name="Rectangle 2"/>
          <p:cNvSpPr>
            <a:spLocks noChangeArrowheads="1"/>
          </p:cNvSpPr>
          <p:nvPr/>
        </p:nvSpPr>
        <p:spPr bwMode="auto">
          <a:xfrm>
            <a:off x="5945188" y="3402013"/>
            <a:ext cx="487362" cy="158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altLang="en-US" smtClean="0"/>
              <a:t>Euro Area Accounts Household Sector Report</a:t>
            </a:r>
            <a:endParaRPr lang="en-GB" altLang="en-US" smtClean="0">
              <a:ea typeface="ヒラギノ角ゴ Pro W3"/>
              <a:cs typeface="Times New Roman" pitchFamily="18" charset="0"/>
            </a:endParaRPr>
          </a:p>
          <a:p>
            <a:pPr eaLnBrk="1" fontAlgn="base" hangingPunct="1">
              <a:spcAft>
                <a:spcPct val="0"/>
              </a:spcAft>
            </a:pPr>
            <a:endParaRPr lang="en-GB" altLang="en-US" smtClean="0">
              <a:solidFill>
                <a:srgbClr val="004B95"/>
              </a:solidFill>
            </a:endParaRP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78498854-7503-423D-BEF0-4631E714E7BC}" type="slidenum">
              <a:rPr lang="en-GB" altLang="en-US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14</a:t>
            </a:fld>
            <a:endParaRPr lang="en-GB" altLang="en-US" smtClean="0">
              <a:solidFill>
                <a:srgbClr val="58585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3050" y="115888"/>
            <a:ext cx="8547100" cy="360362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Euro Area Accounts Household Sector Report</a:t>
            </a:r>
            <a:endParaRPr lang="en-GB">
              <a:ea typeface="ヒラギノ角ゴ Pro W3"/>
              <a:cs typeface="Times New Roman" pitchFamily="18" charset="0"/>
            </a:endParaRPr>
          </a:p>
        </p:txBody>
      </p:sp>
      <p:sp>
        <p:nvSpPr>
          <p:cNvPr id="29701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ECB-RESTRICTED</a:t>
            </a:r>
          </a:p>
        </p:txBody>
      </p:sp>
      <p:sp>
        <p:nvSpPr>
          <p:cNvPr id="29702" name="DocumentStatus"/>
          <p:cNvSpPr txBox="1">
            <a:spLocks noChangeArrowheads="1"/>
          </p:cNvSpPr>
          <p:nvPr/>
        </p:nvSpPr>
        <p:spPr bwMode="auto">
          <a:xfrm>
            <a:off x="7019925" y="254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DRAFT</a:t>
            </a:r>
          </a:p>
        </p:txBody>
      </p:sp>
      <p:sp>
        <p:nvSpPr>
          <p:cNvPr id="29703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92150"/>
            <a:ext cx="7945437" cy="358775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2. Nominal disposable and its use</a:t>
            </a:r>
          </a:p>
        </p:txBody>
      </p:sp>
      <p:sp>
        <p:nvSpPr>
          <p:cNvPr id="29704" name="Rectangle 3"/>
          <p:cNvSpPr>
            <a:spLocks noChangeArrowheads="1"/>
          </p:cNvSpPr>
          <p:nvPr/>
        </p:nvSpPr>
        <p:spPr bwMode="auto">
          <a:xfrm>
            <a:off x="455613" y="981075"/>
            <a:ext cx="723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/>
              <a:t>Annual growth rate and breakdown into uses</a:t>
            </a:r>
          </a:p>
        </p:txBody>
      </p:sp>
      <p:pic>
        <p:nvPicPr>
          <p:cNvPr id="297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"/>
          <a:stretch>
            <a:fillRect/>
          </a:stretch>
        </p:blipFill>
        <p:spPr bwMode="auto">
          <a:xfrm>
            <a:off x="682625" y="2205038"/>
            <a:ext cx="7804150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463675"/>
            <a:ext cx="668178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altLang="en-US" smtClean="0"/>
              <a:t>Euro Area Accounts Household Sector Report</a:t>
            </a:r>
            <a:endParaRPr lang="en-GB" altLang="en-US" smtClean="0">
              <a:ea typeface="ヒラギノ角ゴ Pro W3"/>
              <a:cs typeface="Times New Roman" pitchFamily="18" charset="0"/>
            </a:endParaRPr>
          </a:p>
          <a:p>
            <a:pPr eaLnBrk="1" fontAlgn="base" hangingPunct="1">
              <a:spcAft>
                <a:spcPct val="0"/>
              </a:spcAft>
            </a:pPr>
            <a:endParaRPr lang="en-GB" altLang="en-US" smtClean="0">
              <a:solidFill>
                <a:srgbClr val="004B95"/>
              </a:solidFill>
            </a:endParaRP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E4EF99E4-8BD0-4678-8062-E2072B7704E7}" type="slidenum">
              <a:rPr lang="en-GB" altLang="en-US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15</a:t>
            </a:fld>
            <a:endParaRPr lang="en-GB" altLang="en-US" smtClean="0">
              <a:solidFill>
                <a:srgbClr val="58585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3050" y="115888"/>
            <a:ext cx="8547100" cy="360362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Euro Area Accounts Household Sector Report</a:t>
            </a:r>
            <a:endParaRPr lang="en-GB">
              <a:ea typeface="ヒラギノ角ゴ Pro W3"/>
              <a:cs typeface="Times New Roman" pitchFamily="18" charset="0"/>
            </a:endParaRPr>
          </a:p>
        </p:txBody>
      </p:sp>
      <p:sp>
        <p:nvSpPr>
          <p:cNvPr id="30725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ECB-RESTRICTED</a:t>
            </a:r>
          </a:p>
        </p:txBody>
      </p:sp>
      <p:sp>
        <p:nvSpPr>
          <p:cNvPr id="30726" name="DocumentStatus"/>
          <p:cNvSpPr txBox="1">
            <a:spLocks noChangeArrowheads="1"/>
          </p:cNvSpPr>
          <p:nvPr/>
        </p:nvSpPr>
        <p:spPr bwMode="auto">
          <a:xfrm>
            <a:off x="7019925" y="254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DRAFT</a:t>
            </a:r>
          </a:p>
        </p:txBody>
      </p:sp>
      <p:sp>
        <p:nvSpPr>
          <p:cNvPr id="3072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82613"/>
            <a:ext cx="7945438" cy="358775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2a. Real consumption expenditure</a:t>
            </a:r>
          </a:p>
        </p:txBody>
      </p:sp>
      <p:sp>
        <p:nvSpPr>
          <p:cNvPr id="30728" name="Rectangle 3"/>
          <p:cNvSpPr>
            <a:spLocks noChangeArrowheads="1"/>
          </p:cNvSpPr>
          <p:nvPr/>
        </p:nvSpPr>
        <p:spPr bwMode="auto">
          <a:xfrm>
            <a:off x="3059113" y="915988"/>
            <a:ext cx="2403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600"/>
              <a:t>Annual growth rate</a:t>
            </a:r>
          </a:p>
        </p:txBody>
      </p:sp>
      <p:pic>
        <p:nvPicPr>
          <p:cNvPr id="307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1" b="37505"/>
          <a:stretch>
            <a:fillRect/>
          </a:stretch>
        </p:blipFill>
        <p:spPr bwMode="auto">
          <a:xfrm>
            <a:off x="1808163" y="1357313"/>
            <a:ext cx="4775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716088"/>
            <a:ext cx="6624638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altLang="en-US" smtClean="0"/>
              <a:t>Euro Area Accounts Household Sector Report</a:t>
            </a:r>
            <a:endParaRPr lang="en-GB" altLang="en-US" smtClean="0">
              <a:ea typeface="ヒラギノ角ゴ Pro W3"/>
              <a:cs typeface="Times New Roman" pitchFamily="18" charset="0"/>
            </a:endParaRPr>
          </a:p>
          <a:p>
            <a:pPr eaLnBrk="1" fontAlgn="base" hangingPunct="1">
              <a:spcAft>
                <a:spcPct val="0"/>
              </a:spcAft>
            </a:pPr>
            <a:endParaRPr lang="en-GB" altLang="en-US" smtClean="0">
              <a:solidFill>
                <a:srgbClr val="004B95"/>
              </a:solidFill>
            </a:endParaRP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601B0636-B0C3-49B1-A37E-29331ADAD564}" type="slidenum">
              <a:rPr lang="en-GB" altLang="en-US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16</a:t>
            </a:fld>
            <a:endParaRPr lang="en-GB" altLang="en-US" smtClean="0">
              <a:solidFill>
                <a:srgbClr val="58585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3050" y="115888"/>
            <a:ext cx="8547100" cy="360362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Euro Area Accounts Household Sector Report</a:t>
            </a:r>
            <a:endParaRPr lang="en-GB">
              <a:ea typeface="ヒラギノ角ゴ Pro W3"/>
              <a:cs typeface="Times New Roman" pitchFamily="18" charset="0"/>
            </a:endParaRPr>
          </a:p>
        </p:txBody>
      </p:sp>
      <p:sp>
        <p:nvSpPr>
          <p:cNvPr id="31749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ECB-RESTRICTED</a:t>
            </a:r>
          </a:p>
        </p:txBody>
      </p:sp>
      <p:sp>
        <p:nvSpPr>
          <p:cNvPr id="31750" name="DocumentStatus"/>
          <p:cNvSpPr txBox="1">
            <a:spLocks noChangeArrowheads="1"/>
          </p:cNvSpPr>
          <p:nvPr/>
        </p:nvSpPr>
        <p:spPr bwMode="auto">
          <a:xfrm>
            <a:off x="7019925" y="254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DRAFT</a:t>
            </a:r>
          </a:p>
        </p:txBody>
      </p:sp>
      <p:sp>
        <p:nvSpPr>
          <p:cNvPr id="3175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82613"/>
            <a:ext cx="7945438" cy="358775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2b. Consumption deflator</a:t>
            </a:r>
          </a:p>
        </p:txBody>
      </p:sp>
      <p:sp>
        <p:nvSpPr>
          <p:cNvPr id="31752" name="Rectangle 3"/>
          <p:cNvSpPr>
            <a:spLocks noChangeArrowheads="1"/>
          </p:cNvSpPr>
          <p:nvPr/>
        </p:nvSpPr>
        <p:spPr bwMode="auto">
          <a:xfrm>
            <a:off x="3059113" y="915988"/>
            <a:ext cx="2403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600"/>
              <a:t>Annual growth rate</a:t>
            </a:r>
          </a:p>
        </p:txBody>
      </p:sp>
      <p:pic>
        <p:nvPicPr>
          <p:cNvPr id="317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1" b="37505"/>
          <a:stretch>
            <a:fillRect/>
          </a:stretch>
        </p:blipFill>
        <p:spPr bwMode="auto">
          <a:xfrm>
            <a:off x="1808163" y="1357313"/>
            <a:ext cx="4775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1716088"/>
            <a:ext cx="6954838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altLang="en-US" smtClean="0"/>
              <a:t>Euro Area Accounts Household Sector Report</a:t>
            </a:r>
            <a:endParaRPr lang="en-GB" altLang="en-US" smtClean="0">
              <a:ea typeface="ヒラギノ角ゴ Pro W3"/>
              <a:cs typeface="Times New Roman" pitchFamily="18" charset="0"/>
            </a:endParaRPr>
          </a:p>
          <a:p>
            <a:pPr eaLnBrk="1" fontAlgn="base" hangingPunct="1">
              <a:spcAft>
                <a:spcPct val="0"/>
              </a:spcAft>
            </a:pPr>
            <a:endParaRPr lang="en-GB" altLang="en-US" smtClean="0">
              <a:solidFill>
                <a:srgbClr val="004B95"/>
              </a:solidFill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1FD3B2D1-6219-43C0-8818-D5BB841ED68E}" type="slidenum">
              <a:rPr lang="en-GB" altLang="en-US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17</a:t>
            </a:fld>
            <a:endParaRPr lang="en-GB" altLang="en-US" smtClean="0">
              <a:solidFill>
                <a:srgbClr val="58585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3050" y="115888"/>
            <a:ext cx="8547100" cy="360362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Euro Area Accounts Household Sector Report</a:t>
            </a:r>
            <a:endParaRPr lang="en-GB">
              <a:ea typeface="ヒラギノ角ゴ Pro W3"/>
              <a:cs typeface="Times New Roman" pitchFamily="18" charset="0"/>
            </a:endParaRPr>
          </a:p>
        </p:txBody>
      </p:sp>
      <p:sp>
        <p:nvSpPr>
          <p:cNvPr id="32773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ECB-RESTRICTED</a:t>
            </a:r>
          </a:p>
        </p:txBody>
      </p:sp>
      <p:sp>
        <p:nvSpPr>
          <p:cNvPr id="32774" name="DocumentStatus"/>
          <p:cNvSpPr txBox="1">
            <a:spLocks noChangeArrowheads="1"/>
          </p:cNvSpPr>
          <p:nvPr/>
        </p:nvSpPr>
        <p:spPr bwMode="auto">
          <a:xfrm>
            <a:off x="7019925" y="254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DRAFT</a:t>
            </a:r>
          </a:p>
        </p:txBody>
      </p:sp>
      <p:sp>
        <p:nvSpPr>
          <p:cNvPr id="32775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92150"/>
            <a:ext cx="8364537" cy="358775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3. Compensation of employees and components</a:t>
            </a:r>
          </a:p>
        </p:txBody>
      </p:sp>
      <p:sp>
        <p:nvSpPr>
          <p:cNvPr id="32776" name="Rectangle 3"/>
          <p:cNvSpPr>
            <a:spLocks noChangeArrowheads="1"/>
          </p:cNvSpPr>
          <p:nvPr/>
        </p:nvSpPr>
        <p:spPr bwMode="auto">
          <a:xfrm>
            <a:off x="455613" y="981075"/>
            <a:ext cx="723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/>
              <a:t>Annual growth rate and contributions </a:t>
            </a:r>
          </a:p>
        </p:txBody>
      </p:sp>
      <p:pic>
        <p:nvPicPr>
          <p:cNvPr id="327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133600"/>
            <a:ext cx="782955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406525"/>
            <a:ext cx="65405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altLang="en-US" smtClean="0"/>
              <a:t>Euro Area Accounts Household Sector Report</a:t>
            </a:r>
            <a:endParaRPr lang="en-GB" altLang="en-US" smtClean="0">
              <a:ea typeface="ヒラギノ角ゴ Pro W3"/>
              <a:cs typeface="Times New Roman" pitchFamily="18" charset="0"/>
            </a:endParaRPr>
          </a:p>
          <a:p>
            <a:pPr eaLnBrk="1" fontAlgn="base" hangingPunct="1">
              <a:spcAft>
                <a:spcPct val="0"/>
              </a:spcAft>
            </a:pPr>
            <a:endParaRPr lang="en-GB" altLang="en-US" smtClean="0">
              <a:solidFill>
                <a:srgbClr val="004B95"/>
              </a:solidFill>
            </a:endParaRP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E937DA0C-3CBD-453F-B83B-59BAD6539519}" type="slidenum">
              <a:rPr lang="en-GB" altLang="en-US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18</a:t>
            </a:fld>
            <a:endParaRPr lang="en-GB" altLang="en-US" smtClean="0">
              <a:solidFill>
                <a:srgbClr val="58585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3050" y="115888"/>
            <a:ext cx="8547100" cy="360362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Euro Area Accounts Household Sector Report</a:t>
            </a:r>
            <a:endParaRPr lang="en-GB">
              <a:ea typeface="ヒラギノ角ゴ Pro W3"/>
              <a:cs typeface="Times New Roman" pitchFamily="18" charset="0"/>
            </a:endParaRPr>
          </a:p>
        </p:txBody>
      </p:sp>
      <p:sp>
        <p:nvSpPr>
          <p:cNvPr id="33797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ECB-RESTRICTED</a:t>
            </a:r>
          </a:p>
        </p:txBody>
      </p:sp>
      <p:sp>
        <p:nvSpPr>
          <p:cNvPr id="33798" name="DocumentStatus"/>
          <p:cNvSpPr txBox="1">
            <a:spLocks noChangeArrowheads="1"/>
          </p:cNvSpPr>
          <p:nvPr/>
        </p:nvSpPr>
        <p:spPr bwMode="auto">
          <a:xfrm>
            <a:off x="7019925" y="254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DRAFT</a:t>
            </a:r>
          </a:p>
        </p:txBody>
      </p:sp>
      <p:sp>
        <p:nvSpPr>
          <p:cNvPr id="3379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82613"/>
            <a:ext cx="7945438" cy="358775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3a. Real compensation per employee</a:t>
            </a:r>
          </a:p>
        </p:txBody>
      </p:sp>
      <p:sp>
        <p:nvSpPr>
          <p:cNvPr id="33800" name="Rectangle 3"/>
          <p:cNvSpPr>
            <a:spLocks noChangeArrowheads="1"/>
          </p:cNvSpPr>
          <p:nvPr/>
        </p:nvSpPr>
        <p:spPr bwMode="auto">
          <a:xfrm>
            <a:off x="3059113" y="915988"/>
            <a:ext cx="2403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600"/>
              <a:t>Annual growth rate</a:t>
            </a:r>
          </a:p>
        </p:txBody>
      </p:sp>
      <p:pic>
        <p:nvPicPr>
          <p:cNvPr id="338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1" b="37505"/>
          <a:stretch>
            <a:fillRect/>
          </a:stretch>
        </p:blipFill>
        <p:spPr bwMode="auto">
          <a:xfrm>
            <a:off x="1808163" y="1357313"/>
            <a:ext cx="4775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87513"/>
            <a:ext cx="6537325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altLang="en-US" smtClean="0"/>
              <a:t>Euro Area Accounts Household Sector Report</a:t>
            </a:r>
            <a:endParaRPr lang="en-GB" altLang="en-US" smtClean="0">
              <a:ea typeface="ヒラギノ角ゴ Pro W3"/>
              <a:cs typeface="Times New Roman" pitchFamily="18" charset="0"/>
            </a:endParaRPr>
          </a:p>
          <a:p>
            <a:pPr eaLnBrk="1" fontAlgn="base" hangingPunct="1">
              <a:spcAft>
                <a:spcPct val="0"/>
              </a:spcAft>
            </a:pPr>
            <a:endParaRPr lang="en-GB" altLang="en-US" smtClean="0">
              <a:solidFill>
                <a:srgbClr val="004B95"/>
              </a:solidFill>
            </a:endParaRP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B018A1D5-D00F-4AF2-B754-917ED185202C}" type="slidenum">
              <a:rPr lang="en-GB" altLang="en-US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19</a:t>
            </a:fld>
            <a:endParaRPr lang="en-GB" altLang="en-US" smtClean="0">
              <a:solidFill>
                <a:srgbClr val="58585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3050" y="115888"/>
            <a:ext cx="8547100" cy="360362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Euro Area Accounts Household Sector Report</a:t>
            </a:r>
            <a:endParaRPr lang="en-GB">
              <a:ea typeface="ヒラギノ角ゴ Pro W3"/>
              <a:cs typeface="Times New Roman" pitchFamily="18" charset="0"/>
            </a:endParaRPr>
          </a:p>
        </p:txBody>
      </p:sp>
      <p:sp>
        <p:nvSpPr>
          <p:cNvPr id="34821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ECB-RESTRICTED</a:t>
            </a:r>
          </a:p>
        </p:txBody>
      </p:sp>
      <p:sp>
        <p:nvSpPr>
          <p:cNvPr id="34822" name="DocumentStatus"/>
          <p:cNvSpPr txBox="1">
            <a:spLocks noChangeArrowheads="1"/>
          </p:cNvSpPr>
          <p:nvPr/>
        </p:nvSpPr>
        <p:spPr bwMode="auto">
          <a:xfrm>
            <a:off x="7019925" y="254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DRAFT</a:t>
            </a:r>
          </a:p>
        </p:txBody>
      </p:sp>
      <p:sp>
        <p:nvSpPr>
          <p:cNvPr id="348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82613"/>
            <a:ext cx="7945438" cy="358775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3b. Number of employees</a:t>
            </a:r>
          </a:p>
        </p:txBody>
      </p:sp>
      <p:sp>
        <p:nvSpPr>
          <p:cNvPr id="34824" name="Rectangle 3"/>
          <p:cNvSpPr>
            <a:spLocks noChangeArrowheads="1"/>
          </p:cNvSpPr>
          <p:nvPr/>
        </p:nvSpPr>
        <p:spPr bwMode="auto">
          <a:xfrm>
            <a:off x="3059113" y="915988"/>
            <a:ext cx="2403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600"/>
              <a:t>Annual growth rate</a:t>
            </a:r>
          </a:p>
        </p:txBody>
      </p:sp>
      <p:pic>
        <p:nvPicPr>
          <p:cNvPr id="348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1" b="37505"/>
          <a:stretch>
            <a:fillRect/>
          </a:stretch>
        </p:blipFill>
        <p:spPr bwMode="auto">
          <a:xfrm>
            <a:off x="1808163" y="1357313"/>
            <a:ext cx="4775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16088"/>
            <a:ext cx="6624637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Background: the IEAA 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196975"/>
            <a:ext cx="8594725" cy="26606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The quarterly integrated economic and financial accounts by institutional sector for the euro area (IEAA) are a joint product of ECB &amp; Eurostat </a:t>
            </a:r>
            <a:r>
              <a:rPr lang="en-GB" dirty="0" smtClean="0"/>
              <a:t>with </a:t>
            </a:r>
            <a:r>
              <a:rPr lang="en-GB" dirty="0" smtClean="0"/>
              <a:t>almost 7 years of production </a:t>
            </a:r>
          </a:p>
          <a:p>
            <a:pPr>
              <a:defRPr/>
            </a:pPr>
            <a:r>
              <a:rPr lang="en-GB" dirty="0" smtClean="0"/>
              <a:t>IEAA allow a quarterly euro-area wide analysis of economic and financial transactions of the institutional sectors within the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integrated, internally consistent </a:t>
            </a:r>
            <a:r>
              <a:rPr lang="en-GB" dirty="0" smtClean="0"/>
              <a:t>framework of ESA    </a:t>
            </a:r>
            <a:endParaRPr lang="en-GB" dirty="0"/>
          </a:p>
          <a:p>
            <a:pPr>
              <a:defRPr/>
            </a:pPr>
            <a:r>
              <a:rPr lang="en-GB" dirty="0" smtClean="0"/>
              <a:t>However, richness of data available may be underutilised due to somewhat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steep learning curve for non-expert </a:t>
            </a:r>
            <a:r>
              <a:rPr lang="en-GB" dirty="0" smtClean="0"/>
              <a:t>users  </a:t>
            </a:r>
          </a:p>
          <a:p>
            <a:pPr>
              <a:defRPr/>
            </a:pPr>
            <a:r>
              <a:rPr lang="en-GB" dirty="0" smtClean="0"/>
              <a:t>Financial crisis has increased interest in measures on the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economic situation of households </a:t>
            </a:r>
            <a:r>
              <a:rPr lang="en-GB" dirty="0" smtClean="0"/>
              <a:t>as well as individual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country data </a:t>
            </a:r>
            <a:r>
              <a:rPr lang="en-GB" dirty="0"/>
              <a:t>vs. initial </a:t>
            </a:r>
            <a:r>
              <a:rPr lang="en-GB" dirty="0" smtClean="0"/>
              <a:t>focus of IEAA </a:t>
            </a:r>
            <a:r>
              <a:rPr lang="en-GB" dirty="0"/>
              <a:t>on euro area aggregates  </a:t>
            </a:r>
          </a:p>
          <a:p>
            <a:pPr marL="300037" lvl="1" indent="0">
              <a:lnSpc>
                <a:spcPct val="150000"/>
              </a:lnSpc>
              <a:buFontTx/>
              <a:buNone/>
              <a:defRPr/>
            </a:pPr>
            <a:endParaRPr lang="en-GB" dirty="0" smtClean="0"/>
          </a:p>
          <a:p>
            <a:pPr lvl="1">
              <a:defRPr/>
            </a:pPr>
            <a:endParaRPr lang="en-GB" dirty="0" smtClean="0"/>
          </a:p>
          <a:p>
            <a:pPr lvl="1">
              <a:defRPr/>
            </a:pPr>
            <a:endParaRPr lang="en-GB" dirty="0" smtClean="0"/>
          </a:p>
          <a:p>
            <a:pPr marL="0" indent="0">
              <a:buFontTx/>
              <a:buNone/>
              <a:defRPr/>
            </a:pPr>
            <a:endParaRPr lang="en-GB" dirty="0" smtClean="0"/>
          </a:p>
          <a:p>
            <a:pPr marL="0" indent="0">
              <a:buFontTx/>
              <a:buNone/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altLang="en-US" smtClean="0">
                <a:ea typeface="ヒラギノ角ゴ Pro W3"/>
                <a:cs typeface="Times New Roman" pitchFamily="18" charset="0"/>
              </a:rPr>
              <a:t>Euro Area Accounts Household Sector Report</a:t>
            </a:r>
          </a:p>
          <a:p>
            <a:pPr eaLnBrk="1" fontAlgn="base" hangingPunct="1">
              <a:spcAft>
                <a:spcPct val="0"/>
              </a:spcAft>
            </a:pPr>
            <a:endParaRPr lang="en-GB" altLang="en-US" smtClean="0">
              <a:solidFill>
                <a:srgbClr val="004B95"/>
              </a:solidFill>
              <a:ea typeface="ヒラギノ角ゴ Pro W3"/>
              <a:cs typeface="Times New Roman" pitchFamily="18" charset="0"/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075D382F-67FC-4DE9-9EA8-CB70791D7D26}" type="slidenum">
              <a:rPr lang="en-GB" altLang="en-US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2</a:t>
            </a:fld>
            <a:endParaRPr lang="en-GB" altLang="en-US" smtClean="0">
              <a:solidFill>
                <a:srgbClr val="58585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3050" y="115888"/>
            <a:ext cx="8547100" cy="360362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ea typeface="ヒラギノ角ゴ Pro W3"/>
                <a:cs typeface="Times New Roman" pitchFamily="18" charset="0"/>
              </a:rPr>
              <a:t>Euro Area Accounts Household Sector Report</a:t>
            </a:r>
          </a:p>
        </p:txBody>
      </p:sp>
      <p:sp>
        <p:nvSpPr>
          <p:cNvPr id="18439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ECB-RESTRICTED</a:t>
            </a:r>
          </a:p>
        </p:txBody>
      </p:sp>
      <p:sp>
        <p:nvSpPr>
          <p:cNvPr id="18440" name="DocumentStatus"/>
          <p:cNvSpPr txBox="1">
            <a:spLocks noChangeArrowheads="1"/>
          </p:cNvSpPr>
          <p:nvPr/>
        </p:nvSpPr>
        <p:spPr bwMode="auto">
          <a:xfrm>
            <a:off x="7019925" y="254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DRAFT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altLang="en-US" smtClean="0"/>
              <a:t>Euro Area Accounts Household Sector Report</a:t>
            </a:r>
            <a:endParaRPr lang="en-GB" altLang="en-US" smtClean="0">
              <a:ea typeface="ヒラギノ角ゴ Pro W3"/>
              <a:cs typeface="Times New Roman" pitchFamily="18" charset="0"/>
            </a:endParaRPr>
          </a:p>
          <a:p>
            <a:pPr eaLnBrk="1" fontAlgn="base" hangingPunct="1">
              <a:spcAft>
                <a:spcPct val="0"/>
              </a:spcAft>
            </a:pPr>
            <a:endParaRPr lang="en-GB" altLang="en-US" smtClean="0">
              <a:solidFill>
                <a:srgbClr val="004B95"/>
              </a:solidFill>
            </a:endParaRP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3883F55F-DBB2-4F0E-8757-AD3CC3CEA20C}" type="slidenum">
              <a:rPr lang="en-GB" altLang="en-US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20</a:t>
            </a:fld>
            <a:endParaRPr lang="en-GB" altLang="en-US" smtClean="0">
              <a:solidFill>
                <a:srgbClr val="58585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3050" y="115888"/>
            <a:ext cx="8547100" cy="360362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Euro Area Accounts Household Sector Report</a:t>
            </a:r>
            <a:endParaRPr lang="en-GB">
              <a:ea typeface="ヒラギノ角ゴ Pro W3"/>
              <a:cs typeface="Times New Roman" pitchFamily="18" charset="0"/>
            </a:endParaRPr>
          </a:p>
        </p:txBody>
      </p:sp>
      <p:sp>
        <p:nvSpPr>
          <p:cNvPr id="35845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ECB-RESTRICTED</a:t>
            </a:r>
          </a:p>
        </p:txBody>
      </p:sp>
      <p:sp>
        <p:nvSpPr>
          <p:cNvPr id="35846" name="DocumentStatus"/>
          <p:cNvSpPr txBox="1">
            <a:spLocks noChangeArrowheads="1"/>
          </p:cNvSpPr>
          <p:nvPr/>
        </p:nvSpPr>
        <p:spPr bwMode="auto">
          <a:xfrm>
            <a:off x="7019925" y="254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DRAFT</a:t>
            </a:r>
          </a:p>
        </p:txBody>
      </p:sp>
      <p:sp>
        <p:nvSpPr>
          <p:cNvPr id="35847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92150"/>
            <a:ext cx="7945437" cy="358775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4. Employment by age group</a:t>
            </a:r>
          </a:p>
        </p:txBody>
      </p:sp>
      <p:sp>
        <p:nvSpPr>
          <p:cNvPr id="35848" name="Rectangle 3"/>
          <p:cNvSpPr>
            <a:spLocks noChangeArrowheads="1"/>
          </p:cNvSpPr>
          <p:nvPr/>
        </p:nvSpPr>
        <p:spPr bwMode="auto">
          <a:xfrm>
            <a:off x="455613" y="981075"/>
            <a:ext cx="723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/>
              <a:t>Annual growth rate and contributions </a:t>
            </a:r>
          </a:p>
        </p:txBody>
      </p:sp>
      <p:pic>
        <p:nvPicPr>
          <p:cNvPr id="358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019300"/>
            <a:ext cx="77184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406525"/>
            <a:ext cx="5667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altLang="en-US" smtClean="0"/>
              <a:t>Euro Area Accounts Household Sector Report</a:t>
            </a:r>
            <a:endParaRPr lang="en-GB" altLang="en-US" smtClean="0">
              <a:ea typeface="ヒラギノ角ゴ Pro W3"/>
              <a:cs typeface="Times New Roman" pitchFamily="18" charset="0"/>
            </a:endParaRPr>
          </a:p>
          <a:p>
            <a:pPr eaLnBrk="1" fontAlgn="base" hangingPunct="1">
              <a:spcAft>
                <a:spcPct val="0"/>
              </a:spcAft>
            </a:pPr>
            <a:endParaRPr lang="en-GB" altLang="en-US" smtClean="0">
              <a:solidFill>
                <a:srgbClr val="004B95"/>
              </a:solidFill>
            </a:endParaRP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EF7B562B-79F6-41BE-82B0-0793138738D7}" type="slidenum">
              <a:rPr lang="en-GB" altLang="en-US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21</a:t>
            </a:fld>
            <a:endParaRPr lang="en-GB" altLang="en-US" smtClean="0">
              <a:solidFill>
                <a:srgbClr val="58585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3050" y="115888"/>
            <a:ext cx="8547100" cy="360362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Euro Area Accounts Household Sector Report</a:t>
            </a:r>
            <a:endParaRPr lang="en-GB">
              <a:ea typeface="ヒラギノ角ゴ Pro W3"/>
              <a:cs typeface="Times New Roman" pitchFamily="18" charset="0"/>
            </a:endParaRPr>
          </a:p>
        </p:txBody>
      </p:sp>
      <p:sp>
        <p:nvSpPr>
          <p:cNvPr id="36869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ECB-RESTRICTED</a:t>
            </a:r>
          </a:p>
        </p:txBody>
      </p:sp>
      <p:sp>
        <p:nvSpPr>
          <p:cNvPr id="36870" name="DocumentStatus"/>
          <p:cNvSpPr txBox="1">
            <a:spLocks noChangeArrowheads="1"/>
          </p:cNvSpPr>
          <p:nvPr/>
        </p:nvSpPr>
        <p:spPr bwMode="auto">
          <a:xfrm>
            <a:off x="7019925" y="254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DRAFT</a:t>
            </a:r>
          </a:p>
        </p:txBody>
      </p:sp>
      <p:sp>
        <p:nvSpPr>
          <p:cNvPr id="3687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82613"/>
            <a:ext cx="7945438" cy="358775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4a. Employment rate</a:t>
            </a:r>
          </a:p>
        </p:txBody>
      </p:sp>
      <p:sp>
        <p:nvSpPr>
          <p:cNvPr id="36872" name="Rectangle 3"/>
          <p:cNvSpPr>
            <a:spLocks noChangeArrowheads="1"/>
          </p:cNvSpPr>
          <p:nvPr/>
        </p:nvSpPr>
        <p:spPr bwMode="auto">
          <a:xfrm>
            <a:off x="2771775" y="915988"/>
            <a:ext cx="3524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600"/>
              <a:t>% of working age population </a:t>
            </a:r>
          </a:p>
        </p:txBody>
      </p:sp>
      <p:pic>
        <p:nvPicPr>
          <p:cNvPr id="368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1" b="37505"/>
          <a:stretch>
            <a:fillRect/>
          </a:stretch>
        </p:blipFill>
        <p:spPr bwMode="auto">
          <a:xfrm>
            <a:off x="1808163" y="1357313"/>
            <a:ext cx="4775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265238"/>
            <a:ext cx="2879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743075"/>
            <a:ext cx="67246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altLang="en-US" smtClean="0"/>
              <a:t>Euro Area Accounts Household Sector Report</a:t>
            </a:r>
            <a:endParaRPr lang="en-GB" altLang="en-US" smtClean="0">
              <a:ea typeface="ヒラギノ角ゴ Pro W3"/>
              <a:cs typeface="Times New Roman" pitchFamily="18" charset="0"/>
            </a:endParaRPr>
          </a:p>
          <a:p>
            <a:pPr eaLnBrk="1" fontAlgn="base" hangingPunct="1">
              <a:spcAft>
                <a:spcPct val="0"/>
              </a:spcAft>
            </a:pPr>
            <a:endParaRPr lang="en-GB" altLang="en-US" smtClean="0">
              <a:solidFill>
                <a:srgbClr val="004B95"/>
              </a:solidFill>
            </a:endParaRP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35F9FF0D-AE0E-4A33-B85B-1B1EF3422B27}" type="slidenum">
              <a:rPr lang="en-GB" altLang="en-US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22</a:t>
            </a:fld>
            <a:endParaRPr lang="en-GB" altLang="en-US" smtClean="0">
              <a:solidFill>
                <a:srgbClr val="58585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3050" y="115888"/>
            <a:ext cx="8547100" cy="360362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Euro Area Accounts Household Sector Report</a:t>
            </a:r>
            <a:endParaRPr lang="en-GB">
              <a:ea typeface="ヒラギノ角ゴ Pro W3"/>
              <a:cs typeface="Times New Roman" pitchFamily="18" charset="0"/>
            </a:endParaRPr>
          </a:p>
        </p:txBody>
      </p:sp>
      <p:sp>
        <p:nvSpPr>
          <p:cNvPr id="37893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ECB-RESTRICTED</a:t>
            </a:r>
          </a:p>
        </p:txBody>
      </p:sp>
      <p:sp>
        <p:nvSpPr>
          <p:cNvPr id="37894" name="DocumentStatus"/>
          <p:cNvSpPr txBox="1">
            <a:spLocks noChangeArrowheads="1"/>
          </p:cNvSpPr>
          <p:nvPr/>
        </p:nvSpPr>
        <p:spPr bwMode="auto">
          <a:xfrm>
            <a:off x="7019925" y="254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DRAFT</a:t>
            </a:r>
          </a:p>
        </p:txBody>
      </p:sp>
      <p:sp>
        <p:nvSpPr>
          <p:cNvPr id="3789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82613"/>
            <a:ext cx="7945438" cy="358775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4b. Unemployment rate </a:t>
            </a:r>
          </a:p>
        </p:txBody>
      </p:sp>
      <p:sp>
        <p:nvSpPr>
          <p:cNvPr id="37896" name="Rectangle 3"/>
          <p:cNvSpPr>
            <a:spLocks noChangeArrowheads="1"/>
          </p:cNvSpPr>
          <p:nvPr/>
        </p:nvSpPr>
        <p:spPr bwMode="auto">
          <a:xfrm>
            <a:off x="2484438" y="896938"/>
            <a:ext cx="4248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600"/>
              <a:t>% of labour force </a:t>
            </a:r>
          </a:p>
        </p:txBody>
      </p:sp>
      <p:pic>
        <p:nvPicPr>
          <p:cNvPr id="378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1" b="37505"/>
          <a:stretch>
            <a:fillRect/>
          </a:stretch>
        </p:blipFill>
        <p:spPr bwMode="auto">
          <a:xfrm>
            <a:off x="1808163" y="1357313"/>
            <a:ext cx="4775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265238"/>
            <a:ext cx="2879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84350"/>
            <a:ext cx="6715125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altLang="en-US" smtClean="0"/>
              <a:t>Euro Area Accounts Household Sector Report</a:t>
            </a:r>
            <a:endParaRPr lang="en-GB" altLang="en-US" smtClean="0">
              <a:ea typeface="ヒラギノ角ゴ Pro W3"/>
              <a:cs typeface="Times New Roman" pitchFamily="18" charset="0"/>
            </a:endParaRPr>
          </a:p>
          <a:p>
            <a:pPr eaLnBrk="1" fontAlgn="base" hangingPunct="1">
              <a:spcAft>
                <a:spcPct val="0"/>
              </a:spcAft>
            </a:pPr>
            <a:endParaRPr lang="en-GB" altLang="en-US" smtClean="0">
              <a:solidFill>
                <a:srgbClr val="004B95"/>
              </a:solidFill>
            </a:endParaRP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0166D879-7E3F-4236-BBAB-7884A9D0F524}" type="slidenum">
              <a:rPr lang="en-GB" altLang="en-US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23</a:t>
            </a:fld>
            <a:endParaRPr lang="en-GB" altLang="en-US" smtClean="0">
              <a:solidFill>
                <a:srgbClr val="58585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3050" y="115888"/>
            <a:ext cx="8547100" cy="360362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Euro Area Accounts Household Sector Report</a:t>
            </a:r>
            <a:endParaRPr lang="en-GB">
              <a:ea typeface="ヒラギノ角ゴ Pro W3"/>
              <a:cs typeface="Times New Roman" pitchFamily="18" charset="0"/>
            </a:endParaRPr>
          </a:p>
        </p:txBody>
      </p:sp>
      <p:sp>
        <p:nvSpPr>
          <p:cNvPr id="38917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ECB-RESTRICTED</a:t>
            </a:r>
          </a:p>
        </p:txBody>
      </p:sp>
      <p:sp>
        <p:nvSpPr>
          <p:cNvPr id="38918" name="DocumentStatus"/>
          <p:cNvSpPr txBox="1">
            <a:spLocks noChangeArrowheads="1"/>
          </p:cNvSpPr>
          <p:nvPr/>
        </p:nvSpPr>
        <p:spPr bwMode="auto">
          <a:xfrm>
            <a:off x="7019925" y="254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DRAFT</a:t>
            </a:r>
          </a:p>
        </p:txBody>
      </p:sp>
      <p:sp>
        <p:nvSpPr>
          <p:cNvPr id="38919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92150"/>
            <a:ext cx="7945437" cy="358775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5. Financing and investment </a:t>
            </a:r>
          </a:p>
        </p:txBody>
      </p:sp>
      <p:sp>
        <p:nvSpPr>
          <p:cNvPr id="38920" name="Rectangle 3"/>
          <p:cNvSpPr>
            <a:spLocks noChangeArrowheads="1"/>
          </p:cNvSpPr>
          <p:nvPr/>
        </p:nvSpPr>
        <p:spPr bwMode="auto">
          <a:xfrm>
            <a:off x="455613" y="981075"/>
            <a:ext cx="723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/>
              <a:t>EUR per capita annual/four-quarter flows</a:t>
            </a:r>
          </a:p>
        </p:txBody>
      </p:sp>
      <p:pic>
        <p:nvPicPr>
          <p:cNvPr id="389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90738"/>
            <a:ext cx="84328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412875"/>
            <a:ext cx="8801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altLang="en-US" smtClean="0"/>
              <a:t>Euro Area Accounts Household Sector Report</a:t>
            </a:r>
            <a:endParaRPr lang="en-GB" altLang="en-US" smtClean="0">
              <a:ea typeface="ヒラギノ角ゴ Pro W3"/>
              <a:cs typeface="Times New Roman" pitchFamily="18" charset="0"/>
            </a:endParaRPr>
          </a:p>
          <a:p>
            <a:pPr eaLnBrk="1" fontAlgn="base" hangingPunct="1">
              <a:spcAft>
                <a:spcPct val="0"/>
              </a:spcAft>
            </a:pPr>
            <a:endParaRPr lang="en-GB" altLang="en-US" smtClean="0">
              <a:solidFill>
                <a:srgbClr val="004B95"/>
              </a:solidFill>
            </a:endParaRP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07A81144-6820-43BD-8C56-F188E87A7E00}" type="slidenum">
              <a:rPr lang="en-GB" altLang="en-US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24</a:t>
            </a:fld>
            <a:endParaRPr lang="en-GB" altLang="en-US" smtClean="0">
              <a:solidFill>
                <a:srgbClr val="58585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3050" y="115888"/>
            <a:ext cx="8547100" cy="360362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Euro Area Accounts Household Sector Report</a:t>
            </a:r>
            <a:endParaRPr lang="en-GB">
              <a:ea typeface="ヒラギノ角ゴ Pro W3"/>
              <a:cs typeface="Times New Roman" pitchFamily="18" charset="0"/>
            </a:endParaRPr>
          </a:p>
        </p:txBody>
      </p:sp>
      <p:sp>
        <p:nvSpPr>
          <p:cNvPr id="39941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ECB-RESTRICTED</a:t>
            </a:r>
          </a:p>
        </p:txBody>
      </p:sp>
      <p:sp>
        <p:nvSpPr>
          <p:cNvPr id="39942" name="DocumentStatus"/>
          <p:cNvSpPr txBox="1">
            <a:spLocks noChangeArrowheads="1"/>
          </p:cNvSpPr>
          <p:nvPr/>
        </p:nvSpPr>
        <p:spPr bwMode="auto">
          <a:xfrm>
            <a:off x="7019925" y="254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DRAFT</a:t>
            </a:r>
          </a:p>
        </p:txBody>
      </p:sp>
      <p:sp>
        <p:nvSpPr>
          <p:cNvPr id="3994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82613"/>
            <a:ext cx="7945438" cy="358775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5a. Non-financial investment</a:t>
            </a:r>
          </a:p>
        </p:txBody>
      </p:sp>
      <p:sp>
        <p:nvSpPr>
          <p:cNvPr id="39944" name="Rectangle 3"/>
          <p:cNvSpPr>
            <a:spLocks noChangeArrowheads="1"/>
          </p:cNvSpPr>
          <p:nvPr/>
        </p:nvSpPr>
        <p:spPr bwMode="auto">
          <a:xfrm>
            <a:off x="3059113" y="915988"/>
            <a:ext cx="2403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600"/>
              <a:t>Annual growth rate</a:t>
            </a:r>
          </a:p>
        </p:txBody>
      </p:sp>
      <p:pic>
        <p:nvPicPr>
          <p:cNvPr id="399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1" b="37505"/>
          <a:stretch>
            <a:fillRect/>
          </a:stretch>
        </p:blipFill>
        <p:spPr bwMode="auto">
          <a:xfrm>
            <a:off x="1808163" y="1357313"/>
            <a:ext cx="4775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43075"/>
            <a:ext cx="6624637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altLang="en-US" smtClean="0"/>
              <a:t>Euro Area Accounts Household Sector Report</a:t>
            </a:r>
            <a:endParaRPr lang="en-GB" altLang="en-US" smtClean="0">
              <a:ea typeface="ヒラギノ角ゴ Pro W3"/>
              <a:cs typeface="Times New Roman" pitchFamily="18" charset="0"/>
            </a:endParaRPr>
          </a:p>
          <a:p>
            <a:pPr eaLnBrk="1" fontAlgn="base" hangingPunct="1">
              <a:spcAft>
                <a:spcPct val="0"/>
              </a:spcAft>
            </a:pPr>
            <a:endParaRPr lang="en-GB" altLang="en-US" smtClean="0">
              <a:solidFill>
                <a:srgbClr val="004B95"/>
              </a:solidFill>
            </a:endParaRP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F7ECD6AE-8233-4209-A140-A9C16CF3A2D4}" type="slidenum">
              <a:rPr lang="en-GB" altLang="en-US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25</a:t>
            </a:fld>
            <a:endParaRPr lang="en-GB" altLang="en-US" smtClean="0">
              <a:solidFill>
                <a:srgbClr val="58585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3050" y="115888"/>
            <a:ext cx="8547100" cy="360362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Euro Area Accounts Household Sector Report</a:t>
            </a:r>
            <a:endParaRPr lang="en-GB">
              <a:ea typeface="ヒラギノ角ゴ Pro W3"/>
              <a:cs typeface="Times New Roman" pitchFamily="18" charset="0"/>
            </a:endParaRPr>
          </a:p>
        </p:txBody>
      </p:sp>
      <p:sp>
        <p:nvSpPr>
          <p:cNvPr id="40965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ECB-RESTRICTED</a:t>
            </a:r>
          </a:p>
        </p:txBody>
      </p:sp>
      <p:sp>
        <p:nvSpPr>
          <p:cNvPr id="40966" name="DocumentStatus"/>
          <p:cNvSpPr txBox="1">
            <a:spLocks noChangeArrowheads="1"/>
          </p:cNvSpPr>
          <p:nvPr/>
        </p:nvSpPr>
        <p:spPr bwMode="auto">
          <a:xfrm>
            <a:off x="7019925" y="254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DRAFT</a:t>
            </a:r>
          </a:p>
        </p:txBody>
      </p:sp>
      <p:sp>
        <p:nvSpPr>
          <p:cNvPr id="4096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82613"/>
            <a:ext cx="7945438" cy="358775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5b. Financial investment </a:t>
            </a:r>
          </a:p>
        </p:txBody>
      </p:sp>
      <p:sp>
        <p:nvSpPr>
          <p:cNvPr id="40968" name="Rectangle 3"/>
          <p:cNvSpPr>
            <a:spLocks noChangeArrowheads="1"/>
          </p:cNvSpPr>
          <p:nvPr/>
        </p:nvSpPr>
        <p:spPr bwMode="auto">
          <a:xfrm>
            <a:off x="954088" y="915988"/>
            <a:ext cx="72183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600"/>
              <a:t>Transactions over four quarters as a percentage of gross financial wealth</a:t>
            </a:r>
          </a:p>
        </p:txBody>
      </p:sp>
      <p:pic>
        <p:nvPicPr>
          <p:cNvPr id="409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1" b="37505"/>
          <a:stretch>
            <a:fillRect/>
          </a:stretch>
        </p:blipFill>
        <p:spPr bwMode="auto">
          <a:xfrm>
            <a:off x="1808163" y="1357313"/>
            <a:ext cx="4775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1716088"/>
            <a:ext cx="6570662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altLang="en-US" smtClean="0"/>
              <a:t>Euro Area Accounts Household Sector Report</a:t>
            </a:r>
            <a:endParaRPr lang="en-GB" altLang="en-US" smtClean="0">
              <a:ea typeface="ヒラギノ角ゴ Pro W3"/>
              <a:cs typeface="Times New Roman" pitchFamily="18" charset="0"/>
            </a:endParaRPr>
          </a:p>
          <a:p>
            <a:pPr eaLnBrk="1" fontAlgn="base" hangingPunct="1">
              <a:spcAft>
                <a:spcPct val="0"/>
              </a:spcAft>
            </a:pPr>
            <a:endParaRPr lang="en-GB" altLang="en-US" smtClean="0">
              <a:solidFill>
                <a:srgbClr val="004B95"/>
              </a:solidFill>
            </a:endParaRP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D1942AC6-14A5-4DD5-BDE1-615EF2DA2DCA}" type="slidenum">
              <a:rPr lang="en-GB" altLang="en-US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26</a:t>
            </a:fld>
            <a:endParaRPr lang="en-GB" altLang="en-US" smtClean="0">
              <a:solidFill>
                <a:srgbClr val="58585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3050" y="115888"/>
            <a:ext cx="8547100" cy="360362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Euro Area Accounts Household Sector Report</a:t>
            </a:r>
            <a:endParaRPr lang="en-GB">
              <a:ea typeface="ヒラギノ角ゴ Pro W3"/>
              <a:cs typeface="Times New Roman" pitchFamily="18" charset="0"/>
            </a:endParaRPr>
          </a:p>
        </p:txBody>
      </p:sp>
      <p:sp>
        <p:nvSpPr>
          <p:cNvPr id="41989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ECB-RESTRICTED</a:t>
            </a:r>
          </a:p>
        </p:txBody>
      </p:sp>
      <p:sp>
        <p:nvSpPr>
          <p:cNvPr id="41990" name="DocumentStatus"/>
          <p:cNvSpPr txBox="1">
            <a:spLocks noChangeArrowheads="1"/>
          </p:cNvSpPr>
          <p:nvPr/>
        </p:nvSpPr>
        <p:spPr bwMode="auto">
          <a:xfrm>
            <a:off x="7019925" y="254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DRAFT</a:t>
            </a:r>
          </a:p>
        </p:txBody>
      </p:sp>
      <p:sp>
        <p:nvSpPr>
          <p:cNvPr id="41991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92150"/>
            <a:ext cx="7945437" cy="358775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6. Investment in financial assets </a:t>
            </a:r>
          </a:p>
        </p:txBody>
      </p:sp>
      <p:sp>
        <p:nvSpPr>
          <p:cNvPr id="41992" name="Rectangle 3"/>
          <p:cNvSpPr>
            <a:spLocks noChangeArrowheads="1"/>
          </p:cNvSpPr>
          <p:nvPr/>
        </p:nvSpPr>
        <p:spPr bwMode="auto">
          <a:xfrm>
            <a:off x="455613" y="981075"/>
            <a:ext cx="723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/>
              <a:t>EUR per capita annual/four-quarter flows</a:t>
            </a:r>
          </a:p>
        </p:txBody>
      </p:sp>
      <p:pic>
        <p:nvPicPr>
          <p:cNvPr id="419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133600"/>
            <a:ext cx="84836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460500"/>
            <a:ext cx="80200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altLang="en-US" smtClean="0"/>
              <a:t>Euro Area Accounts Household Sector Report</a:t>
            </a:r>
            <a:endParaRPr lang="en-GB" altLang="en-US" smtClean="0">
              <a:ea typeface="ヒラギノ角ゴ Pro W3"/>
              <a:cs typeface="Times New Roman" pitchFamily="18" charset="0"/>
            </a:endParaRPr>
          </a:p>
          <a:p>
            <a:pPr eaLnBrk="1" fontAlgn="base" hangingPunct="1">
              <a:spcAft>
                <a:spcPct val="0"/>
              </a:spcAft>
            </a:pPr>
            <a:endParaRPr lang="en-GB" altLang="en-US" smtClean="0">
              <a:solidFill>
                <a:srgbClr val="004B95"/>
              </a:solidFill>
            </a:endParaRP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8296E422-FE94-4B12-924C-0E7E2C765660}" type="slidenum">
              <a:rPr lang="en-GB" altLang="en-US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27</a:t>
            </a:fld>
            <a:endParaRPr lang="en-GB" altLang="en-US" smtClean="0">
              <a:solidFill>
                <a:srgbClr val="58585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3050" y="115888"/>
            <a:ext cx="8547100" cy="360362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Euro Area Accounts Household Sector Report</a:t>
            </a:r>
            <a:endParaRPr lang="en-GB">
              <a:ea typeface="ヒラギノ角ゴ Pro W3"/>
              <a:cs typeface="Times New Roman" pitchFamily="18" charset="0"/>
            </a:endParaRPr>
          </a:p>
        </p:txBody>
      </p:sp>
      <p:sp>
        <p:nvSpPr>
          <p:cNvPr id="43013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ECB-RESTRICTED</a:t>
            </a:r>
          </a:p>
        </p:txBody>
      </p:sp>
      <p:sp>
        <p:nvSpPr>
          <p:cNvPr id="43014" name="DocumentStatus"/>
          <p:cNvSpPr txBox="1">
            <a:spLocks noChangeArrowheads="1"/>
          </p:cNvSpPr>
          <p:nvPr/>
        </p:nvSpPr>
        <p:spPr bwMode="auto">
          <a:xfrm>
            <a:off x="7019925" y="254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DRAFT</a:t>
            </a:r>
          </a:p>
        </p:txBody>
      </p:sp>
      <p:sp>
        <p:nvSpPr>
          <p:cNvPr id="43015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92150"/>
            <a:ext cx="7945437" cy="358775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6a. Investment in financial assets </a:t>
            </a:r>
          </a:p>
        </p:txBody>
      </p:sp>
      <p:sp>
        <p:nvSpPr>
          <p:cNvPr id="43016" name="Rectangle 3"/>
          <p:cNvSpPr>
            <a:spLocks noChangeArrowheads="1"/>
          </p:cNvSpPr>
          <p:nvPr/>
        </p:nvSpPr>
        <p:spPr bwMode="auto">
          <a:xfrm>
            <a:off x="455613" y="981075"/>
            <a:ext cx="723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/>
              <a:t>EUR per capita four-quarter flow to 2013Q3</a:t>
            </a:r>
          </a:p>
        </p:txBody>
      </p:sp>
      <p:pic>
        <p:nvPicPr>
          <p:cNvPr id="430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916113"/>
            <a:ext cx="66675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355725"/>
            <a:ext cx="4914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altLang="en-US" smtClean="0"/>
              <a:t>Euro Area Accounts Household Sector Report</a:t>
            </a:r>
            <a:endParaRPr lang="en-GB" altLang="en-US" smtClean="0">
              <a:ea typeface="ヒラギノ角ゴ Pro W3"/>
              <a:cs typeface="Times New Roman" pitchFamily="18" charset="0"/>
            </a:endParaRPr>
          </a:p>
          <a:p>
            <a:pPr eaLnBrk="1" fontAlgn="base" hangingPunct="1">
              <a:spcAft>
                <a:spcPct val="0"/>
              </a:spcAft>
            </a:pPr>
            <a:endParaRPr lang="en-GB" altLang="en-US" smtClean="0">
              <a:solidFill>
                <a:srgbClr val="004B95"/>
              </a:solidFill>
            </a:endParaRP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CC3EEB3B-1D72-4778-8010-17AA28C12808}" type="slidenum">
              <a:rPr lang="en-GB" altLang="en-US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28</a:t>
            </a:fld>
            <a:endParaRPr lang="en-GB" altLang="en-US" smtClean="0">
              <a:solidFill>
                <a:srgbClr val="58585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3050" y="115888"/>
            <a:ext cx="8547100" cy="360362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Euro Area Accounts Household Sector Report</a:t>
            </a:r>
            <a:endParaRPr lang="en-GB">
              <a:ea typeface="ヒラギノ角ゴ Pro W3"/>
              <a:cs typeface="Times New Roman" pitchFamily="18" charset="0"/>
            </a:endParaRPr>
          </a:p>
        </p:txBody>
      </p:sp>
      <p:sp>
        <p:nvSpPr>
          <p:cNvPr id="44037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ECB-RESTRICTED</a:t>
            </a:r>
          </a:p>
        </p:txBody>
      </p:sp>
      <p:sp>
        <p:nvSpPr>
          <p:cNvPr id="44038" name="DocumentStatus"/>
          <p:cNvSpPr txBox="1">
            <a:spLocks noChangeArrowheads="1"/>
          </p:cNvSpPr>
          <p:nvPr/>
        </p:nvSpPr>
        <p:spPr bwMode="auto">
          <a:xfrm>
            <a:off x="7019925" y="254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DRAFT</a:t>
            </a:r>
          </a:p>
        </p:txBody>
      </p:sp>
      <p:sp>
        <p:nvSpPr>
          <p:cNvPr id="44039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92150"/>
            <a:ext cx="7945437" cy="358775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6b. Gross financial wealth </a:t>
            </a:r>
          </a:p>
        </p:txBody>
      </p:sp>
      <p:sp>
        <p:nvSpPr>
          <p:cNvPr id="44040" name="Rectangle 3"/>
          <p:cNvSpPr>
            <a:spLocks noChangeArrowheads="1"/>
          </p:cNvSpPr>
          <p:nvPr/>
        </p:nvSpPr>
        <p:spPr bwMode="auto">
          <a:xfrm>
            <a:off x="455613" y="981075"/>
            <a:ext cx="723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/>
              <a:t>EUR per capita, 2013Q3</a:t>
            </a:r>
          </a:p>
        </p:txBody>
      </p:sp>
      <p:pic>
        <p:nvPicPr>
          <p:cNvPr id="440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355725"/>
            <a:ext cx="4914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6"/>
          <a:stretch>
            <a:fillRect/>
          </a:stretch>
        </p:blipFill>
        <p:spPr bwMode="auto">
          <a:xfrm>
            <a:off x="938213" y="2060575"/>
            <a:ext cx="6905625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altLang="en-US" smtClean="0"/>
              <a:t>Euro Area Accounts Household Sector Report</a:t>
            </a:r>
            <a:endParaRPr lang="en-GB" altLang="en-US" smtClean="0">
              <a:ea typeface="ヒラギノ角ゴ Pro W3"/>
              <a:cs typeface="Times New Roman" pitchFamily="18" charset="0"/>
            </a:endParaRPr>
          </a:p>
          <a:p>
            <a:pPr eaLnBrk="1" fontAlgn="base" hangingPunct="1">
              <a:spcAft>
                <a:spcPct val="0"/>
              </a:spcAft>
            </a:pPr>
            <a:endParaRPr lang="en-GB" altLang="en-US" smtClean="0">
              <a:solidFill>
                <a:srgbClr val="004B95"/>
              </a:solidFill>
            </a:endParaRP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E88D8B5C-1E69-4885-BA41-B723F4B60EFA}" type="slidenum">
              <a:rPr lang="en-GB" altLang="en-US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29</a:t>
            </a:fld>
            <a:endParaRPr lang="en-GB" altLang="en-US" smtClean="0">
              <a:solidFill>
                <a:srgbClr val="58585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3050" y="115888"/>
            <a:ext cx="8547100" cy="360362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Euro Area Accounts Household Sector Report</a:t>
            </a:r>
            <a:endParaRPr lang="en-GB">
              <a:ea typeface="ヒラギノ角ゴ Pro W3"/>
              <a:cs typeface="Times New Roman" pitchFamily="18" charset="0"/>
            </a:endParaRPr>
          </a:p>
        </p:txBody>
      </p:sp>
      <p:sp>
        <p:nvSpPr>
          <p:cNvPr id="45061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ECB-RESTRICTED</a:t>
            </a:r>
          </a:p>
        </p:txBody>
      </p:sp>
      <p:sp>
        <p:nvSpPr>
          <p:cNvPr id="45062" name="DocumentStatus"/>
          <p:cNvSpPr txBox="1">
            <a:spLocks noChangeArrowheads="1"/>
          </p:cNvSpPr>
          <p:nvPr/>
        </p:nvSpPr>
        <p:spPr bwMode="auto">
          <a:xfrm>
            <a:off x="7019925" y="254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DRAFT</a:t>
            </a:r>
          </a:p>
        </p:txBody>
      </p:sp>
      <p:sp>
        <p:nvSpPr>
          <p:cNvPr id="45063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92150"/>
            <a:ext cx="7945437" cy="358775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7.Household saving and financial ratios</a:t>
            </a:r>
          </a:p>
        </p:txBody>
      </p:sp>
      <p:sp>
        <p:nvSpPr>
          <p:cNvPr id="45064" name="Rectangle 3"/>
          <p:cNvSpPr>
            <a:spLocks noChangeArrowheads="1"/>
          </p:cNvSpPr>
          <p:nvPr/>
        </p:nvSpPr>
        <p:spPr bwMode="auto">
          <a:xfrm>
            <a:off x="455613" y="981075"/>
            <a:ext cx="723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/>
              <a:t>Percentage of disposable income </a:t>
            </a:r>
          </a:p>
        </p:txBody>
      </p:sp>
      <p:pic>
        <p:nvPicPr>
          <p:cNvPr id="4506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450975"/>
            <a:ext cx="657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117725"/>
            <a:ext cx="8215312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C27E3130-D2D0-4C83-83BE-EA64258BCD21}" type="slidenum">
              <a:rPr lang="en-GB" altLang="en-US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3</a:t>
            </a:fld>
            <a:endParaRPr lang="en-GB" altLang="en-US" smtClean="0">
              <a:solidFill>
                <a:srgbClr val="585858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323528" y="1268760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65100" y="1052513"/>
            <a:ext cx="2447925" cy="54737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 algn="ctr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>
              <a:solidFill>
                <a:srgbClr val="585858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124075" y="1052513"/>
            <a:ext cx="4464050" cy="4032250"/>
          </a:xfrm>
          <a:prstGeom prst="ellipse">
            <a:avLst/>
          </a:prstGeom>
          <a:solidFill>
            <a:schemeClr val="bg1">
              <a:alpha val="0"/>
            </a:schemeClr>
          </a:solidFill>
          <a:ln w="9525" algn="ctr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>
              <a:solidFill>
                <a:srgbClr val="585858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6372225" y="1412875"/>
            <a:ext cx="2740025" cy="2816225"/>
          </a:xfrm>
          <a:prstGeom prst="ellipse">
            <a:avLst/>
          </a:prstGeom>
          <a:solidFill>
            <a:schemeClr val="bg1">
              <a:alpha val="0"/>
            </a:schemeClr>
          </a:solidFill>
          <a:ln w="9525" algn="ctr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>
              <a:solidFill>
                <a:srgbClr val="585858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9463" name="Text Placeholder 8"/>
          <p:cNvSpPr txBox="1">
            <a:spLocks/>
          </p:cNvSpPr>
          <p:nvPr/>
        </p:nvSpPr>
        <p:spPr bwMode="auto">
          <a:xfrm>
            <a:off x="166688" y="41275"/>
            <a:ext cx="85471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chemeClr val="tx2"/>
              </a:buClr>
            </a:pPr>
            <a:r>
              <a:rPr lang="en-GB" altLang="en-US">
                <a:solidFill>
                  <a:srgbClr val="FFFFFF"/>
                </a:solidFill>
                <a:ea typeface="ヒラギノ角ゴ Pro W3"/>
                <a:cs typeface="Times New Roman" pitchFamily="18" charset="0"/>
              </a:rPr>
              <a:t>Euro Area Accounts Household Sector Report </a:t>
            </a:r>
          </a:p>
        </p:txBody>
      </p:sp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594725" cy="62865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integrated euro area accounts (IEAA)</a:t>
            </a: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17" grpId="1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altLang="en-US" smtClean="0"/>
              <a:t>Euro Area Accounts Household Sector Report</a:t>
            </a:r>
            <a:endParaRPr lang="en-GB" altLang="en-US" smtClean="0">
              <a:ea typeface="ヒラギノ角ゴ Pro W3"/>
              <a:cs typeface="Times New Roman" pitchFamily="18" charset="0"/>
            </a:endParaRPr>
          </a:p>
          <a:p>
            <a:pPr eaLnBrk="1" fontAlgn="base" hangingPunct="1">
              <a:spcAft>
                <a:spcPct val="0"/>
              </a:spcAft>
            </a:pPr>
            <a:endParaRPr lang="en-GB" altLang="en-US" smtClean="0">
              <a:solidFill>
                <a:srgbClr val="004B95"/>
              </a:solidFill>
            </a:endParaRP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2D49EA89-C27B-4176-BD6F-56B360D2BFBE}" type="slidenum">
              <a:rPr lang="en-GB" altLang="en-US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30</a:t>
            </a:fld>
            <a:endParaRPr lang="en-GB" altLang="en-US" smtClean="0">
              <a:solidFill>
                <a:srgbClr val="58585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3050" y="115888"/>
            <a:ext cx="8547100" cy="360362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Euro Area Accounts Household Sector Report</a:t>
            </a:r>
            <a:endParaRPr lang="en-GB">
              <a:ea typeface="ヒラギノ角ゴ Pro W3"/>
              <a:cs typeface="Times New Roman" pitchFamily="18" charset="0"/>
            </a:endParaRPr>
          </a:p>
        </p:txBody>
      </p:sp>
      <p:sp>
        <p:nvSpPr>
          <p:cNvPr id="46085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ECB-RESTRICTED</a:t>
            </a:r>
          </a:p>
        </p:txBody>
      </p:sp>
      <p:sp>
        <p:nvSpPr>
          <p:cNvPr id="46086" name="DocumentStatus"/>
          <p:cNvSpPr txBox="1">
            <a:spLocks noChangeArrowheads="1"/>
          </p:cNvSpPr>
          <p:nvPr/>
        </p:nvSpPr>
        <p:spPr bwMode="auto">
          <a:xfrm>
            <a:off x="7019925" y="254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DRAFT</a:t>
            </a:r>
          </a:p>
        </p:txBody>
      </p:sp>
      <p:sp>
        <p:nvSpPr>
          <p:cNvPr id="4608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82613"/>
            <a:ext cx="7945438" cy="358775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7a. Saving ratio </a:t>
            </a:r>
          </a:p>
        </p:txBody>
      </p:sp>
      <p:sp>
        <p:nvSpPr>
          <p:cNvPr id="46088" name="Rectangle 3"/>
          <p:cNvSpPr>
            <a:spLocks noChangeArrowheads="1"/>
          </p:cNvSpPr>
          <p:nvPr/>
        </p:nvSpPr>
        <p:spPr bwMode="auto">
          <a:xfrm>
            <a:off x="3132138" y="915988"/>
            <a:ext cx="3743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600"/>
              <a:t>Percentage of gross disposable income</a:t>
            </a:r>
          </a:p>
        </p:txBody>
      </p:sp>
      <p:pic>
        <p:nvPicPr>
          <p:cNvPr id="460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1" b="37505"/>
          <a:stretch>
            <a:fillRect/>
          </a:stretch>
        </p:blipFill>
        <p:spPr bwMode="auto">
          <a:xfrm>
            <a:off x="1808163" y="1357313"/>
            <a:ext cx="4775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717675"/>
            <a:ext cx="6911975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altLang="en-US" smtClean="0"/>
              <a:t>Euro Area Accounts Household Sector Report</a:t>
            </a:r>
            <a:endParaRPr lang="en-GB" altLang="en-US" smtClean="0">
              <a:ea typeface="ヒラギノ角ゴ Pro W3"/>
              <a:cs typeface="Times New Roman" pitchFamily="18" charset="0"/>
            </a:endParaRPr>
          </a:p>
          <a:p>
            <a:pPr eaLnBrk="1" fontAlgn="base" hangingPunct="1">
              <a:spcAft>
                <a:spcPct val="0"/>
              </a:spcAft>
            </a:pPr>
            <a:endParaRPr lang="en-GB" altLang="en-US" smtClean="0">
              <a:solidFill>
                <a:srgbClr val="004B95"/>
              </a:solidFill>
            </a:endParaRPr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753515DA-2FD9-45E5-9BC2-F0502159B2FD}" type="slidenum">
              <a:rPr lang="en-GB" altLang="en-US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31</a:t>
            </a:fld>
            <a:endParaRPr lang="en-GB" altLang="en-US" smtClean="0">
              <a:solidFill>
                <a:srgbClr val="58585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3050" y="115888"/>
            <a:ext cx="8547100" cy="360362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Euro Area Accounts Household Sector Report</a:t>
            </a:r>
            <a:endParaRPr lang="en-GB">
              <a:ea typeface="ヒラギノ角ゴ Pro W3"/>
              <a:cs typeface="Times New Roman" pitchFamily="18" charset="0"/>
            </a:endParaRPr>
          </a:p>
        </p:txBody>
      </p:sp>
      <p:sp>
        <p:nvSpPr>
          <p:cNvPr id="47109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ECB-RESTRICTED</a:t>
            </a:r>
          </a:p>
        </p:txBody>
      </p:sp>
      <p:sp>
        <p:nvSpPr>
          <p:cNvPr id="47110" name="DocumentStatus"/>
          <p:cNvSpPr txBox="1">
            <a:spLocks noChangeArrowheads="1"/>
          </p:cNvSpPr>
          <p:nvPr/>
        </p:nvSpPr>
        <p:spPr bwMode="auto">
          <a:xfrm>
            <a:off x="7019925" y="254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DRAFT</a:t>
            </a:r>
          </a:p>
        </p:txBody>
      </p:sp>
      <p:sp>
        <p:nvSpPr>
          <p:cNvPr id="4711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82613"/>
            <a:ext cx="7945438" cy="358775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7b. Debt ratio </a:t>
            </a:r>
          </a:p>
        </p:txBody>
      </p:sp>
      <p:sp>
        <p:nvSpPr>
          <p:cNvPr id="47112" name="Rectangle 3"/>
          <p:cNvSpPr>
            <a:spLocks noChangeArrowheads="1"/>
          </p:cNvSpPr>
          <p:nvPr/>
        </p:nvSpPr>
        <p:spPr bwMode="auto">
          <a:xfrm>
            <a:off x="1547813" y="908050"/>
            <a:ext cx="5035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1600"/>
              <a:t>Outstanding debt over gross disposable income</a:t>
            </a:r>
          </a:p>
        </p:txBody>
      </p:sp>
      <p:pic>
        <p:nvPicPr>
          <p:cNvPr id="471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1" b="37505"/>
          <a:stretch>
            <a:fillRect/>
          </a:stretch>
        </p:blipFill>
        <p:spPr bwMode="auto">
          <a:xfrm>
            <a:off x="1808163" y="1357313"/>
            <a:ext cx="4775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16088"/>
            <a:ext cx="67691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altLang="en-US" smtClean="0"/>
              <a:t>Euro Area Accounts Household Sector Report</a:t>
            </a:r>
            <a:endParaRPr lang="en-GB" altLang="en-US" smtClean="0">
              <a:ea typeface="ヒラギノ角ゴ Pro W3"/>
              <a:cs typeface="Times New Roman" pitchFamily="18" charset="0"/>
            </a:endParaRPr>
          </a:p>
          <a:p>
            <a:pPr eaLnBrk="1" fontAlgn="base" hangingPunct="1">
              <a:spcAft>
                <a:spcPct val="0"/>
              </a:spcAft>
            </a:pPr>
            <a:endParaRPr lang="en-GB" altLang="en-US" smtClean="0">
              <a:solidFill>
                <a:srgbClr val="004B95"/>
              </a:solidFill>
            </a:endParaRP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8D7836A0-4EB1-482B-949C-85C57750CAF7}" type="slidenum">
              <a:rPr lang="en-GB" altLang="en-US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32</a:t>
            </a:fld>
            <a:endParaRPr lang="en-GB" altLang="en-US" smtClean="0">
              <a:solidFill>
                <a:srgbClr val="58585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3050" y="115888"/>
            <a:ext cx="8547100" cy="360362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Euro Area Accounts Household Sector Report</a:t>
            </a:r>
            <a:endParaRPr lang="en-GB">
              <a:ea typeface="ヒラギノ角ゴ Pro W3"/>
              <a:cs typeface="Times New Roman" pitchFamily="18" charset="0"/>
            </a:endParaRPr>
          </a:p>
        </p:txBody>
      </p:sp>
      <p:sp>
        <p:nvSpPr>
          <p:cNvPr id="48133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ECB-RESTRICTED</a:t>
            </a:r>
          </a:p>
        </p:txBody>
      </p:sp>
      <p:sp>
        <p:nvSpPr>
          <p:cNvPr id="48134" name="DocumentStatus"/>
          <p:cNvSpPr txBox="1">
            <a:spLocks noChangeArrowheads="1"/>
          </p:cNvSpPr>
          <p:nvPr/>
        </p:nvSpPr>
        <p:spPr bwMode="auto">
          <a:xfrm>
            <a:off x="7019925" y="254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DRAFT</a:t>
            </a:r>
          </a:p>
        </p:txBody>
      </p:sp>
      <p:sp>
        <p:nvSpPr>
          <p:cNvPr id="48135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92150"/>
            <a:ext cx="7945437" cy="358775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8. Changes to household net worth </a:t>
            </a:r>
          </a:p>
        </p:txBody>
      </p:sp>
      <p:sp>
        <p:nvSpPr>
          <p:cNvPr id="48136" name="Rectangle 3"/>
          <p:cNvSpPr>
            <a:spLocks noChangeArrowheads="1"/>
          </p:cNvSpPr>
          <p:nvPr/>
        </p:nvSpPr>
        <p:spPr bwMode="auto">
          <a:xfrm>
            <a:off x="455613" y="981075"/>
            <a:ext cx="723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/>
              <a:t>EUR per capita annual/four-quarter flows</a:t>
            </a:r>
          </a:p>
        </p:txBody>
      </p:sp>
      <p:pic>
        <p:nvPicPr>
          <p:cNvPr id="481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090738"/>
            <a:ext cx="8307388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406525"/>
            <a:ext cx="858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The household sector report   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363538" y="1344613"/>
            <a:ext cx="8594725" cy="49530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Combine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most relevant indicators </a:t>
            </a:r>
            <a:r>
              <a:rPr lang="en-GB" dirty="0" smtClean="0"/>
              <a:t>on the HH sector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from the </a:t>
            </a: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IEAA </a:t>
            </a:r>
            <a:r>
              <a:rPr lang="en-GB" dirty="0" smtClean="0"/>
              <a:t>in a single electronic publication with a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data download facility</a:t>
            </a:r>
            <a:r>
              <a:rPr lang="en-GB" dirty="0" smtClean="0"/>
              <a:t> </a:t>
            </a:r>
          </a:p>
          <a:p>
            <a:pPr>
              <a:defRPr/>
            </a:pPr>
            <a:r>
              <a:rPr lang="en-GB" dirty="0" smtClean="0"/>
              <a:t>Create an appealing package by combining summary of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key developments</a:t>
            </a:r>
            <a:r>
              <a:rPr lang="en-GB" dirty="0" smtClean="0"/>
              <a:t>, short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statistical commentary</a:t>
            </a:r>
            <a:r>
              <a:rPr lang="en-GB" dirty="0" smtClean="0"/>
              <a:t>, useful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graphs</a:t>
            </a:r>
            <a:r>
              <a:rPr lang="en-GB" dirty="0" smtClean="0"/>
              <a:t> and data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download facility </a:t>
            </a:r>
          </a:p>
          <a:p>
            <a:pPr>
              <a:defRPr/>
            </a:pPr>
            <a:r>
              <a:rPr lang="en-GB" dirty="0" smtClean="0"/>
              <a:t>Emphasise: </a:t>
            </a:r>
          </a:p>
          <a:p>
            <a:pPr lvl="1">
              <a:spcBef>
                <a:spcPts val="700"/>
              </a:spcBef>
              <a:defRPr/>
            </a:pP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ea typeface="+mn-ea"/>
              </a:rPr>
              <a:t>household perspective </a:t>
            </a:r>
            <a:r>
              <a:rPr lang="en-GB" dirty="0" smtClean="0"/>
              <a:t>of economic activity by using relevant measures (e.g. measures in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ea typeface="+mn-ea"/>
              </a:rPr>
              <a:t>per capita </a:t>
            </a:r>
            <a:r>
              <a:rPr lang="en-GB" dirty="0" smtClean="0"/>
              <a:t>terms and/or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ea typeface="+mn-ea"/>
              </a:rPr>
              <a:t>percentage of HH disposable income</a:t>
            </a:r>
            <a:r>
              <a:rPr lang="en-GB" dirty="0" smtClean="0"/>
              <a:t>)</a:t>
            </a:r>
          </a:p>
          <a:p>
            <a:pPr lvl="1">
              <a:spcBef>
                <a:spcPts val="700"/>
              </a:spcBef>
              <a:defRPr/>
            </a:pP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ea typeface="+mn-ea"/>
              </a:rPr>
              <a:t>cross-country variability </a:t>
            </a:r>
            <a:r>
              <a:rPr lang="en-GB" dirty="0" smtClean="0"/>
              <a:t>with attractive presentational devices, allowing comparison to euro area</a:t>
            </a:r>
          </a:p>
          <a:p>
            <a:pPr lvl="1">
              <a:spcBef>
                <a:spcPts val="700"/>
              </a:spcBef>
              <a:defRPr/>
            </a:pPr>
            <a:r>
              <a:rPr lang="en-GB" dirty="0"/>
              <a:t>both </a:t>
            </a:r>
            <a:r>
              <a:rPr lang="en-GB" dirty="0" err="1">
                <a:solidFill>
                  <a:schemeClr val="accent3">
                    <a:lumMod val="60000"/>
                    <a:lumOff val="40000"/>
                  </a:schemeClr>
                </a:solidFill>
                <a:ea typeface="+mn-ea"/>
              </a:rPr>
              <a:t>conjunctural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ea typeface="+mn-ea"/>
              </a:rPr>
              <a:t> and structural </a:t>
            </a:r>
            <a:r>
              <a:rPr lang="en-GB" dirty="0"/>
              <a:t>information; comparison of current </a:t>
            </a:r>
            <a:r>
              <a:rPr lang="en-GB" dirty="0" smtClean="0"/>
              <a:t>data with recent averages  </a:t>
            </a:r>
            <a:endParaRPr lang="en-GB" dirty="0"/>
          </a:p>
          <a:p>
            <a:pPr marL="300037" lvl="1" indent="0">
              <a:lnSpc>
                <a:spcPct val="150000"/>
              </a:lnSpc>
              <a:buFontTx/>
              <a:buNone/>
              <a:defRPr/>
            </a:pPr>
            <a:endParaRPr lang="en-GB" dirty="0" smtClean="0"/>
          </a:p>
          <a:p>
            <a:pPr lvl="1">
              <a:defRPr/>
            </a:pPr>
            <a:endParaRPr lang="en-GB" dirty="0" smtClean="0"/>
          </a:p>
          <a:p>
            <a:pPr marL="0" indent="0">
              <a:buFontTx/>
              <a:buNone/>
              <a:defRPr/>
            </a:pPr>
            <a:endParaRPr lang="en-GB" dirty="0"/>
          </a:p>
          <a:p>
            <a:pPr marL="300037" lvl="1" indent="0">
              <a:lnSpc>
                <a:spcPct val="150000"/>
              </a:lnSpc>
              <a:buFontTx/>
              <a:buNone/>
              <a:defRPr/>
            </a:pPr>
            <a:endParaRPr lang="en-GB" dirty="0" smtClean="0"/>
          </a:p>
          <a:p>
            <a:pPr lvl="1">
              <a:defRPr/>
            </a:pPr>
            <a:endParaRPr lang="en-GB" dirty="0" smtClean="0"/>
          </a:p>
          <a:p>
            <a:pPr lvl="1">
              <a:defRPr/>
            </a:pPr>
            <a:endParaRPr lang="en-GB" dirty="0" smtClean="0"/>
          </a:p>
          <a:p>
            <a:pPr marL="0" indent="0">
              <a:buFontTx/>
              <a:buNone/>
              <a:defRPr/>
            </a:pPr>
            <a:endParaRPr lang="en-GB" dirty="0" smtClean="0"/>
          </a:p>
          <a:p>
            <a:pPr marL="0" indent="0">
              <a:buFontTx/>
              <a:buNone/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altLang="en-US" smtClean="0"/>
              <a:t>Euro Area Accounts Household Sector Report</a:t>
            </a:r>
            <a:endParaRPr lang="en-GB" altLang="en-US" smtClean="0">
              <a:ea typeface="ヒラギノ角ゴ Pro W3"/>
              <a:cs typeface="Times New Roman" pitchFamily="18" charset="0"/>
            </a:endParaRPr>
          </a:p>
          <a:p>
            <a:pPr eaLnBrk="1" fontAlgn="base" hangingPunct="1">
              <a:spcAft>
                <a:spcPct val="0"/>
              </a:spcAft>
            </a:pPr>
            <a:endParaRPr lang="en-GB" altLang="en-US" smtClean="0">
              <a:solidFill>
                <a:srgbClr val="004B95"/>
              </a:solidFill>
            </a:endParaRP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3ABD1B8D-6254-418F-8C66-5E9848FEE9DF}" type="slidenum">
              <a:rPr lang="en-GB" altLang="en-US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4</a:t>
            </a:fld>
            <a:endParaRPr lang="en-GB" altLang="en-US" smtClean="0">
              <a:solidFill>
                <a:srgbClr val="585858"/>
              </a:solidFill>
            </a:endParaRPr>
          </a:p>
        </p:txBody>
      </p:sp>
      <p:sp>
        <p:nvSpPr>
          <p:cNvPr id="20486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ECB-RESTRICTED</a:t>
            </a:r>
          </a:p>
        </p:txBody>
      </p:sp>
      <p:sp>
        <p:nvSpPr>
          <p:cNvPr id="20487" name="DocumentStatus"/>
          <p:cNvSpPr txBox="1">
            <a:spLocks noChangeArrowheads="1"/>
          </p:cNvSpPr>
          <p:nvPr/>
        </p:nvSpPr>
        <p:spPr bwMode="auto">
          <a:xfrm>
            <a:off x="7019925" y="254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DRAFT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3050" y="115888"/>
            <a:ext cx="8547100" cy="360362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ea typeface="ヒラギノ角ゴ Pro W3"/>
                <a:cs typeface="Times New Roman" pitchFamily="18" charset="0"/>
              </a:rPr>
              <a:t>Euro Area Accounts Household Sector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Development, production and dissemination 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363538" y="1344613"/>
            <a:ext cx="8594725" cy="49530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ECB developed the report in </a:t>
            </a: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cooperation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with </a:t>
            </a: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WG EAA, </a:t>
            </a:r>
            <a:r>
              <a:rPr lang="en-GB" dirty="0"/>
              <a:t>a working group of </a:t>
            </a:r>
            <a:r>
              <a:rPr lang="en-GB" dirty="0" err="1"/>
              <a:t>Eurosystem</a:t>
            </a:r>
            <a:r>
              <a:rPr lang="en-GB" dirty="0"/>
              <a:t> NCBs and some NSIs </a:t>
            </a:r>
          </a:p>
          <a:p>
            <a:pPr>
              <a:defRPr/>
            </a:pP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WG EAA </a:t>
            </a: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to </a:t>
            </a:r>
            <a:r>
              <a:rPr lang="en-GB" dirty="0" smtClean="0"/>
              <a:t>participate </a:t>
            </a: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regular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production </a:t>
            </a:r>
            <a:r>
              <a:rPr lang="en-GB" dirty="0" smtClean="0"/>
              <a:t>via contributed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country-specific </a:t>
            </a: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commentary </a:t>
            </a:r>
            <a:r>
              <a:rPr lang="en-GB" dirty="0"/>
              <a:t>and flagging of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institutional features </a:t>
            </a:r>
            <a:r>
              <a:rPr lang="en-GB" dirty="0"/>
              <a:t>relevant for interpretation  </a:t>
            </a:r>
          </a:p>
          <a:p>
            <a:pPr>
              <a:defRPr/>
            </a:pPr>
            <a:r>
              <a:rPr lang="en-GB" dirty="0" smtClean="0"/>
              <a:t>Report has been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presented</a:t>
            </a:r>
            <a:r>
              <a:rPr lang="en-GB" dirty="0" smtClean="0"/>
              <a:t> to the ECB/Eurostat Task Force on Quarterly European accounts by institutional sector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(TF-QSA) </a:t>
            </a:r>
            <a:r>
              <a:rPr lang="en-GB" dirty="0" smtClean="0"/>
              <a:t>in its two 2013 meetings </a:t>
            </a:r>
          </a:p>
          <a:p>
            <a:pPr>
              <a:defRPr/>
            </a:pP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Dissemination will remain internal to ESCB institutions during 2014</a:t>
            </a:r>
            <a:r>
              <a:rPr lang="en-GB" dirty="0" smtClean="0"/>
              <a:t>. Relevant ECB committee agreed to consider steps for external publication in a years’ time.</a:t>
            </a:r>
          </a:p>
          <a:p>
            <a:pPr marL="0" indent="0">
              <a:buFontTx/>
              <a:buNone/>
              <a:defRPr/>
            </a:pPr>
            <a:r>
              <a:rPr lang="en-GB" dirty="0" smtClean="0"/>
              <a:t> </a:t>
            </a:r>
            <a:endParaRPr lang="en-GB" dirty="0"/>
          </a:p>
          <a:p>
            <a:pPr>
              <a:defRPr/>
            </a:pPr>
            <a:endParaRPr lang="en-GB" dirty="0" smtClean="0"/>
          </a:p>
          <a:p>
            <a:pPr marL="0" indent="0">
              <a:buFontTx/>
              <a:buNone/>
              <a:defRPr/>
            </a:pPr>
            <a:endParaRPr lang="en-GB" dirty="0" smtClean="0"/>
          </a:p>
          <a:p>
            <a:pPr marL="0" indent="0">
              <a:buFontTx/>
              <a:buNone/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altLang="en-US" smtClean="0"/>
              <a:t>Euro Area Accounts Household Sector Report</a:t>
            </a:r>
            <a:endParaRPr lang="en-GB" altLang="en-US" smtClean="0">
              <a:ea typeface="ヒラギノ角ゴ Pro W3"/>
              <a:cs typeface="Times New Roman" pitchFamily="18" charset="0"/>
            </a:endParaRPr>
          </a:p>
          <a:p>
            <a:pPr eaLnBrk="1" fontAlgn="base" hangingPunct="1">
              <a:spcAft>
                <a:spcPct val="0"/>
              </a:spcAft>
            </a:pPr>
            <a:endParaRPr lang="en-GB" altLang="en-US" smtClean="0">
              <a:solidFill>
                <a:srgbClr val="004B95"/>
              </a:solidFill>
            </a:endParaRP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CFE4EC9B-F342-4089-84C7-7C386C1B592E}" type="slidenum">
              <a:rPr lang="en-GB" altLang="en-US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5</a:t>
            </a:fld>
            <a:endParaRPr lang="en-GB" altLang="en-US" smtClean="0">
              <a:solidFill>
                <a:srgbClr val="585858"/>
              </a:solidFill>
            </a:endParaRPr>
          </a:p>
        </p:txBody>
      </p:sp>
      <p:sp>
        <p:nvSpPr>
          <p:cNvPr id="21510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ECB-RESTRICTED</a:t>
            </a:r>
          </a:p>
        </p:txBody>
      </p:sp>
      <p:sp>
        <p:nvSpPr>
          <p:cNvPr id="21511" name="DocumentStatus"/>
          <p:cNvSpPr txBox="1">
            <a:spLocks noChangeArrowheads="1"/>
          </p:cNvSpPr>
          <p:nvPr/>
        </p:nvSpPr>
        <p:spPr bwMode="auto">
          <a:xfrm>
            <a:off x="7019925" y="254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DRAFT</a:t>
            </a:r>
          </a:p>
        </p:txBody>
      </p:sp>
      <p:sp>
        <p:nvSpPr>
          <p:cNvPr id="21512" name="Text Placeholder 8"/>
          <p:cNvSpPr txBox="1">
            <a:spLocks/>
          </p:cNvSpPr>
          <p:nvPr/>
        </p:nvSpPr>
        <p:spPr bwMode="auto">
          <a:xfrm>
            <a:off x="179388" y="46038"/>
            <a:ext cx="85471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chemeClr val="tx2"/>
              </a:buClr>
            </a:pPr>
            <a:r>
              <a:rPr lang="en-GB" altLang="en-US">
                <a:solidFill>
                  <a:srgbClr val="FFFFFF"/>
                </a:solidFill>
                <a:ea typeface="ヒラギノ角ゴ Pro W3"/>
                <a:cs typeface="Times New Roman" pitchFamily="18" charset="0"/>
              </a:rPr>
              <a:t>Euro Area Accounts Household Sector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altLang="en-US" smtClean="0"/>
              <a:t>Euro Area Accounts Household Sector Report</a:t>
            </a:r>
            <a:endParaRPr lang="en-GB" altLang="en-US" smtClean="0">
              <a:ea typeface="ヒラギノ角ゴ Pro W3"/>
              <a:cs typeface="Times New Roman" pitchFamily="18" charset="0"/>
            </a:endParaRPr>
          </a:p>
          <a:p>
            <a:pPr eaLnBrk="1" fontAlgn="base" hangingPunct="1">
              <a:spcAft>
                <a:spcPct val="0"/>
              </a:spcAft>
            </a:pPr>
            <a:endParaRPr lang="en-GB" altLang="en-US" smtClean="0">
              <a:solidFill>
                <a:srgbClr val="004B95"/>
              </a:solidFill>
            </a:endParaRP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C0F46BA2-C680-404C-BFEC-C7B7683BBA30}" type="slidenum">
              <a:rPr lang="en-GB" altLang="en-US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6</a:t>
            </a:fld>
            <a:endParaRPr lang="en-GB" altLang="en-US" smtClean="0">
              <a:solidFill>
                <a:srgbClr val="58585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3050" y="115888"/>
            <a:ext cx="8547100" cy="360362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Euro Area Accounts Household Sector Report</a:t>
            </a:r>
            <a:endParaRPr lang="en-GB">
              <a:ea typeface="ヒラギノ角ゴ Pro W3"/>
              <a:cs typeface="Times New Roman" pitchFamily="18" charset="0"/>
            </a:endParaRPr>
          </a:p>
        </p:txBody>
      </p:sp>
      <p:sp>
        <p:nvSpPr>
          <p:cNvPr id="22533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ECB-RESTRICTED</a:t>
            </a:r>
          </a:p>
        </p:txBody>
      </p:sp>
      <p:sp>
        <p:nvSpPr>
          <p:cNvPr id="22534" name="DocumentStatus"/>
          <p:cNvSpPr txBox="1">
            <a:spLocks noChangeArrowheads="1"/>
          </p:cNvSpPr>
          <p:nvPr/>
        </p:nvSpPr>
        <p:spPr bwMode="auto">
          <a:xfrm>
            <a:off x="7019925" y="254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DRAFT</a:t>
            </a:r>
          </a:p>
        </p:txBody>
      </p:sp>
      <p:sp>
        <p:nvSpPr>
          <p:cNvPr id="225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Table of contents </a:t>
            </a:r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250825" y="1125538"/>
            <a:ext cx="8478838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en-US" sz="1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KEY DEVELOPMENTS </a:t>
            </a:r>
            <a:r>
              <a:rPr lang="en-GB" alt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1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SECTION 1: EURO AREA INDICATORS</a:t>
            </a:r>
          </a:p>
          <a:p>
            <a:pPr eaLnBrk="1" hangingPunct="1"/>
            <a:r>
              <a:rPr lang="en-GB" alt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Background 		</a:t>
            </a:r>
          </a:p>
          <a:p>
            <a:pPr eaLnBrk="1" hangingPunct="1"/>
            <a:r>
              <a:rPr lang="en-GB" alt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Commentary to the euro area indicators 				</a:t>
            </a:r>
          </a:p>
          <a:p>
            <a:pPr eaLnBrk="1" hangingPunct="1"/>
            <a:r>
              <a:rPr lang="en-GB" alt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Chart 1. Household nominal disposable income per capita and its components </a:t>
            </a:r>
          </a:p>
          <a:p>
            <a:pPr eaLnBrk="1" hangingPunct="1"/>
            <a:r>
              <a:rPr lang="en-GB" alt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Chart 2. Household nominal disposable income per capita and its use</a:t>
            </a:r>
          </a:p>
          <a:p>
            <a:pPr eaLnBrk="1" hangingPunct="1"/>
            <a:r>
              <a:rPr lang="en-GB" alt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Chart 3. Compensation of employees and components </a:t>
            </a:r>
          </a:p>
          <a:p>
            <a:pPr eaLnBrk="1" hangingPunct="1"/>
            <a:r>
              <a:rPr lang="en-GB" alt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Chart 4. Employment by age groups 					</a:t>
            </a:r>
          </a:p>
          <a:p>
            <a:pPr eaLnBrk="1" hangingPunct="1"/>
            <a:r>
              <a:rPr lang="en-GB" alt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Chart 5. Financing and investment per capita 			</a:t>
            </a:r>
          </a:p>
          <a:p>
            <a:pPr eaLnBrk="1" hangingPunct="1"/>
            <a:r>
              <a:rPr lang="en-GB" alt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Chart 6. Financial investment per capita 				</a:t>
            </a:r>
          </a:p>
          <a:p>
            <a:pPr eaLnBrk="1" hangingPunct="1"/>
            <a:r>
              <a:rPr lang="en-GB" alt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Chart 7. Household saving, non-financial investment, external financing and debt ratio</a:t>
            </a:r>
          </a:p>
          <a:p>
            <a:pPr eaLnBrk="1" hangingPunct="1"/>
            <a:r>
              <a:rPr lang="en-GB" alt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Chart 8. Changes to household net worth per capita		</a:t>
            </a:r>
          </a:p>
          <a:p>
            <a:pPr eaLnBrk="1" hangingPunct="1"/>
            <a:r>
              <a:rPr lang="en-GB" alt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Tables												 </a:t>
            </a:r>
          </a:p>
          <a:p>
            <a:pPr eaLnBrk="1" hangingPunct="1"/>
            <a:r>
              <a:rPr lang="en-GB" altLang="en-US" sz="1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SECTION 2: COUNTRY INDICATORS – SPAIN (example)</a:t>
            </a:r>
          </a:p>
          <a:p>
            <a:pPr eaLnBrk="1" hangingPunct="1"/>
            <a:r>
              <a:rPr lang="en-GB" alt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Country commentary: Spain 					</a:t>
            </a:r>
          </a:p>
          <a:p>
            <a:pPr eaLnBrk="1" hangingPunct="1"/>
            <a:r>
              <a:rPr lang="en-GB" alt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Country indicators						</a:t>
            </a:r>
          </a:p>
          <a:p>
            <a:pPr eaLnBrk="1" hangingPunct="1"/>
            <a:r>
              <a:rPr lang="en-GB" alt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>Tables												 </a:t>
            </a:r>
          </a:p>
          <a:p>
            <a:pPr eaLnBrk="1" hangingPunct="1"/>
            <a:r>
              <a:rPr lang="en-GB" altLang="en-US" sz="1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SECTION 3: EXPLANATORY NOTES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lang="en-GB" altLang="en-US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altLang="en-US" smtClean="0"/>
              <a:t>Euro Area Accounts Household Sector Report</a:t>
            </a:r>
            <a:endParaRPr lang="en-GB" altLang="en-US" smtClean="0">
              <a:ea typeface="ヒラギノ角ゴ Pro W3"/>
              <a:cs typeface="Times New Roman" pitchFamily="18" charset="0"/>
            </a:endParaRPr>
          </a:p>
          <a:p>
            <a:pPr eaLnBrk="1" fontAlgn="base" hangingPunct="1">
              <a:spcAft>
                <a:spcPct val="0"/>
              </a:spcAft>
            </a:pPr>
            <a:endParaRPr lang="en-GB" altLang="en-US" smtClean="0">
              <a:solidFill>
                <a:srgbClr val="004B95"/>
              </a:solidFill>
            </a:endParaRP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C6E4A89F-52D6-4601-976F-81B8FEB0DBD6}" type="slidenum">
              <a:rPr lang="en-GB" altLang="en-US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7</a:t>
            </a:fld>
            <a:endParaRPr lang="en-GB" altLang="en-US" smtClean="0">
              <a:solidFill>
                <a:srgbClr val="58585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3050" y="115888"/>
            <a:ext cx="8547100" cy="360362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Euro Area Accounts Household Sector Report</a:t>
            </a:r>
            <a:endParaRPr lang="en-GB">
              <a:ea typeface="ヒラギノ角ゴ Pro W3"/>
              <a:cs typeface="Times New Roman" pitchFamily="18" charset="0"/>
            </a:endParaRPr>
          </a:p>
        </p:txBody>
      </p:sp>
      <p:sp>
        <p:nvSpPr>
          <p:cNvPr id="23557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ECB-RESTRICTED</a:t>
            </a:r>
          </a:p>
        </p:txBody>
      </p:sp>
      <p:sp>
        <p:nvSpPr>
          <p:cNvPr id="23558" name="DocumentStatus"/>
          <p:cNvSpPr txBox="1">
            <a:spLocks noChangeArrowheads="1"/>
          </p:cNvSpPr>
          <p:nvPr/>
        </p:nvSpPr>
        <p:spPr bwMode="auto">
          <a:xfrm>
            <a:off x="7019925" y="254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DRAFT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052513"/>
            <a:ext cx="8486775" cy="4895850"/>
          </a:xfrm>
        </p:spPr>
        <p:txBody>
          <a:bodyPr/>
          <a:lstStyle/>
          <a:p>
            <a:pPr lvl="1">
              <a:defRPr/>
            </a:pP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ea typeface="+mn-ea"/>
              </a:rPr>
              <a:t>Chart 1</a:t>
            </a:r>
            <a:r>
              <a:rPr lang="en-GB" sz="2200" dirty="0">
                <a:solidFill>
                  <a:schemeClr val="accent3">
                    <a:lumMod val="60000"/>
                    <a:lumOff val="40000"/>
                  </a:schemeClr>
                </a:solidFill>
                <a:ea typeface="+mn-ea"/>
              </a:rPr>
              <a:t>: </a:t>
            </a:r>
            <a:r>
              <a:rPr lang="en-GB" dirty="0" smtClean="0"/>
              <a:t>Decomposition of annual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ea typeface="+mn-ea"/>
              </a:rPr>
              <a:t>growth of nominal disposable income </a:t>
            </a:r>
            <a:r>
              <a:rPr lang="en-GB" dirty="0" smtClean="0"/>
              <a:t>into its components: 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defRPr/>
            </a:pPr>
            <a:r>
              <a:rPr lang="en-GB" dirty="0"/>
              <a:t>m</a:t>
            </a:r>
            <a:r>
              <a:rPr lang="en-GB" dirty="0" smtClean="0"/>
              <a:t>ajor determinant of private consumption and thus internal demand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defRPr/>
            </a:pPr>
            <a:r>
              <a:rPr lang="en-GB" dirty="0" smtClean="0"/>
              <a:t>indicative of households’ debt servicing capacity 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defRPr/>
            </a:pPr>
            <a:r>
              <a:rPr lang="en-GB" dirty="0"/>
              <a:t>b</a:t>
            </a:r>
            <a:r>
              <a:rPr lang="en-GB" dirty="0" smtClean="0"/>
              <a:t>y </a:t>
            </a:r>
            <a:r>
              <a:rPr lang="en-GB" dirty="0"/>
              <a:t>c</a:t>
            </a:r>
            <a:r>
              <a:rPr lang="en-GB" dirty="0" smtClean="0"/>
              <a:t>omponents: show automatic stabilisers at work, effect thereupon of structural reforms, fiscal consolidation, etc. </a:t>
            </a:r>
          </a:p>
          <a:p>
            <a:pPr lvl="2">
              <a:defRPr/>
            </a:pPr>
            <a:endParaRPr lang="en-GB" dirty="0">
              <a:solidFill>
                <a:schemeClr val="accent3">
                  <a:lumMod val="60000"/>
                  <a:lumOff val="40000"/>
                </a:schemeClr>
              </a:solidFill>
              <a:ea typeface="+mn-ea"/>
            </a:endParaRPr>
          </a:p>
          <a:p>
            <a:pPr lvl="1">
              <a:defRPr/>
            </a:pP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ea typeface="+mn-ea"/>
              </a:rPr>
              <a:t>Chart 2: </a:t>
            </a:r>
            <a:r>
              <a:rPr lang="en-GB" dirty="0" smtClean="0"/>
              <a:t>Decomposition of nominal disposable income growth </a:t>
            </a: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+mn-ea"/>
              </a:rPr>
              <a:t>into consumption</a:t>
            </a:r>
            <a:r>
              <a:rPr lang="en-GB" dirty="0" smtClean="0">
                <a:ea typeface="+mn-ea"/>
              </a:rPr>
              <a:t>, o/w </a:t>
            </a:r>
            <a:r>
              <a:rPr lang="en-GB" dirty="0" smtClean="0"/>
              <a:t>separating</a:t>
            </a: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+mn-ea"/>
              </a:rPr>
              <a:t>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ea typeface="+mn-ea"/>
              </a:rPr>
              <a:t>price and quantity </a:t>
            </a:r>
            <a:r>
              <a:rPr lang="en-GB" dirty="0" smtClean="0">
                <a:ea typeface="+mn-ea"/>
              </a:rPr>
              <a:t>changes</a:t>
            </a: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+mn-ea"/>
              </a:rPr>
              <a:t>, and savings: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defRPr/>
            </a:pPr>
            <a:r>
              <a:rPr lang="en-GB" dirty="0" smtClean="0">
                <a:solidFill>
                  <a:srgbClr val="585858"/>
                </a:solidFill>
              </a:rPr>
              <a:t>present a three-way decomposition of the uses of disposable income including the effects of inflation as an additional “use”</a:t>
            </a:r>
            <a:endParaRPr lang="en-GB" dirty="0" smtClean="0">
              <a:ea typeface="+mn-ea"/>
            </a:endParaRPr>
          </a:p>
          <a:p>
            <a:pPr lvl="1">
              <a:defRPr/>
            </a:pPr>
            <a:endParaRPr lang="en-GB" dirty="0" smtClean="0">
              <a:ea typeface="+mn-ea"/>
            </a:endParaRPr>
          </a:p>
          <a:p>
            <a:pPr lvl="1">
              <a:defRPr/>
            </a:pPr>
            <a:r>
              <a:rPr lang="en-GB" dirty="0" smtClean="0"/>
              <a:t> Chart 3: Decomposition of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ea typeface="+mn-ea"/>
              </a:rPr>
              <a:t>compensation of employees </a:t>
            </a:r>
            <a:r>
              <a:rPr lang="en-GB" dirty="0" smtClean="0"/>
              <a:t>into changes in </a:t>
            </a: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nominal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wages</a:t>
            </a:r>
            <a:r>
              <a:rPr lang="en-GB" dirty="0" smtClean="0"/>
              <a:t>, employment and real compensation per employee: 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defRPr/>
            </a:pPr>
            <a:r>
              <a:rPr lang="en-GB" dirty="0"/>
              <a:t>s</a:t>
            </a:r>
            <a:r>
              <a:rPr lang="en-GB" dirty="0" smtClean="0"/>
              <a:t>how main determinants of change in households’ real incomes related to paid work </a:t>
            </a:r>
          </a:p>
          <a:p>
            <a:pPr lvl="2">
              <a:defRPr/>
            </a:pPr>
            <a:endParaRPr lang="en-GB" dirty="0" smtClean="0"/>
          </a:p>
          <a:p>
            <a:pPr marL="0" indent="0">
              <a:buFontTx/>
              <a:buNone/>
              <a:defRPr/>
            </a:pPr>
            <a:endParaRPr lang="en-GB" dirty="0" smtClean="0"/>
          </a:p>
          <a:p>
            <a:pPr marL="0" indent="0">
              <a:buFontTx/>
              <a:buNone/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</p:txBody>
      </p:sp>
      <p:sp>
        <p:nvSpPr>
          <p:cNvPr id="2356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3850" y="549275"/>
            <a:ext cx="7945438" cy="358775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Description of the individual indicators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altLang="en-US" smtClean="0"/>
              <a:t>Euro Area Accounts Household Sector Report</a:t>
            </a:r>
            <a:endParaRPr lang="en-GB" altLang="en-US" smtClean="0">
              <a:ea typeface="ヒラギノ角ゴ Pro W3"/>
              <a:cs typeface="Times New Roman" pitchFamily="18" charset="0"/>
            </a:endParaRPr>
          </a:p>
          <a:p>
            <a:pPr eaLnBrk="1" fontAlgn="base" hangingPunct="1">
              <a:spcAft>
                <a:spcPct val="0"/>
              </a:spcAft>
            </a:pPr>
            <a:endParaRPr lang="en-GB" altLang="en-US" smtClean="0">
              <a:solidFill>
                <a:srgbClr val="004B95"/>
              </a:solidFill>
            </a:endParaRP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FDECF48D-971B-437F-8E52-A7709698AD38}" type="slidenum">
              <a:rPr lang="en-GB" altLang="en-US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8</a:t>
            </a:fld>
            <a:endParaRPr lang="en-GB" altLang="en-US" smtClean="0">
              <a:solidFill>
                <a:srgbClr val="58585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3050" y="115888"/>
            <a:ext cx="8547100" cy="360362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Euro Area Accounts Household Sector Report</a:t>
            </a:r>
            <a:endParaRPr lang="en-GB">
              <a:ea typeface="ヒラギノ角ゴ Pro W3"/>
              <a:cs typeface="Times New Roman" pitchFamily="18" charset="0"/>
            </a:endParaRPr>
          </a:p>
        </p:txBody>
      </p:sp>
      <p:sp>
        <p:nvSpPr>
          <p:cNvPr id="24581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ECB-RESTRICTED</a:t>
            </a:r>
          </a:p>
        </p:txBody>
      </p:sp>
      <p:sp>
        <p:nvSpPr>
          <p:cNvPr id="24582" name="DocumentStatus"/>
          <p:cNvSpPr txBox="1">
            <a:spLocks noChangeArrowheads="1"/>
          </p:cNvSpPr>
          <p:nvPr/>
        </p:nvSpPr>
        <p:spPr bwMode="auto">
          <a:xfrm>
            <a:off x="7019925" y="254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DRAFT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052513"/>
            <a:ext cx="8486775" cy="4895850"/>
          </a:xfrm>
        </p:spPr>
        <p:txBody>
          <a:bodyPr/>
          <a:lstStyle/>
          <a:p>
            <a:pPr lvl="1">
              <a:defRPr/>
            </a:pP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Chart 4:</a:t>
            </a:r>
            <a:r>
              <a:rPr lang="en-GB" dirty="0"/>
              <a:t>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Employment</a:t>
            </a:r>
            <a:r>
              <a:rPr lang="en-GB" dirty="0"/>
              <a:t> by age groups,  self-employment, cross-country employment and unemployment rates </a:t>
            </a:r>
          </a:p>
          <a:p>
            <a:pPr lvl="2">
              <a:lnSpc>
                <a:spcPct val="150000"/>
              </a:lnSpc>
              <a:defRPr/>
            </a:pPr>
            <a:r>
              <a:rPr lang="en-GB" dirty="0"/>
              <a:t>overall picture of labour market trends most impacting household welfare  </a:t>
            </a:r>
          </a:p>
          <a:p>
            <a:pPr marL="300037" lvl="1" indent="0">
              <a:buFontTx/>
              <a:buNone/>
              <a:defRPr/>
            </a:pPr>
            <a:endParaRPr lang="en-GB" dirty="0" smtClean="0">
              <a:solidFill>
                <a:schemeClr val="accent3">
                  <a:lumMod val="60000"/>
                  <a:lumOff val="40000"/>
                </a:schemeClr>
              </a:solidFill>
              <a:ea typeface="+mn-ea"/>
            </a:endParaRPr>
          </a:p>
          <a:p>
            <a:pPr lvl="1">
              <a:defRPr/>
            </a:pP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+mn-ea"/>
              </a:rPr>
              <a:t>Chart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ea typeface="+mn-ea"/>
              </a:rPr>
              <a:t>5: Financing and </a:t>
            </a: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+mn-ea"/>
              </a:rPr>
              <a:t>investment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defRPr/>
            </a:pPr>
            <a:r>
              <a:rPr lang="en-GB" dirty="0" smtClean="0">
                <a:solidFill>
                  <a:srgbClr val="585858"/>
                </a:solidFill>
              </a:rPr>
              <a:t>presentation of the SNA/ESA accumulation and financial accounts in a single chart </a:t>
            </a:r>
          </a:p>
          <a:p>
            <a:pPr lvl="2">
              <a:lnSpc>
                <a:spcPct val="150000"/>
              </a:lnSpc>
              <a:defRPr/>
            </a:pPr>
            <a:r>
              <a:rPr lang="en-GB" dirty="0" smtClean="0">
                <a:solidFill>
                  <a:srgbClr val="585858"/>
                </a:solidFill>
              </a:rPr>
              <a:t>flows of internal (savings, capital transfers) and external (borrowing) resources generated in the period against their uses in non-financial and financial investment  </a:t>
            </a:r>
          </a:p>
          <a:p>
            <a:pPr marL="598487" lvl="2" indent="0">
              <a:buFontTx/>
              <a:buNone/>
              <a:defRPr/>
            </a:pPr>
            <a:r>
              <a:rPr lang="en-GB" dirty="0" smtClean="0">
                <a:solidFill>
                  <a:srgbClr val="585858"/>
                </a:solidFill>
              </a:rPr>
              <a:t> </a:t>
            </a:r>
          </a:p>
          <a:p>
            <a:pPr lvl="1">
              <a:defRPr/>
            </a:pP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ea typeface="+mn-ea"/>
              </a:rPr>
              <a:t>Chart 6: </a:t>
            </a: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+mn-ea"/>
              </a:rPr>
              <a:t>decomposition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ea typeface="+mn-ea"/>
              </a:rPr>
              <a:t>of financial </a:t>
            </a: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+mn-ea"/>
              </a:rPr>
              <a:t>investment and gross financial wealth by asset type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defRPr/>
            </a:pPr>
            <a:r>
              <a:rPr lang="en-GB" dirty="0" smtClean="0">
                <a:solidFill>
                  <a:srgbClr val="585858"/>
                </a:solidFill>
              </a:rPr>
              <a:t>indicative of trends in risk aversion, liquidity preference, expected asset returns</a:t>
            </a:r>
          </a:p>
          <a:p>
            <a:pPr lvl="2">
              <a:lnSpc>
                <a:spcPct val="150000"/>
              </a:lnSpc>
              <a:defRPr/>
            </a:pPr>
            <a:r>
              <a:rPr lang="en-GB" dirty="0">
                <a:solidFill>
                  <a:srgbClr val="585858"/>
                </a:solidFill>
              </a:rPr>
              <a:t>a</a:t>
            </a:r>
            <a:r>
              <a:rPr lang="en-GB" dirty="0" smtClean="0">
                <a:solidFill>
                  <a:srgbClr val="585858"/>
                </a:solidFill>
              </a:rPr>
              <a:t>lso important role for institutional factors (e.g. tax treatment), financial innovation in explaining cross-country variation and one-off shifts</a:t>
            </a:r>
          </a:p>
          <a:p>
            <a:pPr lvl="2">
              <a:lnSpc>
                <a:spcPct val="150000"/>
              </a:lnSpc>
              <a:defRPr/>
            </a:pPr>
            <a:r>
              <a:rPr lang="en-GB" dirty="0" smtClean="0">
                <a:solidFill>
                  <a:srgbClr val="585858"/>
                </a:solidFill>
              </a:rPr>
              <a:t>wealth and income distribution may determine longer-term trends in the aggregate portfolio structure through limited participation phenomena </a:t>
            </a:r>
          </a:p>
          <a:p>
            <a:pPr marL="598487" lvl="2" indent="0">
              <a:buFontTx/>
              <a:buNone/>
              <a:defRPr/>
            </a:pPr>
            <a:endParaRPr lang="en-GB" dirty="0" smtClean="0">
              <a:solidFill>
                <a:schemeClr val="accent3">
                  <a:lumMod val="60000"/>
                  <a:lumOff val="40000"/>
                </a:schemeClr>
              </a:solidFill>
              <a:ea typeface="+mn-ea"/>
            </a:endParaRPr>
          </a:p>
          <a:p>
            <a:pPr>
              <a:defRPr/>
            </a:pPr>
            <a:endParaRPr lang="en-GB" dirty="0" smtClean="0"/>
          </a:p>
        </p:txBody>
      </p:sp>
      <p:sp>
        <p:nvSpPr>
          <p:cNvPr id="24584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620713"/>
            <a:ext cx="7945438" cy="358775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Description of the individual indicators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GB" altLang="en-US" smtClean="0"/>
              <a:t>Euro Area Accounts Household Sector Report</a:t>
            </a:r>
            <a:endParaRPr lang="en-GB" altLang="en-US" smtClean="0">
              <a:ea typeface="ヒラギノ角ゴ Pro W3"/>
              <a:cs typeface="Times New Roman" pitchFamily="18" charset="0"/>
            </a:endParaRPr>
          </a:p>
          <a:p>
            <a:pPr eaLnBrk="1" fontAlgn="base" hangingPunct="1">
              <a:spcAft>
                <a:spcPct val="0"/>
              </a:spcAft>
            </a:pPr>
            <a:endParaRPr lang="en-GB" altLang="en-US" smtClean="0">
              <a:solidFill>
                <a:srgbClr val="004B95"/>
              </a:solidFill>
            </a:endParaRP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fld id="{939A83D6-679B-4BB5-9D82-0CB4C40220D8}" type="slidenum">
              <a:rPr lang="en-GB" altLang="en-US" smtClean="0">
                <a:solidFill>
                  <a:srgbClr val="585858"/>
                </a:solidFill>
              </a:rPr>
              <a:pPr eaLnBrk="1" fontAlgn="base" hangingPunct="1">
                <a:spcAft>
                  <a:spcPct val="0"/>
                </a:spcAft>
              </a:pPr>
              <a:t>9</a:t>
            </a:fld>
            <a:endParaRPr lang="en-GB" altLang="en-US" smtClean="0">
              <a:solidFill>
                <a:srgbClr val="58585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73050" y="115888"/>
            <a:ext cx="8547100" cy="360362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Euro Area Accounts Household Sector Report</a:t>
            </a:r>
            <a:endParaRPr lang="en-GB">
              <a:ea typeface="ヒラギノ角ゴ Pro W3"/>
              <a:cs typeface="Times New Roman" pitchFamily="18" charset="0"/>
            </a:endParaRPr>
          </a:p>
        </p:txBody>
      </p:sp>
      <p:sp>
        <p:nvSpPr>
          <p:cNvPr id="25605" name="Classification"/>
          <p:cNvSpPr txBox="1">
            <a:spLocks noChangeArrowheads="1"/>
          </p:cNvSpPr>
          <p:nvPr/>
        </p:nvSpPr>
        <p:spPr bwMode="auto">
          <a:xfrm>
            <a:off x="7019925" y="127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ECB-RESTRICTED</a:t>
            </a:r>
          </a:p>
        </p:txBody>
      </p:sp>
      <p:sp>
        <p:nvSpPr>
          <p:cNvPr id="25606" name="DocumentStatus"/>
          <p:cNvSpPr txBox="1">
            <a:spLocks noChangeArrowheads="1"/>
          </p:cNvSpPr>
          <p:nvPr/>
        </p:nvSpPr>
        <p:spPr bwMode="auto">
          <a:xfrm>
            <a:off x="7019925" y="254000"/>
            <a:ext cx="1908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altLang="en-US" sz="700" b="1">
                <a:solidFill>
                  <a:srgbClr val="FFFFFF"/>
                </a:solidFill>
              </a:rPr>
              <a:t>DRAFT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196975"/>
            <a:ext cx="8486775" cy="4895850"/>
          </a:xfrm>
        </p:spPr>
        <p:txBody>
          <a:bodyPr/>
          <a:lstStyle/>
          <a:p>
            <a:pPr marL="598487" lvl="2" indent="0">
              <a:buFontTx/>
              <a:buNone/>
              <a:defRPr/>
            </a:pPr>
            <a:endParaRPr lang="en-GB" dirty="0" smtClean="0">
              <a:solidFill>
                <a:schemeClr val="accent3">
                  <a:lumMod val="60000"/>
                  <a:lumOff val="40000"/>
                </a:schemeClr>
              </a:solidFill>
              <a:ea typeface="+mn-ea"/>
            </a:endParaRPr>
          </a:p>
          <a:p>
            <a:pPr lvl="1">
              <a:defRPr/>
            </a:pP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ea typeface="+mn-ea"/>
              </a:rPr>
              <a:t>Chart 7: Savings and debt ratios, non-financial investment &amp; external financing shares  </a:t>
            </a:r>
            <a:endParaRPr lang="en-GB" dirty="0" smtClean="0">
              <a:solidFill>
                <a:schemeClr val="accent3">
                  <a:lumMod val="60000"/>
                  <a:lumOff val="40000"/>
                </a:schemeClr>
              </a:solidFill>
              <a:ea typeface="+mn-ea"/>
            </a:endParaRPr>
          </a:p>
          <a:p>
            <a:pPr lvl="2">
              <a:lnSpc>
                <a:spcPct val="150000"/>
              </a:lnSpc>
              <a:spcBef>
                <a:spcPts val="600"/>
              </a:spcBef>
              <a:defRPr/>
            </a:pPr>
            <a:r>
              <a:rPr lang="en-GB" dirty="0" smtClean="0">
                <a:solidFill>
                  <a:srgbClr val="585858"/>
                </a:solidFill>
              </a:rPr>
              <a:t>Saving  </a:t>
            </a:r>
            <a:r>
              <a:rPr lang="en-GB" dirty="0">
                <a:solidFill>
                  <a:srgbClr val="585858"/>
                </a:solidFill>
              </a:rPr>
              <a:t>behaviour:  forced by real income development? </a:t>
            </a:r>
            <a:r>
              <a:rPr lang="en-GB" dirty="0" smtClean="0">
                <a:solidFill>
                  <a:srgbClr val="585858"/>
                </a:solidFill>
              </a:rPr>
              <a:t> forced </a:t>
            </a:r>
            <a:r>
              <a:rPr lang="en-GB" dirty="0">
                <a:solidFill>
                  <a:srgbClr val="585858"/>
                </a:solidFill>
              </a:rPr>
              <a:t>by debt service drag? prompted by precautionary motives? </a:t>
            </a:r>
            <a:endParaRPr lang="en-GB" dirty="0" smtClean="0">
              <a:solidFill>
                <a:srgbClr val="585858"/>
              </a:solidFill>
            </a:endParaRPr>
          </a:p>
          <a:p>
            <a:pPr lvl="2">
              <a:lnSpc>
                <a:spcPct val="150000"/>
              </a:lnSpc>
              <a:defRPr/>
            </a:pPr>
            <a:r>
              <a:rPr lang="en-GB" dirty="0">
                <a:solidFill>
                  <a:srgbClr val="585858"/>
                </a:solidFill>
              </a:rPr>
              <a:t>d</a:t>
            </a:r>
            <a:r>
              <a:rPr lang="en-GB" dirty="0" smtClean="0">
                <a:solidFill>
                  <a:srgbClr val="585858"/>
                </a:solidFill>
              </a:rPr>
              <a:t>ebt ratio development:  </a:t>
            </a:r>
            <a:r>
              <a:rPr lang="en-GB" dirty="0" smtClean="0"/>
              <a:t>linked </a:t>
            </a:r>
            <a:r>
              <a:rPr lang="en-GB" dirty="0"/>
              <a:t>to boom in real assets or in consumption ? driven by deleveraging needs? </a:t>
            </a:r>
            <a:endParaRPr lang="en-GB" dirty="0" smtClean="0"/>
          </a:p>
          <a:p>
            <a:pPr marL="598487" lvl="2" indent="0">
              <a:buFontTx/>
              <a:buNone/>
              <a:defRPr/>
            </a:pPr>
            <a:endParaRPr lang="en-GB" dirty="0" smtClean="0"/>
          </a:p>
          <a:p>
            <a:pPr lvl="1">
              <a:defRPr/>
            </a:pP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ea typeface="+mn-ea"/>
              </a:rPr>
              <a:t>Chart 8:</a:t>
            </a:r>
            <a:r>
              <a:rPr lang="en-GB" dirty="0" smtClean="0"/>
              <a:t> Decomposition of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ea typeface="+mn-ea"/>
              </a:rPr>
              <a:t>changes in net worth:</a:t>
            </a:r>
          </a:p>
          <a:p>
            <a:pPr lvl="2">
              <a:lnSpc>
                <a:spcPct val="150000"/>
              </a:lnSpc>
              <a:defRPr/>
            </a:pPr>
            <a:r>
              <a:rPr lang="en-GB" dirty="0" smtClean="0"/>
              <a:t>Main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ea typeface="+mn-ea"/>
              </a:rPr>
              <a:t>drivers of wealth accumulation </a:t>
            </a:r>
            <a:r>
              <a:rPr lang="en-GB" dirty="0" smtClean="0"/>
              <a:t>(transactions ? other changes?) </a:t>
            </a:r>
          </a:p>
          <a:p>
            <a:pPr lvl="2">
              <a:lnSpc>
                <a:spcPct val="150000"/>
              </a:lnSpc>
              <a:defRPr/>
            </a:pPr>
            <a:r>
              <a:rPr lang="en-GB" dirty="0" smtClean="0"/>
              <a:t>Relevance of specific composition for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ea typeface="+mn-ea"/>
              </a:rPr>
              <a:t>wealth effects</a:t>
            </a:r>
            <a:r>
              <a:rPr lang="en-GB" dirty="0" smtClean="0"/>
              <a:t> and availability of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ea typeface="+mn-ea"/>
              </a:rPr>
              <a:t>collateral </a:t>
            </a:r>
          </a:p>
          <a:p>
            <a:pPr>
              <a:lnSpc>
                <a:spcPct val="150000"/>
              </a:lnSpc>
              <a:defRPr/>
            </a:pPr>
            <a:endParaRPr lang="en-GB" dirty="0" smtClean="0"/>
          </a:p>
        </p:txBody>
      </p:sp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620713"/>
            <a:ext cx="7945438" cy="358775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Description of the individual indicators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B Default">
  <a:themeElements>
    <a:clrScheme name="ECB default presentation">
      <a:dk1>
        <a:srgbClr val="585858"/>
      </a:dk1>
      <a:lt1>
        <a:srgbClr val="FFFFFF"/>
      </a:lt1>
      <a:dk2>
        <a:srgbClr val="003399"/>
      </a:dk2>
      <a:lt2>
        <a:srgbClr val="BEBEBE"/>
      </a:lt2>
      <a:accent1>
        <a:srgbClr val="003399"/>
      </a:accent1>
      <a:accent2>
        <a:srgbClr val="4078B8"/>
      </a:accent2>
      <a:accent3>
        <a:srgbClr val="000066"/>
      </a:accent3>
      <a:accent4>
        <a:srgbClr val="008080"/>
      </a:accent4>
      <a:accent5>
        <a:srgbClr val="A50021"/>
      </a:accent5>
      <a:accent6>
        <a:srgbClr val="00005C"/>
      </a:accent6>
      <a:hlink>
        <a:srgbClr val="008080"/>
      </a:hlink>
      <a:folHlink>
        <a:srgbClr val="A50021"/>
      </a:folHlink>
    </a:clrScheme>
    <a:fontScheme name="5_Leere Präsentatio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lnDef>
  </a:objectDefaults>
  <a:extraClrSchemeLst>
    <a:extraClrScheme>
      <a:clrScheme name="5_Leere Präsentation 1">
        <a:dk1>
          <a:srgbClr val="585858"/>
        </a:dk1>
        <a:lt1>
          <a:srgbClr val="FFFFFF"/>
        </a:lt1>
        <a:dk2>
          <a:srgbClr val="003399"/>
        </a:dk2>
        <a:lt2>
          <a:srgbClr val="BEBEBE"/>
        </a:lt2>
        <a:accent1>
          <a:srgbClr val="4078B8"/>
        </a:accent1>
        <a:accent2>
          <a:srgbClr val="000066"/>
        </a:accent2>
        <a:accent3>
          <a:srgbClr val="FFFFFF"/>
        </a:accent3>
        <a:accent4>
          <a:srgbClr val="4A4A4A"/>
        </a:accent4>
        <a:accent5>
          <a:srgbClr val="AFBED8"/>
        </a:accent5>
        <a:accent6>
          <a:srgbClr val="00005C"/>
        </a:accent6>
        <a:hlink>
          <a:srgbClr val="00808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CB Default">
  <a:themeElements>
    <a:clrScheme name="ECB default presentation">
      <a:dk1>
        <a:srgbClr val="585858"/>
      </a:dk1>
      <a:lt1>
        <a:srgbClr val="FFFFFF"/>
      </a:lt1>
      <a:dk2>
        <a:srgbClr val="003399"/>
      </a:dk2>
      <a:lt2>
        <a:srgbClr val="BEBEBE"/>
      </a:lt2>
      <a:accent1>
        <a:srgbClr val="003399"/>
      </a:accent1>
      <a:accent2>
        <a:srgbClr val="4078B8"/>
      </a:accent2>
      <a:accent3>
        <a:srgbClr val="000066"/>
      </a:accent3>
      <a:accent4>
        <a:srgbClr val="008080"/>
      </a:accent4>
      <a:accent5>
        <a:srgbClr val="A50021"/>
      </a:accent5>
      <a:accent6>
        <a:srgbClr val="00005C"/>
      </a:accent6>
      <a:hlink>
        <a:srgbClr val="008080"/>
      </a:hlink>
      <a:folHlink>
        <a:srgbClr val="A50021"/>
      </a:folHlink>
    </a:clrScheme>
    <a:fontScheme name="5_Leere Präsentatio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lnDef>
  </a:objectDefaults>
  <a:extraClrSchemeLst>
    <a:extraClrScheme>
      <a:clrScheme name="5_Leere Präsentation 1">
        <a:dk1>
          <a:srgbClr val="585858"/>
        </a:dk1>
        <a:lt1>
          <a:srgbClr val="FFFFFF"/>
        </a:lt1>
        <a:dk2>
          <a:srgbClr val="003399"/>
        </a:dk2>
        <a:lt2>
          <a:srgbClr val="BEBEBE"/>
        </a:lt2>
        <a:accent1>
          <a:srgbClr val="4078B8"/>
        </a:accent1>
        <a:accent2>
          <a:srgbClr val="000066"/>
        </a:accent2>
        <a:accent3>
          <a:srgbClr val="FFFFFF"/>
        </a:accent3>
        <a:accent4>
          <a:srgbClr val="4A4A4A"/>
        </a:accent4>
        <a:accent5>
          <a:srgbClr val="AFBED8"/>
        </a:accent5>
        <a:accent6>
          <a:srgbClr val="00005C"/>
        </a:accent6>
        <a:hlink>
          <a:srgbClr val="00808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4407</TotalTime>
  <Words>1460</Words>
  <Application>Microsoft Office PowerPoint</Application>
  <PresentationFormat>On-screen Show (4:3)</PresentationFormat>
  <Paragraphs>307</Paragraphs>
  <Slides>32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ECB Default</vt:lpstr>
      <vt:lpstr>1_ECB Default</vt:lpstr>
      <vt:lpstr>Euro Area Accounts Household Sector Report </vt:lpstr>
      <vt:lpstr>Background: the IEAA </vt:lpstr>
      <vt:lpstr>The integrated euro area accounts (IEAA)</vt:lpstr>
      <vt:lpstr>The household sector report   </vt:lpstr>
      <vt:lpstr>Development, production and dissemination </vt:lpstr>
      <vt:lpstr>Table of contents </vt:lpstr>
      <vt:lpstr>Description of the individual indicators </vt:lpstr>
      <vt:lpstr>Description of the individual indicators </vt:lpstr>
      <vt:lpstr>Description of the individual indicators </vt:lpstr>
      <vt:lpstr>Charts included in the HSR</vt:lpstr>
      <vt:lpstr>1. Nominal disposable income and components</vt:lpstr>
      <vt:lpstr>1a. Real disposable income</vt:lpstr>
      <vt:lpstr>1b. Composition of disposable income</vt:lpstr>
      <vt:lpstr>2. Nominal disposable and its use</vt:lpstr>
      <vt:lpstr>2a. Real consumption expenditure</vt:lpstr>
      <vt:lpstr>2b. Consumption deflator</vt:lpstr>
      <vt:lpstr>3. Compensation of employees and components</vt:lpstr>
      <vt:lpstr>3a. Real compensation per employee</vt:lpstr>
      <vt:lpstr>3b. Number of employees</vt:lpstr>
      <vt:lpstr>4. Employment by age group</vt:lpstr>
      <vt:lpstr>4a. Employment rate</vt:lpstr>
      <vt:lpstr>4b. Unemployment rate </vt:lpstr>
      <vt:lpstr>5. Financing and investment </vt:lpstr>
      <vt:lpstr>5a. Non-financial investment</vt:lpstr>
      <vt:lpstr>5b. Financial investment </vt:lpstr>
      <vt:lpstr>6. Investment in financial assets </vt:lpstr>
      <vt:lpstr>6a. Investment in financial assets </vt:lpstr>
      <vt:lpstr>6b. Gross financial wealth </vt:lpstr>
      <vt:lpstr>7.Household saving and financial ratios</vt:lpstr>
      <vt:lpstr>7a. Saving ratio </vt:lpstr>
      <vt:lpstr>7b. Debt ratio </vt:lpstr>
      <vt:lpstr>8. Changes to household net worth </vt:lpstr>
    </vt:vector>
  </TitlesOfParts>
  <Company>European Central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Bertram, Britta</dc:creator>
  <cp:lastModifiedBy>Matas Mir, Antonio</cp:lastModifiedBy>
  <cp:revision>143</cp:revision>
  <dcterms:created xsi:type="dcterms:W3CDTF">2013-04-23T12:27:02Z</dcterms:created>
  <dcterms:modified xsi:type="dcterms:W3CDTF">2014-04-25T14:48:21Z</dcterms:modified>
</cp:coreProperties>
</file>