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6" r:id="rId1"/>
  </p:sldMasterIdLst>
  <p:notesMasterIdLst>
    <p:notesMasterId r:id="rId17"/>
  </p:notesMasterIdLst>
  <p:handoutMasterIdLst>
    <p:handoutMasterId r:id="rId18"/>
  </p:handoutMasterIdLst>
  <p:sldIdLst>
    <p:sldId id="378" r:id="rId2"/>
    <p:sldId id="462" r:id="rId3"/>
    <p:sldId id="464" r:id="rId4"/>
    <p:sldId id="481" r:id="rId5"/>
    <p:sldId id="483" r:id="rId6"/>
    <p:sldId id="476" r:id="rId7"/>
    <p:sldId id="482" r:id="rId8"/>
    <p:sldId id="475" r:id="rId9"/>
    <p:sldId id="468" r:id="rId10"/>
    <p:sldId id="471" r:id="rId11"/>
    <p:sldId id="451" r:id="rId12"/>
    <p:sldId id="485" r:id="rId13"/>
    <p:sldId id="484" r:id="rId14"/>
    <p:sldId id="456" r:id="rId15"/>
    <p:sldId id="38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0099"/>
    <a:srgbClr val="000066"/>
    <a:srgbClr val="990000"/>
    <a:srgbClr val="0000FF"/>
    <a:srgbClr val="3333FF"/>
    <a:srgbClr val="3366FF"/>
    <a:srgbClr val="DDDDDD"/>
    <a:srgbClr val="008000"/>
    <a:srgbClr val="FF3300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30" autoAdjust="0"/>
    <p:restoredTop sz="97566" autoAdjust="0"/>
  </p:normalViewPr>
  <p:slideViewPr>
    <p:cSldViewPr>
      <p:cViewPr varScale="1">
        <p:scale>
          <a:sx n="114" d="100"/>
          <a:sy n="114" d="100"/>
        </p:scale>
        <p:origin x="-154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5">
  <dgm:title val=""/>
  <dgm:desc val=""/>
  <dgm:catLst>
    <dgm:cat type="accent1" pri="11500"/>
  </dgm:catLst>
  <dgm:styleLbl name="node0">
    <dgm:fillClrLst meth="cycle"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1">
        <a:alpha val="90000"/>
      </a:schemeClr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alpha val="90000"/>
      </a:schemeClr>
      <a:schemeClr val="accent1">
        <a:alpha val="5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/>
    <dgm:txEffectClrLst/>
  </dgm:styleLbl>
  <dgm:styleLbl name="lnNode1">
    <dgm:fillClrLst>
      <a:schemeClr val="accent1">
        <a:shade val="90000"/>
      </a:schemeClr>
      <a:schemeClr val="accent1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  <a:alpha val="90000"/>
      </a:schemeClr>
      <a:schemeClr val="accent1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>
      <a:schemeClr val="accent1">
        <a:shade val="90000"/>
      </a:schemeClr>
      <a:schemeClr val="accent1">
        <a:tint val="50000"/>
      </a:schemeClr>
    </dgm:fillClrLst>
    <dgm:linClrLst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alpha val="90000"/>
      </a:schemeClr>
      <a:schemeClr val="accent1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1">
        <a:alpha val="90000"/>
        <a:tint val="40000"/>
      </a:schemeClr>
      <a:schemeClr val="accent1">
        <a:alpha val="5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AE28897-2439-44E6-940F-495CD189E375}" type="doc">
      <dgm:prSet loTypeId="urn:microsoft.com/office/officeart/2005/8/layout/matrix1" loCatId="matrix" qsTypeId="urn:microsoft.com/office/officeart/2005/8/quickstyle/3d3" qsCatId="3D" csTypeId="urn:microsoft.com/office/officeart/2005/8/colors/accent1_5" csCatId="accent1" phldr="1"/>
      <dgm:spPr/>
      <dgm:t>
        <a:bodyPr/>
        <a:lstStyle/>
        <a:p>
          <a:endParaRPr lang="en-US"/>
        </a:p>
      </dgm:t>
    </dgm:pt>
    <dgm:pt modelId="{ED27F534-4E32-45EF-AAAF-0C6574ADE46A}">
      <dgm:prSet phldrT="[Text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>
        <a:solidFill>
          <a:srgbClr val="3366FF"/>
        </a:solidFill>
      </dgm:spPr>
      <dgm:t>
        <a:bodyPr/>
        <a:lstStyle/>
        <a:p>
          <a:r>
            <a:rPr lang="en-US" sz="2000" b="1" i="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Monstat</a:t>
          </a:r>
          <a:r>
            <a:rPr lang="en-US" sz="20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Project </a:t>
          </a:r>
        </a:p>
        <a:p>
          <a:r>
            <a:rPr lang="en-US" sz="14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2009-2014</a:t>
          </a:r>
          <a:endParaRPr lang="mn-MN" sz="1400" b="1" i="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r>
            <a:rPr lang="en-US" sz="18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b="1" i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(World Bank)</a:t>
          </a:r>
          <a:endParaRPr lang="en-US" sz="1600" i="0" dirty="0">
            <a:solidFill>
              <a:schemeClr val="bg1"/>
            </a:solidFill>
          </a:endParaRPr>
        </a:p>
      </dgm:t>
    </dgm:pt>
    <dgm:pt modelId="{F2192B57-B730-4E50-AE70-B911DF3C41DD}" type="parTrans" cxnId="{420F83DE-C218-4FF3-9D97-75119636DC40}">
      <dgm:prSet/>
      <dgm:spPr/>
      <dgm:t>
        <a:bodyPr/>
        <a:lstStyle/>
        <a:p>
          <a:endParaRPr lang="en-US"/>
        </a:p>
      </dgm:t>
    </dgm:pt>
    <dgm:pt modelId="{C792FFF0-50E4-45D9-9D1E-00618E7FF1E0}" type="sibTrans" cxnId="{420F83DE-C218-4FF3-9D97-75119636DC40}">
      <dgm:prSet/>
      <dgm:spPr/>
      <dgm:t>
        <a:bodyPr/>
        <a:lstStyle/>
        <a:p>
          <a:endParaRPr lang="en-US"/>
        </a:p>
      </dgm:t>
    </dgm:pt>
    <dgm:pt modelId="{C41E2FA6-179F-49E2-9976-4C59C5C7AE0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 b="1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algn="ctr"/>
          <a:endParaRPr lang="en-US" sz="1600" b="1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algn="ctr"/>
          <a:r>
            <a:rPr lang="en-US" sz="1600" b="1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Component </a:t>
          </a:r>
          <a:r>
            <a:rPr lang="en-US" sz="1600" b="1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A:</a:t>
          </a:r>
          <a:endParaRPr lang="en-US" sz="1600" b="1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algn="just"/>
          <a:r>
            <a:rPr lang="en-US" sz="1600" b="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Improving policy, regulatory, and institutional framework and </a:t>
          </a:r>
          <a:r>
            <a:rPr lang="en-US" sz="1600" b="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the </a:t>
          </a:r>
          <a:r>
            <a:rPr lang="en-US" sz="1600" b="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organizational structure of the statistical system;</a:t>
          </a:r>
          <a:endParaRPr lang="en-US" sz="1600" b="0" dirty="0">
            <a:solidFill>
              <a:srgbClr val="0000FF"/>
            </a:solidFill>
          </a:endParaRPr>
        </a:p>
      </dgm:t>
    </dgm:pt>
    <dgm:pt modelId="{195751FA-AA71-4EB6-A9BC-EDD145BB9F74}" type="parTrans" cxnId="{E83A836B-E1C0-408F-8BCD-20698DD0EF91}">
      <dgm:prSet/>
      <dgm:spPr/>
      <dgm:t>
        <a:bodyPr/>
        <a:lstStyle/>
        <a:p>
          <a:endParaRPr lang="en-US"/>
        </a:p>
      </dgm:t>
    </dgm:pt>
    <dgm:pt modelId="{46D3A9B8-51A0-4786-A0DE-0FAD1A6889D7}" type="sibTrans" cxnId="{E83A836B-E1C0-408F-8BCD-20698DD0EF91}">
      <dgm:prSet/>
      <dgm:spPr/>
      <dgm:t>
        <a:bodyPr/>
        <a:lstStyle/>
        <a:p>
          <a:endParaRPr lang="en-US"/>
        </a:p>
      </dgm:t>
    </dgm:pt>
    <dgm:pt modelId="{14C13B6C-4F79-41E8-A4D1-FB3ABD4FEB8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 b="1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algn="ctr"/>
          <a:r>
            <a:rPr lang="en-US" sz="1600" b="1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Component </a:t>
          </a:r>
          <a:r>
            <a:rPr lang="en-US" sz="1600" b="1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B:</a:t>
          </a:r>
          <a:endParaRPr lang="en-US" sz="1600" b="1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algn="l"/>
          <a:r>
            <a:rPr lang="en-US" sz="1600" b="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     Strengthening </a:t>
          </a:r>
          <a:r>
            <a:rPr lang="en-US" sz="1600" b="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the </a:t>
          </a:r>
          <a:r>
            <a:rPr lang="en-US" sz="1600" b="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statistical</a:t>
          </a:r>
        </a:p>
        <a:p>
          <a:pPr algn="l"/>
          <a:r>
            <a:rPr lang="en-US" sz="1600" b="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                     infrastructure;</a:t>
          </a:r>
          <a:endParaRPr lang="en-US" sz="1600" b="0" dirty="0">
            <a:solidFill>
              <a:srgbClr val="0000FF"/>
            </a:solidFill>
          </a:endParaRPr>
        </a:p>
      </dgm:t>
    </dgm:pt>
    <dgm:pt modelId="{55E68326-823F-4C84-A3D6-BE39146B9234}" type="parTrans" cxnId="{F28C7875-E49F-4B89-B28C-46394BF0031E}">
      <dgm:prSet/>
      <dgm:spPr/>
      <dgm:t>
        <a:bodyPr/>
        <a:lstStyle/>
        <a:p>
          <a:endParaRPr lang="en-US"/>
        </a:p>
      </dgm:t>
    </dgm:pt>
    <dgm:pt modelId="{D9272F04-90AD-44F8-B1AF-3A210877AA20}" type="sibTrans" cxnId="{F28C7875-E49F-4B89-B28C-46394BF0031E}">
      <dgm:prSet/>
      <dgm:spPr/>
      <dgm:t>
        <a:bodyPr/>
        <a:lstStyle/>
        <a:p>
          <a:endParaRPr lang="en-US"/>
        </a:p>
      </dgm:t>
    </dgm:pt>
    <dgm:pt modelId="{EE7D9F76-E390-4C81-B00C-9F0BA8581033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endParaRPr lang="en-US" sz="1600" b="1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algn="ctr"/>
          <a:r>
            <a:rPr lang="en-US" sz="1600" b="1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Component C: </a:t>
          </a:r>
          <a:endParaRPr lang="en-US" sz="1600" b="0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algn="just"/>
          <a:r>
            <a:rPr lang="en-US" sz="1600" b="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Upgrading statistical data outputs</a:t>
          </a:r>
          <a:r>
            <a:rPr lang="en-US" sz="1600" b="1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;</a:t>
          </a:r>
          <a:endParaRPr lang="en-US" sz="1600" b="1" dirty="0" smtClean="0">
            <a:solidFill>
              <a:srgbClr val="0000FF"/>
            </a:solidFill>
          </a:endParaRPr>
        </a:p>
        <a:p>
          <a:pPr algn="just"/>
          <a:endParaRPr lang="en-US" sz="1600" b="0" dirty="0">
            <a:solidFill>
              <a:srgbClr val="0000FF"/>
            </a:solidFill>
          </a:endParaRPr>
        </a:p>
      </dgm:t>
    </dgm:pt>
    <dgm:pt modelId="{909200A1-3F44-4924-B20F-D1421C45F72F}" type="parTrans" cxnId="{24E7E5DB-E310-4E95-81CB-B774527E155B}">
      <dgm:prSet/>
      <dgm:spPr/>
      <dgm:t>
        <a:bodyPr/>
        <a:lstStyle/>
        <a:p>
          <a:endParaRPr lang="en-US"/>
        </a:p>
      </dgm:t>
    </dgm:pt>
    <dgm:pt modelId="{CCA8CCE2-105F-480A-8FE2-9E243DC635C6}" type="sibTrans" cxnId="{24E7E5DB-E310-4E95-81CB-B774527E155B}">
      <dgm:prSet/>
      <dgm:spPr/>
      <dgm:t>
        <a:bodyPr/>
        <a:lstStyle/>
        <a:p>
          <a:endParaRPr lang="en-US"/>
        </a:p>
      </dgm:t>
    </dgm:pt>
    <dgm:pt modelId="{46AE7216-6BB5-483A-A795-F5F0FC8DE35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en-US" sz="1600" b="1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Component D:</a:t>
          </a:r>
        </a:p>
        <a:p>
          <a:pPr algn="ctr"/>
          <a:r>
            <a:rPr lang="en-US" sz="1600" b="1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  </a:t>
          </a:r>
          <a:r>
            <a:rPr lang="en-US" sz="1600" b="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Preparation of an IT-Plan;</a:t>
          </a:r>
          <a:r>
            <a:rPr lang="en-US" sz="1600" b="1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 </a:t>
          </a:r>
          <a:endParaRPr lang="en-US" sz="1600" b="1" dirty="0">
            <a:solidFill>
              <a:srgbClr val="0000FF"/>
            </a:solidFill>
          </a:endParaRPr>
        </a:p>
      </dgm:t>
    </dgm:pt>
    <dgm:pt modelId="{215C79F1-8EF0-474D-B443-3921B4DF2CA6}" type="parTrans" cxnId="{9035F119-8CDA-4714-96A0-4B9AFC1D389C}">
      <dgm:prSet/>
      <dgm:spPr/>
      <dgm:t>
        <a:bodyPr/>
        <a:lstStyle/>
        <a:p>
          <a:endParaRPr lang="en-US"/>
        </a:p>
      </dgm:t>
    </dgm:pt>
    <dgm:pt modelId="{16B87EAF-C8AF-474A-A5DC-0D02D545D670}" type="sibTrans" cxnId="{9035F119-8CDA-4714-96A0-4B9AFC1D389C}">
      <dgm:prSet/>
      <dgm:spPr/>
      <dgm:t>
        <a:bodyPr/>
        <a:lstStyle/>
        <a:p>
          <a:endParaRPr lang="en-US"/>
        </a:p>
      </dgm:t>
    </dgm:pt>
    <dgm:pt modelId="{5FB0BE28-3E5A-4104-B051-02C6F264B1CE}">
      <dgm:prSet/>
      <dgm:spPr/>
      <dgm:t>
        <a:bodyPr/>
        <a:lstStyle/>
        <a:p>
          <a:endParaRPr lang="en-US"/>
        </a:p>
      </dgm:t>
    </dgm:pt>
    <dgm:pt modelId="{B8AAB449-E738-42BC-AAB4-FE3E2BB76AB5}" type="parTrans" cxnId="{4C875B72-EBA8-4207-9D89-FB3556F63863}">
      <dgm:prSet/>
      <dgm:spPr/>
      <dgm:t>
        <a:bodyPr/>
        <a:lstStyle/>
        <a:p>
          <a:endParaRPr lang="en-US"/>
        </a:p>
      </dgm:t>
    </dgm:pt>
    <dgm:pt modelId="{B60532BF-6FDA-4F61-BCC1-D56FEBFA20AC}" type="sibTrans" cxnId="{4C875B72-EBA8-4207-9D89-FB3556F63863}">
      <dgm:prSet/>
      <dgm:spPr/>
      <dgm:t>
        <a:bodyPr/>
        <a:lstStyle/>
        <a:p>
          <a:endParaRPr lang="en-US"/>
        </a:p>
      </dgm:t>
    </dgm:pt>
    <dgm:pt modelId="{039D3145-0D8B-4D6E-ABB8-45969F2D6E04}" type="pres">
      <dgm:prSet presAssocID="{AAE28897-2439-44E6-940F-495CD189E375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0D6FFA6-75A8-4F89-BF32-7E52661DBC64}" type="pres">
      <dgm:prSet presAssocID="{AAE28897-2439-44E6-940F-495CD189E375}" presName="matrix" presStyleCnt="0"/>
      <dgm:spPr/>
      <dgm:t>
        <a:bodyPr/>
        <a:lstStyle/>
        <a:p>
          <a:endParaRPr lang="en-US"/>
        </a:p>
      </dgm:t>
    </dgm:pt>
    <dgm:pt modelId="{700E3E16-FAD2-435F-8128-605DAE4293DB}" type="pres">
      <dgm:prSet presAssocID="{AAE28897-2439-44E6-940F-495CD189E375}" presName="tile1" presStyleLbl="node1" presStyleIdx="0" presStyleCnt="4" custLinFactNeighborX="2500"/>
      <dgm:spPr/>
      <dgm:t>
        <a:bodyPr/>
        <a:lstStyle/>
        <a:p>
          <a:endParaRPr lang="en-US"/>
        </a:p>
      </dgm:t>
    </dgm:pt>
    <dgm:pt modelId="{F09AA960-5078-4173-BA63-6F35059CEBC4}" type="pres">
      <dgm:prSet presAssocID="{AAE28897-2439-44E6-940F-495CD189E375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6DEE3A-AFF8-4C04-9923-A1903EA89DD6}" type="pres">
      <dgm:prSet presAssocID="{AAE28897-2439-44E6-940F-495CD189E375}" presName="tile2" presStyleLbl="node1" presStyleIdx="1" presStyleCnt="4" custLinFactNeighborX="2500"/>
      <dgm:spPr/>
      <dgm:t>
        <a:bodyPr/>
        <a:lstStyle/>
        <a:p>
          <a:endParaRPr lang="en-US"/>
        </a:p>
      </dgm:t>
    </dgm:pt>
    <dgm:pt modelId="{44F62E0C-CE2A-4D53-B579-BE3F7C632A35}" type="pres">
      <dgm:prSet presAssocID="{AAE28897-2439-44E6-940F-495CD189E375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A336F9-F954-401A-A346-890917B52073}" type="pres">
      <dgm:prSet presAssocID="{AAE28897-2439-44E6-940F-495CD189E375}" presName="tile3" presStyleLbl="node1" presStyleIdx="2" presStyleCnt="4" custLinFactNeighborX="2500" custLinFactNeighborY="1250"/>
      <dgm:spPr/>
      <dgm:t>
        <a:bodyPr/>
        <a:lstStyle/>
        <a:p>
          <a:endParaRPr lang="en-US"/>
        </a:p>
      </dgm:t>
    </dgm:pt>
    <dgm:pt modelId="{E666A701-343F-4847-AD7B-06A7D1EE13F5}" type="pres">
      <dgm:prSet presAssocID="{AAE28897-2439-44E6-940F-495CD189E375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6F831-AC87-4A3A-AC2A-23C0D5A1F1ED}" type="pres">
      <dgm:prSet presAssocID="{AAE28897-2439-44E6-940F-495CD189E375}" presName="tile4" presStyleLbl="node1" presStyleIdx="3" presStyleCnt="4" custLinFactNeighborY="1250"/>
      <dgm:spPr/>
      <dgm:t>
        <a:bodyPr/>
        <a:lstStyle/>
        <a:p>
          <a:endParaRPr lang="en-US"/>
        </a:p>
      </dgm:t>
    </dgm:pt>
    <dgm:pt modelId="{CFE0DAA2-4F8A-490D-A8DE-8E17C98FD8AA}" type="pres">
      <dgm:prSet presAssocID="{AAE28897-2439-44E6-940F-495CD189E375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7CE87D-388F-41D4-BABA-4D703EA6F751}" type="pres">
      <dgm:prSet presAssocID="{AAE28897-2439-44E6-940F-495CD189E375}" presName="centerTile" presStyleLbl="fgShp" presStyleIdx="0" presStyleCnt="1" custScaleX="116667" custScaleY="115000" custLinFactNeighborY="15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24E7E5DB-E310-4E95-81CB-B774527E155B}" srcId="{ED27F534-4E32-45EF-AAAF-0C6574ADE46A}" destId="{EE7D9F76-E390-4C81-B00C-9F0BA8581033}" srcOrd="2" destOrd="0" parTransId="{909200A1-3F44-4924-B20F-D1421C45F72F}" sibTransId="{CCA8CCE2-105F-480A-8FE2-9E243DC635C6}"/>
    <dgm:cxn modelId="{4C875B72-EBA8-4207-9D89-FB3556F63863}" srcId="{ED27F534-4E32-45EF-AAAF-0C6574ADE46A}" destId="{5FB0BE28-3E5A-4104-B051-02C6F264B1CE}" srcOrd="4" destOrd="0" parTransId="{B8AAB449-E738-42BC-AAB4-FE3E2BB76AB5}" sibTransId="{B60532BF-6FDA-4F61-BCC1-D56FEBFA20AC}"/>
    <dgm:cxn modelId="{64688A5E-786C-4B41-B0DC-B13B5FAF5641}" type="presOf" srcId="{ED27F534-4E32-45EF-AAAF-0C6574ADE46A}" destId="{CF7CE87D-388F-41D4-BABA-4D703EA6F751}" srcOrd="0" destOrd="0" presId="urn:microsoft.com/office/officeart/2005/8/layout/matrix1"/>
    <dgm:cxn modelId="{523B8803-132D-4710-8F85-A0CE9DB7E148}" type="presOf" srcId="{46AE7216-6BB5-483A-A795-F5F0FC8DE35A}" destId="{44F6F831-AC87-4A3A-AC2A-23C0D5A1F1ED}" srcOrd="0" destOrd="0" presId="urn:microsoft.com/office/officeart/2005/8/layout/matrix1"/>
    <dgm:cxn modelId="{E83A836B-E1C0-408F-8BCD-20698DD0EF91}" srcId="{ED27F534-4E32-45EF-AAAF-0C6574ADE46A}" destId="{C41E2FA6-179F-49E2-9976-4C59C5C7AE0C}" srcOrd="0" destOrd="0" parTransId="{195751FA-AA71-4EB6-A9BC-EDD145BB9F74}" sibTransId="{46D3A9B8-51A0-4786-A0DE-0FAD1A6889D7}"/>
    <dgm:cxn modelId="{68B9784B-D508-479E-9834-906A20A3D9EE}" type="presOf" srcId="{14C13B6C-4F79-41E8-A4D1-FB3ABD4FEB8D}" destId="{44F62E0C-CE2A-4D53-B579-BE3F7C632A35}" srcOrd="1" destOrd="0" presId="urn:microsoft.com/office/officeart/2005/8/layout/matrix1"/>
    <dgm:cxn modelId="{A08DB04B-DB15-4EAA-97D0-8816DA79901B}" type="presOf" srcId="{C41E2FA6-179F-49E2-9976-4C59C5C7AE0C}" destId="{700E3E16-FAD2-435F-8128-605DAE4293DB}" srcOrd="0" destOrd="0" presId="urn:microsoft.com/office/officeart/2005/8/layout/matrix1"/>
    <dgm:cxn modelId="{0695A96B-A300-4C33-9959-7FCCEFFB0E92}" type="presOf" srcId="{14C13B6C-4F79-41E8-A4D1-FB3ABD4FEB8D}" destId="{D06DEE3A-AFF8-4C04-9923-A1903EA89DD6}" srcOrd="0" destOrd="0" presId="urn:microsoft.com/office/officeart/2005/8/layout/matrix1"/>
    <dgm:cxn modelId="{A8DE2818-D314-4787-8E8A-EE834086E689}" type="presOf" srcId="{C41E2FA6-179F-49E2-9976-4C59C5C7AE0C}" destId="{F09AA960-5078-4173-BA63-6F35059CEBC4}" srcOrd="1" destOrd="0" presId="urn:microsoft.com/office/officeart/2005/8/layout/matrix1"/>
    <dgm:cxn modelId="{9035F119-8CDA-4714-96A0-4B9AFC1D389C}" srcId="{ED27F534-4E32-45EF-AAAF-0C6574ADE46A}" destId="{46AE7216-6BB5-483A-A795-F5F0FC8DE35A}" srcOrd="3" destOrd="0" parTransId="{215C79F1-8EF0-474D-B443-3921B4DF2CA6}" sibTransId="{16B87EAF-C8AF-474A-A5DC-0D02D545D670}"/>
    <dgm:cxn modelId="{420F83DE-C218-4FF3-9D97-75119636DC40}" srcId="{AAE28897-2439-44E6-940F-495CD189E375}" destId="{ED27F534-4E32-45EF-AAAF-0C6574ADE46A}" srcOrd="0" destOrd="0" parTransId="{F2192B57-B730-4E50-AE70-B911DF3C41DD}" sibTransId="{C792FFF0-50E4-45D9-9D1E-00618E7FF1E0}"/>
    <dgm:cxn modelId="{A9DED3CE-989D-4638-A55A-9C560ECDFDBB}" type="presOf" srcId="{EE7D9F76-E390-4C81-B00C-9F0BA8581033}" destId="{E666A701-343F-4847-AD7B-06A7D1EE13F5}" srcOrd="1" destOrd="0" presId="urn:microsoft.com/office/officeart/2005/8/layout/matrix1"/>
    <dgm:cxn modelId="{F3D1EA09-EC56-4B4D-96F2-3045D041AF93}" type="presOf" srcId="{46AE7216-6BB5-483A-A795-F5F0FC8DE35A}" destId="{CFE0DAA2-4F8A-490D-A8DE-8E17C98FD8AA}" srcOrd="1" destOrd="0" presId="urn:microsoft.com/office/officeart/2005/8/layout/matrix1"/>
    <dgm:cxn modelId="{27B7F7FB-9132-4DE3-8C94-6F36704328A7}" type="presOf" srcId="{EE7D9F76-E390-4C81-B00C-9F0BA8581033}" destId="{4BA336F9-F954-401A-A346-890917B52073}" srcOrd="0" destOrd="0" presId="urn:microsoft.com/office/officeart/2005/8/layout/matrix1"/>
    <dgm:cxn modelId="{F28C7875-E49F-4B89-B28C-46394BF0031E}" srcId="{ED27F534-4E32-45EF-AAAF-0C6574ADE46A}" destId="{14C13B6C-4F79-41E8-A4D1-FB3ABD4FEB8D}" srcOrd="1" destOrd="0" parTransId="{55E68326-823F-4C84-A3D6-BE39146B9234}" sibTransId="{D9272F04-90AD-44F8-B1AF-3A210877AA20}"/>
    <dgm:cxn modelId="{56FAF853-A840-4633-9004-5719977A5CA1}" type="presOf" srcId="{AAE28897-2439-44E6-940F-495CD189E375}" destId="{039D3145-0D8B-4D6E-ABB8-45969F2D6E04}" srcOrd="0" destOrd="0" presId="urn:microsoft.com/office/officeart/2005/8/layout/matrix1"/>
    <dgm:cxn modelId="{6F870ECB-83E5-453D-8A4A-FFA034D1FB6F}" type="presParOf" srcId="{039D3145-0D8B-4D6E-ABB8-45969F2D6E04}" destId="{70D6FFA6-75A8-4F89-BF32-7E52661DBC64}" srcOrd="0" destOrd="0" presId="urn:microsoft.com/office/officeart/2005/8/layout/matrix1"/>
    <dgm:cxn modelId="{01D4C8DC-D10D-4F65-8F8E-DE056BBC20D1}" type="presParOf" srcId="{70D6FFA6-75A8-4F89-BF32-7E52661DBC64}" destId="{700E3E16-FAD2-435F-8128-605DAE4293DB}" srcOrd="0" destOrd="0" presId="urn:microsoft.com/office/officeart/2005/8/layout/matrix1"/>
    <dgm:cxn modelId="{62B9F2F7-5DC7-49A7-833E-987171B63C83}" type="presParOf" srcId="{70D6FFA6-75A8-4F89-BF32-7E52661DBC64}" destId="{F09AA960-5078-4173-BA63-6F35059CEBC4}" srcOrd="1" destOrd="0" presId="urn:microsoft.com/office/officeart/2005/8/layout/matrix1"/>
    <dgm:cxn modelId="{0C0B7DC8-95E1-4C76-8D91-6602211B21B5}" type="presParOf" srcId="{70D6FFA6-75A8-4F89-BF32-7E52661DBC64}" destId="{D06DEE3A-AFF8-4C04-9923-A1903EA89DD6}" srcOrd="2" destOrd="0" presId="urn:microsoft.com/office/officeart/2005/8/layout/matrix1"/>
    <dgm:cxn modelId="{016E77B0-C4A9-44F3-B62D-8A019394741B}" type="presParOf" srcId="{70D6FFA6-75A8-4F89-BF32-7E52661DBC64}" destId="{44F62E0C-CE2A-4D53-B579-BE3F7C632A35}" srcOrd="3" destOrd="0" presId="urn:microsoft.com/office/officeart/2005/8/layout/matrix1"/>
    <dgm:cxn modelId="{6FF32350-523F-462B-8A22-AA15B9ACDE8F}" type="presParOf" srcId="{70D6FFA6-75A8-4F89-BF32-7E52661DBC64}" destId="{4BA336F9-F954-401A-A346-890917B52073}" srcOrd="4" destOrd="0" presId="urn:microsoft.com/office/officeart/2005/8/layout/matrix1"/>
    <dgm:cxn modelId="{0C901168-A6D3-44EA-8F16-6F31BBADA32B}" type="presParOf" srcId="{70D6FFA6-75A8-4F89-BF32-7E52661DBC64}" destId="{E666A701-343F-4847-AD7B-06A7D1EE13F5}" srcOrd="5" destOrd="0" presId="urn:microsoft.com/office/officeart/2005/8/layout/matrix1"/>
    <dgm:cxn modelId="{887445A2-4F39-4EF9-B982-FF6BA6A356CD}" type="presParOf" srcId="{70D6FFA6-75A8-4F89-BF32-7E52661DBC64}" destId="{44F6F831-AC87-4A3A-AC2A-23C0D5A1F1ED}" srcOrd="6" destOrd="0" presId="urn:microsoft.com/office/officeart/2005/8/layout/matrix1"/>
    <dgm:cxn modelId="{813B1D64-2F82-45BE-AAE7-EC699EEAD5D9}" type="presParOf" srcId="{70D6FFA6-75A8-4F89-BF32-7E52661DBC64}" destId="{CFE0DAA2-4F8A-490D-A8DE-8E17C98FD8AA}" srcOrd="7" destOrd="0" presId="urn:microsoft.com/office/officeart/2005/8/layout/matrix1"/>
    <dgm:cxn modelId="{2033E0B5-D422-40CB-A33A-DCF298DD12E2}" type="presParOf" srcId="{039D3145-0D8B-4D6E-ABB8-45969F2D6E04}" destId="{CF7CE87D-388F-41D4-BABA-4D703EA6F751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11B5B9C-ACB4-422E-9B73-EBBE572B241C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5316807-15B6-4BE5-A691-AD7BE81FD5BD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algn="just"/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Institutional sector accounts (first step: for all institutional sectors production accounts, current, capital and financial account)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9BFFA3E8-9EB8-4599-87F5-2CB965752A96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Level </a:t>
          </a:r>
          <a:r>
            <a:rPr lang="mn-MN" sz="16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87E7A1A3-EE81-45B2-B960-D9C7751AA32D}" type="sibTrans" cxnId="{791BA391-D3AA-415C-B649-BA54E0868F78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C7F4973A-77BB-4432-A62A-AEB78A4DC82B}" type="parTrans" cxnId="{791BA391-D3AA-415C-B649-BA54E0868F78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BB7980BC-144A-46CC-BAE0-568A6868B0B7}" type="sibTrans" cxnId="{62C88BC3-BFF7-4D5A-9500-2FBC00289926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F55C73E6-B2FB-4E66-8A19-67F3544CC8A2}" type="parTrans" cxnId="{62C88BC3-BFF7-4D5A-9500-2FBC00289926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8C5BD84C-19D8-41F4-BF7B-8E165ECAE1B7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GNI and other primary indicators</a:t>
          </a:r>
          <a:endParaRPr lang="en-US" sz="1500" dirty="0">
            <a:latin typeface="Times New Roman" pitchFamily="18" charset="0"/>
            <a:cs typeface="Times New Roman" pitchFamily="18" charset="0"/>
          </a:endParaRPr>
        </a:p>
      </dgm:t>
    </dgm:pt>
    <dgm:pt modelId="{FA6A91B9-D61F-4ADB-B084-06B46A280B4A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Level </a:t>
          </a:r>
          <a:r>
            <a:rPr lang="mn-MN" sz="16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640F7F33-A91B-4B24-BFDE-D5FBB9FE2C8B}" type="sibTrans" cxnId="{5454BEE8-4F1D-4E52-B648-3D669B5C8039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7DB6BA63-295F-4B49-83E4-58D7EE7F1FFB}" type="parTrans" cxnId="{5454BEE8-4F1D-4E52-B648-3D669B5C8039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02231840-D549-456E-B1B7-B67B93024775}" type="sibTrans" cxnId="{43D60753-2755-4812-A074-F6C510361F0F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FC56EE53-F4A2-4DD5-A2E5-DE8792780DE2}" type="parTrans" cxnId="{43D60753-2755-4812-A074-F6C510361F0F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BBEF7728-CF93-4E17-9587-87F0B230E740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Basic indicators of GDP</a:t>
          </a:r>
          <a:endParaRPr lang="en-US" sz="1500" dirty="0">
            <a:latin typeface="Times New Roman" pitchFamily="18" charset="0"/>
            <a:cs typeface="Times New Roman" pitchFamily="18" charset="0"/>
          </a:endParaRPr>
        </a:p>
      </dgm:t>
    </dgm:pt>
    <dgm:pt modelId="{CC4F8A65-C7C5-44D9-8767-755725A2D3FC}">
      <dgm:prSet phldrT="[Text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Level 1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E504786A-DD0E-4DFA-903C-EC1F3D76CAFF}" type="sibTrans" cxnId="{48C7B411-B954-4829-8825-9FDCB3432603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C78F9653-A8A3-4B8B-85D4-6E9E55477AAE}" type="parTrans" cxnId="{48C7B411-B954-4829-8825-9FDCB3432603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77A5A693-C2F4-4A8D-947C-78BCC6D74EF3}" type="sibTrans" cxnId="{A6704F3A-C904-4D91-A250-5EDFDD7F3586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153C38C9-0742-4F3E-81D7-89BEDFE1F161}" type="parTrans" cxnId="{A6704F3A-C904-4D91-A250-5EDFDD7F3586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27F3734A-53A0-4E9B-A691-6151F50705D4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Level </a:t>
          </a:r>
          <a:r>
            <a:rPr lang="mn-MN" sz="16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6454EE66-04CC-40C5-9E99-A474DE760216}" type="parTrans" cxnId="{B9728267-125E-49E3-A487-E5ACA85EBB6B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6D8F9913-6FE6-4060-93AC-02B8B927BC6B}" type="sibTrans" cxnId="{B9728267-125E-49E3-A487-E5ACA85EBB6B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DBAA7044-322E-44E9-B5DD-7DFB2C602B23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Level </a:t>
          </a:r>
          <a:r>
            <a:rPr lang="mn-MN" sz="16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BD4E8F62-8947-41EC-B831-BED4306AA61D}" type="parTrans" cxnId="{038B0199-E6EE-4E6F-AB82-880682DC19AA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3579A240-0D45-4F75-82C0-A97A02E3BB95}" type="sibTrans" cxnId="{038B0199-E6EE-4E6F-AB82-880682DC19AA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232FC25F-8599-4B10-AE12-CAB58FD8071D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600" dirty="0" smtClean="0">
              <a:latin typeface="Times New Roman" pitchFamily="18" charset="0"/>
              <a:cs typeface="Times New Roman" pitchFamily="18" charset="0"/>
            </a:rPr>
            <a:t>Level </a:t>
          </a:r>
          <a:r>
            <a:rPr lang="mn-MN" sz="16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en-US" sz="1600" dirty="0">
            <a:latin typeface="Times New Roman" pitchFamily="18" charset="0"/>
            <a:cs typeface="Times New Roman" pitchFamily="18" charset="0"/>
          </a:endParaRPr>
        </a:p>
      </dgm:t>
    </dgm:pt>
    <dgm:pt modelId="{2F8016F7-A13B-4DAC-8477-D5077FDFE84D}" type="parTrans" cxnId="{5EA45D63-EF78-48B4-9532-CF9D55EF632F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1EB3D922-E618-4C6A-AD12-7E48740B595A}" type="sibTrans" cxnId="{5EA45D63-EF78-48B4-9532-CF9D55EF632F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FCAC6A53-1918-4104-8591-C935E66BE857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Institutional sector accounts (intermediate step 1: for all institutional sectors  current accounts and capital account)</a:t>
          </a:r>
          <a:endParaRPr lang="en-US" sz="1500" dirty="0">
            <a:latin typeface="Times New Roman" pitchFamily="18" charset="0"/>
            <a:cs typeface="Times New Roman" pitchFamily="18" charset="0"/>
          </a:endParaRPr>
        </a:p>
      </dgm:t>
    </dgm:pt>
    <dgm:pt modelId="{84E1F17D-13A6-45E6-BD18-F6B07D37E6AD}" type="parTrans" cxnId="{403E6C9C-A614-485D-B505-4309BE8D7F7E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CA7B665E-A9CB-4759-9FC7-0572C15CC708}" type="sibTrans" cxnId="{403E6C9C-A614-485D-B505-4309BE8D7F7E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5CB446E9-FCC7-45EF-A275-E6C7B1E3E01D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Institutional sector accounts (intermediate step 2: for all institutional sectors  financial accounts)</a:t>
          </a:r>
          <a:endParaRPr lang="en-US" sz="1500" dirty="0">
            <a:latin typeface="Times New Roman" pitchFamily="18" charset="0"/>
            <a:cs typeface="Times New Roman" pitchFamily="18" charset="0"/>
          </a:endParaRPr>
        </a:p>
      </dgm:t>
    </dgm:pt>
    <dgm:pt modelId="{2168DF64-2448-4C03-82F5-C5A9C65F84AC}" type="parTrans" cxnId="{454E6D80-E793-4503-B9EA-7E7D2E99842B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59CFF061-43A7-4A7A-AF07-9D54856E48BC}" type="sibTrans" cxnId="{454E6D80-E793-4503-B9EA-7E7D2E99842B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EDF0BE3B-C602-4596-9ABE-C35461DF5E68}">
      <dgm:prSet custT="1">
        <dgm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1500" dirty="0" smtClean="0">
              <a:latin typeface="Times New Roman" pitchFamily="18" charset="0"/>
              <a:cs typeface="Times New Roman" pitchFamily="18" charset="0"/>
            </a:rPr>
            <a:t>Other changes of volume accounts and balance sheet</a:t>
          </a:r>
          <a:endParaRPr lang="en-US" sz="1500" dirty="0">
            <a:latin typeface="Times New Roman" pitchFamily="18" charset="0"/>
            <a:cs typeface="Times New Roman" pitchFamily="18" charset="0"/>
          </a:endParaRPr>
        </a:p>
      </dgm:t>
    </dgm:pt>
    <dgm:pt modelId="{29A6F7E3-2100-4ECA-B265-6E5BC2100D19}" type="parTrans" cxnId="{A39F7D6C-33DD-45B0-BEF4-FC47120DEA03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46903DA8-811C-4C6B-975B-F1BA68005ABA}" type="sibTrans" cxnId="{A39F7D6C-33DD-45B0-BEF4-FC47120DEA03}">
      <dgm:prSet/>
      <dgm:spPr/>
      <dgm:t>
        <a:bodyPr/>
        <a:lstStyle/>
        <a:p>
          <a:endParaRPr lang="en-US" sz="1800">
            <a:latin typeface="Arial" pitchFamily="34" charset="0"/>
            <a:cs typeface="Arial" pitchFamily="34" charset="0"/>
          </a:endParaRPr>
        </a:p>
      </dgm:t>
    </dgm:pt>
    <dgm:pt modelId="{7E6EFDC9-6858-444A-8A34-15A701D9618F}" type="pres">
      <dgm:prSet presAssocID="{411B5B9C-ACB4-422E-9B73-EBBE572B241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CD00F0E-DB9B-4D16-B4ED-AD9EEBBE4480}" type="pres">
      <dgm:prSet presAssocID="{CC4F8A65-C7C5-44D9-8767-755725A2D3FC}" presName="linNode" presStyleCnt="0"/>
      <dgm:spPr/>
    </dgm:pt>
    <dgm:pt modelId="{3CA75A6C-422B-4A96-969B-00DE44288D70}" type="pres">
      <dgm:prSet presAssocID="{CC4F8A65-C7C5-44D9-8767-755725A2D3FC}" presName="parentText" presStyleLbl="node1" presStyleIdx="0" presStyleCnt="6" custScaleX="102463" custLinFactNeighborX="-21" custLinFactNeighborY="-17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CF3F2E-B74D-4357-84B1-2BE661671654}" type="pres">
      <dgm:prSet presAssocID="{CC4F8A65-C7C5-44D9-8767-755725A2D3FC}" presName="descendantText" presStyleLbl="alignAccFollowNode1" presStyleIdx="0" presStyleCnt="6" custScaleX="171379" custLinFactNeighborX="-24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7BDDB2-61B6-49E6-83A2-0B09501232C7}" type="pres">
      <dgm:prSet presAssocID="{E504786A-DD0E-4DFA-903C-EC1F3D76CAFF}" presName="sp" presStyleCnt="0"/>
      <dgm:spPr/>
    </dgm:pt>
    <dgm:pt modelId="{4E8C52F5-608C-44E5-9C2C-D189C5F97BD2}" type="pres">
      <dgm:prSet presAssocID="{FA6A91B9-D61F-4ADB-B084-06B46A280B4A}" presName="linNode" presStyleCnt="0"/>
      <dgm:spPr/>
    </dgm:pt>
    <dgm:pt modelId="{E9FA6121-2FB6-46D2-A2B0-A66C2E97C6DC}" type="pres">
      <dgm:prSet presAssocID="{FA6A91B9-D61F-4ADB-B084-06B46A280B4A}" presName="parentText" presStyleLbl="node1" presStyleIdx="1" presStyleCnt="6" custScaleX="102190" custLinFactNeighborX="-43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11C118-1EF6-4AAB-AB12-ACFC1D317B34}" type="pres">
      <dgm:prSet presAssocID="{FA6A91B9-D61F-4ADB-B084-06B46A280B4A}" presName="descendantText" presStyleLbl="alignAccFollowNode1" presStyleIdx="1" presStyleCnt="6" custScaleX="173007" custLinFactNeighborX="-1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50A4BD-5FE5-4E7D-A11E-3015CA5DAC05}" type="pres">
      <dgm:prSet presAssocID="{640F7F33-A91B-4B24-BFDE-D5FBB9FE2C8B}" presName="sp" presStyleCnt="0"/>
      <dgm:spPr/>
    </dgm:pt>
    <dgm:pt modelId="{614E78E6-CD46-4640-9B07-472006C5916D}" type="pres">
      <dgm:prSet presAssocID="{9BFFA3E8-9EB8-4599-87F5-2CB965752A96}" presName="linNode" presStyleCnt="0"/>
      <dgm:spPr/>
    </dgm:pt>
    <dgm:pt modelId="{4E8F74EF-C4ED-48BB-9BD9-DE4F511147E7}" type="pres">
      <dgm:prSet presAssocID="{9BFFA3E8-9EB8-4599-87F5-2CB965752A96}" presName="parentText" presStyleLbl="node1" presStyleIdx="2" presStyleCnt="6" custScaleX="101771" custLinFactNeighborX="-43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2BC69F-B0CC-4A94-B236-B50932009F6E}" type="pres">
      <dgm:prSet presAssocID="{9BFFA3E8-9EB8-4599-87F5-2CB965752A96}" presName="descendantText" presStyleLbl="alignAccFollowNode1" presStyleIdx="2" presStyleCnt="6" custScaleX="177799" custLinFactNeighborX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89E92A-3854-4F7F-9AF0-64DBE9418DA7}" type="pres">
      <dgm:prSet presAssocID="{87E7A1A3-EE81-45B2-B960-D9C7751AA32D}" presName="sp" presStyleCnt="0"/>
      <dgm:spPr/>
    </dgm:pt>
    <dgm:pt modelId="{D9003AD6-955E-4555-9587-F67894AE3253}" type="pres">
      <dgm:prSet presAssocID="{DBAA7044-322E-44E9-B5DD-7DFB2C602B23}" presName="linNode" presStyleCnt="0"/>
      <dgm:spPr/>
    </dgm:pt>
    <dgm:pt modelId="{4B678812-8672-4EBE-AC1E-DFDDC9F97715}" type="pres">
      <dgm:prSet presAssocID="{DBAA7044-322E-44E9-B5DD-7DFB2C602B23}" presName="parentText" presStyleLbl="node1" presStyleIdx="3" presStyleCnt="6" custScaleX="101771" custLinFactNeighborX="-43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84FE89-FA7E-487D-A825-69648DF21B58}" type="pres">
      <dgm:prSet presAssocID="{DBAA7044-322E-44E9-B5DD-7DFB2C602B23}" presName="descendantText" presStyleLbl="alignAccFollowNode1" presStyleIdx="3" presStyleCnt="6" custScaleX="177809" custLinFactNeighborX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8B2024-ACE7-4C49-8305-3E20BFBFFA0E}" type="pres">
      <dgm:prSet presAssocID="{3579A240-0D45-4F75-82C0-A97A02E3BB95}" presName="sp" presStyleCnt="0"/>
      <dgm:spPr/>
    </dgm:pt>
    <dgm:pt modelId="{A10A3F05-2E3A-496A-95A3-DFEC9B2F1907}" type="pres">
      <dgm:prSet presAssocID="{27F3734A-53A0-4E9B-A691-6151F50705D4}" presName="linNode" presStyleCnt="0"/>
      <dgm:spPr/>
    </dgm:pt>
    <dgm:pt modelId="{BEB8639F-C84F-43E0-AA4E-61270A476798}" type="pres">
      <dgm:prSet presAssocID="{27F3734A-53A0-4E9B-A691-6151F50705D4}" presName="parentText" presStyleLbl="node1" presStyleIdx="4" presStyleCnt="6" custScaleX="101748" custLinFactNeighborX="-43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431110-1265-4682-9F0D-CB21EC01A0E7}" type="pres">
      <dgm:prSet presAssocID="{27F3734A-53A0-4E9B-A691-6151F50705D4}" presName="descendantText" presStyleLbl="alignAccFollowNode1" presStyleIdx="4" presStyleCnt="6" custScaleX="177556" custLinFactNeighborX="-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4A9FB7-0E29-487C-AA2E-C2AA233F48D7}" type="pres">
      <dgm:prSet presAssocID="{6D8F9913-6FE6-4060-93AC-02B8B927BC6B}" presName="sp" presStyleCnt="0"/>
      <dgm:spPr/>
    </dgm:pt>
    <dgm:pt modelId="{D0C2D79C-1C9C-463F-A8BB-7A3B0830575F}" type="pres">
      <dgm:prSet presAssocID="{232FC25F-8599-4B10-AE12-CAB58FD8071D}" presName="linNode" presStyleCnt="0"/>
      <dgm:spPr/>
    </dgm:pt>
    <dgm:pt modelId="{497DC361-70C1-46B1-995E-FA3135EA58A0}" type="pres">
      <dgm:prSet presAssocID="{232FC25F-8599-4B10-AE12-CAB58FD8071D}" presName="parentText" presStyleLbl="node1" presStyleIdx="5" presStyleCnt="6" custScaleX="83814" custLinFactNeighborX="-437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89E2F72-6466-4C09-B814-BB4ABE3B278B}" type="pres">
      <dgm:prSet presAssocID="{232FC25F-8599-4B10-AE12-CAB58FD8071D}" presName="descendantText" presStyleLbl="alignAccFollowNode1" presStyleIdx="5" presStyleCnt="6" custScaleX="143979" custLinFactNeighborX="-13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73FEA8-1143-4448-AE0A-8DE82EBF301D}" type="presOf" srcId="{BBEF7728-CF93-4E17-9587-87F0B230E740}" destId="{BBCF3F2E-B74D-4357-84B1-2BE661671654}" srcOrd="0" destOrd="0" presId="urn:microsoft.com/office/officeart/2005/8/layout/vList5"/>
    <dgm:cxn modelId="{1CFA8F78-BC18-4A2F-92D5-52442028FD39}" type="presOf" srcId="{8C5BD84C-19D8-41F4-BF7B-8E165ECAE1B7}" destId="{4F11C118-1EF6-4AAB-AB12-ACFC1D317B34}" srcOrd="0" destOrd="0" presId="urn:microsoft.com/office/officeart/2005/8/layout/vList5"/>
    <dgm:cxn modelId="{038B0199-E6EE-4E6F-AB82-880682DC19AA}" srcId="{411B5B9C-ACB4-422E-9B73-EBBE572B241C}" destId="{DBAA7044-322E-44E9-B5DD-7DFB2C602B23}" srcOrd="3" destOrd="0" parTransId="{BD4E8F62-8947-41EC-B831-BED4306AA61D}" sibTransId="{3579A240-0D45-4F75-82C0-A97A02E3BB95}"/>
    <dgm:cxn modelId="{48C7B411-B954-4829-8825-9FDCB3432603}" srcId="{411B5B9C-ACB4-422E-9B73-EBBE572B241C}" destId="{CC4F8A65-C7C5-44D9-8767-755725A2D3FC}" srcOrd="0" destOrd="0" parTransId="{C78F9653-A8A3-4B8B-85D4-6E9E55477AAE}" sibTransId="{E504786A-DD0E-4DFA-903C-EC1F3D76CAFF}"/>
    <dgm:cxn modelId="{EBBFBD32-E86D-40C5-8CC6-570232E29531}" type="presOf" srcId="{DBAA7044-322E-44E9-B5DD-7DFB2C602B23}" destId="{4B678812-8672-4EBE-AC1E-DFDDC9F97715}" srcOrd="0" destOrd="0" presId="urn:microsoft.com/office/officeart/2005/8/layout/vList5"/>
    <dgm:cxn modelId="{2F9AC64C-6092-4247-80F2-0EDC05770BE0}" type="presOf" srcId="{232FC25F-8599-4B10-AE12-CAB58FD8071D}" destId="{497DC361-70C1-46B1-995E-FA3135EA58A0}" srcOrd="0" destOrd="0" presId="urn:microsoft.com/office/officeart/2005/8/layout/vList5"/>
    <dgm:cxn modelId="{43D60753-2755-4812-A074-F6C510361F0F}" srcId="{FA6A91B9-D61F-4ADB-B084-06B46A280B4A}" destId="{8C5BD84C-19D8-41F4-BF7B-8E165ECAE1B7}" srcOrd="0" destOrd="0" parTransId="{FC56EE53-F4A2-4DD5-A2E5-DE8792780DE2}" sibTransId="{02231840-D549-456E-B1B7-B67B93024775}"/>
    <dgm:cxn modelId="{028E325D-03DA-4A4D-93DC-C64416F6449D}" type="presOf" srcId="{27F3734A-53A0-4E9B-A691-6151F50705D4}" destId="{BEB8639F-C84F-43E0-AA4E-61270A476798}" srcOrd="0" destOrd="0" presId="urn:microsoft.com/office/officeart/2005/8/layout/vList5"/>
    <dgm:cxn modelId="{B9728267-125E-49E3-A487-E5ACA85EBB6B}" srcId="{411B5B9C-ACB4-422E-9B73-EBBE572B241C}" destId="{27F3734A-53A0-4E9B-A691-6151F50705D4}" srcOrd="4" destOrd="0" parTransId="{6454EE66-04CC-40C5-9E99-A474DE760216}" sibTransId="{6D8F9913-6FE6-4060-93AC-02B8B927BC6B}"/>
    <dgm:cxn modelId="{62C88BC3-BFF7-4D5A-9500-2FBC00289926}" srcId="{9BFFA3E8-9EB8-4599-87F5-2CB965752A96}" destId="{B5316807-15B6-4BE5-A691-AD7BE81FD5BD}" srcOrd="0" destOrd="0" parTransId="{F55C73E6-B2FB-4E66-8A19-67F3544CC8A2}" sibTransId="{BB7980BC-144A-46CC-BAE0-568A6868B0B7}"/>
    <dgm:cxn modelId="{160B831E-8831-4AAF-9128-6215B6A5A502}" type="presOf" srcId="{9BFFA3E8-9EB8-4599-87F5-2CB965752A96}" destId="{4E8F74EF-C4ED-48BB-9BD9-DE4F511147E7}" srcOrd="0" destOrd="0" presId="urn:microsoft.com/office/officeart/2005/8/layout/vList5"/>
    <dgm:cxn modelId="{791BA391-D3AA-415C-B649-BA54E0868F78}" srcId="{411B5B9C-ACB4-422E-9B73-EBBE572B241C}" destId="{9BFFA3E8-9EB8-4599-87F5-2CB965752A96}" srcOrd="2" destOrd="0" parTransId="{C7F4973A-77BB-4432-A62A-AEB78A4DC82B}" sibTransId="{87E7A1A3-EE81-45B2-B960-D9C7751AA32D}"/>
    <dgm:cxn modelId="{403E6C9C-A614-485D-B505-4309BE8D7F7E}" srcId="{DBAA7044-322E-44E9-B5DD-7DFB2C602B23}" destId="{FCAC6A53-1918-4104-8591-C935E66BE857}" srcOrd="0" destOrd="0" parTransId="{84E1F17D-13A6-45E6-BD18-F6B07D37E6AD}" sibTransId="{CA7B665E-A9CB-4759-9FC7-0572C15CC708}"/>
    <dgm:cxn modelId="{A6704F3A-C904-4D91-A250-5EDFDD7F3586}" srcId="{CC4F8A65-C7C5-44D9-8767-755725A2D3FC}" destId="{BBEF7728-CF93-4E17-9587-87F0B230E740}" srcOrd="0" destOrd="0" parTransId="{153C38C9-0742-4F3E-81D7-89BEDFE1F161}" sibTransId="{77A5A693-C2F4-4A8D-947C-78BCC6D74EF3}"/>
    <dgm:cxn modelId="{5454BEE8-4F1D-4E52-B648-3D669B5C8039}" srcId="{411B5B9C-ACB4-422E-9B73-EBBE572B241C}" destId="{FA6A91B9-D61F-4ADB-B084-06B46A280B4A}" srcOrd="1" destOrd="0" parTransId="{7DB6BA63-295F-4B49-83E4-58D7EE7F1FFB}" sibTransId="{640F7F33-A91B-4B24-BFDE-D5FBB9FE2C8B}"/>
    <dgm:cxn modelId="{7209FBEA-A06F-4980-81CD-708E83257A62}" type="presOf" srcId="{411B5B9C-ACB4-422E-9B73-EBBE572B241C}" destId="{7E6EFDC9-6858-444A-8A34-15A701D9618F}" srcOrd="0" destOrd="0" presId="urn:microsoft.com/office/officeart/2005/8/layout/vList5"/>
    <dgm:cxn modelId="{49CD3C48-5343-403B-9602-28A57FFB48B1}" type="presOf" srcId="{FCAC6A53-1918-4104-8591-C935E66BE857}" destId="{F184FE89-FA7E-487D-A825-69648DF21B58}" srcOrd="0" destOrd="0" presId="urn:microsoft.com/office/officeart/2005/8/layout/vList5"/>
    <dgm:cxn modelId="{E6932493-96BC-4529-ABE3-AB8622B3EF52}" type="presOf" srcId="{CC4F8A65-C7C5-44D9-8767-755725A2D3FC}" destId="{3CA75A6C-422B-4A96-969B-00DE44288D70}" srcOrd="0" destOrd="0" presId="urn:microsoft.com/office/officeart/2005/8/layout/vList5"/>
    <dgm:cxn modelId="{188DE09C-D34D-4C83-BCEB-F7702C4A3AC3}" type="presOf" srcId="{B5316807-15B6-4BE5-A691-AD7BE81FD5BD}" destId="{252BC69F-B0CC-4A94-B236-B50932009F6E}" srcOrd="0" destOrd="0" presId="urn:microsoft.com/office/officeart/2005/8/layout/vList5"/>
    <dgm:cxn modelId="{4FCA4A17-EFC6-456E-A5A3-ABDFBFE5228E}" type="presOf" srcId="{5CB446E9-FCC7-45EF-A275-E6C7B1E3E01D}" destId="{EC431110-1265-4682-9F0D-CB21EC01A0E7}" srcOrd="0" destOrd="0" presId="urn:microsoft.com/office/officeart/2005/8/layout/vList5"/>
    <dgm:cxn modelId="{5EA45D63-EF78-48B4-9532-CF9D55EF632F}" srcId="{411B5B9C-ACB4-422E-9B73-EBBE572B241C}" destId="{232FC25F-8599-4B10-AE12-CAB58FD8071D}" srcOrd="5" destOrd="0" parTransId="{2F8016F7-A13B-4DAC-8477-D5077FDFE84D}" sibTransId="{1EB3D922-E618-4C6A-AD12-7E48740B595A}"/>
    <dgm:cxn modelId="{A39F7D6C-33DD-45B0-BEF4-FC47120DEA03}" srcId="{232FC25F-8599-4B10-AE12-CAB58FD8071D}" destId="{EDF0BE3B-C602-4596-9ABE-C35461DF5E68}" srcOrd="0" destOrd="0" parTransId="{29A6F7E3-2100-4ECA-B265-6E5BC2100D19}" sibTransId="{46903DA8-811C-4C6B-975B-F1BA68005ABA}"/>
    <dgm:cxn modelId="{454E6D80-E793-4503-B9EA-7E7D2E99842B}" srcId="{27F3734A-53A0-4E9B-A691-6151F50705D4}" destId="{5CB446E9-FCC7-45EF-A275-E6C7B1E3E01D}" srcOrd="0" destOrd="0" parTransId="{2168DF64-2448-4C03-82F5-C5A9C65F84AC}" sibTransId="{59CFF061-43A7-4A7A-AF07-9D54856E48BC}"/>
    <dgm:cxn modelId="{A499A008-F5F7-403B-AFCB-4A448F561010}" type="presOf" srcId="{FA6A91B9-D61F-4ADB-B084-06B46A280B4A}" destId="{E9FA6121-2FB6-46D2-A2B0-A66C2E97C6DC}" srcOrd="0" destOrd="0" presId="urn:microsoft.com/office/officeart/2005/8/layout/vList5"/>
    <dgm:cxn modelId="{5285E278-CC69-493F-92C2-C0EE06DDA022}" type="presOf" srcId="{EDF0BE3B-C602-4596-9ABE-C35461DF5E68}" destId="{C89E2F72-6466-4C09-B814-BB4ABE3B278B}" srcOrd="0" destOrd="0" presId="urn:microsoft.com/office/officeart/2005/8/layout/vList5"/>
    <dgm:cxn modelId="{43EB96C4-4F21-4EFA-AF58-6EFDA7FED661}" type="presParOf" srcId="{7E6EFDC9-6858-444A-8A34-15A701D9618F}" destId="{FCD00F0E-DB9B-4D16-B4ED-AD9EEBBE4480}" srcOrd="0" destOrd="0" presId="urn:microsoft.com/office/officeart/2005/8/layout/vList5"/>
    <dgm:cxn modelId="{B1F4562E-C17E-4995-B0F8-8A4C982728DB}" type="presParOf" srcId="{FCD00F0E-DB9B-4D16-B4ED-AD9EEBBE4480}" destId="{3CA75A6C-422B-4A96-969B-00DE44288D70}" srcOrd="0" destOrd="0" presId="urn:microsoft.com/office/officeart/2005/8/layout/vList5"/>
    <dgm:cxn modelId="{93442FC5-540C-421E-ABDE-CFB55F56E2C1}" type="presParOf" srcId="{FCD00F0E-DB9B-4D16-B4ED-AD9EEBBE4480}" destId="{BBCF3F2E-B74D-4357-84B1-2BE661671654}" srcOrd="1" destOrd="0" presId="urn:microsoft.com/office/officeart/2005/8/layout/vList5"/>
    <dgm:cxn modelId="{1F58A1ED-227F-470C-905E-C91535839431}" type="presParOf" srcId="{7E6EFDC9-6858-444A-8A34-15A701D9618F}" destId="{287BDDB2-61B6-49E6-83A2-0B09501232C7}" srcOrd="1" destOrd="0" presId="urn:microsoft.com/office/officeart/2005/8/layout/vList5"/>
    <dgm:cxn modelId="{31757EF8-13C3-4DA9-99DF-33473622DE9E}" type="presParOf" srcId="{7E6EFDC9-6858-444A-8A34-15A701D9618F}" destId="{4E8C52F5-608C-44E5-9C2C-D189C5F97BD2}" srcOrd="2" destOrd="0" presId="urn:microsoft.com/office/officeart/2005/8/layout/vList5"/>
    <dgm:cxn modelId="{65DF8242-5F72-40B3-8025-E7C92C8D8950}" type="presParOf" srcId="{4E8C52F5-608C-44E5-9C2C-D189C5F97BD2}" destId="{E9FA6121-2FB6-46D2-A2B0-A66C2E97C6DC}" srcOrd="0" destOrd="0" presId="urn:microsoft.com/office/officeart/2005/8/layout/vList5"/>
    <dgm:cxn modelId="{C096176A-F5DF-47D0-AA93-4118C482B0AC}" type="presParOf" srcId="{4E8C52F5-608C-44E5-9C2C-D189C5F97BD2}" destId="{4F11C118-1EF6-4AAB-AB12-ACFC1D317B34}" srcOrd="1" destOrd="0" presId="urn:microsoft.com/office/officeart/2005/8/layout/vList5"/>
    <dgm:cxn modelId="{715DAA0F-9ED7-4DD2-A5A5-EC89D8B981E8}" type="presParOf" srcId="{7E6EFDC9-6858-444A-8A34-15A701D9618F}" destId="{4650A4BD-5FE5-4E7D-A11E-3015CA5DAC05}" srcOrd="3" destOrd="0" presId="urn:microsoft.com/office/officeart/2005/8/layout/vList5"/>
    <dgm:cxn modelId="{DCE9F0F0-0921-4875-934C-6159BA3E3AE2}" type="presParOf" srcId="{7E6EFDC9-6858-444A-8A34-15A701D9618F}" destId="{614E78E6-CD46-4640-9B07-472006C5916D}" srcOrd="4" destOrd="0" presId="urn:microsoft.com/office/officeart/2005/8/layout/vList5"/>
    <dgm:cxn modelId="{D911462D-C2D4-44D0-92A0-787C8D669157}" type="presParOf" srcId="{614E78E6-CD46-4640-9B07-472006C5916D}" destId="{4E8F74EF-C4ED-48BB-9BD9-DE4F511147E7}" srcOrd="0" destOrd="0" presId="urn:microsoft.com/office/officeart/2005/8/layout/vList5"/>
    <dgm:cxn modelId="{AA975C30-5650-4EB6-A46D-FA039F4FB625}" type="presParOf" srcId="{614E78E6-CD46-4640-9B07-472006C5916D}" destId="{252BC69F-B0CC-4A94-B236-B50932009F6E}" srcOrd="1" destOrd="0" presId="urn:microsoft.com/office/officeart/2005/8/layout/vList5"/>
    <dgm:cxn modelId="{03BC4CA7-89C6-4EA5-A77D-8B4940EA4657}" type="presParOf" srcId="{7E6EFDC9-6858-444A-8A34-15A701D9618F}" destId="{8E89E92A-3854-4F7F-9AF0-64DBE9418DA7}" srcOrd="5" destOrd="0" presId="urn:microsoft.com/office/officeart/2005/8/layout/vList5"/>
    <dgm:cxn modelId="{09F81FD2-00F0-4B56-804B-C7948655BB21}" type="presParOf" srcId="{7E6EFDC9-6858-444A-8A34-15A701D9618F}" destId="{D9003AD6-955E-4555-9587-F67894AE3253}" srcOrd="6" destOrd="0" presId="urn:microsoft.com/office/officeart/2005/8/layout/vList5"/>
    <dgm:cxn modelId="{F0BFF35E-8467-4780-82E7-4D8DC6D8F025}" type="presParOf" srcId="{D9003AD6-955E-4555-9587-F67894AE3253}" destId="{4B678812-8672-4EBE-AC1E-DFDDC9F97715}" srcOrd="0" destOrd="0" presId="urn:microsoft.com/office/officeart/2005/8/layout/vList5"/>
    <dgm:cxn modelId="{F20AD808-39B7-4278-8834-CEDBE46442F5}" type="presParOf" srcId="{D9003AD6-955E-4555-9587-F67894AE3253}" destId="{F184FE89-FA7E-487D-A825-69648DF21B58}" srcOrd="1" destOrd="0" presId="urn:microsoft.com/office/officeart/2005/8/layout/vList5"/>
    <dgm:cxn modelId="{753B1209-60E2-4534-80B9-02CB1DF0E61F}" type="presParOf" srcId="{7E6EFDC9-6858-444A-8A34-15A701D9618F}" destId="{1C8B2024-ACE7-4C49-8305-3E20BFBFFA0E}" srcOrd="7" destOrd="0" presId="urn:microsoft.com/office/officeart/2005/8/layout/vList5"/>
    <dgm:cxn modelId="{55C2E430-E57D-47B9-AE01-6F4E26F8EEE8}" type="presParOf" srcId="{7E6EFDC9-6858-444A-8A34-15A701D9618F}" destId="{A10A3F05-2E3A-496A-95A3-DFEC9B2F1907}" srcOrd="8" destOrd="0" presId="urn:microsoft.com/office/officeart/2005/8/layout/vList5"/>
    <dgm:cxn modelId="{8035C119-5645-47C6-8C5D-120B4F8DFE42}" type="presParOf" srcId="{A10A3F05-2E3A-496A-95A3-DFEC9B2F1907}" destId="{BEB8639F-C84F-43E0-AA4E-61270A476798}" srcOrd="0" destOrd="0" presId="urn:microsoft.com/office/officeart/2005/8/layout/vList5"/>
    <dgm:cxn modelId="{3B8CD4EE-6E92-4B7C-B7C0-9D97E73DC10C}" type="presParOf" srcId="{A10A3F05-2E3A-496A-95A3-DFEC9B2F1907}" destId="{EC431110-1265-4682-9F0D-CB21EC01A0E7}" srcOrd="1" destOrd="0" presId="urn:microsoft.com/office/officeart/2005/8/layout/vList5"/>
    <dgm:cxn modelId="{4FB38706-DB34-4381-B77E-1258EE58280A}" type="presParOf" srcId="{7E6EFDC9-6858-444A-8A34-15A701D9618F}" destId="{E64A9FB7-0E29-487C-AA2E-C2AA233F48D7}" srcOrd="9" destOrd="0" presId="urn:microsoft.com/office/officeart/2005/8/layout/vList5"/>
    <dgm:cxn modelId="{05C7F3D9-3520-4AAD-9259-E740A483D773}" type="presParOf" srcId="{7E6EFDC9-6858-444A-8A34-15A701D9618F}" destId="{D0C2D79C-1C9C-463F-A8BB-7A3B0830575F}" srcOrd="10" destOrd="0" presId="urn:microsoft.com/office/officeart/2005/8/layout/vList5"/>
    <dgm:cxn modelId="{0DE7C4E0-F6B4-4F47-AB4C-DAF4FB0E51DF}" type="presParOf" srcId="{D0C2D79C-1C9C-463F-A8BB-7A3B0830575F}" destId="{497DC361-70C1-46B1-995E-FA3135EA58A0}" srcOrd="0" destOrd="0" presId="urn:microsoft.com/office/officeart/2005/8/layout/vList5"/>
    <dgm:cxn modelId="{9A607E62-EA95-41FD-8984-549D46EF7BFB}" type="presParOf" srcId="{D0C2D79C-1C9C-463F-A8BB-7A3B0830575F}" destId="{C89E2F72-6466-4C09-B814-BB4ABE3B278B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00E3E16-FAD2-435F-8128-605DAE4293DB}">
      <dsp:nvSpPr>
        <dsp:cNvPr id="0" name=""/>
        <dsp:cNvSpPr/>
      </dsp:nvSpPr>
      <dsp:spPr>
        <a:xfrm rot="16200000">
          <a:off x="864235" y="-774700"/>
          <a:ext cx="2032000" cy="3581400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Component </a:t>
          </a:r>
          <a:r>
            <a:rPr lang="en-US" sz="1600" b="1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A:</a:t>
          </a:r>
          <a:endParaRPr lang="en-US" sz="1600" b="1" kern="1200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Improving policy, regulatory, and institutional framework and </a:t>
          </a:r>
          <a:r>
            <a:rPr lang="en-US" sz="1600" b="0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the </a:t>
          </a:r>
          <a:r>
            <a:rPr lang="en-US" sz="1600" b="0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organizational structure of the statistical system;</a:t>
          </a:r>
          <a:endParaRPr lang="en-US" sz="1600" b="0" kern="1200" dirty="0">
            <a:solidFill>
              <a:srgbClr val="0000FF"/>
            </a:solidFill>
          </a:endParaRPr>
        </a:p>
      </dsp:txBody>
      <dsp:txXfrm rot="16200000">
        <a:off x="1118235" y="-1028700"/>
        <a:ext cx="1524000" cy="3581400"/>
      </dsp:txXfrm>
    </dsp:sp>
    <dsp:sp modelId="{D06DEE3A-AFF8-4C04-9923-A1903EA89DD6}">
      <dsp:nvSpPr>
        <dsp:cNvPr id="0" name=""/>
        <dsp:cNvSpPr/>
      </dsp:nvSpPr>
      <dsp:spPr>
        <a:xfrm>
          <a:off x="3581400" y="0"/>
          <a:ext cx="3581400" cy="2032000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Component </a:t>
          </a:r>
          <a:r>
            <a:rPr lang="en-US" sz="1600" b="1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B:</a:t>
          </a:r>
          <a:endParaRPr lang="en-US" sz="1600" b="1" kern="1200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     Strengthening </a:t>
          </a:r>
          <a:r>
            <a:rPr lang="en-US" sz="1600" b="0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the </a:t>
          </a:r>
          <a:r>
            <a:rPr lang="en-US" sz="1600" b="0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statistical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                     infrastructure;</a:t>
          </a:r>
          <a:endParaRPr lang="en-US" sz="1600" b="0" kern="1200" dirty="0">
            <a:solidFill>
              <a:srgbClr val="0000FF"/>
            </a:solidFill>
          </a:endParaRPr>
        </a:p>
      </dsp:txBody>
      <dsp:txXfrm>
        <a:off x="3581400" y="0"/>
        <a:ext cx="3581400" cy="1524000"/>
      </dsp:txXfrm>
    </dsp:sp>
    <dsp:sp modelId="{4BA336F9-F954-401A-A346-890917B52073}">
      <dsp:nvSpPr>
        <dsp:cNvPr id="0" name=""/>
        <dsp:cNvSpPr/>
      </dsp:nvSpPr>
      <dsp:spPr>
        <a:xfrm rot="10800000">
          <a:off x="89535" y="2032000"/>
          <a:ext cx="3581400" cy="2032000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1" kern="1200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Component C: </a:t>
          </a:r>
          <a:endParaRPr lang="en-US" sz="1600" b="0" kern="1200" dirty="0" smtClean="0">
            <a:solidFill>
              <a:srgbClr val="0000FF"/>
            </a:solidFill>
            <a:latin typeface="Times New Roman" pitchFamily="18" charset="0"/>
            <a:ea typeface="Arial Unicode MS" pitchFamily="34" charset="-128"/>
            <a:cs typeface="Times New Roman" pitchFamily="18" charset="0"/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Upgrading statistical data outputs</a:t>
          </a:r>
          <a:r>
            <a:rPr lang="en-US" sz="1600" b="1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;</a:t>
          </a:r>
          <a:endParaRPr lang="en-US" sz="1600" b="1" kern="1200" dirty="0" smtClean="0">
            <a:solidFill>
              <a:srgbClr val="0000FF"/>
            </a:solidFill>
          </a:endParaRPr>
        </a:p>
        <a:p>
          <a:pPr lvl="0" algn="just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600" b="0" kern="1200" dirty="0">
            <a:solidFill>
              <a:srgbClr val="0000FF"/>
            </a:solidFill>
          </a:endParaRPr>
        </a:p>
      </dsp:txBody>
      <dsp:txXfrm rot="10800000">
        <a:off x="89535" y="2539999"/>
        <a:ext cx="3581400" cy="1524000"/>
      </dsp:txXfrm>
    </dsp:sp>
    <dsp:sp modelId="{44F6F831-AC87-4A3A-AC2A-23C0D5A1F1ED}">
      <dsp:nvSpPr>
        <dsp:cNvPr id="0" name=""/>
        <dsp:cNvSpPr/>
      </dsp:nvSpPr>
      <dsp:spPr>
        <a:xfrm rot="5400000">
          <a:off x="4356100" y="1257299"/>
          <a:ext cx="2032000" cy="3581400"/>
        </a:xfrm>
        <a:prstGeom prst="round1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Component D: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  </a:t>
          </a:r>
          <a:r>
            <a:rPr lang="en-US" sz="1600" b="0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Preparation of an IT-Plan;</a:t>
          </a:r>
          <a:r>
            <a:rPr lang="en-US" sz="1600" b="1" kern="1200" dirty="0" smtClean="0">
              <a:solidFill>
                <a:srgbClr val="0000FF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rPr>
            <a:t> </a:t>
          </a:r>
          <a:endParaRPr lang="en-US" sz="1600" b="1" kern="1200" dirty="0">
            <a:solidFill>
              <a:srgbClr val="0000FF"/>
            </a:solidFill>
          </a:endParaRPr>
        </a:p>
      </dsp:txBody>
      <dsp:txXfrm rot="5400000">
        <a:off x="4610100" y="1511299"/>
        <a:ext cx="1524000" cy="3581400"/>
      </dsp:txXfrm>
    </dsp:sp>
    <dsp:sp modelId="{CF7CE87D-388F-41D4-BABA-4D703EA6F751}">
      <dsp:nvSpPr>
        <dsp:cNvPr id="0" name=""/>
        <dsp:cNvSpPr/>
      </dsp:nvSpPr>
      <dsp:spPr>
        <a:xfrm>
          <a:off x="2327906" y="1600200"/>
          <a:ext cx="2506987" cy="1168399"/>
        </a:xfrm>
        <a:prstGeom prst="roundRect">
          <a:avLst/>
        </a:prstGeom>
        <a:solidFill>
          <a:srgbClr val="3366FF"/>
        </a:soli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/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err="1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Monstat</a:t>
          </a:r>
          <a:r>
            <a:rPr lang="en-US" sz="2000" b="1" i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Project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i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2009-2014</a:t>
          </a:r>
          <a:endParaRPr lang="mn-MN" sz="1400" b="1" i="0" kern="1200" dirty="0" smtClean="0">
            <a:solidFill>
              <a:schemeClr val="bg1"/>
            </a:solidFill>
            <a:latin typeface="Arial" pitchFamily="34" charset="0"/>
            <a:cs typeface="Arial" pitchFamily="34" charset="0"/>
          </a:endParaRP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 </a:t>
          </a:r>
          <a:r>
            <a:rPr lang="en-US" sz="1600" b="1" i="0" kern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(World Bank)</a:t>
          </a:r>
          <a:endParaRPr lang="en-US" sz="1600" i="0" kern="1200" dirty="0">
            <a:solidFill>
              <a:schemeClr val="bg1"/>
            </a:solidFill>
          </a:endParaRPr>
        </a:p>
      </dsp:txBody>
      <dsp:txXfrm>
        <a:off x="2327906" y="1600200"/>
        <a:ext cx="2506987" cy="11683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CF3F2E-B74D-4357-84B1-2BE661671654}">
      <dsp:nvSpPr>
        <dsp:cNvPr id="0" name=""/>
        <dsp:cNvSpPr/>
      </dsp:nvSpPr>
      <dsp:spPr>
        <a:xfrm rot="5400000">
          <a:off x="4472939" y="-2487810"/>
          <a:ext cx="575146" cy="5697023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Basic indicators of GDP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72939" y="-2487810"/>
        <a:ext cx="575146" cy="5697023"/>
      </dsp:txXfrm>
    </dsp:sp>
    <dsp:sp modelId="{3CA75A6C-422B-4A96-969B-00DE44288D70}">
      <dsp:nvSpPr>
        <dsp:cNvPr id="0" name=""/>
        <dsp:cNvSpPr/>
      </dsp:nvSpPr>
      <dsp:spPr>
        <a:xfrm>
          <a:off x="0" y="0"/>
          <a:ext cx="1915931" cy="71893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Level 1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1915931" cy="718932"/>
      </dsp:txXfrm>
    </dsp:sp>
    <dsp:sp modelId="{4F11C118-1EF6-4AAB-AB12-ACFC1D317B34}">
      <dsp:nvSpPr>
        <dsp:cNvPr id="0" name=""/>
        <dsp:cNvSpPr/>
      </dsp:nvSpPr>
      <dsp:spPr>
        <a:xfrm rot="5400000">
          <a:off x="4468681" y="-1743511"/>
          <a:ext cx="575146" cy="5718184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GNI and other primary indicators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68681" y="-1743511"/>
        <a:ext cx="575146" cy="5718184"/>
      </dsp:txXfrm>
    </dsp:sp>
    <dsp:sp modelId="{E9FA6121-2FB6-46D2-A2B0-A66C2E97C6DC}">
      <dsp:nvSpPr>
        <dsp:cNvPr id="0" name=""/>
        <dsp:cNvSpPr/>
      </dsp:nvSpPr>
      <dsp:spPr>
        <a:xfrm>
          <a:off x="0" y="756114"/>
          <a:ext cx="1899876" cy="71893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Level </a:t>
          </a: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2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756114"/>
        <a:ext cx="1899876" cy="718932"/>
      </dsp:txXfrm>
    </dsp:sp>
    <dsp:sp modelId="{252BC69F-B0CC-4A94-B236-B50932009F6E}">
      <dsp:nvSpPr>
        <dsp:cNvPr id="0" name=""/>
        <dsp:cNvSpPr/>
      </dsp:nvSpPr>
      <dsp:spPr>
        <a:xfrm rot="5400000">
          <a:off x="4446170" y="-1008550"/>
          <a:ext cx="575146" cy="5758020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just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Institutional sector accounts (first step: for all institutional sectors production accounts, current, capital and financial account)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46170" y="-1008550"/>
        <a:ext cx="575146" cy="5758020"/>
      </dsp:txXfrm>
    </dsp:sp>
    <dsp:sp modelId="{4E8F74EF-C4ED-48BB-9BD9-DE4F511147E7}">
      <dsp:nvSpPr>
        <dsp:cNvPr id="0" name=""/>
        <dsp:cNvSpPr/>
      </dsp:nvSpPr>
      <dsp:spPr>
        <a:xfrm>
          <a:off x="0" y="1510993"/>
          <a:ext cx="1853917" cy="71893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Level </a:t>
          </a: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3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1510993"/>
        <a:ext cx="1853917" cy="718932"/>
      </dsp:txXfrm>
    </dsp:sp>
    <dsp:sp modelId="{F184FE89-FA7E-487D-A825-69648DF21B58}">
      <dsp:nvSpPr>
        <dsp:cNvPr id="0" name=""/>
        <dsp:cNvSpPr/>
      </dsp:nvSpPr>
      <dsp:spPr>
        <a:xfrm rot="5400000">
          <a:off x="4446332" y="-253832"/>
          <a:ext cx="575146" cy="5758344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Institutional sector accounts (intermediate step 1: for all institutional sectors  current accounts and capital account)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46332" y="-253832"/>
        <a:ext cx="575146" cy="5758344"/>
      </dsp:txXfrm>
    </dsp:sp>
    <dsp:sp modelId="{4B678812-8672-4EBE-AC1E-DFDDC9F97715}">
      <dsp:nvSpPr>
        <dsp:cNvPr id="0" name=""/>
        <dsp:cNvSpPr/>
      </dsp:nvSpPr>
      <dsp:spPr>
        <a:xfrm>
          <a:off x="0" y="2265873"/>
          <a:ext cx="1853917" cy="718932"/>
        </a:xfrm>
        <a:prstGeom prst="round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Level </a:t>
          </a: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4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2265873"/>
        <a:ext cx="1853917" cy="718932"/>
      </dsp:txXfrm>
    </dsp:sp>
    <dsp:sp modelId="{EC431110-1265-4682-9F0D-CB21EC01A0E7}">
      <dsp:nvSpPr>
        <dsp:cNvPr id="0" name=""/>
        <dsp:cNvSpPr/>
      </dsp:nvSpPr>
      <dsp:spPr>
        <a:xfrm rot="5400000">
          <a:off x="4448588" y="500915"/>
          <a:ext cx="575146" cy="5758607"/>
        </a:xfrm>
        <a:prstGeom prst="round2Same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Institutional sector accounts (intermediate step 2: for all institutional sectors  financial accounts)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48588" y="500915"/>
        <a:ext cx="575146" cy="5758607"/>
      </dsp:txXfrm>
    </dsp:sp>
    <dsp:sp modelId="{BEB8639F-C84F-43E0-AA4E-61270A476798}">
      <dsp:nvSpPr>
        <dsp:cNvPr id="0" name=""/>
        <dsp:cNvSpPr/>
      </dsp:nvSpPr>
      <dsp:spPr>
        <a:xfrm>
          <a:off x="0" y="3020752"/>
          <a:ext cx="1856224" cy="71893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Level </a:t>
          </a: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5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020752"/>
        <a:ext cx="1856224" cy="718932"/>
      </dsp:txXfrm>
    </dsp:sp>
    <dsp:sp modelId="{C89E2F72-6466-4C09-B814-BB4ABE3B278B}">
      <dsp:nvSpPr>
        <dsp:cNvPr id="0" name=""/>
        <dsp:cNvSpPr/>
      </dsp:nvSpPr>
      <dsp:spPr>
        <a:xfrm rot="5400000">
          <a:off x="4432419" y="1265444"/>
          <a:ext cx="575146" cy="5739308"/>
        </a:xfrm>
        <a:prstGeom prst="round2Same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>
              <a:latin typeface="Times New Roman" pitchFamily="18" charset="0"/>
              <a:cs typeface="Times New Roman" pitchFamily="18" charset="0"/>
            </a:rPr>
            <a:t>Other changes of volume accounts and balance sheet</a:t>
          </a:r>
          <a:endParaRPr lang="en-US" sz="1500" kern="1200" dirty="0">
            <a:latin typeface="Times New Roman" pitchFamily="18" charset="0"/>
            <a:cs typeface="Times New Roman" pitchFamily="18" charset="0"/>
          </a:endParaRPr>
        </a:p>
      </dsp:txBody>
      <dsp:txXfrm rot="5400000">
        <a:off x="4432419" y="1265444"/>
        <a:ext cx="575146" cy="5739308"/>
      </dsp:txXfrm>
    </dsp:sp>
    <dsp:sp modelId="{497DC361-70C1-46B1-995E-FA3135EA58A0}">
      <dsp:nvSpPr>
        <dsp:cNvPr id="0" name=""/>
        <dsp:cNvSpPr/>
      </dsp:nvSpPr>
      <dsp:spPr>
        <a:xfrm>
          <a:off x="0" y="3775632"/>
          <a:ext cx="1879314" cy="718932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accent6">
              <a:shade val="50000"/>
            </a:schemeClr>
          </a:solidFill>
          <a:prstDash val="solid"/>
        </a:ln>
        <a:effectLst/>
      </dsp:spPr>
      <dsp:style>
        <a:lnRef idx="2">
          <a:schemeClr val="accent6">
            <a:shade val="50000"/>
          </a:schemeClr>
        </a:lnRef>
        <a:fillRef idx="1">
          <a:schemeClr val="accent6"/>
        </a:fillRef>
        <a:effectRef idx="0">
          <a:schemeClr val="accent6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>
              <a:latin typeface="Times New Roman" pitchFamily="18" charset="0"/>
              <a:cs typeface="Times New Roman" pitchFamily="18" charset="0"/>
            </a:rPr>
            <a:t>Level </a:t>
          </a:r>
          <a:r>
            <a:rPr lang="mn-MN" sz="1600" kern="1200" dirty="0" smtClean="0">
              <a:latin typeface="Times New Roman" pitchFamily="18" charset="0"/>
              <a:cs typeface="Times New Roman" pitchFamily="18" charset="0"/>
            </a:rPr>
            <a:t>6</a:t>
          </a:r>
          <a:endParaRPr lang="en-US" sz="16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0" y="3775632"/>
        <a:ext cx="1879314" cy="718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D5CEB-D2E7-4162-AEA6-D9513B2E382A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EE14F-A008-4F66-8D58-63A9A7E576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855328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1A2D3C-F755-4064-BF63-C33410DD74CE}" type="datetimeFigureOut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2109C6-C989-4A74-8C7D-4D6F2E20D00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662308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2109C6-C989-4A74-8C7D-4D6F2E20D00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73E374-6F56-47F7-835D-5A2DE4088503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21408-A252-4699-8EC0-4E0CB1E6E945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181A8-FBFC-472D-AB18-020C53D58EED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4A8D9C-6F9F-4FFA-9958-A29250DE87EC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D0253-7A07-423D-AC83-B9ABDCE939D0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0467F4-93E5-4612-AA78-049A5F5934AC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3C8EB3-7F53-4B04-8BCB-F1206C27A842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36C3D-8FA1-4012-AC16-2D153EE73382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70639-3A41-4F4C-A1F7-965DE614788C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F3DACE-9ADC-4D85-9E36-C822EB3C19AD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F2C4D0-E642-4815-9AE3-83ED1ABCDC9C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E3AF90-EC22-42BF-87DF-339D74D72F30}" type="datetime1">
              <a:rPr lang="en-US" smtClean="0"/>
              <a:pPr/>
              <a:t>3/18/2014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3674BE-868E-4E9C-9C2E-A51C90FD8C9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ransition/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nso.mn/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1676400"/>
            <a:ext cx="7696200" cy="2133600"/>
          </a:xfrm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MONGOLIA</a:t>
            </a:r>
            <a:r>
              <a:rPr lang="mn-MN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en-US" sz="32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IMPLEMENTATION OF THE 2008 SNA</a:t>
            </a:r>
            <a:endParaRPr lang="en-US" sz="3200" b="1" dirty="0">
              <a:solidFill>
                <a:srgbClr val="0000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8" name="Picture 5" descr="C:\Users\Enkhzorig.NSO\Desktop\banner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43000" y="5257800"/>
            <a:ext cx="7848600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6"/>
          <p:cNvSpPr txBox="1">
            <a:spLocks noChangeArrowheads="1"/>
          </p:cNvSpPr>
          <p:nvPr/>
        </p:nvSpPr>
        <p:spPr bwMode="auto">
          <a:xfrm>
            <a:off x="3886200" y="4191000"/>
            <a:ext cx="50292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B.BADAMTSETSEG </a:t>
            </a:r>
          </a:p>
          <a:p>
            <a:pPr algn="r" eaLnBrk="1" hangingPunct="1">
              <a:defRPr/>
            </a:pPr>
            <a:r>
              <a:rPr lang="en-US" sz="1600" i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Director of Macro Economic and </a:t>
            </a:r>
          </a:p>
          <a:p>
            <a:pPr algn="r" eaLnBrk="1" hangingPunct="1">
              <a:defRPr/>
            </a:pPr>
            <a:r>
              <a:rPr lang="en-US" sz="1600" i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Statistical Department, NSO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1676400" y="697468"/>
            <a:ext cx="640080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Meeting the expert group on National accounts, Geneva</a:t>
            </a:r>
          </a:p>
          <a:p>
            <a:pPr algn="ctr" eaLnBrk="1" hangingPunct="1">
              <a:defRPr/>
            </a:pPr>
            <a:r>
              <a:rPr lang="en-GB" sz="1400" b="1" i="1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6-9 May, 2014</a:t>
            </a:r>
          </a:p>
          <a:p>
            <a:pPr algn="ctr" eaLnBrk="1" hangingPunct="1">
              <a:defRPr/>
            </a:pPr>
            <a:endParaRPr lang="en-US" sz="1400" b="1" i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1183474405"/>
              </p:ext>
            </p:extLst>
          </p:nvPr>
        </p:nvGraphicFramePr>
        <p:xfrm>
          <a:off x="1143000" y="1828800"/>
          <a:ext cx="7620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angle 5"/>
          <p:cNvSpPr/>
          <p:nvPr/>
        </p:nvSpPr>
        <p:spPr>
          <a:xfrm>
            <a:off x="1752600" y="1383268"/>
            <a:ext cx="6324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Scope of the implementation of the SNA 2008</a:t>
            </a:r>
            <a:r>
              <a:rPr lang="mn-MN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</a:t>
            </a:r>
            <a:r>
              <a:rPr lang="en-US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“Milestone”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914400" y="762000"/>
            <a:ext cx="8077200" cy="609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II. CURRENT IMPLEMENTATION STATUS OF 2008 SNA</a:t>
            </a:r>
            <a:endParaRPr lang="en-US" sz="2000" i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l"/>
            <a:endParaRPr lang="mn-MN" sz="2000" i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90600" y="1524000"/>
          <a:ext cx="7924801" cy="49273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243"/>
                <a:gridCol w="2190557"/>
                <a:gridCol w="5334001"/>
              </a:tblGrid>
              <a:tr h="381000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CHANGES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IMPLEMENTATION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42818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mn-MN" sz="1200" b="0" kern="1200" dirty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Research and development</a:t>
                      </a:r>
                      <a:endParaRPr lang="mn-MN" sz="1200" b="0" kern="1200" dirty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lvl="0" indent="-176213" algn="just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en-US" altLang="ja-JP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R&amp;D  falls into the fixed asset</a:t>
                      </a:r>
                      <a:r>
                        <a:rPr lang="en-US" altLang="ja-JP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classification.</a:t>
                      </a:r>
                      <a:endParaRPr lang="en-US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marR="0" lvl="0" indent="-17621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200" b="1" i="1" u="none" strike="noStrike" kern="1200" dirty="0" smtClean="0">
                        <a:solidFill>
                          <a:srgbClr val="99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marR="0" lvl="0" indent="-17621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Future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Firstly,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 determine whether R&amp;D has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return or not. If it has return </a:t>
                      </a:r>
                    </a:p>
                    <a:p>
                      <a:pPr marL="72000" marR="0" lvl="0" indent="-17621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then it assumed that a statistical unit and output will be estimated</a:t>
                      </a:r>
                    </a:p>
                    <a:p>
                      <a:pPr marL="72000" marR="0" lvl="0" indent="-176213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by a single unit.</a:t>
                      </a:r>
                      <a:endParaRPr lang="mn-MN" sz="1200" b="0" i="0" u="none" strike="noStrike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96735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 fontAlgn="ctr"/>
                      <a:endParaRPr lang="mn-MN" sz="12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Calculation of FISIM</a:t>
                      </a:r>
                      <a:endParaRPr lang="mn-MN" sz="12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indent="-461963" algn="just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FISIM is distributed to IC and final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consumption in the domestic</a:t>
                      </a:r>
                    </a:p>
                    <a:p>
                      <a:pPr marL="72000" indent="-461963" algn="just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production framework.</a:t>
                      </a:r>
                      <a:endParaRPr lang="mn-MN" sz="1200" b="0" i="0" u="none" strike="noStrike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indent="-461963" algn="just">
                        <a:buFont typeface="Wingdings" pitchFamily="2" charset="2"/>
                        <a:buNone/>
                      </a:pPr>
                      <a:r>
                        <a:rPr lang="mn-MN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</a:t>
                      </a:r>
                      <a:endParaRPr lang="en-US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lvl="0" indent="-176213" algn="just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Future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FISIM will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be distributed to export and import.</a:t>
                      </a:r>
                      <a:endParaRPr lang="en-US" sz="1200" b="0" i="1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038988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mn-MN" sz="12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Output of Central bank</a:t>
                      </a:r>
                      <a:endParaRPr lang="mn-MN" sz="12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lvl="0" indent="-176213" algn="just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   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 use cost approach by u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sing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formula:  </a:t>
                      </a:r>
                    </a:p>
                    <a:p>
                      <a:pPr marL="72000" lvl="0" indent="-176213" algn="just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output = IC+ compensation + CFC</a:t>
                      </a:r>
                    </a:p>
                    <a:p>
                      <a:pPr marL="72000" lvl="0" indent="-176213" algn="just">
                        <a:buFont typeface="Wingdings" pitchFamily="2" charset="2"/>
                        <a:buNone/>
                      </a:pP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lvl="0" indent="-576263" algn="just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Future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Identify Central Bank services in 3 groups and estimate output</a:t>
                      </a:r>
                      <a:endParaRPr lang="en-US" sz="1200" b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97169">
                <a:tc>
                  <a:txBody>
                    <a:bodyPr/>
                    <a:lstStyle/>
                    <a:p>
                      <a:pPr algn="ctr"/>
                      <a:r>
                        <a:rPr lang="mn-MN" sz="120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4</a:t>
                      </a: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Output of non-life insurance services</a:t>
                      </a: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lvl="0" indent="-176213" algn="just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Output is calculated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by using the following formula:</a:t>
                      </a:r>
                    </a:p>
                    <a:p>
                      <a:pPr marL="72000" lvl="0" indent="-176213" algn="just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output = insurance premium -insurance claim + other income</a:t>
                      </a:r>
                    </a:p>
                    <a:p>
                      <a:pPr marL="72000" lvl="0" indent="-176213" algn="just">
                        <a:buFont typeface="Wingdings" pitchFamily="2" charset="2"/>
                        <a:buNone/>
                      </a:pPr>
                      <a:endParaRPr lang="en-US" sz="1200" b="0" i="0" u="none" strike="noStrike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619125" marR="0" lvl="0" indent="-723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Future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mn-MN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NSO will choose a suitable one of 3 approaches for estimating non  life-insurance output.</a:t>
                      </a:r>
                      <a:endParaRPr lang="en-US" sz="1200" b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696200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III. CONCLUSION</a:t>
            </a:r>
            <a:endParaRPr lang="en-US" sz="2000" b="1" dirty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990600"/>
            <a:ext cx="7696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The changes  to reflect GDP estimation</a:t>
            </a:r>
            <a:r>
              <a:rPr lang="mn-MN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90600" y="1447801"/>
          <a:ext cx="7924799" cy="47244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4698"/>
                <a:gridCol w="2231254"/>
                <a:gridCol w="5308847"/>
              </a:tblGrid>
              <a:tr h="396764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CHANGES 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IMPLEMENTATION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61698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5</a:t>
                      </a: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20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Valuation of output for own final use  by households</a:t>
                      </a:r>
                      <a:r>
                        <a:rPr lang="en-US" sz="120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 progress.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From the </a:t>
                      </a:r>
                      <a:r>
                        <a:rPr lang="en-US" sz="1200" b="0" i="0" u="none" strike="noStrike" kern="1200" dirty="0" err="1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Agr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census result we got  more  </a:t>
                      </a: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data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sources  of  output for own final use by household of  </a:t>
                      </a: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agriculture. </a:t>
                      </a: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Future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Other  economic activities  will be estimated</a:t>
                      </a:r>
                      <a:r>
                        <a:rPr lang="mn-MN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</a:t>
                      </a:r>
                      <a:endParaRPr lang="en-US" sz="1200" b="0" i="0" u="none" strike="noStrike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652261"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6</a:t>
                      </a: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endParaRPr lang="en-US" sz="120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20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Non observed economy</a:t>
                      </a:r>
                      <a:endParaRPr lang="mn-MN" sz="120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lvl="0" indent="-176213" algn="l">
                        <a:buFont typeface="Wingdings" pitchFamily="2" charset="2"/>
                        <a:buNone/>
                      </a:pPr>
                      <a:endParaRPr lang="en-US" sz="1200" b="0" i="0" u="none" strike="noStrike" kern="1200" dirty="0" smtClean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Completed. </a:t>
                      </a:r>
                      <a:endParaRPr lang="en-US" sz="1200" b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90282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7</a:t>
                      </a:r>
                      <a:endParaRPr lang="mn-MN" sz="1200" b="0" i="0" u="none" strike="noStrike" kern="12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Measurement of storage</a:t>
                      </a:r>
                      <a:endParaRPr lang="mn-MN" sz="1200" b="0" i="0" u="none" strike="noStrike" kern="1200" dirty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 progress.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mn-MN" sz="1200" b="0" i="0" u="none" strike="noStrike" kern="1200" dirty="0" smtClean="0">
                        <a:solidFill>
                          <a:srgbClr val="000099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lang="en-US" sz="1200" b="0" i="0" u="none" strike="noStrike" kern="1200" dirty="0" smtClean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Future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Separate estimation will be made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for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storage activity.</a:t>
                      </a:r>
                    </a:p>
                  </a:txBody>
                  <a:tcPr/>
                </a:tc>
              </a:tr>
              <a:tr h="961698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Weapons system</a:t>
                      </a:r>
                      <a:endParaRPr lang="en-US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indent="-176213" algn="just">
                        <a:buClr>
                          <a:srgbClr val="462BE9"/>
                        </a:buClr>
                        <a:buFont typeface="Arial" pitchFamily="34" charset="0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</a:t>
                      </a:r>
                      <a:r>
                        <a:rPr lang="en-US" altLang="ja-JP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Weapons system is classified</a:t>
                      </a:r>
                      <a:r>
                        <a:rPr lang="en-US" altLang="ja-JP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in fixed asset according to the</a:t>
                      </a:r>
                    </a:p>
                    <a:p>
                      <a:pPr marL="72000" indent="-176213" algn="just">
                        <a:buClr>
                          <a:srgbClr val="462BE9"/>
                        </a:buClr>
                        <a:buFont typeface="Arial" pitchFamily="34" charset="0"/>
                        <a:buNone/>
                      </a:pPr>
                      <a:r>
                        <a:rPr lang="en-US" altLang="ja-JP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asset classification, hence it is included to the GFCF in GDP by</a:t>
                      </a:r>
                    </a:p>
                    <a:p>
                      <a:pPr marL="72000" indent="-176213" algn="just">
                        <a:buClr>
                          <a:srgbClr val="462BE9"/>
                        </a:buClr>
                        <a:buFont typeface="Arial" pitchFamily="34" charset="0"/>
                        <a:buNone/>
                      </a:pPr>
                      <a:r>
                        <a:rPr lang="en-US" altLang="ja-JP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expenditure approach.</a:t>
                      </a: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Future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Estimation will be improved.</a:t>
                      </a:r>
                      <a:endParaRPr lang="en-US" sz="1200" b="0" i="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61698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9</a:t>
                      </a:r>
                    </a:p>
                    <a:p>
                      <a:pPr marL="0" algn="ctr" defTabSz="914400" rtl="0" eaLnBrk="1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Consumption of</a:t>
                      </a:r>
                      <a:r>
                        <a:rPr lang="en-US" sz="120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 fixed capital</a:t>
                      </a: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285750" lvl="0" indent="-176213" algn="l">
                        <a:buFont typeface="Wingdings" pitchFamily="2" charset="2"/>
                        <a:buNone/>
                      </a:pPr>
                      <a:endParaRPr lang="mn-MN" sz="1200" b="0" i="0" u="none" strike="noStrike" kern="1200" dirty="0" smtClean="0">
                        <a:solidFill>
                          <a:srgbClr val="008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Deprecation rate is used for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estimation.</a:t>
                      </a:r>
                      <a:endParaRPr lang="mn-MN" sz="1200" b="0" i="0" u="none" strike="noStrike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285750" lvl="0" indent="-176213" algn="l">
                        <a:buFont typeface="Wingdings" pitchFamily="2" charset="2"/>
                        <a:buNone/>
                      </a:pPr>
                      <a:endParaRPr lang="mn-MN" sz="1200" b="0" i="0" u="none" strike="noStrike" kern="1200" dirty="0" smtClean="0">
                        <a:solidFill>
                          <a:srgbClr val="000099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marR="0" lvl="0" indent="-17621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Future</a:t>
                      </a:r>
                      <a:r>
                        <a:rPr lang="mn-MN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 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 will introduce  PIM method in our </a:t>
                      </a:r>
                      <a:r>
                        <a:rPr lang="mn-MN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2014-2015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GDP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estimation.</a:t>
                      </a:r>
                      <a:r>
                        <a:rPr lang="mn-MN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endParaRPr lang="en-US" sz="1200" b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696200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III. CONCLUSION</a:t>
            </a:r>
            <a:endParaRPr lang="en-US" sz="2000" b="1" dirty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90600" y="990600"/>
            <a:ext cx="7696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1. The changes  to reflect GDP estimation</a:t>
            </a:r>
            <a:r>
              <a:rPr lang="mn-MN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(continuation)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914400" y="1295400"/>
          <a:ext cx="7924801" cy="52274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244"/>
                <a:gridCol w="2647757"/>
                <a:gridCol w="4876800"/>
              </a:tblGrid>
              <a:tr h="380999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CHANGES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IMPLEMENTATION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950605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1</a:t>
                      </a:r>
                      <a:endParaRPr lang="mn-MN" sz="1200" b="0" kern="1200" dirty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Arial Unicode MS" pitchFamily="34" charset="-128"/>
                          <a:cs typeface="Arial" pitchFamily="34" charset="0"/>
                        </a:rPr>
                        <a:t>Institutional units and sectors</a:t>
                      </a:r>
                      <a:endParaRPr lang="mn-MN" sz="1200" b="0" kern="1200" dirty="0">
                        <a:solidFill>
                          <a:srgbClr val="0000FF"/>
                        </a:solidFill>
                        <a:latin typeface="Arial" pitchFamily="34" charset="0"/>
                        <a:ea typeface="Arial Unicode MS" pitchFamily="34" charset="-128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619125" lvl="0" indent="-723900" algn="l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Now: 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Business  register has been expanded by statistical unit  based on the Establishment  Census.</a:t>
                      </a: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endParaRPr lang="en-US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Future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Institutional sector’s  classification will be revised and </a:t>
                      </a:r>
                    </a:p>
                    <a:p>
                      <a:pPr marL="619125" lvl="0" indent="-723900" algn="l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approved.</a:t>
                      </a:r>
                    </a:p>
                  </a:txBody>
                  <a:tcPr/>
                </a:tc>
              </a:tr>
              <a:tr h="1296280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2</a:t>
                      </a:r>
                    </a:p>
                    <a:p>
                      <a:pPr algn="ctr" fontAlgn="ctr"/>
                      <a:endParaRPr lang="mn-MN" sz="12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n-US" sz="1200" b="0" i="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Refinement of the treatment and definition of financial instruments and assets</a:t>
                      </a:r>
                      <a:endParaRPr lang="mn-MN" sz="12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619125" lvl="0" indent="-723900" algn="l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</a:t>
                      </a:r>
                      <a:r>
                        <a:rPr lang="mn-MN" sz="1200" b="0" i="0" u="none" strike="noStrike" kern="1200" baseline="0" dirty="0" smtClean="0">
                          <a:solidFill>
                            <a:srgbClr val="008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It is reflected in the institutional sector accounts methodology.</a:t>
                      </a:r>
                    </a:p>
                    <a:p>
                      <a:pPr marL="619125" lvl="0" indent="-723900" algn="l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Asset classification was revised and approved.</a:t>
                      </a:r>
                      <a:endParaRPr lang="mn-MN" sz="1200" b="0" i="0" u="none" strike="noStrike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619125" lvl="0" indent="-723900" algn="l">
                        <a:buFont typeface="Wingdings" pitchFamily="2" charset="2"/>
                        <a:buNone/>
                      </a:pPr>
                      <a:endParaRPr lang="mn-MN" sz="1200" b="0" i="0" u="none" strike="noStrike" kern="1200" dirty="0" smtClean="0">
                        <a:solidFill>
                          <a:srgbClr val="000099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619125" lvl="0" indent="-723900" algn="l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Future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en-US" sz="1200" b="1" i="1" u="none" strike="noStrike" kern="1200" baseline="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To study  about  financial 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instrument</a:t>
                      </a:r>
                      <a:r>
                        <a:rPr lang="mn-MN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.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Data source of </a:t>
                      </a:r>
                    </a:p>
                    <a:p>
                      <a:pPr marL="619125" lvl="0" indent="-723900" algn="l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financial accounts will be applied and  financial account </a:t>
                      </a:r>
                    </a:p>
                    <a:p>
                      <a:pPr marL="619125" lvl="0" indent="-723900" algn="l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will be compiled  in experimental base.</a:t>
                      </a:r>
                      <a:endParaRPr lang="en-US" sz="1200" b="0" i="1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349484">
                <a:tc>
                  <a:txBody>
                    <a:bodyPr/>
                    <a:lstStyle/>
                    <a:p>
                      <a:pPr algn="ctr" fontAlgn="ctr"/>
                      <a:r>
                        <a:rPr lang="mn-MN" sz="1200" u="none" strike="noStrike" dirty="0" smtClean="0">
                          <a:solidFill>
                            <a:srgbClr val="0000FF"/>
                          </a:solidFill>
                          <a:latin typeface="Arial" pitchFamily="34" charset="0"/>
                          <a:cs typeface="Arial" pitchFamily="34" charset="0"/>
                        </a:rPr>
                        <a:t>3</a:t>
                      </a:r>
                      <a:endParaRPr lang="mn-MN" sz="1200" b="0" i="0" u="none" strike="noStrike" dirty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The scope of transactions concerning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government and public sector</a:t>
                      </a: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628650" lvl="0" indent="-628650" algn="l">
                        <a:buFont typeface="Wingdings" pitchFamily="2" charset="2"/>
                        <a:buNone/>
                      </a:pPr>
                      <a:endParaRPr lang="en-US" sz="1200" b="1" i="1" u="none" strike="noStrike" kern="1200" dirty="0" smtClean="0">
                        <a:solidFill>
                          <a:srgbClr val="99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628650" lvl="0" indent="-628650" algn="l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    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 up inter-agency working group</a:t>
                      </a:r>
                      <a:endParaRPr lang="mn-MN" sz="1200" b="0" i="0" u="none" strike="noStrike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628650" lvl="0" indent="-628650" algn="l">
                        <a:buFont typeface="Wingdings" pitchFamily="2" charset="2"/>
                        <a:buNone/>
                      </a:pPr>
                      <a:endParaRPr lang="mn-MN" sz="1200" b="0" i="0" u="none" strike="noStrike" kern="1200" dirty="0" smtClean="0">
                        <a:solidFill>
                          <a:srgbClr val="000099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628650" lvl="0" indent="-628650" algn="just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Future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Plan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is to translate GFS 2014, develop national                 methodology,  improve data sources.</a:t>
                      </a:r>
                      <a:r>
                        <a:rPr lang="mn-MN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We will do list of </a:t>
                      </a:r>
                    </a:p>
                    <a:p>
                      <a:pPr marL="628650" lvl="0" indent="-628650" algn="just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public sector  enterprises and  classify them into appropriate</a:t>
                      </a:r>
                    </a:p>
                    <a:p>
                      <a:pPr marL="628650" lvl="0" indent="-628650" algn="just">
                        <a:buFont typeface="Wingdings" pitchFamily="2" charset="2"/>
                        <a:buNone/>
                      </a:pP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          sector.  </a:t>
                      </a:r>
                      <a:r>
                        <a:rPr lang="mn-MN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</a:t>
                      </a:r>
                      <a:endParaRPr lang="en-US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  <a:tr h="1097374">
                <a:tc>
                  <a:txBody>
                    <a:bodyPr/>
                    <a:lstStyle/>
                    <a:p>
                      <a:pPr algn="ctr"/>
                      <a:endParaRPr lang="mn-MN" sz="120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4</a:t>
                      </a: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Harmonization between concepts and classification of the SNA and BPM6</a:t>
                      </a:r>
                      <a:endParaRPr lang="mn-MN" sz="1200" b="0" i="0" u="none" strike="noStrike" kern="120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endParaRPr lang="en-US" sz="1200" b="1" i="1" u="none" strike="noStrike" kern="1200" dirty="0" smtClean="0">
                        <a:solidFill>
                          <a:srgbClr val="99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endParaRPr lang="en-US" sz="1200" b="1" i="1" u="none" strike="noStrike" kern="1200" dirty="0" smtClean="0">
                        <a:solidFill>
                          <a:srgbClr val="990000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Now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</a:t>
                      </a: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   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“</a:t>
                      </a:r>
                      <a:r>
                        <a:rPr lang="mn-MN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ВР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 methodology</a:t>
                      </a:r>
                      <a:r>
                        <a:rPr lang="mn-MN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” 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was revised and approved.</a:t>
                      </a: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endParaRPr lang="mn-MN" sz="1200" b="0" i="0" u="none" strike="noStrike" kern="1200" baseline="0" dirty="0" smtClean="0">
                        <a:solidFill>
                          <a:srgbClr val="0000FF"/>
                        </a:solidFill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72000" lvl="0" indent="-176213" algn="l">
                        <a:buFont typeface="Wingdings" pitchFamily="2" charset="2"/>
                        <a:buNone/>
                      </a:pPr>
                      <a:r>
                        <a:rPr lang="en-US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Future</a:t>
                      </a:r>
                      <a:r>
                        <a:rPr lang="mn-MN" sz="1200" b="1" i="1" u="none" strike="noStrike" kern="1200" dirty="0" smtClean="0">
                          <a:solidFill>
                            <a:srgbClr val="99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:   </a:t>
                      </a:r>
                      <a:r>
                        <a:rPr lang="en-US" sz="1200" b="0" i="0" u="none" strike="noStrike" kern="1200" dirty="0" smtClean="0">
                          <a:solidFill>
                            <a:srgbClr val="0000FF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Collaborate with Central Bank to ensure data quality.</a:t>
                      </a:r>
                      <a:endParaRPr lang="en-US" sz="1200" b="0" dirty="0" smtClean="0">
                        <a:solidFill>
                          <a:srgbClr val="000099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696200" cy="457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III. CONCLUSION</a:t>
            </a:r>
            <a:endParaRPr lang="en-US" sz="2000" b="1" dirty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914400" y="838200"/>
            <a:ext cx="7696200" cy="457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2. Other changes</a:t>
            </a:r>
            <a:r>
              <a:rPr lang="mn-MN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kumimoji="0" lang="en-US" i="0" u="none" strike="noStrike" kern="1200" cap="none" spc="0" normalizeH="0" baseline="0" noProof="0" dirty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85800"/>
            <a:ext cx="7086600" cy="6096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IV.</a:t>
            </a:r>
            <a:r>
              <a:rPr lang="mn-MN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FUTURE ACTIVITIES</a:t>
            </a:r>
            <a:endParaRPr lang="mn-MN" sz="2000" b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447800"/>
            <a:ext cx="7543800" cy="4114800"/>
          </a:xfrm>
        </p:spPr>
        <p:txBody>
          <a:bodyPr>
            <a:noAutofit/>
          </a:bodyPr>
          <a:lstStyle/>
          <a:p>
            <a:pPr marL="612000" indent="-457200">
              <a:lnSpc>
                <a:spcPct val="200000"/>
              </a:lnSpc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 formulate activities related to the SNA 2008 implementation and incorporate into NSDS </a:t>
            </a:r>
            <a:r>
              <a:rPr lang="mn-MN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2016-2020</a:t>
            </a: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;</a:t>
            </a:r>
            <a:endParaRPr lang="mn-MN" sz="10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 indent="-457200">
              <a:lnSpc>
                <a:spcPct val="200000"/>
              </a:lnSpc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 compile annual SUT experimentally based;</a:t>
            </a:r>
            <a:endParaRPr lang="mn-MN" sz="10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 indent="-457200">
              <a:lnSpc>
                <a:spcPct val="200000"/>
              </a:lnSpc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 transfer/use Chain index;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 indent="-457200">
              <a:lnSpc>
                <a:spcPct val="200000"/>
              </a:lnSpc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 improve Government Finance Statistics; and</a:t>
            </a:r>
          </a:p>
          <a:p>
            <a:pPr marL="612000" indent="-457200">
              <a:lnSpc>
                <a:spcPct val="200000"/>
              </a:lnSpc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 compile financial accounts and other changes of volume accounts</a:t>
            </a:r>
            <a:r>
              <a:rPr lang="mn-MN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.</a:t>
            </a:r>
          </a:p>
          <a:p>
            <a:pPr marL="612000" indent="-457200"/>
            <a:endParaRPr lang="mn-MN" sz="5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343400" y="48006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defRPr/>
            </a:pPr>
            <a:r>
              <a:rPr lang="mn-MN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</a:t>
            </a:r>
            <a:r>
              <a:rPr lang="en-US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Tel </a:t>
            </a:r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:(976-11</a:t>
            </a:r>
            <a:r>
              <a:rPr lang="en-US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lang="mn-MN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</a:t>
            </a:r>
            <a:r>
              <a:rPr lang="mn-MN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263152</a:t>
            </a:r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lang="en-US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mn-MN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Fax :(976-11</a:t>
            </a:r>
            <a:r>
              <a:rPr lang="en-US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)</a:t>
            </a:r>
            <a:r>
              <a:rPr lang="mn-MN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 </a:t>
            </a:r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324518</a:t>
            </a:r>
            <a:br>
              <a:rPr lang="en-US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mn-MN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</a:t>
            </a:r>
            <a:r>
              <a:rPr lang="mn-MN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</a:t>
            </a:r>
            <a:r>
              <a:rPr lang="en-US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Web </a:t>
            </a:r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page : </a:t>
            </a:r>
            <a:r>
              <a:rPr lang="en-US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2"/>
              </a:rPr>
              <a:t>www.nso.mn</a:t>
            </a:r>
            <a:endParaRPr lang="mn-MN" sz="1400" b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r">
              <a:defRPr/>
            </a:pPr>
            <a:r>
              <a:rPr lang="mn-MN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                          </a:t>
            </a:r>
            <a:r>
              <a:rPr lang="en-US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  <a:hlinkClick r:id="rId2"/>
              </a:rPr>
              <a:t>www.1212.mn </a:t>
            </a:r>
            <a:r>
              <a:rPr lang="mn-MN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/>
            </a:r>
            <a:br>
              <a:rPr lang="mn-MN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</a:br>
            <a:r>
              <a:rPr lang="mn-MN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</a:t>
            </a:r>
            <a:r>
              <a:rPr lang="mn-MN" sz="14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            </a:t>
            </a:r>
            <a:r>
              <a:rPr lang="en-US" sz="1400" b="1" dirty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E-Mail :  nso@magicnet.mn</a:t>
            </a:r>
          </a:p>
        </p:txBody>
      </p:sp>
      <p:pic>
        <p:nvPicPr>
          <p:cNvPr id="5" name="Picture 4" descr="C:\Users\Otgonbayar.NSO\Desktop\ask-question-3-049ac6f2a4e25267fa670b61ee73410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505200"/>
            <a:ext cx="313690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844063" y="1906499"/>
            <a:ext cx="8110228" cy="1446550"/>
          </a:xfrm>
          <a:prstGeom prst="rect">
            <a:avLst/>
          </a:prstGeom>
          <a:ln>
            <a:noFill/>
          </a:ln>
          <a:effectLst>
            <a:outerShdw blurRad="57785" dist="33020" dir="318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600000"/>
            </a:lightRig>
          </a:scene3d>
          <a:sp3d prstMaterial="metal">
            <a:bevelT w="38100" h="57150" prst="angle"/>
          </a:sp3d>
        </p:spPr>
        <p:txBody>
          <a:bodyPr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400" b="1" cap="all" dirty="0">
                <a:ln/>
                <a:solidFill>
                  <a:srgbClr val="000099"/>
                </a:solidFill>
                <a:effectLst>
                  <a:reflection blurRad="12700" stA="50000" endPos="50000" dir="5400000" sy="-100000" rotWithShape="0"/>
                </a:effectLst>
                <a:latin typeface="Tahoma" pitchFamily="34" charset="0"/>
                <a:cs typeface="Tahoma" pitchFamily="34" charset="0"/>
              </a:rPr>
              <a:t>THANK YOU FOR YOUR ATTENTION</a:t>
            </a:r>
            <a:endParaRPr lang="en-US" sz="4400" dirty="0">
              <a:ln w="11430">
                <a:solidFill>
                  <a:schemeClr val="bg2">
                    <a:lumMod val="50000"/>
                  </a:schemeClr>
                </a:solidFill>
              </a:ln>
              <a:solidFill>
                <a:srgbClr val="000099"/>
              </a:solidFill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5562600" cy="6858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CONTENTS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6" name="Picture 5" descr="C:\Users\Enkhzorig.NSO\Desktop\bann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14400" y="5181600"/>
            <a:ext cx="807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1219200" y="1752600"/>
            <a:ext cx="7162800" cy="3276600"/>
          </a:xfrm>
        </p:spPr>
        <p:txBody>
          <a:bodyPr>
            <a:normAutofit lnSpcReduction="10000"/>
          </a:bodyPr>
          <a:lstStyle/>
          <a:p>
            <a:pPr marL="514350" indent="-514350">
              <a:lnSpc>
                <a:spcPct val="250000"/>
              </a:lnSpc>
              <a:buAutoNum type="romanUcPeriod"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THE 2008 SNA IMPLEMENTATION PLAN</a:t>
            </a:r>
          </a:p>
          <a:p>
            <a:pPr marL="514350" indent="-514350">
              <a:lnSpc>
                <a:spcPct val="250000"/>
              </a:lnSpc>
              <a:buAutoNum type="romanUcPeriod" startAt="2"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CURRENT IMPLEMENTATION STATUS OF 2008 SNA</a:t>
            </a:r>
            <a:endParaRPr lang="en-US" sz="2000" i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514350" indent="-514350">
              <a:lnSpc>
                <a:spcPct val="250000"/>
              </a:lnSpc>
              <a:buAutoNum type="romanUcPeriod" startAt="3"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CONCLUSION</a:t>
            </a:r>
          </a:p>
          <a:p>
            <a:pPr marL="514350" indent="-514350">
              <a:lnSpc>
                <a:spcPct val="250000"/>
              </a:lnSpc>
              <a:buAutoNum type="romanUcPeriod" startAt="3"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FUTURE ACTIVITIES</a:t>
            </a:r>
            <a:endParaRPr lang="mn-MN" sz="2000" b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endParaRPr lang="en-US" sz="1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5029200"/>
          </a:xfrm>
        </p:spPr>
        <p:txBody>
          <a:bodyPr>
            <a:noAutofit/>
          </a:bodyPr>
          <a:lstStyle/>
          <a:p>
            <a:pPr>
              <a:buNone/>
            </a:pPr>
            <a:endParaRPr lang="mn-MN" sz="10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endParaRPr lang="mn-MN" sz="3000" b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371600" y="2286000"/>
            <a:ext cx="53340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NSDS (2011-2015)</a:t>
            </a:r>
          </a:p>
          <a:p>
            <a:r>
              <a:rPr lang="en-US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       approved by Parliament</a:t>
            </a:r>
            <a:endParaRPr lang="en-US" b="1" i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2133600" y="3352800"/>
            <a:ext cx="5334000" cy="6858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Action plan (2011-2015)</a:t>
            </a:r>
          </a:p>
          <a:p>
            <a:pPr algn="ctr"/>
            <a:r>
              <a:rPr lang="en-US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to be approved by Statistical Consul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3200400" y="4343400"/>
            <a:ext cx="5181600" cy="76200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Annual work plan (yearly basis)</a:t>
            </a:r>
          </a:p>
          <a:p>
            <a:r>
              <a:rPr lang="en-US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                 </a:t>
            </a:r>
            <a:r>
              <a:rPr lang="en-US" b="1" i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approved by NSO chairman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91400" cy="6858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I. THE 2008 SNA IMPLEMENTATION PLAN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838200" y="1447800"/>
            <a:ext cx="76200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en-US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The 2008 SNA implementation plan </a:t>
            </a:r>
            <a:r>
              <a:rPr lang="en-US" sz="2000" i="1" noProof="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w</a:t>
            </a:r>
            <a:r>
              <a:rPr lang="en-US" sz="2000" i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as the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integral part </a:t>
            </a:r>
            <a:r>
              <a:rPr lang="en-US" sz="2000" i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of the NSDS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11" name="Right Arrow 10"/>
          <p:cNvSpPr/>
          <p:nvPr/>
        </p:nvSpPr>
        <p:spPr>
          <a:xfrm rot="5228573">
            <a:off x="6172200" y="2778500"/>
            <a:ext cx="744411" cy="708186"/>
          </a:xfrm>
          <a:prstGeom prst="rightArrow">
            <a:avLst/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11"/>
          <p:cNvSpPr/>
          <p:nvPr/>
        </p:nvSpPr>
        <p:spPr>
          <a:xfrm rot="5228573">
            <a:off x="6858001" y="3921500"/>
            <a:ext cx="744411" cy="708186"/>
          </a:xfrm>
          <a:prstGeom prst="rightArrow">
            <a:avLst/>
          </a:prstGeom>
          <a:solidFill>
            <a:srgbClr val="DDDDDD"/>
          </a:solidFill>
          <a:ln>
            <a:solidFill>
              <a:schemeClr val="bg1"/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914400" y="5410200"/>
            <a:ext cx="70866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</a:pPr>
            <a:r>
              <a:rPr kumimoji="0" lang="en-US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Next round of NSDS 2016-2020: </a:t>
            </a:r>
            <a:r>
              <a:rPr kumimoji="0" lang="en-US" sz="2000" b="1" i="1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on going process</a:t>
            </a: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7772400" cy="4648200"/>
          </a:xfrm>
        </p:spPr>
        <p:txBody>
          <a:bodyPr>
            <a:noAutofit/>
          </a:bodyPr>
          <a:lstStyle/>
          <a:p>
            <a:pPr>
              <a:buNone/>
            </a:pPr>
            <a:endParaRPr lang="mn-MN" sz="10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endParaRPr lang="mn-MN" sz="3000" b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391400" cy="6858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I. THE 2008 SNA IMPLEMENTATION PLAN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14400" y="1219200"/>
            <a:ext cx="80772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>
              <a:spcBef>
                <a:spcPct val="0"/>
              </a:spcBef>
            </a:pPr>
            <a:r>
              <a:rPr kumimoji="0" lang="en-US" sz="2000" i="1" u="none" strike="noStrike" kern="1200" cap="none" spc="0" normalizeH="0" baseline="0" noProof="0" dirty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The 2008 SNA implementation plan </a:t>
            </a:r>
            <a:r>
              <a:rPr lang="en-US" sz="2000" i="1" noProof="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w</a:t>
            </a:r>
            <a:r>
              <a:rPr lang="en-US" sz="2000" i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as the </a:t>
            </a:r>
            <a:r>
              <a:rPr lang="en-US" sz="2000" i="1" dirty="0" smtClean="0">
                <a:solidFill>
                  <a:srgbClr val="FF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integral part </a:t>
            </a:r>
            <a:r>
              <a:rPr lang="en-US" sz="2000" i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of the </a:t>
            </a:r>
            <a:r>
              <a:rPr lang="en-US" sz="2000" i="1" dirty="0" err="1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Monstat</a:t>
            </a:r>
            <a:r>
              <a:rPr lang="en-US" sz="2000" i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project.</a:t>
            </a:r>
            <a:endParaRPr kumimoji="0" lang="en-US" sz="2000" i="0" u="none" strike="noStrike" kern="1200" cap="none" spc="0" normalizeH="0" baseline="0" noProof="0" dirty="0" smtClean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graphicFrame>
        <p:nvGraphicFramePr>
          <p:cNvPr id="18" name="Diagram 17"/>
          <p:cNvGraphicFramePr/>
          <p:nvPr/>
        </p:nvGraphicFramePr>
        <p:xfrm>
          <a:off x="1066800" y="1981200"/>
          <a:ext cx="71628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685800"/>
            <a:ext cx="7696200" cy="5562600"/>
          </a:xfrm>
        </p:spPr>
        <p:txBody>
          <a:bodyPr>
            <a:noAutofit/>
          </a:bodyPr>
          <a:lstStyle/>
          <a:p>
            <a:pPr marL="514350" indent="-514350">
              <a:buFont typeface="Arial" pitchFamily="34" charset="0"/>
              <a:buAutoNum type="romanUcPeriod" startAt="2"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CURRENT IMPLEMENTATION STATUS OF 2008 SNA</a:t>
            </a:r>
            <a:endParaRPr lang="en-US" sz="2000" i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>
              <a:buNone/>
            </a:pPr>
            <a:endParaRPr lang="en-US" sz="105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>
              <a:buNone/>
            </a:pPr>
            <a:endParaRPr lang="en-US" sz="105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225425" indent="-225425"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Institutional  structure  has been set up for implementation of  2008 SNA  </a:t>
            </a:r>
          </a:p>
          <a:p>
            <a:pPr>
              <a:buNone/>
            </a:pPr>
            <a:r>
              <a:rPr lang="en-US" sz="20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mn-MN" sz="20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2000" b="1" u="sng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Inter-agency  working group:</a:t>
            </a:r>
            <a:endParaRPr lang="en-US" sz="1800" b="1" u="sng" dirty="0" smtClean="0">
              <a:solidFill>
                <a:srgbClr val="99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16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Composition</a:t>
            </a:r>
            <a:r>
              <a:rPr lang="mn-MN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</a:t>
            </a:r>
          </a:p>
          <a:p>
            <a:pPr marL="1376363" indent="-287338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NSO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1376363" indent="-287338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Bank of Mongolia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1376363" indent="-287338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Ministry of Finance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1376363" indent="-287338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General Custom Administration Office</a:t>
            </a:r>
          </a:p>
          <a:p>
            <a:pPr marL="864000">
              <a:buNone/>
            </a:pPr>
            <a:endParaRPr lang="en-US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>
              <a:buNone/>
            </a:pPr>
            <a:r>
              <a:rPr lang="en-US" sz="20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en-US" sz="2000" b="1" u="sng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Objectives of  the working group:</a:t>
            </a:r>
          </a:p>
          <a:p>
            <a:pPr marL="1376363" indent="-287338" algn="just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 study changes of SNA 1993 to ensure integration and harmony between 2008 SNA, BPM6 and GFS</a:t>
            </a:r>
          </a:p>
          <a:p>
            <a:pPr marL="1376363" indent="-287338" algn="just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 implement 2008 SNA recommendations</a:t>
            </a:r>
          </a:p>
          <a:p>
            <a:pPr marL="1376363" indent="-287338" algn="just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to create  necessary data sources.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924800" cy="57912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II. CURRENT IMPLEMENTATION STATUS OF 2008 SNA</a:t>
            </a:r>
            <a:endParaRPr lang="en-US" sz="2000" i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buNone/>
            </a:pPr>
            <a:endParaRPr lang="en-US" sz="1000" b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Statistical infrastructure was  improved</a:t>
            </a:r>
            <a:endParaRPr lang="mn-MN" sz="1800" b="1" dirty="0" smtClean="0">
              <a:solidFill>
                <a:srgbClr val="99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1188" indent="-271463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Systematic revision of data questionnaires and creation of data sources for compilation of annual SUT.</a:t>
            </a:r>
          </a:p>
          <a:p>
            <a:pPr marL="611188" indent="-271463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Technological solution enabling automatic updating of BR database based on GASR.</a:t>
            </a:r>
          </a:p>
          <a:p>
            <a:pPr marL="611188" indent="-271463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Introduction of sample survey to economic statistics and start of seasonally adjusted estimations.</a:t>
            </a:r>
          </a:p>
          <a:p>
            <a:pPr marL="612000"/>
            <a:endParaRPr lang="en-US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339725" indent="-339725"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Latest versions of classifications were revised and applied:</a:t>
            </a:r>
          </a:p>
          <a:p>
            <a:pPr marL="612000" lvl="1">
              <a:buFont typeface="Arial" pitchFamily="34" charset="0"/>
              <a:buChar char="•"/>
              <a:tabLst>
                <a:tab pos="574675" algn="l"/>
              </a:tabLst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ISIC</a:t>
            </a:r>
            <a:r>
              <a:rPr lang="mn-MN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-4.0</a:t>
            </a:r>
          </a:p>
          <a:p>
            <a:pPr marL="612000" lvl="1">
              <a:buFont typeface="Arial" pitchFamily="34" charset="0"/>
              <a:buChar char="•"/>
              <a:tabLst>
                <a:tab pos="574675" algn="l"/>
              </a:tabLst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CPC</a:t>
            </a:r>
            <a:r>
              <a:rPr lang="mn-MN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-2.0</a:t>
            </a:r>
          </a:p>
          <a:p>
            <a:pPr marL="612000" lvl="1">
              <a:buFont typeface="Arial" pitchFamily="34" charset="0"/>
              <a:buChar char="•"/>
              <a:tabLst>
                <a:tab pos="574675" algn="l"/>
              </a:tabLst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COICOP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 lvl="1">
              <a:buFont typeface="Arial" pitchFamily="34" charset="0"/>
              <a:buChar char="•"/>
              <a:tabLst>
                <a:tab pos="574675" algn="l"/>
              </a:tabLst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Asset classification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 lvl="1">
              <a:buFont typeface="Wingdings" pitchFamily="2" charset="2"/>
              <a:buChar char="ü"/>
            </a:pPr>
            <a:endParaRPr lang="en-US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endParaRPr lang="mn-MN" sz="1800" b="1" u="sng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2" descr="http://synagonism.net/standard/economy/un.sna.2008_files/SNA2008-imgCo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114800"/>
            <a:ext cx="1524000" cy="1983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II. CURRENT IMPLEMENTATION STATUS OF 2008 SNA</a:t>
            </a:r>
            <a:endParaRPr lang="en-US" sz="2000" i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buNone/>
            </a:pPr>
            <a:endParaRPr lang="en-US" sz="1000" b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buNone/>
            </a:pPr>
            <a:endParaRPr lang="en-US" sz="1000" b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18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Methodological foundation was set up for 2008 SNA </a:t>
            </a:r>
          </a:p>
          <a:p>
            <a:pPr>
              <a:buNone/>
            </a:pPr>
            <a:endParaRPr lang="en-US" sz="1800" b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18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	</a:t>
            </a:r>
            <a:r>
              <a:rPr lang="en-US" sz="1800" b="1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Methodologies on:</a:t>
            </a:r>
          </a:p>
          <a:p>
            <a:pPr marL="612000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GDP and GNI estimation 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Quarterly GDP estimation </a:t>
            </a:r>
            <a:r>
              <a:rPr lang="mn-MN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</a:p>
          <a:p>
            <a:pPr marL="612000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Sector accounts compilation  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SUT and IOT compilation   </a:t>
            </a:r>
          </a:p>
          <a:p>
            <a:pPr marL="612000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Balance of payment methodology  revised based on BPM6</a:t>
            </a:r>
          </a:p>
          <a:p>
            <a:pPr marL="612000">
              <a:buNone/>
            </a:pPr>
            <a:endParaRPr lang="en-US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1188" indent="-271463">
              <a:buNone/>
              <a:tabLst>
                <a:tab pos="339725" algn="l"/>
              </a:tabLst>
            </a:pPr>
            <a:r>
              <a:rPr lang="en-US" sz="1800" b="1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Price  statistics was improved</a:t>
            </a:r>
            <a:r>
              <a:rPr lang="mn-MN" sz="1800" b="1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endParaRPr lang="en-US" sz="1800" b="1" dirty="0" smtClean="0">
              <a:solidFill>
                <a:srgbClr val="99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27063" lvl="2" indent="-339725">
              <a:spcAft>
                <a:spcPts val="600"/>
              </a:spcAft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Calculation of Regional  CPI  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27063" lvl="2" indent="-339725">
              <a:spcAft>
                <a:spcPts val="600"/>
              </a:spcAft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2010 base year Industrial production Index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27063" indent="-339725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Calculation of  2010 base year Construction Cost Index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 descr="http://synagonism.net/standard/economy/un.sna.2008_files/SNA2008-imgCo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114800"/>
            <a:ext cx="1524000" cy="1983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762000"/>
            <a:ext cx="7772400" cy="56388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II. CURRENT IMPLEMENTATION STATUS OF 2008 SNA</a:t>
            </a:r>
            <a:endParaRPr lang="en-US" sz="2000" i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ctr">
              <a:buNone/>
            </a:pPr>
            <a:endParaRPr lang="en-US" sz="1000" b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Related  estimations and  surveys  have been carried out.</a:t>
            </a:r>
            <a:endParaRPr lang="mn-MN" sz="2000" b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endParaRPr lang="en-US" sz="1000" b="1" u="sng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540000">
              <a:buNone/>
            </a:pPr>
            <a:r>
              <a:rPr lang="en-US" sz="1800" b="1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Compilation of 2010 SUT, IOT </a:t>
            </a:r>
            <a:endParaRPr lang="mn-MN" sz="1800" b="1" dirty="0" smtClean="0">
              <a:solidFill>
                <a:srgbClr val="99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mn-MN" sz="5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574675" indent="-234950" algn="just">
              <a:spcBef>
                <a:spcPts val="0"/>
              </a:spcBef>
              <a:buSzPct val="80000"/>
              <a:defRPr/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First time, the results of SUT and IOT were disseminated to users in details;</a:t>
            </a:r>
          </a:p>
          <a:p>
            <a:pPr marL="574675" indent="-234950" algn="just">
              <a:spcBef>
                <a:spcPts val="0"/>
              </a:spcBef>
              <a:buSzPct val="80000"/>
              <a:defRPr/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Some main indicators were compiled according to SNA 2008 recommendations;</a:t>
            </a:r>
          </a:p>
          <a:p>
            <a:pPr marL="612000">
              <a:buNone/>
            </a:pPr>
            <a:endParaRPr lang="en-US" sz="1000" i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1188" indent="-385763">
              <a:buNone/>
            </a:pPr>
            <a:r>
              <a:rPr lang="en-US" sz="1800" b="1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Non observed economy survey</a:t>
            </a:r>
            <a:r>
              <a:rPr lang="mn-MN" sz="1800" b="1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</a:t>
            </a:r>
            <a:r>
              <a:rPr lang="en-US" sz="1800" b="1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– </a:t>
            </a:r>
            <a:r>
              <a:rPr lang="mn-MN" sz="1800" b="1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2010</a:t>
            </a:r>
          </a:p>
          <a:p>
            <a:pPr>
              <a:buFont typeface="Wingdings" pitchFamily="2" charset="2"/>
              <a:buChar char="q"/>
            </a:pPr>
            <a:endParaRPr lang="mn-MN" sz="5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574675" indent="-234950" algn="just">
              <a:lnSpc>
                <a:spcPct val="150000"/>
              </a:lnSpc>
              <a:spcBef>
                <a:spcPts val="0"/>
              </a:spcBef>
              <a:buSzPct val="80000"/>
              <a:defRPr/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First time all (N1-N7) fields of NOE were covered.</a:t>
            </a:r>
          </a:p>
          <a:p>
            <a:pPr marL="574675" indent="-234950" algn="just">
              <a:lnSpc>
                <a:spcPct val="150000"/>
              </a:lnSpc>
              <a:spcBef>
                <a:spcPts val="0"/>
              </a:spcBef>
              <a:buSzPct val="80000"/>
              <a:defRPr/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Base data of informal sector were created.</a:t>
            </a:r>
          </a:p>
          <a:p>
            <a:pPr marL="574675" indent="-234950" algn="just">
              <a:lnSpc>
                <a:spcPct val="150000"/>
              </a:lnSpc>
              <a:spcBef>
                <a:spcPts val="0"/>
              </a:spcBef>
              <a:buSzPct val="80000"/>
              <a:defRPr/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Results of NOE were integrated to the annual GDP estimation.</a:t>
            </a:r>
          </a:p>
          <a:p>
            <a:pPr marL="574675" indent="-234950" algn="just">
              <a:lnSpc>
                <a:spcPct val="150000"/>
              </a:lnSpc>
              <a:spcBef>
                <a:spcPts val="0"/>
              </a:spcBef>
              <a:buSzPct val="80000"/>
              <a:defRPr/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 internationally comparative data were collected.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80000"/>
              <a:buFont typeface="Wingdings" pitchFamily="2" charset="2"/>
              <a:buChar char="ü"/>
              <a:defRPr/>
            </a:pPr>
            <a:endParaRPr lang="mn-MN" sz="1000" dirty="0" smtClean="0">
              <a:solidFill>
                <a:srgbClr val="99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540000">
              <a:buNone/>
            </a:pPr>
            <a:r>
              <a:rPr lang="en-US" sz="1600" b="1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FISIM was estimated using new methodology </a:t>
            </a:r>
            <a:endParaRPr lang="mn-MN" sz="1600" b="1" dirty="0" smtClean="0">
              <a:solidFill>
                <a:srgbClr val="990000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Font typeface="Wingdings" pitchFamily="2" charset="2"/>
              <a:buChar char="q"/>
            </a:pPr>
            <a:endParaRPr lang="mn-MN" sz="1800" b="1" u="sng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endParaRPr lang="mn-MN" sz="1000" b="1" u="sng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5" name="Picture 2" descr="http://synagonism.net/standard/economy/un.sna.2008_files/SNA2008-imgCover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91400" y="4114800"/>
            <a:ext cx="1524000" cy="198361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85800"/>
            <a:ext cx="7772400" cy="5638800"/>
          </a:xfrm>
        </p:spPr>
        <p:txBody>
          <a:bodyPr>
            <a:noAutofit/>
          </a:bodyPr>
          <a:lstStyle/>
          <a:p>
            <a:pPr marL="514350" indent="-514350" algn="ctr">
              <a:buFont typeface="Arial" pitchFamily="34" charset="0"/>
              <a:buAutoNum type="romanUcPeriod" startAt="2"/>
            </a:pPr>
            <a:r>
              <a:rPr lang="en-US" sz="2000" b="1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CURRENT IMPLEMENTATION STATUS OF 2008 SNA</a:t>
            </a:r>
            <a:endParaRPr lang="en-US" sz="2000" i="1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>
              <a:buNone/>
            </a:pPr>
            <a:endParaRPr lang="en-US" sz="1000" u="sng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>
              <a:buNone/>
            </a:pPr>
            <a:endParaRPr lang="en-US" sz="1000" u="sng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>
              <a:buNone/>
            </a:pPr>
            <a:endParaRPr lang="en-US" sz="1000" u="sng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>
              <a:buNone/>
            </a:pPr>
            <a:r>
              <a:rPr lang="en-US" sz="1800" b="1" u="sng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Adapted</a:t>
            </a:r>
            <a:r>
              <a:rPr lang="en-US" sz="1800" b="1" u="sng" cap="all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 g</a:t>
            </a:r>
            <a:r>
              <a:rPr lang="en-US" sz="1800" b="1" u="sng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lobal Assessment (UNECE, </a:t>
            </a:r>
            <a:r>
              <a:rPr lang="en-US" sz="1800" b="1" u="sng" dirty="0" err="1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Eurostat</a:t>
            </a:r>
            <a:r>
              <a:rPr lang="en-US" sz="1800" b="1" u="sng" dirty="0" smtClean="0">
                <a:solidFill>
                  <a:srgbClr val="990000"/>
                </a:solidFill>
                <a:latin typeface="Times New Roman" pitchFamily="18" charset="0"/>
                <a:cs typeface="Times New Roman" pitchFamily="18" charset="0"/>
              </a:rPr>
              <a:t>, EFTA, ESCAP) in 2013:</a:t>
            </a:r>
          </a:p>
          <a:p>
            <a:pPr marL="627063" indent="-339725" algn="just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The first country in the Asia-Pacific region.</a:t>
            </a:r>
          </a:p>
          <a:p>
            <a:pPr marL="627063" indent="-339725" algn="just">
              <a:spcBef>
                <a:spcPts val="600"/>
              </a:spcBef>
              <a:spcAft>
                <a:spcPts val="600"/>
              </a:spcAft>
              <a:buSzPct val="80000"/>
              <a:defRPr/>
            </a:pPr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Main objectives of AGA are to evaluate NSS as a whole, assess official statistics development and provide insight and recommendations for improving the entire system, operations, statistical activities and related capacities .</a:t>
            </a:r>
          </a:p>
          <a:p>
            <a:pPr marL="612000" lvl="0" algn="just">
              <a:buNone/>
            </a:pPr>
            <a:endParaRPr lang="en-US" sz="1800" u="sng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1188" lvl="0" indent="-611188" algn="just">
              <a:buNone/>
            </a:pPr>
            <a:r>
              <a:rPr lang="en-US" sz="1800" b="1" u="sng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Recommendation</a:t>
            </a:r>
            <a:r>
              <a:rPr lang="mn-MN" sz="1800" b="1" u="sng" dirty="0" smtClean="0">
                <a:solidFill>
                  <a:srgbClr val="990000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: </a:t>
            </a:r>
          </a:p>
          <a:p>
            <a:pPr marL="612000" algn="just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Recommendations were provided as a future direction to further implement of 2008 SNA .</a:t>
            </a:r>
            <a:endParaRPr lang="en-US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marL="612000" algn="just"/>
            <a:r>
              <a:rPr lang="en-US" sz="1800" dirty="0" smtClean="0">
                <a:solidFill>
                  <a:srgbClr val="000099"/>
                </a:solidFill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Recommendations were given to prioritize the 2008 SNA changes and start to implement more important issues. </a:t>
            </a:r>
            <a:endParaRPr lang="mn-MN" sz="1800" dirty="0" smtClean="0">
              <a:solidFill>
                <a:srgbClr val="000099"/>
              </a:solidFill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3674BE-868E-4E9C-9C2E-A51C90FD8C9D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SO 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 of iIM</Template>
  <TotalTime>13040</TotalTime>
  <Words>1189</Words>
  <Application>Microsoft Office PowerPoint</Application>
  <PresentationFormat>On-screen Show (4:3)</PresentationFormat>
  <Paragraphs>244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NSO new</vt:lpstr>
      <vt:lpstr>MONGOLIA: IMPLEMENTATION OF THE 2008 SNA</vt:lpstr>
      <vt:lpstr>CONTENTS</vt:lpstr>
      <vt:lpstr>I. THE 2008 SNA IMPLEMENTATION PLAN</vt:lpstr>
      <vt:lpstr>I. THE 2008 SNA IMPLEMENTATION PLAN</vt:lpstr>
      <vt:lpstr>Slide 5</vt:lpstr>
      <vt:lpstr>Slide 6</vt:lpstr>
      <vt:lpstr>Slide 7</vt:lpstr>
      <vt:lpstr>Slide 8</vt:lpstr>
      <vt:lpstr>Slide 9</vt:lpstr>
      <vt:lpstr>Slide 10</vt:lpstr>
      <vt:lpstr>III. CONCLUSION</vt:lpstr>
      <vt:lpstr>III. CONCLUSION</vt:lpstr>
      <vt:lpstr>III. CONCLUSION</vt:lpstr>
      <vt:lpstr>IV.  FUTURE ACTIVITIES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tserendulam</dc:creator>
  <cp:lastModifiedBy>Badamtsetseg</cp:lastModifiedBy>
  <cp:revision>2295</cp:revision>
  <dcterms:created xsi:type="dcterms:W3CDTF">2012-10-02T03:15:55Z</dcterms:created>
  <dcterms:modified xsi:type="dcterms:W3CDTF">2014-03-18T05:13:46Z</dcterms:modified>
</cp:coreProperties>
</file>