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notesMasterIdLst>
    <p:notesMasterId r:id="rId20"/>
  </p:notesMasterIdLst>
  <p:sldIdLst>
    <p:sldId id="259" r:id="rId5"/>
    <p:sldId id="618" r:id="rId6"/>
    <p:sldId id="619" r:id="rId7"/>
    <p:sldId id="621" r:id="rId8"/>
    <p:sldId id="687" r:id="rId9"/>
    <p:sldId id="625" r:id="rId10"/>
    <p:sldId id="623" r:id="rId11"/>
    <p:sldId id="689" r:id="rId12"/>
    <p:sldId id="700" r:id="rId13"/>
    <p:sldId id="685" r:id="rId14"/>
    <p:sldId id="686" r:id="rId15"/>
    <p:sldId id="676" r:id="rId16"/>
    <p:sldId id="691" r:id="rId17"/>
    <p:sldId id="690" r:id="rId18"/>
    <p:sldId id="561" r:id="rId19"/>
  </p:sldIdLst>
  <p:sldSz cx="9144000" cy="6858000" type="screen4x3"/>
  <p:notesSz cx="7010400" cy="9296400"/>
  <p:defaultTextStyle>
    <a:defPPr>
      <a:defRPr lang="es-MX"/>
    </a:defPPr>
    <a:lvl1pPr algn="ctr" rtl="0" fontAlgn="base">
      <a:spcBef>
        <a:spcPct val="50000"/>
      </a:spcBef>
      <a:spcAft>
        <a:spcPct val="0"/>
      </a:spcAft>
      <a:defRPr sz="1000" b="1" kern="1200">
        <a:solidFill>
          <a:schemeClr val="tx1"/>
        </a:solidFill>
        <a:latin typeface="Arial" charset="0"/>
        <a:ea typeface="+mn-ea"/>
        <a:cs typeface="+mn-cs"/>
      </a:defRPr>
    </a:lvl1pPr>
    <a:lvl2pPr marL="457200" algn="ctr" rtl="0" fontAlgn="base">
      <a:spcBef>
        <a:spcPct val="50000"/>
      </a:spcBef>
      <a:spcAft>
        <a:spcPct val="0"/>
      </a:spcAft>
      <a:defRPr sz="1000" b="1" kern="1200">
        <a:solidFill>
          <a:schemeClr val="tx1"/>
        </a:solidFill>
        <a:latin typeface="Arial" charset="0"/>
        <a:ea typeface="+mn-ea"/>
        <a:cs typeface="+mn-cs"/>
      </a:defRPr>
    </a:lvl2pPr>
    <a:lvl3pPr marL="914400" algn="ctr" rtl="0" fontAlgn="base">
      <a:spcBef>
        <a:spcPct val="50000"/>
      </a:spcBef>
      <a:spcAft>
        <a:spcPct val="0"/>
      </a:spcAft>
      <a:defRPr sz="1000" b="1" kern="1200">
        <a:solidFill>
          <a:schemeClr val="tx1"/>
        </a:solidFill>
        <a:latin typeface="Arial" charset="0"/>
        <a:ea typeface="+mn-ea"/>
        <a:cs typeface="+mn-cs"/>
      </a:defRPr>
    </a:lvl3pPr>
    <a:lvl4pPr marL="1371600" algn="ctr" rtl="0" fontAlgn="base">
      <a:spcBef>
        <a:spcPct val="50000"/>
      </a:spcBef>
      <a:spcAft>
        <a:spcPct val="0"/>
      </a:spcAft>
      <a:defRPr sz="1000" b="1" kern="1200">
        <a:solidFill>
          <a:schemeClr val="tx1"/>
        </a:solidFill>
        <a:latin typeface="Arial" charset="0"/>
        <a:ea typeface="+mn-ea"/>
        <a:cs typeface="+mn-cs"/>
      </a:defRPr>
    </a:lvl4pPr>
    <a:lvl5pPr marL="1828800" algn="ctr" rtl="0" fontAlgn="base">
      <a:spcBef>
        <a:spcPct val="5000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99"/>
    <a:srgbClr val="0033CC"/>
    <a:srgbClr val="000000"/>
    <a:srgbClr val="00FFFF"/>
    <a:srgbClr val="33CCFF"/>
    <a:srgbClr val="666633"/>
    <a:srgbClr val="70AC2E"/>
    <a:srgbClr val="00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99386" autoAdjust="0"/>
  </p:normalViewPr>
  <p:slideViewPr>
    <p:cSldViewPr snapToGrid="0">
      <p:cViewPr>
        <p:scale>
          <a:sx n="120" d="100"/>
          <a:sy n="120" d="100"/>
        </p:scale>
        <p:origin x="-312" y="90"/>
      </p:cViewPr>
      <p:guideLst>
        <p:guide orient="horz" pos="2159"/>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50" d="100"/>
          <a:sy n="150" d="100"/>
        </p:scale>
        <p:origin x="-552" y="2514"/>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Libro4"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4"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4"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25"/>
          <c:dPt>
            <c:idx val="0"/>
            <c:bubble3D val="0"/>
            <c:explosion val="0"/>
          </c:dPt>
          <c:dLbls>
            <c:dLbl>
              <c:idx val="0"/>
              <c:layout>
                <c:manualLayout>
                  <c:x val="6.1414693260489747E-2"/>
                  <c:y val="-0.37041092375571255"/>
                </c:manualLayout>
              </c:layout>
              <c:tx>
                <c:rich>
                  <a:bodyPr/>
                  <a:lstStyle/>
                  <a:p>
                    <a:r>
                      <a:rPr lang="en-US" sz="1400" u="none" baseline="0" dirty="0" smtClean="0">
                        <a:effectLst/>
                        <a:latin typeface="Tahoma" pitchFamily="34" charset="0"/>
                        <a:ea typeface="Tahoma" pitchFamily="34" charset="0"/>
                        <a:cs typeface="Tahoma" pitchFamily="34" charset="0"/>
                      </a:rPr>
                      <a:t>GDP </a:t>
                    </a:r>
                    <a:r>
                      <a:rPr lang="en-US" sz="1400" u="none" baseline="0" dirty="0">
                        <a:effectLst/>
                        <a:latin typeface="Tahoma" pitchFamily="34" charset="0"/>
                        <a:ea typeface="Tahoma" pitchFamily="34" charset="0"/>
                        <a:cs typeface="Tahoma" pitchFamily="34" charset="0"/>
                      </a:rPr>
                      <a:t>2008</a:t>
                    </a:r>
                    <a:endParaRPr lang="en-US" sz="1400" u="none" dirty="0">
                      <a:effectLst/>
                      <a:latin typeface="Tahoma" pitchFamily="34" charset="0"/>
                      <a:ea typeface="Tahoma" pitchFamily="34" charset="0"/>
                      <a:cs typeface="Tahoma" pitchFamily="34" charset="0"/>
                    </a:endParaRPr>
                  </a:p>
                </c:rich>
              </c:tx>
              <c:showLegendKey val="0"/>
              <c:showVal val="0"/>
              <c:showCatName val="0"/>
              <c:showSerName val="0"/>
              <c:showPercent val="1"/>
              <c:showBubbleSize val="0"/>
            </c:dLbl>
            <c:dLbl>
              <c:idx val="1"/>
              <c:layout>
                <c:manualLayout>
                  <c:x val="-0.11327524766730813"/>
                  <c:y val="3.2764573653356081E-3"/>
                </c:manualLayout>
              </c:layout>
              <c:tx>
                <c:rich>
                  <a:bodyPr/>
                  <a:lstStyle/>
                  <a:p>
                    <a:r>
                      <a:rPr lang="en-US" sz="1400" b="1" i="0" u="none" baseline="0" dirty="0">
                        <a:effectLst/>
                        <a:latin typeface="Tahoma" pitchFamily="34" charset="0"/>
                        <a:ea typeface="Tahoma" pitchFamily="34" charset="0"/>
                        <a:cs typeface="Tahoma" pitchFamily="34" charset="0"/>
                      </a:rPr>
                      <a:t>25.49% </a:t>
                    </a:r>
                    <a:endParaRPr lang="es-MX" sz="1400" b="1" i="0" u="none" baseline="0" dirty="0">
                      <a:effectLst/>
                      <a:latin typeface="Tahoma" pitchFamily="34" charset="0"/>
                      <a:ea typeface="Tahoma" pitchFamily="34" charset="0"/>
                      <a:cs typeface="Tahoma" pitchFamily="34" charset="0"/>
                    </a:endParaRPr>
                  </a:p>
                  <a:p>
                    <a:r>
                      <a:rPr lang="en-US" sz="1400" b="0" i="0" u="none" baseline="0" dirty="0" smtClean="0">
                        <a:effectLst/>
                        <a:latin typeface="Tahoma" pitchFamily="34" charset="0"/>
                        <a:ea typeface="Tahoma" pitchFamily="34" charset="0"/>
                        <a:cs typeface="Tahoma" pitchFamily="34" charset="0"/>
                      </a:rPr>
                      <a:t> INFORMAL</a:t>
                    </a:r>
                  </a:p>
                  <a:p>
                    <a:r>
                      <a:rPr lang="en-US" sz="1400" b="0" i="0" u="none" baseline="0" dirty="0" smtClean="0">
                        <a:effectLst/>
                        <a:latin typeface="Tahoma" pitchFamily="34" charset="0"/>
                        <a:ea typeface="Tahoma" pitchFamily="34" charset="0"/>
                        <a:cs typeface="Tahoma" pitchFamily="34" charset="0"/>
                      </a:rPr>
                      <a:t>ACTIVITY</a:t>
                    </a:r>
                    <a:endParaRPr lang="es-MX" sz="1400" u="none" dirty="0">
                      <a:effectLst/>
                      <a:latin typeface="Tahoma" pitchFamily="34" charset="0"/>
                      <a:ea typeface="Tahoma" pitchFamily="34" charset="0"/>
                      <a:cs typeface="Tahoma" pitchFamily="34" charset="0"/>
                    </a:endParaRPr>
                  </a:p>
                  <a:p>
                    <a:endParaRPr lang="en-US" sz="1400" u="none" dirty="0">
                      <a:effectLst/>
                      <a:latin typeface="Tahoma" pitchFamily="34" charset="0"/>
                      <a:ea typeface="Tahoma" pitchFamily="34" charset="0"/>
                      <a:cs typeface="Tahoma" pitchFamily="34" charset="0"/>
                    </a:endParaRPr>
                  </a:p>
                </c:rich>
              </c:tx>
              <c:showLegendKey val="0"/>
              <c:showVal val="0"/>
              <c:showCatName val="0"/>
              <c:showSerName val="0"/>
              <c:showPercent val="1"/>
              <c:showBubbleSize val="0"/>
            </c:dLbl>
            <c:txPr>
              <a:bodyPr/>
              <a:lstStyle/>
              <a:p>
                <a:pPr>
                  <a:defRPr sz="1400" u="none">
                    <a:effectLst/>
                    <a:latin typeface="Tahoma" pitchFamily="34" charset="0"/>
                    <a:ea typeface="Tahoma" pitchFamily="34" charset="0"/>
                    <a:cs typeface="Tahoma" pitchFamily="34" charset="0"/>
                  </a:defRPr>
                </a:pPr>
                <a:endParaRPr lang="en-US"/>
              </a:p>
            </c:txPr>
            <c:showLegendKey val="0"/>
            <c:showVal val="0"/>
            <c:showCatName val="0"/>
            <c:showSerName val="0"/>
            <c:showPercent val="1"/>
            <c:showBubbleSize val="0"/>
            <c:showLeaderLines val="1"/>
          </c:dLbls>
          <c:val>
            <c:numRef>
              <c:f>(Hoja1!$B$9,Hoja1!$E$9)</c:f>
              <c:numCache>
                <c:formatCode>General</c:formatCode>
                <c:ptCount val="2"/>
                <c:pt idx="0">
                  <c:v>12256863.644750006</c:v>
                </c:pt>
                <c:pt idx="1">
                  <c:v>3124794.128</c:v>
                </c:pt>
              </c:numCache>
            </c:numRef>
          </c:val>
        </c:ser>
        <c:dLbls>
          <c:showLegendKey val="0"/>
          <c:showVal val="0"/>
          <c:showCatName val="0"/>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19"/>
          <c:dPt>
            <c:idx val="1"/>
            <c:bubble3D val="0"/>
            <c:spPr>
              <a:solidFill>
                <a:srgbClr val="7030A0"/>
              </a:solidFill>
            </c:spPr>
          </c:dPt>
          <c:dLbls>
            <c:dLbl>
              <c:idx val="0"/>
              <c:layout>
                <c:manualLayout>
                  <c:x val="0.16768841527896078"/>
                  <c:y val="-0.34897937247530297"/>
                </c:manualLayout>
              </c:layout>
              <c:tx>
                <c:rich>
                  <a:bodyPr/>
                  <a:lstStyle/>
                  <a:p>
                    <a:pPr>
                      <a:defRPr sz="1200">
                        <a:latin typeface="Tahoma" pitchFamily="34" charset="0"/>
                        <a:ea typeface="Tahoma" pitchFamily="34" charset="0"/>
                        <a:cs typeface="Tahoma" pitchFamily="34" charset="0"/>
                      </a:defRPr>
                    </a:pPr>
                    <a:r>
                      <a:rPr lang="en-US" sz="1200" dirty="0" smtClean="0">
                        <a:latin typeface="Tahoma" pitchFamily="34" charset="0"/>
                        <a:ea typeface="Tahoma" pitchFamily="34" charset="0"/>
                        <a:cs typeface="Tahoma" pitchFamily="34" charset="0"/>
                      </a:rPr>
                      <a:t>GDP </a:t>
                    </a:r>
                    <a:r>
                      <a:rPr lang="en-US" sz="1200" dirty="0">
                        <a:latin typeface="Tahoma" pitchFamily="34" charset="0"/>
                        <a:ea typeface="Tahoma" pitchFamily="34" charset="0"/>
                        <a:cs typeface="Tahoma" pitchFamily="34" charset="0"/>
                      </a:rPr>
                      <a:t>2008</a:t>
                    </a:r>
                  </a:p>
                </c:rich>
              </c:tx>
              <c:spPr/>
              <c:showLegendKey val="0"/>
              <c:showVal val="0"/>
              <c:showCatName val="0"/>
              <c:showSerName val="0"/>
              <c:showPercent val="1"/>
              <c:showBubbleSize val="0"/>
            </c:dLbl>
            <c:dLbl>
              <c:idx val="1"/>
              <c:layout>
                <c:manualLayout>
                  <c:x val="-0.15611589808641538"/>
                  <c:y val="6.1342592592592587E-2"/>
                </c:manualLayout>
              </c:layout>
              <c:tx>
                <c:rich>
                  <a:bodyPr/>
                  <a:lstStyle/>
                  <a:p>
                    <a:pPr>
                      <a:defRPr sz="1200">
                        <a:latin typeface="Tahoma" pitchFamily="34" charset="0"/>
                        <a:ea typeface="Tahoma" pitchFamily="34" charset="0"/>
                        <a:cs typeface="Tahoma" pitchFamily="34" charset="0"/>
                      </a:defRPr>
                    </a:pPr>
                    <a:r>
                      <a:rPr lang="en-US" sz="1200" b="1" dirty="0">
                        <a:latin typeface="Tahoma" pitchFamily="34" charset="0"/>
                        <a:ea typeface="Tahoma" pitchFamily="34" charset="0"/>
                        <a:cs typeface="Tahoma" pitchFamily="34" charset="0"/>
                      </a:rPr>
                      <a:t>8.70% </a:t>
                    </a:r>
                  </a:p>
                  <a:p>
                    <a:pPr>
                      <a:defRPr sz="1200">
                        <a:latin typeface="Tahoma" pitchFamily="34" charset="0"/>
                        <a:ea typeface="Tahoma" pitchFamily="34" charset="0"/>
                        <a:cs typeface="Tahoma" pitchFamily="34" charset="0"/>
                      </a:defRPr>
                    </a:pPr>
                    <a:r>
                      <a:rPr lang="en-US" sz="1200" baseline="0" dirty="0" smtClean="0">
                        <a:latin typeface="Tahoma" pitchFamily="34" charset="0"/>
                        <a:ea typeface="Tahoma" pitchFamily="34" charset="0"/>
                        <a:cs typeface="Tahoma" pitchFamily="34" charset="0"/>
                      </a:rPr>
                      <a:t> INFORMAL</a:t>
                    </a:r>
                  </a:p>
                  <a:p>
                    <a:pPr>
                      <a:defRPr sz="1200">
                        <a:latin typeface="Tahoma" pitchFamily="34" charset="0"/>
                        <a:ea typeface="Tahoma" pitchFamily="34" charset="0"/>
                        <a:cs typeface="Tahoma" pitchFamily="34" charset="0"/>
                      </a:defRPr>
                    </a:pPr>
                    <a:r>
                      <a:rPr lang="en-US" sz="1200" baseline="0" dirty="0" smtClean="0">
                        <a:latin typeface="Tahoma" pitchFamily="34" charset="0"/>
                        <a:ea typeface="Tahoma" pitchFamily="34" charset="0"/>
                        <a:cs typeface="Tahoma" pitchFamily="34" charset="0"/>
                      </a:rPr>
                      <a:t>SECTOR</a:t>
                    </a:r>
                    <a:endParaRPr lang="en-US" sz="1200" dirty="0">
                      <a:latin typeface="Tahoma" pitchFamily="34" charset="0"/>
                      <a:ea typeface="Tahoma" pitchFamily="34" charset="0"/>
                      <a:cs typeface="Tahoma" pitchFamily="34" charset="0"/>
                    </a:endParaRPr>
                  </a:p>
                </c:rich>
              </c:tx>
              <c:spPr/>
              <c:showLegendKey val="0"/>
              <c:showVal val="0"/>
              <c:showCatName val="0"/>
              <c:showSerName val="0"/>
              <c:showPercent val="1"/>
              <c:showBubbleSize val="0"/>
            </c:dLbl>
            <c:txPr>
              <a:bodyPr/>
              <a:lstStyle/>
              <a:p>
                <a:pPr>
                  <a:defRPr sz="1400">
                    <a:latin typeface="Tahoma" pitchFamily="34" charset="0"/>
                    <a:ea typeface="Tahoma" pitchFamily="34" charset="0"/>
                    <a:cs typeface="Tahoma" pitchFamily="34" charset="0"/>
                  </a:defRPr>
                </a:pPr>
                <a:endParaRPr lang="en-US"/>
              </a:p>
            </c:txPr>
            <c:showLegendKey val="0"/>
            <c:showVal val="0"/>
            <c:showCatName val="0"/>
            <c:showSerName val="0"/>
            <c:showPercent val="1"/>
            <c:showBubbleSize val="0"/>
            <c:showLeaderLines val="1"/>
          </c:dLbls>
          <c:val>
            <c:numRef>
              <c:f>Hoja1!$B$9:$C$9</c:f>
              <c:numCache>
                <c:formatCode>General</c:formatCode>
                <c:ptCount val="2"/>
                <c:pt idx="0">
                  <c:v>12256863.644750006</c:v>
                </c:pt>
                <c:pt idx="1">
                  <c:v>1066910.564</c:v>
                </c:pt>
              </c:numCache>
            </c:numRef>
          </c:val>
        </c:ser>
        <c:dLbls>
          <c:showLegendKey val="0"/>
          <c:showVal val="0"/>
          <c:showCatName val="0"/>
          <c:showSerName val="0"/>
          <c:showPercent val="1"/>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25"/>
          <c:dPt>
            <c:idx val="1"/>
            <c:bubble3D val="0"/>
            <c:spPr>
              <a:solidFill>
                <a:srgbClr val="FF0000"/>
              </a:solidFill>
            </c:spPr>
          </c:dPt>
          <c:dLbls>
            <c:dLbl>
              <c:idx val="0"/>
              <c:layout>
                <c:manualLayout>
                  <c:x val="0.10137531015072385"/>
                  <c:y val="-0.24487301009600071"/>
                </c:manualLayout>
              </c:layout>
              <c:tx>
                <c:rich>
                  <a:bodyPr/>
                  <a:lstStyle/>
                  <a:p>
                    <a:r>
                      <a:rPr lang="en-US" sz="1200" baseline="0" dirty="0" smtClean="0">
                        <a:latin typeface="Tahoma" pitchFamily="34" charset="0"/>
                        <a:ea typeface="Tahoma" pitchFamily="34" charset="0"/>
                        <a:cs typeface="Tahoma" pitchFamily="34" charset="0"/>
                      </a:rPr>
                      <a:t>GDP </a:t>
                    </a:r>
                    <a:r>
                      <a:rPr lang="en-US" sz="1200" baseline="0" dirty="0">
                        <a:latin typeface="Tahoma" pitchFamily="34" charset="0"/>
                        <a:ea typeface="Tahoma" pitchFamily="34" charset="0"/>
                        <a:cs typeface="Tahoma" pitchFamily="34" charset="0"/>
                      </a:rPr>
                      <a:t>2008</a:t>
                    </a:r>
                    <a:endParaRPr lang="es-MX" sz="1200" dirty="0">
                      <a:latin typeface="Tahoma" pitchFamily="34" charset="0"/>
                      <a:ea typeface="Tahoma" pitchFamily="34" charset="0"/>
                      <a:cs typeface="Tahoma" pitchFamily="34" charset="0"/>
                    </a:endParaRPr>
                  </a:p>
                  <a:p>
                    <a:endParaRPr lang="en-US" sz="1200" dirty="0">
                      <a:latin typeface="Tahoma" pitchFamily="34" charset="0"/>
                      <a:ea typeface="Tahoma" pitchFamily="34" charset="0"/>
                      <a:cs typeface="Tahoma" pitchFamily="34" charset="0"/>
                    </a:endParaRPr>
                  </a:p>
                </c:rich>
              </c:tx>
              <c:showLegendKey val="0"/>
              <c:showVal val="0"/>
              <c:showCatName val="0"/>
              <c:showSerName val="0"/>
              <c:showPercent val="1"/>
              <c:showBubbleSize val="0"/>
            </c:dLbl>
            <c:dLbl>
              <c:idx val="1"/>
              <c:layout>
                <c:manualLayout>
                  <c:x val="-0.13095656223991917"/>
                  <c:y val="5.4352825427044296E-2"/>
                </c:manualLayout>
              </c:layout>
              <c:tx>
                <c:rich>
                  <a:bodyPr/>
                  <a:lstStyle/>
                  <a:p>
                    <a:r>
                      <a:rPr lang="en-US" sz="1200" b="1" i="0" baseline="0" dirty="0">
                        <a:latin typeface="Tahoma" pitchFamily="34" charset="0"/>
                        <a:ea typeface="Tahoma" pitchFamily="34" charset="0"/>
                        <a:cs typeface="Tahoma" pitchFamily="34" charset="0"/>
                      </a:rPr>
                      <a:t>16.79% </a:t>
                    </a:r>
                    <a:endParaRPr lang="es-MX" sz="1200" b="1" dirty="0">
                      <a:latin typeface="Tahoma" pitchFamily="34" charset="0"/>
                      <a:ea typeface="Tahoma" pitchFamily="34" charset="0"/>
                      <a:cs typeface="Tahoma" pitchFamily="34" charset="0"/>
                    </a:endParaRPr>
                  </a:p>
                  <a:p>
                    <a:r>
                      <a:rPr lang="en-US" sz="1200" b="0" i="0" baseline="0" dirty="0" smtClean="0">
                        <a:latin typeface="Tahoma" pitchFamily="34" charset="0"/>
                        <a:ea typeface="Tahoma" pitchFamily="34" charset="0"/>
                        <a:cs typeface="Tahoma" pitchFamily="34" charset="0"/>
                      </a:rPr>
                      <a:t> INFORMAL</a:t>
                    </a:r>
                  </a:p>
                  <a:p>
                    <a:r>
                      <a:rPr lang="en-US" sz="1200" b="0" i="0" baseline="0" dirty="0" smtClean="0">
                        <a:latin typeface="Tahoma" pitchFamily="34" charset="0"/>
                        <a:ea typeface="Tahoma" pitchFamily="34" charset="0"/>
                        <a:cs typeface="Tahoma" pitchFamily="34" charset="0"/>
                      </a:rPr>
                      <a:t>EMPLOYMENT</a:t>
                    </a:r>
                    <a:endParaRPr lang="en-US" sz="1200" b="0" i="0" baseline="0" dirty="0">
                      <a:latin typeface="Tahoma" pitchFamily="34" charset="0"/>
                      <a:ea typeface="Tahoma" pitchFamily="34" charset="0"/>
                      <a:cs typeface="Tahoma" pitchFamily="34" charset="0"/>
                    </a:endParaRPr>
                  </a:p>
                </c:rich>
              </c:tx>
              <c:showLegendKey val="0"/>
              <c:showVal val="0"/>
              <c:showCatName val="0"/>
              <c:showSerName val="0"/>
              <c:showPercent val="1"/>
              <c:showBubbleSize val="0"/>
            </c:dLbl>
            <c:txPr>
              <a:bodyPr/>
              <a:lstStyle/>
              <a:p>
                <a:pPr>
                  <a:defRPr sz="1200">
                    <a:latin typeface="Tahoma" pitchFamily="34" charset="0"/>
                    <a:ea typeface="Tahoma" pitchFamily="34" charset="0"/>
                    <a:cs typeface="Tahoma" pitchFamily="34" charset="0"/>
                  </a:defRPr>
                </a:pPr>
                <a:endParaRPr lang="en-US"/>
              </a:p>
            </c:txPr>
            <c:showLegendKey val="0"/>
            <c:showVal val="0"/>
            <c:showCatName val="0"/>
            <c:showSerName val="0"/>
            <c:showPercent val="1"/>
            <c:showBubbleSize val="0"/>
            <c:showLeaderLines val="1"/>
          </c:dLbls>
          <c:val>
            <c:numRef>
              <c:f>(Hoja1!$B$9,Hoja1!$D$9)</c:f>
              <c:numCache>
                <c:formatCode>General</c:formatCode>
                <c:ptCount val="2"/>
                <c:pt idx="0">
                  <c:v>12256863.644750006</c:v>
                </c:pt>
                <c:pt idx="1">
                  <c:v>2057883.564</c:v>
                </c:pt>
              </c:numCache>
            </c:numRef>
          </c:val>
        </c:ser>
        <c:dLbls>
          <c:showLegendKey val="0"/>
          <c:showVal val="0"/>
          <c:showCatName val="0"/>
          <c:showSerName val="0"/>
          <c:showPercent val="1"/>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7BB393-66E0-4C47-9FEA-E0A52CA318BD}" type="doc">
      <dgm:prSet loTypeId="urn:microsoft.com/office/officeart/2005/8/layout/hProcess4" loCatId="process" qsTypeId="urn:microsoft.com/office/officeart/2005/8/quickstyle/3d3" qsCatId="3D" csTypeId="urn:microsoft.com/office/officeart/2005/8/colors/accent0_2" csCatId="mainScheme" phldr="1"/>
      <dgm:spPr/>
      <dgm:t>
        <a:bodyPr/>
        <a:lstStyle/>
        <a:p>
          <a:endParaRPr lang="es-MX"/>
        </a:p>
      </dgm:t>
    </dgm:pt>
    <dgm:pt modelId="{F5471DEC-EDDE-4AA6-A908-62EED1CEEDB6}">
      <dgm:prSet custT="1"/>
      <dgm:spPr/>
      <dgm:t>
        <a:bodyPr/>
        <a:lstStyle/>
        <a:p>
          <a:pPr algn="just"/>
          <a:r>
            <a:rPr lang="en-US" sz="1200" dirty="0" smtClean="0">
              <a:latin typeface="Helvetica" pitchFamily="34" charset="0"/>
              <a:cs typeface="Helvetica" pitchFamily="34" charset="0"/>
            </a:rPr>
            <a:t>Is added to the definition of informal employment other types of informal employment:</a:t>
          </a:r>
          <a:endParaRPr lang="es-MX" sz="1200" dirty="0" smtClean="0">
            <a:latin typeface="Helvetica" pitchFamily="34" charset="0"/>
            <a:cs typeface="Helvetica" pitchFamily="34" charset="0"/>
          </a:endParaRPr>
        </a:p>
      </dgm:t>
    </dgm:pt>
    <dgm:pt modelId="{1C54CAB1-C902-4D1C-BC67-0EF1314C028A}" type="sibTrans" cxnId="{F4AB416E-25F8-422C-A554-C469336FD980}">
      <dgm:prSet/>
      <dgm:spPr/>
      <dgm:t>
        <a:bodyPr/>
        <a:lstStyle/>
        <a:p>
          <a:endParaRPr lang="es-MX"/>
        </a:p>
      </dgm:t>
    </dgm:pt>
    <dgm:pt modelId="{3E73EDD1-5191-4BCF-8119-6ACADB37AC8C}" type="parTrans" cxnId="{F4AB416E-25F8-422C-A554-C469336FD980}">
      <dgm:prSet/>
      <dgm:spPr/>
      <dgm:t>
        <a:bodyPr/>
        <a:lstStyle/>
        <a:p>
          <a:endParaRPr lang="es-MX"/>
        </a:p>
      </dgm:t>
    </dgm:pt>
    <dgm:pt modelId="{51A11F4C-C08A-428B-84A8-EA755F66B528}">
      <dgm:prSet custT="1"/>
      <dgm:spPr/>
      <dgm:t>
        <a:bodyPr/>
        <a:lstStyle/>
        <a:p>
          <a:pPr algn="just"/>
          <a:r>
            <a:rPr lang="en-US" sz="1200" dirty="0" smtClean="0">
              <a:latin typeface="Helvetica" pitchFamily="34" charset="0"/>
              <a:cs typeface="Helvetica" pitchFamily="34" charset="0"/>
            </a:rPr>
            <a:t>Now not only includes employment in informal economic units, but it incorporates the entire work does not registered with the social security, which is operating in the informal sector economic units.</a:t>
          </a:r>
          <a:endParaRPr lang="es-MX" sz="1200" dirty="0"/>
        </a:p>
      </dgm:t>
    </dgm:pt>
    <dgm:pt modelId="{DC78C94D-5719-454B-821D-50C34FDF24E9}" type="parTrans" cxnId="{F1974AAC-5EDB-480C-84EE-6BB0C5F91ACE}">
      <dgm:prSet/>
      <dgm:spPr/>
      <dgm:t>
        <a:bodyPr/>
        <a:lstStyle/>
        <a:p>
          <a:endParaRPr lang="es-MX"/>
        </a:p>
      </dgm:t>
    </dgm:pt>
    <dgm:pt modelId="{53692E5D-BCC5-4A61-8A79-5DC90C805ADA}" type="sibTrans" cxnId="{F1974AAC-5EDB-480C-84EE-6BB0C5F91ACE}">
      <dgm:prSet/>
      <dgm:spPr/>
      <dgm:t>
        <a:bodyPr/>
        <a:lstStyle/>
        <a:p>
          <a:endParaRPr lang="es-MX" dirty="0"/>
        </a:p>
      </dgm:t>
    </dgm:pt>
    <dgm:pt modelId="{391C5AF3-01C0-4794-A5E4-11F563621ABA}">
      <dgm:prSet custT="1"/>
      <dgm:spPr/>
      <dgm:t>
        <a:bodyPr/>
        <a:lstStyle/>
        <a:p>
          <a:pPr algn="just"/>
          <a:r>
            <a:rPr lang="es-MX" sz="1400" b="1" i="1" u="sng" dirty="0" err="1" smtClean="0">
              <a:latin typeface="Helvetica" pitchFamily="34" charset="0"/>
              <a:cs typeface="Helvetica" pitchFamily="34" charset="0"/>
            </a:rPr>
            <a:t>Subordinate</a:t>
          </a:r>
          <a:r>
            <a:rPr lang="es-MX" sz="1400" b="1" i="1" u="sng" dirty="0" smtClean="0">
              <a:latin typeface="Helvetica" pitchFamily="34" charset="0"/>
              <a:cs typeface="Helvetica" pitchFamily="34" charset="0"/>
            </a:rPr>
            <a:t> </a:t>
          </a:r>
          <a:r>
            <a:rPr lang="es-MX" sz="1400" b="1" i="1" u="sng" dirty="0" err="1" smtClean="0">
              <a:latin typeface="Helvetica" pitchFamily="34" charset="0"/>
              <a:cs typeface="Helvetica" pitchFamily="34" charset="0"/>
            </a:rPr>
            <a:t>workers</a:t>
          </a:r>
          <a:r>
            <a:rPr lang="es-MX" sz="1400" b="1" i="1" u="sng" dirty="0" smtClean="0">
              <a:latin typeface="Helvetica" pitchFamily="34" charset="0"/>
              <a:cs typeface="Helvetica" pitchFamily="34" charset="0"/>
            </a:rPr>
            <a:t>, </a:t>
          </a:r>
          <a:r>
            <a:rPr lang="en-US" sz="1200" dirty="0" smtClean="0">
              <a:latin typeface="Helvetica" pitchFamily="34" charset="0"/>
              <a:cs typeface="Helvetica" pitchFamily="34" charset="0"/>
            </a:rPr>
            <a:t>although they work for formal production units do so on modalities in which production units do not recognize a formal employment relationship and obligations that this entails.</a:t>
          </a:r>
          <a:endParaRPr lang="es-MX" sz="1200" dirty="0"/>
        </a:p>
      </dgm:t>
    </dgm:pt>
    <dgm:pt modelId="{2A0C3C98-04EF-4C54-BE23-229F10A91CD6}" type="sibTrans" cxnId="{CB598B2B-D2EC-44A1-AA13-A98B83BFC8E6}">
      <dgm:prSet/>
      <dgm:spPr/>
      <dgm:t>
        <a:bodyPr/>
        <a:lstStyle/>
        <a:p>
          <a:endParaRPr lang="es-MX"/>
        </a:p>
      </dgm:t>
    </dgm:pt>
    <dgm:pt modelId="{4F6748E6-60E7-48F1-94DA-F71E53B60E81}" type="parTrans" cxnId="{CB598B2B-D2EC-44A1-AA13-A98B83BFC8E6}">
      <dgm:prSet/>
      <dgm:spPr/>
      <dgm:t>
        <a:bodyPr/>
        <a:lstStyle/>
        <a:p>
          <a:endParaRPr lang="es-MX"/>
        </a:p>
      </dgm:t>
    </dgm:pt>
    <dgm:pt modelId="{F52A9CC8-F427-494D-9753-6EF30F65523B}">
      <dgm:prSet custT="1"/>
      <dgm:spPr/>
      <dgm:t>
        <a:bodyPr/>
        <a:lstStyle/>
        <a:p>
          <a:pPr algn="just"/>
          <a:r>
            <a:rPr lang="en-US" sz="1200" dirty="0" smtClean="0">
              <a:latin typeface="Helvetica" pitchFamily="34" charset="0"/>
              <a:cs typeface="Helvetica" pitchFamily="34" charset="0"/>
            </a:rPr>
            <a:t>Paid domestic service of households.</a:t>
          </a:r>
          <a:endParaRPr lang="es-MX" sz="1200" dirty="0" smtClean="0">
            <a:latin typeface="Helvetica" pitchFamily="34" charset="0"/>
            <a:cs typeface="Helvetica" pitchFamily="34" charset="0"/>
          </a:endParaRPr>
        </a:p>
      </dgm:t>
    </dgm:pt>
    <dgm:pt modelId="{86639E96-F0C5-4269-BE7E-E1836C0B0C8F}" type="sibTrans" cxnId="{521B3981-CB37-4D41-BEDF-C1985DC9D491}">
      <dgm:prSet/>
      <dgm:spPr/>
      <dgm:t>
        <a:bodyPr/>
        <a:lstStyle/>
        <a:p>
          <a:endParaRPr lang="es-MX"/>
        </a:p>
      </dgm:t>
    </dgm:pt>
    <dgm:pt modelId="{26EB3690-A08A-4A7D-96EE-CF479152B9BD}" type="parTrans" cxnId="{521B3981-CB37-4D41-BEDF-C1985DC9D491}">
      <dgm:prSet/>
      <dgm:spPr/>
      <dgm:t>
        <a:bodyPr/>
        <a:lstStyle/>
        <a:p>
          <a:endParaRPr lang="es-MX"/>
        </a:p>
      </dgm:t>
    </dgm:pt>
    <dgm:pt modelId="{97AB4900-5A4C-4462-ABA1-7038F85C1EC6}">
      <dgm:prSet custT="1"/>
      <dgm:spPr/>
      <dgm:t>
        <a:bodyPr/>
        <a:lstStyle/>
        <a:p>
          <a:pPr algn="l"/>
          <a:r>
            <a:rPr lang="en-US" sz="1400" b="1" i="1" u="sng" dirty="0" smtClean="0">
              <a:latin typeface="Helvetica" pitchFamily="34" charset="0"/>
              <a:cs typeface="Helvetica" pitchFamily="34" charset="0"/>
            </a:rPr>
            <a:t>The unprotected work of agricultural activity.</a:t>
          </a:r>
          <a:endParaRPr lang="es-MX" sz="1400" u="sng" dirty="0" smtClean="0">
            <a:latin typeface="Helvetica" pitchFamily="34" charset="0"/>
            <a:cs typeface="Helvetica" pitchFamily="34" charset="0"/>
          </a:endParaRPr>
        </a:p>
      </dgm:t>
    </dgm:pt>
    <dgm:pt modelId="{3317E7B4-401B-4543-803A-ED4959EF94BD}" type="sibTrans" cxnId="{B5092F68-96A8-4E6F-90FF-670DC828CF0C}">
      <dgm:prSet/>
      <dgm:spPr/>
      <dgm:t>
        <a:bodyPr/>
        <a:lstStyle/>
        <a:p>
          <a:endParaRPr lang="es-MX"/>
        </a:p>
      </dgm:t>
    </dgm:pt>
    <dgm:pt modelId="{DC0E6150-16AA-413A-8F13-77C2BF88726C}" type="parTrans" cxnId="{B5092F68-96A8-4E6F-90FF-670DC828CF0C}">
      <dgm:prSet/>
      <dgm:spPr/>
      <dgm:t>
        <a:bodyPr/>
        <a:lstStyle/>
        <a:p>
          <a:endParaRPr lang="es-MX"/>
        </a:p>
      </dgm:t>
    </dgm:pt>
    <dgm:pt modelId="{E507994C-761F-44F5-93D5-060E50BFA657}">
      <dgm:prSet phldrT="[Texto]" custT="1"/>
      <dgm:spPr/>
      <dgm:t>
        <a:bodyPr/>
        <a:lstStyle/>
        <a:p>
          <a:pPr algn="just"/>
          <a:r>
            <a:rPr lang="en-US" sz="1200" dirty="0" smtClean="0">
              <a:latin typeface="Helvetica" pitchFamily="34" charset="0"/>
              <a:cs typeface="Helvetica" pitchFamily="34" charset="0"/>
            </a:rPr>
            <a:t>Starting from the recommendations expressed in the XV ICLS and XVII ICLS, and experience in the measurement of informality in different countries an expanded concept of informality is defined.</a:t>
          </a:r>
          <a:endParaRPr lang="es-MX" sz="1200" dirty="0"/>
        </a:p>
      </dgm:t>
    </dgm:pt>
    <dgm:pt modelId="{2F20412D-F3CA-46BF-8E5B-1618E743B81E}" type="sibTrans" cxnId="{C9250F2A-48FE-4F8E-B941-8A4B23AAB167}">
      <dgm:prSet/>
      <dgm:spPr/>
      <dgm:t>
        <a:bodyPr/>
        <a:lstStyle/>
        <a:p>
          <a:endParaRPr lang="es-MX" dirty="0"/>
        </a:p>
      </dgm:t>
    </dgm:pt>
    <dgm:pt modelId="{E58EB55B-3F0A-46AC-90D2-E25748044BB3}" type="parTrans" cxnId="{C9250F2A-48FE-4F8E-B941-8A4B23AAB167}">
      <dgm:prSet/>
      <dgm:spPr/>
      <dgm:t>
        <a:bodyPr/>
        <a:lstStyle/>
        <a:p>
          <a:endParaRPr lang="es-MX"/>
        </a:p>
      </dgm:t>
    </dgm:pt>
    <dgm:pt modelId="{38ABC4F2-D9C1-4041-869D-DF8A3122DE55}">
      <dgm:prSet custT="1"/>
      <dgm:spPr/>
      <dgm:t>
        <a:bodyPr/>
        <a:lstStyle/>
        <a:p>
          <a:pPr algn="l"/>
          <a:endParaRPr lang="es-MX" sz="1400" u="sng" dirty="0" smtClean="0">
            <a:latin typeface="Helvetica" pitchFamily="34" charset="0"/>
            <a:cs typeface="Helvetica" pitchFamily="34" charset="0"/>
          </a:endParaRPr>
        </a:p>
      </dgm:t>
    </dgm:pt>
    <dgm:pt modelId="{82497388-2E2B-4C29-9B23-2FAAA23ABDF6}" type="parTrans" cxnId="{DF4D72F7-A166-43CC-B0BF-41309DEEBB51}">
      <dgm:prSet/>
      <dgm:spPr/>
      <dgm:t>
        <a:bodyPr/>
        <a:lstStyle/>
        <a:p>
          <a:endParaRPr lang="es-MX"/>
        </a:p>
      </dgm:t>
    </dgm:pt>
    <dgm:pt modelId="{A24AD65D-4630-4D1E-9D91-2D129DFD1866}" type="sibTrans" cxnId="{DF4D72F7-A166-43CC-B0BF-41309DEEBB51}">
      <dgm:prSet/>
      <dgm:spPr/>
      <dgm:t>
        <a:bodyPr/>
        <a:lstStyle/>
        <a:p>
          <a:endParaRPr lang="es-MX"/>
        </a:p>
      </dgm:t>
    </dgm:pt>
    <dgm:pt modelId="{0DA14137-1A96-4225-9E0E-95AFA376372D}" type="pres">
      <dgm:prSet presAssocID="{F07BB393-66E0-4C47-9FEA-E0A52CA318BD}" presName="Name0" presStyleCnt="0">
        <dgm:presLayoutVars>
          <dgm:dir/>
          <dgm:animLvl val="lvl"/>
          <dgm:resizeHandles val="exact"/>
        </dgm:presLayoutVars>
      </dgm:prSet>
      <dgm:spPr/>
      <dgm:t>
        <a:bodyPr/>
        <a:lstStyle/>
        <a:p>
          <a:endParaRPr lang="es-MX"/>
        </a:p>
      </dgm:t>
    </dgm:pt>
    <dgm:pt modelId="{5BCF16D0-09C8-4F28-B1FD-191EB4C67C0B}" type="pres">
      <dgm:prSet presAssocID="{F07BB393-66E0-4C47-9FEA-E0A52CA318BD}" presName="tSp" presStyleCnt="0"/>
      <dgm:spPr/>
    </dgm:pt>
    <dgm:pt modelId="{24D5589D-1557-4BD4-99B6-DC46D0C12D02}" type="pres">
      <dgm:prSet presAssocID="{F07BB393-66E0-4C47-9FEA-E0A52CA318BD}" presName="bSp" presStyleCnt="0"/>
      <dgm:spPr/>
    </dgm:pt>
    <dgm:pt modelId="{970FBB50-6852-4E63-A639-1B4951A4EAE9}" type="pres">
      <dgm:prSet presAssocID="{F07BB393-66E0-4C47-9FEA-E0A52CA318BD}" presName="process" presStyleCnt="0"/>
      <dgm:spPr/>
    </dgm:pt>
    <dgm:pt modelId="{766BEDBF-3B5B-42B9-A3B7-5E8643E3A2F2}" type="pres">
      <dgm:prSet presAssocID="{E507994C-761F-44F5-93D5-060E50BFA657}" presName="composite1" presStyleCnt="0"/>
      <dgm:spPr/>
    </dgm:pt>
    <dgm:pt modelId="{BA22CDCB-DDE8-44E7-944D-980EFB5FEC51}" type="pres">
      <dgm:prSet presAssocID="{E507994C-761F-44F5-93D5-060E50BFA657}" presName="dummyNode1" presStyleLbl="node1" presStyleIdx="0" presStyleCnt="3"/>
      <dgm:spPr/>
    </dgm:pt>
    <dgm:pt modelId="{BCC89E6A-C044-4022-B2DD-0B277D67FC2D}" type="pres">
      <dgm:prSet presAssocID="{E507994C-761F-44F5-93D5-060E50BFA657}" presName="childNode1" presStyleLbl="bgAcc1" presStyleIdx="0" presStyleCnt="3" custLinFactNeighborX="3518" custLinFactNeighborY="-14924">
        <dgm:presLayoutVars>
          <dgm:bulletEnabled val="1"/>
        </dgm:presLayoutVars>
      </dgm:prSet>
      <dgm:spPr/>
    </dgm:pt>
    <dgm:pt modelId="{EDFCC49C-3B70-4744-A578-D5E154ADB93D}" type="pres">
      <dgm:prSet presAssocID="{E507994C-761F-44F5-93D5-060E50BFA657}" presName="childNode1tx" presStyleLbl="bgAcc1" presStyleIdx="0" presStyleCnt="3">
        <dgm:presLayoutVars>
          <dgm:bulletEnabled val="1"/>
        </dgm:presLayoutVars>
      </dgm:prSet>
      <dgm:spPr/>
    </dgm:pt>
    <dgm:pt modelId="{67C88EA2-DB49-4D30-BABC-0AA459D83783}" type="pres">
      <dgm:prSet presAssocID="{E507994C-761F-44F5-93D5-060E50BFA657}" presName="parentNode1" presStyleLbl="node1" presStyleIdx="0" presStyleCnt="3" custScaleX="120936" custScaleY="183020" custLinFactY="-46348" custLinFactNeighborX="-11259" custLinFactNeighborY="-100000">
        <dgm:presLayoutVars>
          <dgm:chMax val="1"/>
          <dgm:bulletEnabled val="1"/>
        </dgm:presLayoutVars>
      </dgm:prSet>
      <dgm:spPr/>
      <dgm:t>
        <a:bodyPr/>
        <a:lstStyle/>
        <a:p>
          <a:endParaRPr lang="es-MX"/>
        </a:p>
      </dgm:t>
    </dgm:pt>
    <dgm:pt modelId="{2DC020E4-111D-4537-A6EA-EF9A92C96421}" type="pres">
      <dgm:prSet presAssocID="{E507994C-761F-44F5-93D5-060E50BFA657}" presName="connSite1" presStyleCnt="0"/>
      <dgm:spPr/>
    </dgm:pt>
    <dgm:pt modelId="{0552CB8A-C6AD-4B40-ADC5-F893FB8D3FD5}" type="pres">
      <dgm:prSet presAssocID="{2F20412D-F3CA-46BF-8E5B-1618E743B81E}" presName="Name9" presStyleLbl="sibTrans2D1" presStyleIdx="0" presStyleCnt="2" custLinFactNeighborX="5989" custLinFactNeighborY="-12240"/>
      <dgm:spPr/>
      <dgm:t>
        <a:bodyPr/>
        <a:lstStyle/>
        <a:p>
          <a:endParaRPr lang="es-MX"/>
        </a:p>
      </dgm:t>
    </dgm:pt>
    <dgm:pt modelId="{D88B9282-30D5-4AFE-9A1F-0D653764C45B}" type="pres">
      <dgm:prSet presAssocID="{51A11F4C-C08A-428B-84A8-EA755F66B528}" presName="composite2" presStyleCnt="0"/>
      <dgm:spPr/>
    </dgm:pt>
    <dgm:pt modelId="{044A08E6-41B6-42BC-9196-B96DA2048C0A}" type="pres">
      <dgm:prSet presAssocID="{51A11F4C-C08A-428B-84A8-EA755F66B528}" presName="dummyNode2" presStyleLbl="node1" presStyleIdx="0" presStyleCnt="3"/>
      <dgm:spPr/>
    </dgm:pt>
    <dgm:pt modelId="{E4F08F24-BC82-4F00-8050-D5570BB07FDF}" type="pres">
      <dgm:prSet presAssocID="{51A11F4C-C08A-428B-84A8-EA755F66B528}" presName="childNode2" presStyleLbl="bgAcc1" presStyleIdx="1" presStyleCnt="3" custScaleX="110076" custScaleY="97888" custLinFactNeighborX="-9776" custLinFactNeighborY="-19440">
        <dgm:presLayoutVars>
          <dgm:bulletEnabled val="1"/>
        </dgm:presLayoutVars>
      </dgm:prSet>
      <dgm:spPr/>
    </dgm:pt>
    <dgm:pt modelId="{D70C3CBD-11B5-4AD5-9509-2868732EA1E3}" type="pres">
      <dgm:prSet presAssocID="{51A11F4C-C08A-428B-84A8-EA755F66B528}" presName="childNode2tx" presStyleLbl="bgAcc1" presStyleIdx="1" presStyleCnt="3">
        <dgm:presLayoutVars>
          <dgm:bulletEnabled val="1"/>
        </dgm:presLayoutVars>
      </dgm:prSet>
      <dgm:spPr/>
    </dgm:pt>
    <dgm:pt modelId="{8D92EE69-B015-4704-B6B0-9671232A01BF}" type="pres">
      <dgm:prSet presAssocID="{51A11F4C-C08A-428B-84A8-EA755F66B528}" presName="parentNode2" presStyleLbl="node1" presStyleIdx="1" presStyleCnt="3" custScaleX="126272" custScaleY="170467" custLinFactNeighborX="-12465" custLinFactNeighborY="62535">
        <dgm:presLayoutVars>
          <dgm:chMax val="0"/>
          <dgm:bulletEnabled val="1"/>
        </dgm:presLayoutVars>
      </dgm:prSet>
      <dgm:spPr/>
      <dgm:t>
        <a:bodyPr/>
        <a:lstStyle/>
        <a:p>
          <a:endParaRPr lang="es-MX"/>
        </a:p>
      </dgm:t>
    </dgm:pt>
    <dgm:pt modelId="{415626C2-5716-46B5-832C-074B5D6AC0A9}" type="pres">
      <dgm:prSet presAssocID="{51A11F4C-C08A-428B-84A8-EA755F66B528}" presName="connSite2" presStyleCnt="0"/>
      <dgm:spPr/>
    </dgm:pt>
    <dgm:pt modelId="{B59BC72F-F95E-473E-BB01-EAA06D4F7ACF}" type="pres">
      <dgm:prSet presAssocID="{53692E5D-BCC5-4A61-8A79-5DC90C805ADA}" presName="Name18" presStyleLbl="sibTrans2D1" presStyleIdx="1" presStyleCnt="2" custLinFactNeighborX="-23975" custLinFactNeighborY="-2123"/>
      <dgm:spPr/>
      <dgm:t>
        <a:bodyPr/>
        <a:lstStyle/>
        <a:p>
          <a:endParaRPr lang="es-MX"/>
        </a:p>
      </dgm:t>
    </dgm:pt>
    <dgm:pt modelId="{2483D97C-AD31-48E6-9C4D-2912B381F411}" type="pres">
      <dgm:prSet presAssocID="{F5471DEC-EDDE-4AA6-A908-62EED1CEEDB6}" presName="composite1" presStyleCnt="0"/>
      <dgm:spPr/>
    </dgm:pt>
    <dgm:pt modelId="{FE10CC4E-E569-4ABE-970E-4DC3CA8910E4}" type="pres">
      <dgm:prSet presAssocID="{F5471DEC-EDDE-4AA6-A908-62EED1CEEDB6}" presName="dummyNode1" presStyleLbl="node1" presStyleIdx="1" presStyleCnt="3"/>
      <dgm:spPr/>
    </dgm:pt>
    <dgm:pt modelId="{1E7C65BD-A28E-4909-8481-B2B370316696}" type="pres">
      <dgm:prSet presAssocID="{F5471DEC-EDDE-4AA6-A908-62EED1CEEDB6}" presName="childNode1" presStyleLbl="bgAcc1" presStyleIdx="2" presStyleCnt="3" custScaleX="140210" custScaleY="151359" custLinFactNeighborX="-5943" custLinFactNeighborY="5631">
        <dgm:presLayoutVars>
          <dgm:bulletEnabled val="1"/>
        </dgm:presLayoutVars>
      </dgm:prSet>
      <dgm:spPr/>
      <dgm:t>
        <a:bodyPr/>
        <a:lstStyle/>
        <a:p>
          <a:endParaRPr lang="es-MX"/>
        </a:p>
      </dgm:t>
    </dgm:pt>
    <dgm:pt modelId="{99C06CA4-D6F0-4FA3-A5B4-DF587413FCDB}" type="pres">
      <dgm:prSet presAssocID="{F5471DEC-EDDE-4AA6-A908-62EED1CEEDB6}" presName="childNode1tx" presStyleLbl="bgAcc1" presStyleIdx="2" presStyleCnt="3">
        <dgm:presLayoutVars>
          <dgm:bulletEnabled val="1"/>
        </dgm:presLayoutVars>
      </dgm:prSet>
      <dgm:spPr/>
      <dgm:t>
        <a:bodyPr/>
        <a:lstStyle/>
        <a:p>
          <a:endParaRPr lang="es-MX"/>
        </a:p>
      </dgm:t>
    </dgm:pt>
    <dgm:pt modelId="{D5130FA5-5A9C-407A-96B3-F5B7D5869CBA}" type="pres">
      <dgm:prSet presAssocID="{F5471DEC-EDDE-4AA6-A908-62EED1CEEDB6}" presName="parentNode1" presStyleLbl="node1" presStyleIdx="2" presStyleCnt="3" custScaleY="94235" custLinFactY="-135603" custLinFactNeighborX="-24700" custLinFactNeighborY="-200000">
        <dgm:presLayoutVars>
          <dgm:chMax val="1"/>
          <dgm:bulletEnabled val="1"/>
        </dgm:presLayoutVars>
      </dgm:prSet>
      <dgm:spPr/>
      <dgm:t>
        <a:bodyPr/>
        <a:lstStyle/>
        <a:p>
          <a:endParaRPr lang="es-MX"/>
        </a:p>
      </dgm:t>
    </dgm:pt>
    <dgm:pt modelId="{5917CCE4-16FB-4653-9276-D0D611215DC6}" type="pres">
      <dgm:prSet presAssocID="{F5471DEC-EDDE-4AA6-A908-62EED1CEEDB6}" presName="connSite1" presStyleCnt="0"/>
      <dgm:spPr/>
    </dgm:pt>
  </dgm:ptLst>
  <dgm:cxnLst>
    <dgm:cxn modelId="{CB598B2B-D2EC-44A1-AA13-A98B83BFC8E6}" srcId="{F5471DEC-EDDE-4AA6-A908-62EED1CEEDB6}" destId="{391C5AF3-01C0-4794-A5E4-11F563621ABA}" srcOrd="3" destOrd="0" parTransId="{4F6748E6-60E7-48F1-94DA-F71E53B60E81}" sibTransId="{2A0C3C98-04EF-4C54-BE23-229F10A91CD6}"/>
    <dgm:cxn modelId="{C9250F2A-48FE-4F8E-B941-8A4B23AAB167}" srcId="{F07BB393-66E0-4C47-9FEA-E0A52CA318BD}" destId="{E507994C-761F-44F5-93D5-060E50BFA657}" srcOrd="0" destOrd="0" parTransId="{E58EB55B-3F0A-46AC-90D2-E25748044BB3}" sibTransId="{2F20412D-F3CA-46BF-8E5B-1618E743B81E}"/>
    <dgm:cxn modelId="{B5092F68-96A8-4E6F-90FF-670DC828CF0C}" srcId="{F5471DEC-EDDE-4AA6-A908-62EED1CEEDB6}" destId="{97AB4900-5A4C-4462-ABA1-7038F85C1EC6}" srcOrd="1" destOrd="0" parTransId="{DC0E6150-16AA-413A-8F13-77C2BF88726C}" sibTransId="{3317E7B4-401B-4543-803A-ED4959EF94BD}"/>
    <dgm:cxn modelId="{521B3981-CB37-4D41-BEDF-C1985DC9D491}" srcId="{F5471DEC-EDDE-4AA6-A908-62EED1CEEDB6}" destId="{F52A9CC8-F427-494D-9753-6EF30F65523B}" srcOrd="2" destOrd="0" parTransId="{26EB3690-A08A-4A7D-96EE-CF479152B9BD}" sibTransId="{86639E96-F0C5-4269-BE7E-E1836C0B0C8F}"/>
    <dgm:cxn modelId="{097CAF07-387E-48CF-B866-82751605F7E6}" type="presOf" srcId="{391C5AF3-01C0-4794-A5E4-11F563621ABA}" destId="{1E7C65BD-A28E-4909-8481-B2B370316696}" srcOrd="0" destOrd="3" presId="urn:microsoft.com/office/officeart/2005/8/layout/hProcess4"/>
    <dgm:cxn modelId="{F4AB416E-25F8-422C-A554-C469336FD980}" srcId="{F07BB393-66E0-4C47-9FEA-E0A52CA318BD}" destId="{F5471DEC-EDDE-4AA6-A908-62EED1CEEDB6}" srcOrd="2" destOrd="0" parTransId="{3E73EDD1-5191-4BCF-8119-6ACADB37AC8C}" sibTransId="{1C54CAB1-C902-4D1C-BC67-0EF1314C028A}"/>
    <dgm:cxn modelId="{CA037357-F9AF-45F9-8D94-8255A5E43D0A}" type="presOf" srcId="{97AB4900-5A4C-4462-ABA1-7038F85C1EC6}" destId="{1E7C65BD-A28E-4909-8481-B2B370316696}" srcOrd="0" destOrd="1" presId="urn:microsoft.com/office/officeart/2005/8/layout/hProcess4"/>
    <dgm:cxn modelId="{B68699FF-35AA-432B-A456-E33FF28AEC4C}" type="presOf" srcId="{2F20412D-F3CA-46BF-8E5B-1618E743B81E}" destId="{0552CB8A-C6AD-4B40-ADC5-F893FB8D3FD5}" srcOrd="0" destOrd="0" presId="urn:microsoft.com/office/officeart/2005/8/layout/hProcess4"/>
    <dgm:cxn modelId="{0712F484-EE6F-4975-AC2E-F07D5CAF791D}" type="presOf" srcId="{38ABC4F2-D9C1-4041-869D-DF8A3122DE55}" destId="{1E7C65BD-A28E-4909-8481-B2B370316696}" srcOrd="0" destOrd="0" presId="urn:microsoft.com/office/officeart/2005/8/layout/hProcess4"/>
    <dgm:cxn modelId="{066ECD21-D8DC-45E5-8CC6-4C744ABF3C47}" type="presOf" srcId="{53692E5D-BCC5-4A61-8A79-5DC90C805ADA}" destId="{B59BC72F-F95E-473E-BB01-EAA06D4F7ACF}" srcOrd="0" destOrd="0" presId="urn:microsoft.com/office/officeart/2005/8/layout/hProcess4"/>
    <dgm:cxn modelId="{3FBEA523-33B1-48EF-BBBF-B48B828C78B9}" type="presOf" srcId="{38ABC4F2-D9C1-4041-869D-DF8A3122DE55}" destId="{99C06CA4-D6F0-4FA3-A5B4-DF587413FCDB}" srcOrd="1" destOrd="0" presId="urn:microsoft.com/office/officeart/2005/8/layout/hProcess4"/>
    <dgm:cxn modelId="{D8A3FB35-9F7F-4EC4-AD67-70213F159BF1}" type="presOf" srcId="{51A11F4C-C08A-428B-84A8-EA755F66B528}" destId="{8D92EE69-B015-4704-B6B0-9671232A01BF}" srcOrd="0" destOrd="0" presId="urn:microsoft.com/office/officeart/2005/8/layout/hProcess4"/>
    <dgm:cxn modelId="{90AE58DF-DB50-488D-90A8-527BF6E54CF6}" type="presOf" srcId="{E507994C-761F-44F5-93D5-060E50BFA657}" destId="{67C88EA2-DB49-4D30-BABC-0AA459D83783}" srcOrd="0" destOrd="0" presId="urn:microsoft.com/office/officeart/2005/8/layout/hProcess4"/>
    <dgm:cxn modelId="{AE012D69-F47D-442E-9F9B-E99C20B1BC99}" type="presOf" srcId="{F5471DEC-EDDE-4AA6-A908-62EED1CEEDB6}" destId="{D5130FA5-5A9C-407A-96B3-F5B7D5869CBA}" srcOrd="0" destOrd="0" presId="urn:microsoft.com/office/officeart/2005/8/layout/hProcess4"/>
    <dgm:cxn modelId="{F1974AAC-5EDB-480C-84EE-6BB0C5F91ACE}" srcId="{F07BB393-66E0-4C47-9FEA-E0A52CA318BD}" destId="{51A11F4C-C08A-428B-84A8-EA755F66B528}" srcOrd="1" destOrd="0" parTransId="{DC78C94D-5719-454B-821D-50C34FDF24E9}" sibTransId="{53692E5D-BCC5-4A61-8A79-5DC90C805ADA}"/>
    <dgm:cxn modelId="{49112C0B-6974-4433-B804-82CE1175B4E0}" type="presOf" srcId="{97AB4900-5A4C-4462-ABA1-7038F85C1EC6}" destId="{99C06CA4-D6F0-4FA3-A5B4-DF587413FCDB}" srcOrd="1" destOrd="1" presId="urn:microsoft.com/office/officeart/2005/8/layout/hProcess4"/>
    <dgm:cxn modelId="{DF4D72F7-A166-43CC-B0BF-41309DEEBB51}" srcId="{F5471DEC-EDDE-4AA6-A908-62EED1CEEDB6}" destId="{38ABC4F2-D9C1-4041-869D-DF8A3122DE55}" srcOrd="0" destOrd="0" parTransId="{82497388-2E2B-4C29-9B23-2FAAA23ABDF6}" sibTransId="{A24AD65D-4630-4D1E-9D91-2D129DFD1866}"/>
    <dgm:cxn modelId="{3E46F571-F3FC-4C61-8AC2-16ADE8E2E1FB}" type="presOf" srcId="{F52A9CC8-F427-494D-9753-6EF30F65523B}" destId="{1E7C65BD-A28E-4909-8481-B2B370316696}" srcOrd="0" destOrd="2" presId="urn:microsoft.com/office/officeart/2005/8/layout/hProcess4"/>
    <dgm:cxn modelId="{817676FF-78FE-481E-837D-63BDA4639C39}" type="presOf" srcId="{F07BB393-66E0-4C47-9FEA-E0A52CA318BD}" destId="{0DA14137-1A96-4225-9E0E-95AFA376372D}" srcOrd="0" destOrd="0" presId="urn:microsoft.com/office/officeart/2005/8/layout/hProcess4"/>
    <dgm:cxn modelId="{F2762653-BB70-4F25-A42A-03795F4AEF53}" type="presOf" srcId="{391C5AF3-01C0-4794-A5E4-11F563621ABA}" destId="{99C06CA4-D6F0-4FA3-A5B4-DF587413FCDB}" srcOrd="1" destOrd="3" presId="urn:microsoft.com/office/officeart/2005/8/layout/hProcess4"/>
    <dgm:cxn modelId="{95BBF962-BFF5-4B5C-A79E-434A800E3170}" type="presOf" srcId="{F52A9CC8-F427-494D-9753-6EF30F65523B}" destId="{99C06CA4-D6F0-4FA3-A5B4-DF587413FCDB}" srcOrd="1" destOrd="2" presId="urn:microsoft.com/office/officeart/2005/8/layout/hProcess4"/>
    <dgm:cxn modelId="{45B5A451-899D-4CA8-A0A4-A38FE73CA279}" type="presParOf" srcId="{0DA14137-1A96-4225-9E0E-95AFA376372D}" destId="{5BCF16D0-09C8-4F28-B1FD-191EB4C67C0B}" srcOrd="0" destOrd="0" presId="urn:microsoft.com/office/officeart/2005/8/layout/hProcess4"/>
    <dgm:cxn modelId="{DD28D409-B890-4B37-B338-7A9C15DB4B11}" type="presParOf" srcId="{0DA14137-1A96-4225-9E0E-95AFA376372D}" destId="{24D5589D-1557-4BD4-99B6-DC46D0C12D02}" srcOrd="1" destOrd="0" presId="urn:microsoft.com/office/officeart/2005/8/layout/hProcess4"/>
    <dgm:cxn modelId="{31292404-3D3F-4DC9-AD53-E91042F0CC24}" type="presParOf" srcId="{0DA14137-1A96-4225-9E0E-95AFA376372D}" destId="{970FBB50-6852-4E63-A639-1B4951A4EAE9}" srcOrd="2" destOrd="0" presId="urn:microsoft.com/office/officeart/2005/8/layout/hProcess4"/>
    <dgm:cxn modelId="{E4811854-4BBE-447C-A596-33D8CD1A3110}" type="presParOf" srcId="{970FBB50-6852-4E63-A639-1B4951A4EAE9}" destId="{766BEDBF-3B5B-42B9-A3B7-5E8643E3A2F2}" srcOrd="0" destOrd="0" presId="urn:microsoft.com/office/officeart/2005/8/layout/hProcess4"/>
    <dgm:cxn modelId="{64C05F23-452A-4F24-8F51-9DF241DE9E8D}" type="presParOf" srcId="{766BEDBF-3B5B-42B9-A3B7-5E8643E3A2F2}" destId="{BA22CDCB-DDE8-44E7-944D-980EFB5FEC51}" srcOrd="0" destOrd="0" presId="urn:microsoft.com/office/officeart/2005/8/layout/hProcess4"/>
    <dgm:cxn modelId="{AB9D918F-0A98-4616-A72C-033F78038DB3}" type="presParOf" srcId="{766BEDBF-3B5B-42B9-A3B7-5E8643E3A2F2}" destId="{BCC89E6A-C044-4022-B2DD-0B277D67FC2D}" srcOrd="1" destOrd="0" presId="urn:microsoft.com/office/officeart/2005/8/layout/hProcess4"/>
    <dgm:cxn modelId="{E7D7B7F1-7C2E-4795-A049-0EFACB3C0D2C}" type="presParOf" srcId="{766BEDBF-3B5B-42B9-A3B7-5E8643E3A2F2}" destId="{EDFCC49C-3B70-4744-A578-D5E154ADB93D}" srcOrd="2" destOrd="0" presId="urn:microsoft.com/office/officeart/2005/8/layout/hProcess4"/>
    <dgm:cxn modelId="{256E1F55-ECAE-44BA-9000-8B8D6178BF6A}" type="presParOf" srcId="{766BEDBF-3B5B-42B9-A3B7-5E8643E3A2F2}" destId="{67C88EA2-DB49-4D30-BABC-0AA459D83783}" srcOrd="3" destOrd="0" presId="urn:microsoft.com/office/officeart/2005/8/layout/hProcess4"/>
    <dgm:cxn modelId="{6274E366-681C-4D77-B510-27120E81BD5C}" type="presParOf" srcId="{766BEDBF-3B5B-42B9-A3B7-5E8643E3A2F2}" destId="{2DC020E4-111D-4537-A6EA-EF9A92C96421}" srcOrd="4" destOrd="0" presId="urn:microsoft.com/office/officeart/2005/8/layout/hProcess4"/>
    <dgm:cxn modelId="{1CE12D75-0B9A-4755-9F82-F89455BC6947}" type="presParOf" srcId="{970FBB50-6852-4E63-A639-1B4951A4EAE9}" destId="{0552CB8A-C6AD-4B40-ADC5-F893FB8D3FD5}" srcOrd="1" destOrd="0" presId="urn:microsoft.com/office/officeart/2005/8/layout/hProcess4"/>
    <dgm:cxn modelId="{2A981704-A7AD-4CB8-B0CC-AA345B461AAA}" type="presParOf" srcId="{970FBB50-6852-4E63-A639-1B4951A4EAE9}" destId="{D88B9282-30D5-4AFE-9A1F-0D653764C45B}" srcOrd="2" destOrd="0" presId="urn:microsoft.com/office/officeart/2005/8/layout/hProcess4"/>
    <dgm:cxn modelId="{7712E944-5E8B-427F-AA8A-9EE344B04384}" type="presParOf" srcId="{D88B9282-30D5-4AFE-9A1F-0D653764C45B}" destId="{044A08E6-41B6-42BC-9196-B96DA2048C0A}" srcOrd="0" destOrd="0" presId="urn:microsoft.com/office/officeart/2005/8/layout/hProcess4"/>
    <dgm:cxn modelId="{70DEE783-731D-426C-AC44-F9A60B2CDC05}" type="presParOf" srcId="{D88B9282-30D5-4AFE-9A1F-0D653764C45B}" destId="{E4F08F24-BC82-4F00-8050-D5570BB07FDF}" srcOrd="1" destOrd="0" presId="urn:microsoft.com/office/officeart/2005/8/layout/hProcess4"/>
    <dgm:cxn modelId="{F8DFCB04-FBD5-438B-A1A8-A3A9C7F21253}" type="presParOf" srcId="{D88B9282-30D5-4AFE-9A1F-0D653764C45B}" destId="{D70C3CBD-11B5-4AD5-9509-2868732EA1E3}" srcOrd="2" destOrd="0" presId="urn:microsoft.com/office/officeart/2005/8/layout/hProcess4"/>
    <dgm:cxn modelId="{D216778C-9837-406F-BFD9-D74F0D81BBC9}" type="presParOf" srcId="{D88B9282-30D5-4AFE-9A1F-0D653764C45B}" destId="{8D92EE69-B015-4704-B6B0-9671232A01BF}" srcOrd="3" destOrd="0" presId="urn:microsoft.com/office/officeart/2005/8/layout/hProcess4"/>
    <dgm:cxn modelId="{A0222205-FA31-4C13-BA87-AF88D8208F36}" type="presParOf" srcId="{D88B9282-30D5-4AFE-9A1F-0D653764C45B}" destId="{415626C2-5716-46B5-832C-074B5D6AC0A9}" srcOrd="4" destOrd="0" presId="urn:microsoft.com/office/officeart/2005/8/layout/hProcess4"/>
    <dgm:cxn modelId="{D906482C-8DDB-456A-A7AF-205969999D4C}" type="presParOf" srcId="{970FBB50-6852-4E63-A639-1B4951A4EAE9}" destId="{B59BC72F-F95E-473E-BB01-EAA06D4F7ACF}" srcOrd="3" destOrd="0" presId="urn:microsoft.com/office/officeart/2005/8/layout/hProcess4"/>
    <dgm:cxn modelId="{EA7C940C-82E9-42CD-B447-A8FF4FD1618B}" type="presParOf" srcId="{970FBB50-6852-4E63-A639-1B4951A4EAE9}" destId="{2483D97C-AD31-48E6-9C4D-2912B381F411}" srcOrd="4" destOrd="0" presId="urn:microsoft.com/office/officeart/2005/8/layout/hProcess4"/>
    <dgm:cxn modelId="{2FA9ED19-AD75-468D-A7A5-69A0E19EB279}" type="presParOf" srcId="{2483D97C-AD31-48E6-9C4D-2912B381F411}" destId="{FE10CC4E-E569-4ABE-970E-4DC3CA8910E4}" srcOrd="0" destOrd="0" presId="urn:microsoft.com/office/officeart/2005/8/layout/hProcess4"/>
    <dgm:cxn modelId="{DDB359D4-F4F5-4821-A691-8F896DF25179}" type="presParOf" srcId="{2483D97C-AD31-48E6-9C4D-2912B381F411}" destId="{1E7C65BD-A28E-4909-8481-B2B370316696}" srcOrd="1" destOrd="0" presId="urn:microsoft.com/office/officeart/2005/8/layout/hProcess4"/>
    <dgm:cxn modelId="{F8CAF382-1021-46EC-A772-286A3F6CE9EA}" type="presParOf" srcId="{2483D97C-AD31-48E6-9C4D-2912B381F411}" destId="{99C06CA4-D6F0-4FA3-A5B4-DF587413FCDB}" srcOrd="2" destOrd="0" presId="urn:microsoft.com/office/officeart/2005/8/layout/hProcess4"/>
    <dgm:cxn modelId="{45B9658D-B85F-4ED5-B300-45717EF40ABC}" type="presParOf" srcId="{2483D97C-AD31-48E6-9C4D-2912B381F411}" destId="{D5130FA5-5A9C-407A-96B3-F5B7D5869CBA}" srcOrd="3" destOrd="0" presId="urn:microsoft.com/office/officeart/2005/8/layout/hProcess4"/>
    <dgm:cxn modelId="{3D3320B4-0215-498D-A4AD-E64C31E1960B}" type="presParOf" srcId="{2483D97C-AD31-48E6-9C4D-2912B381F411}" destId="{5917CCE4-16FB-4653-9276-D0D611215DC6}"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89E6A-C044-4022-B2DD-0B277D67FC2D}">
      <dsp:nvSpPr>
        <dsp:cNvPr id="0" name=""/>
        <dsp:cNvSpPr/>
      </dsp:nvSpPr>
      <dsp:spPr>
        <a:xfrm>
          <a:off x="74910" y="1284582"/>
          <a:ext cx="2105415" cy="1736527"/>
        </a:xfrm>
        <a:prstGeom prst="roundRect">
          <a:avLst>
            <a:gd name="adj" fmla="val 10000"/>
          </a:avLst>
        </a:prstGeom>
        <a:solidFill>
          <a:schemeClr val="dk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552CB8A-C6AD-4B40-ADC5-F893FB8D3FD5}">
      <dsp:nvSpPr>
        <dsp:cNvPr id="0" name=""/>
        <dsp:cNvSpPr/>
      </dsp:nvSpPr>
      <dsp:spPr>
        <a:xfrm>
          <a:off x="1265689" y="922285"/>
          <a:ext cx="2740200" cy="2740200"/>
        </a:xfrm>
        <a:prstGeom prst="leftCircularArrow">
          <a:avLst>
            <a:gd name="adj1" fmla="val 2325"/>
            <a:gd name="adj2" fmla="val 280594"/>
            <a:gd name="adj3" fmla="val 3182097"/>
            <a:gd name="adj4" fmla="val 10150482"/>
            <a:gd name="adj5" fmla="val 2712"/>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67C88EA2-DB49-4D30-BABC-0AA459D83783}">
      <dsp:nvSpPr>
        <dsp:cNvPr id="0" name=""/>
        <dsp:cNvSpPr/>
      </dsp:nvSpPr>
      <dsp:spPr>
        <a:xfrm>
          <a:off x="62095" y="1510067"/>
          <a:ext cx="2263293" cy="1362082"/>
        </a:xfrm>
        <a:prstGeom prst="roundRect">
          <a:avLst>
            <a:gd name="adj" fmla="val 1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15240" rIns="22860" bIns="15240" numCol="1" spcCol="1270" anchor="ctr" anchorCtr="0">
          <a:noAutofit/>
        </a:bodyPr>
        <a:lstStyle/>
        <a:p>
          <a:pPr lvl="0" algn="just" defTabSz="533400">
            <a:lnSpc>
              <a:spcPct val="90000"/>
            </a:lnSpc>
            <a:spcBef>
              <a:spcPct val="0"/>
            </a:spcBef>
            <a:spcAft>
              <a:spcPct val="35000"/>
            </a:spcAft>
          </a:pPr>
          <a:r>
            <a:rPr lang="en-US" sz="1200" kern="1200" dirty="0" smtClean="0">
              <a:latin typeface="Helvetica" pitchFamily="34" charset="0"/>
              <a:cs typeface="Helvetica" pitchFamily="34" charset="0"/>
            </a:rPr>
            <a:t>Starting from the recommendations expressed in the XV ICLS and XVII ICLS, and experience in the measurement of informality in different countries an expanded concept of informality is defined.</a:t>
          </a:r>
          <a:endParaRPr lang="es-MX" sz="1200" kern="1200" dirty="0"/>
        </a:p>
      </dsp:txBody>
      <dsp:txXfrm>
        <a:off x="101989" y="1549961"/>
        <a:ext cx="2183505" cy="1282294"/>
      </dsp:txXfrm>
    </dsp:sp>
    <dsp:sp modelId="{E4F08F24-BC82-4F00-8050-D5570BB07FDF}">
      <dsp:nvSpPr>
        <dsp:cNvPr id="0" name=""/>
        <dsp:cNvSpPr/>
      </dsp:nvSpPr>
      <dsp:spPr>
        <a:xfrm>
          <a:off x="2633609" y="1510071"/>
          <a:ext cx="2317557" cy="1699851"/>
        </a:xfrm>
        <a:prstGeom prst="roundRect">
          <a:avLst>
            <a:gd name="adj" fmla="val 10000"/>
          </a:avLst>
        </a:prstGeom>
        <a:solidFill>
          <a:schemeClr val="dk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59BC72F-F95E-473E-BB01-EAA06D4F7ACF}">
      <dsp:nvSpPr>
        <dsp:cNvPr id="0" name=""/>
        <dsp:cNvSpPr/>
      </dsp:nvSpPr>
      <dsp:spPr>
        <a:xfrm>
          <a:off x="3075483" y="562720"/>
          <a:ext cx="3423768" cy="3423768"/>
        </a:xfrm>
        <a:prstGeom prst="circularArrow">
          <a:avLst>
            <a:gd name="adj1" fmla="val 1861"/>
            <a:gd name="adj2" fmla="val 222196"/>
            <a:gd name="adj3" fmla="val 19309707"/>
            <a:gd name="adj4" fmla="val 12282925"/>
            <a:gd name="adj5" fmla="val 2171"/>
          </a:avLst>
        </a:prstGeom>
        <a:solidFill>
          <a:schemeClr val="dk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D92EE69-B015-4704-B6B0-9671232A01BF}">
      <dsp:nvSpPr>
        <dsp:cNvPr id="0" name=""/>
        <dsp:cNvSpPr/>
      </dsp:nvSpPr>
      <dsp:spPr>
        <a:xfrm>
          <a:off x="2934257" y="1660386"/>
          <a:ext cx="2363155" cy="1268659"/>
        </a:xfrm>
        <a:prstGeom prst="roundRect">
          <a:avLst>
            <a:gd name="adj" fmla="val 1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15240" rIns="22860" bIns="15240" numCol="1" spcCol="1270" anchor="ctr" anchorCtr="0">
          <a:noAutofit/>
        </a:bodyPr>
        <a:lstStyle/>
        <a:p>
          <a:pPr lvl="0" algn="just" defTabSz="533400">
            <a:lnSpc>
              <a:spcPct val="90000"/>
            </a:lnSpc>
            <a:spcBef>
              <a:spcPct val="0"/>
            </a:spcBef>
            <a:spcAft>
              <a:spcPct val="35000"/>
            </a:spcAft>
          </a:pPr>
          <a:r>
            <a:rPr lang="en-US" sz="1200" kern="1200" dirty="0" smtClean="0">
              <a:latin typeface="Helvetica" pitchFamily="34" charset="0"/>
              <a:cs typeface="Helvetica" pitchFamily="34" charset="0"/>
            </a:rPr>
            <a:t>Now not only includes employment in informal economic units, but it incorporates the entire work does not registered with the social security, which is operating in the informal sector economic units.</a:t>
          </a:r>
          <a:endParaRPr lang="es-MX" sz="1200" kern="1200" dirty="0"/>
        </a:p>
      </dsp:txBody>
      <dsp:txXfrm>
        <a:off x="2971415" y="1697544"/>
        <a:ext cx="2288839" cy="1194343"/>
      </dsp:txXfrm>
    </dsp:sp>
    <dsp:sp modelId="{1E7C65BD-A28E-4909-8481-B2B370316696}">
      <dsp:nvSpPr>
        <dsp:cNvPr id="0" name=""/>
        <dsp:cNvSpPr/>
      </dsp:nvSpPr>
      <dsp:spPr>
        <a:xfrm>
          <a:off x="5708904" y="1350058"/>
          <a:ext cx="2952002" cy="2628390"/>
        </a:xfrm>
        <a:prstGeom prst="roundRect">
          <a:avLst>
            <a:gd name="adj" fmla="val 10000"/>
          </a:avLst>
        </a:prstGeom>
        <a:solidFill>
          <a:schemeClr val="dk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endParaRPr lang="es-MX" sz="1400" u="sng" kern="1200" dirty="0" smtClean="0">
            <a:latin typeface="Helvetica" pitchFamily="34" charset="0"/>
            <a:cs typeface="Helvetica" pitchFamily="34" charset="0"/>
          </a:endParaRPr>
        </a:p>
        <a:p>
          <a:pPr marL="114300" lvl="1" indent="-114300" algn="l" defTabSz="622300">
            <a:lnSpc>
              <a:spcPct val="90000"/>
            </a:lnSpc>
            <a:spcBef>
              <a:spcPct val="0"/>
            </a:spcBef>
            <a:spcAft>
              <a:spcPct val="15000"/>
            </a:spcAft>
            <a:buChar char="••"/>
          </a:pPr>
          <a:r>
            <a:rPr lang="en-US" sz="1400" b="1" i="1" u="sng" kern="1200" dirty="0" smtClean="0">
              <a:latin typeface="Helvetica" pitchFamily="34" charset="0"/>
              <a:cs typeface="Helvetica" pitchFamily="34" charset="0"/>
            </a:rPr>
            <a:t>The unprotected work of agricultural activity.</a:t>
          </a:r>
          <a:endParaRPr lang="es-MX" sz="1400" u="sng" kern="1200" dirty="0" smtClean="0">
            <a:latin typeface="Helvetica" pitchFamily="34" charset="0"/>
            <a:cs typeface="Helvetica" pitchFamily="34" charset="0"/>
          </a:endParaRPr>
        </a:p>
        <a:p>
          <a:pPr marL="114300" lvl="1" indent="-114300" algn="just" defTabSz="533400">
            <a:lnSpc>
              <a:spcPct val="90000"/>
            </a:lnSpc>
            <a:spcBef>
              <a:spcPct val="0"/>
            </a:spcBef>
            <a:spcAft>
              <a:spcPct val="15000"/>
            </a:spcAft>
            <a:buChar char="••"/>
          </a:pPr>
          <a:r>
            <a:rPr lang="en-US" sz="1200" kern="1200" dirty="0" smtClean="0">
              <a:latin typeface="Helvetica" pitchFamily="34" charset="0"/>
              <a:cs typeface="Helvetica" pitchFamily="34" charset="0"/>
            </a:rPr>
            <a:t>Paid domestic service of households.</a:t>
          </a:r>
          <a:endParaRPr lang="es-MX" sz="1200" kern="1200" dirty="0" smtClean="0">
            <a:latin typeface="Helvetica" pitchFamily="34" charset="0"/>
            <a:cs typeface="Helvetica" pitchFamily="34" charset="0"/>
          </a:endParaRPr>
        </a:p>
        <a:p>
          <a:pPr marL="114300" lvl="1" indent="-114300" algn="just" defTabSz="622300">
            <a:lnSpc>
              <a:spcPct val="90000"/>
            </a:lnSpc>
            <a:spcBef>
              <a:spcPct val="0"/>
            </a:spcBef>
            <a:spcAft>
              <a:spcPct val="15000"/>
            </a:spcAft>
            <a:buChar char="••"/>
          </a:pPr>
          <a:r>
            <a:rPr lang="es-MX" sz="1400" b="1" i="1" u="sng" kern="1200" dirty="0" err="1" smtClean="0">
              <a:latin typeface="Helvetica" pitchFamily="34" charset="0"/>
              <a:cs typeface="Helvetica" pitchFamily="34" charset="0"/>
            </a:rPr>
            <a:t>Subordinate</a:t>
          </a:r>
          <a:r>
            <a:rPr lang="es-MX" sz="1400" b="1" i="1" u="sng" kern="1200" dirty="0" smtClean="0">
              <a:latin typeface="Helvetica" pitchFamily="34" charset="0"/>
              <a:cs typeface="Helvetica" pitchFamily="34" charset="0"/>
            </a:rPr>
            <a:t> </a:t>
          </a:r>
          <a:r>
            <a:rPr lang="es-MX" sz="1400" b="1" i="1" u="sng" kern="1200" dirty="0" err="1" smtClean="0">
              <a:latin typeface="Helvetica" pitchFamily="34" charset="0"/>
              <a:cs typeface="Helvetica" pitchFamily="34" charset="0"/>
            </a:rPr>
            <a:t>workers</a:t>
          </a:r>
          <a:r>
            <a:rPr lang="es-MX" sz="1400" b="1" i="1" u="sng" kern="1200" dirty="0" smtClean="0">
              <a:latin typeface="Helvetica" pitchFamily="34" charset="0"/>
              <a:cs typeface="Helvetica" pitchFamily="34" charset="0"/>
            </a:rPr>
            <a:t>, </a:t>
          </a:r>
          <a:r>
            <a:rPr lang="en-US" sz="1200" kern="1200" dirty="0" smtClean="0">
              <a:latin typeface="Helvetica" pitchFamily="34" charset="0"/>
              <a:cs typeface="Helvetica" pitchFamily="34" charset="0"/>
            </a:rPr>
            <a:t>although they work for formal production units do so on modalities in which production units do not recognize a formal employment relationship and obligations that this entails.</a:t>
          </a:r>
          <a:endParaRPr lang="es-MX" sz="1200" kern="1200" dirty="0"/>
        </a:p>
      </dsp:txBody>
      <dsp:txXfrm>
        <a:off x="5769391" y="1410545"/>
        <a:ext cx="2831028" cy="1944189"/>
      </dsp:txXfrm>
    </dsp:sp>
    <dsp:sp modelId="{D5130FA5-5A9C-407A-96B3-F5B7D5869CBA}">
      <dsp:nvSpPr>
        <dsp:cNvPr id="0" name=""/>
        <dsp:cNvSpPr/>
      </dsp:nvSpPr>
      <dsp:spPr>
        <a:xfrm>
          <a:off x="6262937" y="586427"/>
          <a:ext cx="1871480" cy="701321"/>
        </a:xfrm>
        <a:prstGeom prst="roundRect">
          <a:avLst>
            <a:gd name="adj" fmla="val 1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15240" rIns="22860" bIns="15240" numCol="1" spcCol="1270" anchor="ctr" anchorCtr="0">
          <a:noAutofit/>
        </a:bodyPr>
        <a:lstStyle/>
        <a:p>
          <a:pPr lvl="0" algn="just" defTabSz="533400">
            <a:lnSpc>
              <a:spcPct val="90000"/>
            </a:lnSpc>
            <a:spcBef>
              <a:spcPct val="0"/>
            </a:spcBef>
            <a:spcAft>
              <a:spcPct val="35000"/>
            </a:spcAft>
          </a:pPr>
          <a:r>
            <a:rPr lang="en-US" sz="1200" kern="1200" dirty="0" smtClean="0">
              <a:latin typeface="Helvetica" pitchFamily="34" charset="0"/>
              <a:cs typeface="Helvetica" pitchFamily="34" charset="0"/>
            </a:rPr>
            <a:t>Is added to the definition of informal employment other types of informal employment:</a:t>
          </a:r>
          <a:endParaRPr lang="es-MX" sz="1200" kern="1200" dirty="0" smtClean="0">
            <a:latin typeface="Helvetica" pitchFamily="34" charset="0"/>
            <a:cs typeface="Helvetica" pitchFamily="34" charset="0"/>
          </a:endParaRPr>
        </a:p>
      </dsp:txBody>
      <dsp:txXfrm>
        <a:off x="6283478" y="606968"/>
        <a:ext cx="1830398" cy="66023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smtClean="0"/>
            </a:lvl1pPr>
          </a:lstStyle>
          <a:p>
            <a:pPr>
              <a:defRPr/>
            </a:pPr>
            <a:endParaRPr lang="es-ES"/>
          </a:p>
        </p:txBody>
      </p:sp>
      <p:sp>
        <p:nvSpPr>
          <p:cNvPr id="45059" name="Rectangle 3"/>
          <p:cNvSpPr>
            <a:spLocks noGrp="1" noChangeArrowheads="1"/>
          </p:cNvSpPr>
          <p:nvPr>
            <p:ph type="dt" idx="1"/>
          </p:nvPr>
        </p:nvSpPr>
        <p:spPr bwMode="auto">
          <a:xfrm>
            <a:off x="3970937"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smtClean="0"/>
            </a:lvl1pPr>
          </a:lstStyle>
          <a:p>
            <a:pPr>
              <a:defRPr/>
            </a:pPr>
            <a:endParaRPr lang="es-E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506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smtClean="0"/>
            </a:lvl1pPr>
          </a:lstStyle>
          <a:p>
            <a:pPr>
              <a:defRPr/>
            </a:pPr>
            <a:endParaRPr lang="es-ES"/>
          </a:p>
        </p:txBody>
      </p:sp>
      <p:sp>
        <p:nvSpPr>
          <p:cNvPr id="45063" name="Rectangle 7"/>
          <p:cNvSpPr>
            <a:spLocks noGrp="1" noChangeArrowheads="1"/>
          </p:cNvSpPr>
          <p:nvPr>
            <p:ph type="sldNum" sz="quarter" idx="5"/>
          </p:nvPr>
        </p:nvSpPr>
        <p:spPr bwMode="auto">
          <a:xfrm>
            <a:off x="3970937"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smtClean="0"/>
            </a:lvl1pPr>
          </a:lstStyle>
          <a:p>
            <a:pPr>
              <a:defRPr/>
            </a:pPr>
            <a:fld id="{206DE1D3-FA03-4252-808E-F31B3BF34199}" type="slidenum">
              <a:rPr lang="es-ES"/>
              <a:pPr>
                <a:defRPr/>
              </a:pPr>
              <a:t>‹#›</a:t>
            </a:fld>
            <a:endParaRPr lang="es-ES"/>
          </a:p>
        </p:txBody>
      </p:sp>
    </p:spTree>
    <p:extLst>
      <p:ext uri="{BB962C8B-B14F-4D97-AF65-F5344CB8AC3E}">
        <p14:creationId xmlns:p14="http://schemas.microsoft.com/office/powerpoint/2010/main" val="2071516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204C18B-85B0-46EA-9D5E-2022D7597FB9}" type="slidenum">
              <a:rPr lang="es-ES"/>
              <a:pPr/>
              <a:t>1</a:t>
            </a:fld>
            <a:endParaRPr lang="es-E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s-E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xfrm>
            <a:off x="1220788" y="647700"/>
            <a:ext cx="4646612" cy="3484563"/>
          </a:xfrm>
          <a:noFill/>
          <a:ln>
            <a:solidFill>
              <a:srgbClr val="000000"/>
            </a:solidFill>
            <a:miter lim="800000"/>
            <a:headEnd/>
            <a:tailEnd/>
          </a:ln>
        </p:spPr>
      </p:sp>
      <p:sp>
        <p:nvSpPr>
          <p:cNvPr id="3" name="2 Marcador de notas"/>
          <p:cNvSpPr>
            <a:spLocks noGrp="1"/>
          </p:cNvSpPr>
          <p:nvPr>
            <p:ph type="body" idx="1"/>
          </p:nvPr>
        </p:nvSpPr>
        <p:spPr/>
        <p:txBody>
          <a:bodyPr>
            <a:normAutofit lnSpcReduction="10000"/>
          </a:bodyPr>
          <a:lstStyle/>
          <a:p>
            <a:pPr eaLnBrk="1" fontAlgn="auto" hangingPunct="1">
              <a:spcBef>
                <a:spcPts val="0"/>
              </a:spcBef>
              <a:spcAft>
                <a:spcPts val="0"/>
              </a:spcAft>
              <a:defRPr/>
            </a:pPr>
            <a:endParaRPr lang="es-ES" dirty="0" smtClean="0"/>
          </a:p>
        </p:txBody>
      </p:sp>
      <p:sp>
        <p:nvSpPr>
          <p:cNvPr id="3277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5C461C-C272-4E49-8AA4-29177A1DE6EA}" type="slidenum">
              <a:rPr lang="es-ES" smtClean="0"/>
              <a:pPr/>
              <a:t>2</a:t>
            </a:fld>
            <a:endParaRPr lang="es-E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5774899-E49C-4A3B-9042-04D52BDAC3B2}" type="slidenum">
              <a:rPr lang="es-MX" smtClean="0"/>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5 Imagen" descr="LOGO CUA renovado_azul.png"/>
          <p:cNvPicPr>
            <a:picLocks noChangeAspect="1"/>
          </p:cNvPicPr>
          <p:nvPr/>
        </p:nvPicPr>
        <p:blipFill>
          <a:blip r:embed="rId3" cstate="print"/>
          <a:srcRect/>
          <a:stretch>
            <a:fillRect/>
          </a:stretch>
        </p:blipFill>
        <p:spPr bwMode="auto">
          <a:xfrm>
            <a:off x="3749675" y="5768975"/>
            <a:ext cx="1644650" cy="973138"/>
          </a:xfrm>
          <a:prstGeom prst="rect">
            <a:avLst/>
          </a:prstGeom>
          <a:noFill/>
          <a:ln w="9525">
            <a:noFill/>
            <a:miter lim="800000"/>
            <a:headEnd/>
            <a:tailEnd/>
          </a:ln>
        </p:spPr>
      </p:pic>
      <p:sp>
        <p:nvSpPr>
          <p:cNvPr id="2" name="1 Título"/>
          <p:cNvSpPr>
            <a:spLocks noGrp="1"/>
          </p:cNvSpPr>
          <p:nvPr>
            <p:ph type="ctrTitle"/>
          </p:nvPr>
        </p:nvSpPr>
        <p:spPr>
          <a:xfrm>
            <a:off x="1357290" y="857232"/>
            <a:ext cx="6429420" cy="3000396"/>
          </a:xfrm>
        </p:spPr>
        <p:txBody>
          <a:bodyPr>
            <a:noAutofit/>
          </a:bodyPr>
          <a:lstStyle>
            <a:lvl1pPr>
              <a:defRPr sz="5400" b="1" baseline="0">
                <a:effectLst>
                  <a:outerShdw blurRad="38100" dist="38100" dir="2700000" algn="tl">
                    <a:srgbClr val="000000">
                      <a:alpha val="43137"/>
                    </a:srgbClr>
                  </a:outerShdw>
                </a:effectLst>
                <a:latin typeface="Verdana" pitchFamily="34" charset="0"/>
              </a:defRPr>
            </a:lvl1pPr>
          </a:lstStyle>
          <a:p>
            <a:r>
              <a:rPr lang="es-ES"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752600"/>
          </a:xfrm>
        </p:spPr>
        <p:txBody>
          <a:bodyPr>
            <a:normAutofit/>
          </a:bodyPr>
          <a:lstStyle>
            <a:lvl1pPr marL="0" indent="0" algn="ctr">
              <a:buNone/>
              <a:defRPr sz="2400" b="1">
                <a:solidFill>
                  <a:schemeClr val="tx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5 Imagen" descr="CONSTANTE verde 2.png"/>
          <p:cNvPicPr>
            <a:picLocks noChangeAspect="1"/>
          </p:cNvPicPr>
          <p:nvPr/>
        </p:nvPicPr>
        <p:blipFill>
          <a:blip r:embed="rId2" cstate="print"/>
          <a:srcRect/>
          <a:stretch>
            <a:fillRect/>
          </a:stretch>
        </p:blipFill>
        <p:spPr bwMode="auto">
          <a:xfrm>
            <a:off x="-26988" y="6561138"/>
            <a:ext cx="9147176" cy="46037"/>
          </a:xfrm>
          <a:prstGeom prst="rect">
            <a:avLst/>
          </a:prstGeom>
          <a:noFill/>
          <a:ln w="9525">
            <a:noFill/>
            <a:miter lim="800000"/>
            <a:headEnd/>
            <a:tailEnd/>
          </a:ln>
        </p:spPr>
      </p:pic>
      <p:pic>
        <p:nvPicPr>
          <p:cNvPr id="5" name="6 Imagen" descr="inegi.png"/>
          <p:cNvPicPr>
            <a:picLocks noChangeAspect="1"/>
          </p:cNvPicPr>
          <p:nvPr/>
        </p:nvPicPr>
        <p:blipFill>
          <a:blip r:embed="rId3" cstate="print"/>
          <a:srcRect/>
          <a:stretch>
            <a:fillRect/>
          </a:stretch>
        </p:blipFill>
        <p:spPr bwMode="auto">
          <a:xfrm>
            <a:off x="3162300" y="6665913"/>
            <a:ext cx="2819400" cy="112712"/>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3 Marcador de fecha"/>
          <p:cNvSpPr>
            <a:spLocks noGrp="1"/>
          </p:cNvSpPr>
          <p:nvPr>
            <p:ph type="dt" sz="half" idx="10"/>
          </p:nvPr>
        </p:nvSpPr>
        <p:spPr>
          <a:xfrm>
            <a:off x="457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Título de la exposición</a:t>
            </a:r>
            <a:endParaRPr lang="es-MX" dirty="0"/>
          </a:p>
        </p:txBody>
      </p:sp>
      <p:sp>
        <p:nvSpPr>
          <p:cNvPr id="7" name="5 Marcador de número de diapositiva"/>
          <p:cNvSpPr>
            <a:spLocks noGrp="1"/>
          </p:cNvSpPr>
          <p:nvPr>
            <p:ph type="sldNum" sz="quarter" idx="11"/>
          </p:nvPr>
        </p:nvSpPr>
        <p:spPr>
          <a:xfrm>
            <a:off x="6553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Nombre del expositor</a:t>
            </a:r>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5 Imagen" descr="CONSTANTE verde 2.png"/>
          <p:cNvPicPr>
            <a:picLocks noChangeAspect="1"/>
          </p:cNvPicPr>
          <p:nvPr/>
        </p:nvPicPr>
        <p:blipFill>
          <a:blip r:embed="rId2" cstate="print"/>
          <a:srcRect/>
          <a:stretch>
            <a:fillRect/>
          </a:stretch>
        </p:blipFill>
        <p:spPr bwMode="auto">
          <a:xfrm>
            <a:off x="-26988" y="6561138"/>
            <a:ext cx="9147176" cy="46037"/>
          </a:xfrm>
          <a:prstGeom prst="rect">
            <a:avLst/>
          </a:prstGeom>
          <a:noFill/>
          <a:ln w="9525">
            <a:noFill/>
            <a:miter lim="800000"/>
            <a:headEnd/>
            <a:tailEnd/>
          </a:ln>
        </p:spPr>
      </p:pic>
      <p:pic>
        <p:nvPicPr>
          <p:cNvPr id="5" name="6 Imagen" descr="inegi.png"/>
          <p:cNvPicPr>
            <a:picLocks noChangeAspect="1"/>
          </p:cNvPicPr>
          <p:nvPr/>
        </p:nvPicPr>
        <p:blipFill>
          <a:blip r:embed="rId3" cstate="print"/>
          <a:srcRect/>
          <a:stretch>
            <a:fillRect/>
          </a:stretch>
        </p:blipFill>
        <p:spPr bwMode="auto">
          <a:xfrm>
            <a:off x="3162300" y="6665913"/>
            <a:ext cx="2819400" cy="112712"/>
          </a:xfrm>
          <a:prstGeom prst="rect">
            <a:avLst/>
          </a:prstGeom>
          <a:noFill/>
          <a:ln w="9525">
            <a:noFill/>
            <a:miter lim="800000"/>
            <a:headEnd/>
            <a:tailEnd/>
          </a:ln>
        </p:spPr>
      </p:pic>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3 Marcador de fecha"/>
          <p:cNvSpPr>
            <a:spLocks noGrp="1"/>
          </p:cNvSpPr>
          <p:nvPr>
            <p:ph type="dt" sz="half" idx="10"/>
          </p:nvPr>
        </p:nvSpPr>
        <p:spPr>
          <a:xfrm>
            <a:off x="457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Título de la exposición</a:t>
            </a:r>
            <a:endParaRPr lang="es-MX" dirty="0"/>
          </a:p>
        </p:txBody>
      </p:sp>
      <p:sp>
        <p:nvSpPr>
          <p:cNvPr id="7" name="5 Marcador de número de diapositiva"/>
          <p:cNvSpPr>
            <a:spLocks noGrp="1"/>
          </p:cNvSpPr>
          <p:nvPr>
            <p:ph type="sldNum" sz="quarter" idx="11"/>
          </p:nvPr>
        </p:nvSpPr>
        <p:spPr>
          <a:xfrm>
            <a:off x="6553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Nombre del expositor</a:t>
            </a:r>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pic>
        <p:nvPicPr>
          <p:cNvPr id="4" name="5 Imagen" descr="CONSTANTE verde 2.png"/>
          <p:cNvPicPr>
            <a:picLocks noChangeAspect="1"/>
          </p:cNvPicPr>
          <p:nvPr/>
        </p:nvPicPr>
        <p:blipFill>
          <a:blip r:embed="rId2" cstate="print"/>
          <a:srcRect/>
          <a:stretch>
            <a:fillRect/>
          </a:stretch>
        </p:blipFill>
        <p:spPr bwMode="auto">
          <a:xfrm>
            <a:off x="-26988" y="6561138"/>
            <a:ext cx="9147176" cy="46037"/>
          </a:xfrm>
          <a:prstGeom prst="rect">
            <a:avLst/>
          </a:prstGeom>
          <a:noFill/>
          <a:ln w="9525">
            <a:noFill/>
            <a:miter lim="800000"/>
            <a:headEnd/>
            <a:tailEnd/>
          </a:ln>
        </p:spPr>
      </p:pic>
      <p:pic>
        <p:nvPicPr>
          <p:cNvPr id="5" name="6 Imagen" descr="inegi.png"/>
          <p:cNvPicPr>
            <a:picLocks noChangeAspect="1"/>
          </p:cNvPicPr>
          <p:nvPr/>
        </p:nvPicPr>
        <p:blipFill>
          <a:blip r:embed="rId3" cstate="print"/>
          <a:srcRect/>
          <a:stretch>
            <a:fillRect/>
          </a:stretch>
        </p:blipFill>
        <p:spPr bwMode="auto">
          <a:xfrm>
            <a:off x="3162300" y="6665913"/>
            <a:ext cx="2819400" cy="112712"/>
          </a:xfrm>
          <a:prstGeom prst="rect">
            <a:avLst/>
          </a:prstGeom>
          <a:noFill/>
          <a:ln w="9525">
            <a:noFill/>
            <a:miter lim="800000"/>
            <a:headEnd/>
            <a:tailEnd/>
          </a:ln>
        </p:spPr>
      </p:pic>
      <p:pic>
        <p:nvPicPr>
          <p:cNvPr id="6" name="7 Imagen" descr="CONSTANTE verde 2.png"/>
          <p:cNvPicPr>
            <a:picLocks noChangeAspect="1"/>
          </p:cNvPicPr>
          <p:nvPr/>
        </p:nvPicPr>
        <p:blipFill>
          <a:blip r:embed="rId2" cstate="print"/>
          <a:srcRect/>
          <a:stretch>
            <a:fillRect/>
          </a:stretch>
        </p:blipFill>
        <p:spPr bwMode="auto">
          <a:xfrm>
            <a:off x="0" y="1239838"/>
            <a:ext cx="9147175" cy="46037"/>
          </a:xfrm>
          <a:prstGeom prst="rect">
            <a:avLst/>
          </a:prstGeom>
          <a:noFill/>
          <a:ln w="9525">
            <a:noFill/>
            <a:miter lim="800000"/>
            <a:headEnd/>
            <a:tailEnd/>
          </a:ln>
        </p:spPr>
      </p:pic>
      <p:sp>
        <p:nvSpPr>
          <p:cNvPr id="3" name="2 Marcador de contenido"/>
          <p:cNvSpPr>
            <a:spLocks noGrp="1"/>
          </p:cNvSpPr>
          <p:nvPr>
            <p:ph idx="1"/>
          </p:nvPr>
        </p:nvSpPr>
        <p:spPr>
          <a:xfrm>
            <a:off x="457200" y="1357298"/>
            <a:ext cx="8229600" cy="4768865"/>
          </a:xfrm>
        </p:spPr>
        <p:txBody>
          <a:bodyPr>
            <a:normAutofit/>
          </a:bodyPr>
          <a:lstStyle>
            <a:lvl1pPr>
              <a:defRPr sz="2800">
                <a:latin typeface="Verdana" pitchFamily="34" charset="0"/>
              </a:defRPr>
            </a:lvl1pPr>
            <a:lvl2pPr>
              <a:defRPr sz="2400">
                <a:latin typeface="Verdana" pitchFamily="34" charset="0"/>
              </a:defRPr>
            </a:lvl2pPr>
            <a:lvl3pPr>
              <a:defRPr sz="2000">
                <a:latin typeface="Verdana" pitchFamily="34" charset="0"/>
              </a:defRPr>
            </a:lvl3pPr>
            <a:lvl4pPr>
              <a:defRPr sz="1800">
                <a:latin typeface="Verdana" pitchFamily="34" charset="0"/>
              </a:defRPr>
            </a:lvl4pPr>
            <a:lvl5pPr>
              <a:defRPr sz="1800">
                <a:latin typeface="Verdana"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dirty="0"/>
          </a:p>
        </p:txBody>
      </p:sp>
      <p:sp>
        <p:nvSpPr>
          <p:cNvPr id="22" name="21 Título"/>
          <p:cNvSpPr>
            <a:spLocks noGrp="1"/>
          </p:cNvSpPr>
          <p:nvPr>
            <p:ph type="title"/>
          </p:nvPr>
        </p:nvSpPr>
        <p:spPr>
          <a:xfrm>
            <a:off x="457200" y="142852"/>
            <a:ext cx="8229600" cy="1000132"/>
          </a:xfrm>
        </p:spPr>
        <p:txBody>
          <a:bodyPr/>
          <a:lstStyle>
            <a:lvl1pPr>
              <a:lnSpc>
                <a:spcPts val="4000"/>
              </a:lnSpc>
              <a:defRPr sz="3600"/>
            </a:lvl1pPr>
          </a:lstStyle>
          <a:p>
            <a:r>
              <a:rPr lang="es-ES" smtClean="0"/>
              <a:t>Haga clic para modificar el estilo de título del patrón</a:t>
            </a:r>
            <a:endParaRPr lang="es-MX" dirty="0"/>
          </a:p>
        </p:txBody>
      </p:sp>
      <p:sp>
        <p:nvSpPr>
          <p:cNvPr id="7" name="5 Marcador de número de diapositiva"/>
          <p:cNvSpPr>
            <a:spLocks noGrp="1"/>
          </p:cNvSpPr>
          <p:nvPr>
            <p:ph type="sldNum" sz="quarter" idx="10"/>
          </p:nvPr>
        </p:nvSpPr>
        <p:spPr>
          <a:xfrm>
            <a:off x="6553200" y="6637338"/>
            <a:ext cx="2133600" cy="220662"/>
          </a:xfrm>
        </p:spPr>
        <p:txBody>
          <a:bodyPr/>
          <a:lstStyle>
            <a:lvl1pPr algn="ctr">
              <a:defRPr sz="1050">
                <a:solidFill>
                  <a:schemeClr val="tx1"/>
                </a:solidFill>
              </a:defRPr>
            </a:lvl1pPr>
          </a:lstStyle>
          <a:p>
            <a:pPr>
              <a:defRPr/>
            </a:pPr>
            <a:fld id="{C714500B-900E-4145-AC54-0AAFDD9D88CE}" type="slidenum">
              <a:rPr lang="es-MX"/>
              <a:pPr>
                <a:defRPr/>
              </a:pPr>
              <a:t>‹#›</a:t>
            </a:fld>
            <a:endParaRPr lang="es-MX"/>
          </a:p>
        </p:txBody>
      </p:sp>
      <p:sp>
        <p:nvSpPr>
          <p:cNvPr id="8" name="28 Marcador de fecha"/>
          <p:cNvSpPr>
            <a:spLocks noGrp="1"/>
          </p:cNvSpPr>
          <p:nvPr>
            <p:ph type="dt" sz="half" idx="11"/>
          </p:nvPr>
        </p:nvSpPr>
        <p:spPr>
          <a:xfrm>
            <a:off x="457200" y="6643688"/>
            <a:ext cx="2133600" cy="214312"/>
          </a:xfrm>
        </p:spPr>
        <p:txBody>
          <a:bodyPr/>
          <a:lstStyle>
            <a:lvl1pPr algn="ctr">
              <a:defRPr sz="1050">
                <a:solidFill>
                  <a:schemeClr val="tx1"/>
                </a:solidFill>
              </a:defRPr>
            </a:lvl1pPr>
          </a:lstStyle>
          <a:p>
            <a:pPr>
              <a:defRPr/>
            </a:pPr>
            <a:fld id="{5B9F3B13-5994-4D65-8EAD-3C5CD7838F13}" type="datetimeFigureOut">
              <a:rPr lang="es-MX"/>
              <a:pPr>
                <a:defRPr/>
              </a:pPr>
              <a:t>07/05/2014</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5 Imagen" descr="CONSTANTE verde 2.png"/>
          <p:cNvPicPr>
            <a:picLocks noChangeAspect="1"/>
          </p:cNvPicPr>
          <p:nvPr/>
        </p:nvPicPr>
        <p:blipFill>
          <a:blip r:embed="rId2" cstate="print"/>
          <a:srcRect/>
          <a:stretch>
            <a:fillRect/>
          </a:stretch>
        </p:blipFill>
        <p:spPr bwMode="auto">
          <a:xfrm>
            <a:off x="-26988" y="6561138"/>
            <a:ext cx="9147176" cy="46037"/>
          </a:xfrm>
          <a:prstGeom prst="rect">
            <a:avLst/>
          </a:prstGeom>
          <a:noFill/>
          <a:ln w="9525">
            <a:noFill/>
            <a:miter lim="800000"/>
            <a:headEnd/>
            <a:tailEnd/>
          </a:ln>
        </p:spPr>
      </p:pic>
      <p:pic>
        <p:nvPicPr>
          <p:cNvPr id="5" name="6 Imagen" descr="inegi.png"/>
          <p:cNvPicPr>
            <a:picLocks noChangeAspect="1"/>
          </p:cNvPicPr>
          <p:nvPr/>
        </p:nvPicPr>
        <p:blipFill>
          <a:blip r:embed="rId3" cstate="print"/>
          <a:srcRect/>
          <a:stretch>
            <a:fillRect/>
          </a:stretch>
        </p:blipFill>
        <p:spPr bwMode="auto">
          <a:xfrm>
            <a:off x="3162300" y="6665913"/>
            <a:ext cx="2819400" cy="112712"/>
          </a:xfrm>
          <a:prstGeom prst="rect">
            <a:avLst/>
          </a:prstGeom>
          <a:noFill/>
          <a:ln w="9525">
            <a:noFill/>
            <a:miter lim="800000"/>
            <a:headEnd/>
            <a:tailEnd/>
          </a:ln>
        </p:spPr>
      </p:pic>
      <p:sp>
        <p:nvSpPr>
          <p:cNvPr id="2" name="1 Título"/>
          <p:cNvSpPr>
            <a:spLocks noGrp="1"/>
          </p:cNvSpPr>
          <p:nvPr>
            <p:ph type="title"/>
          </p:nvPr>
        </p:nvSpPr>
        <p:spPr>
          <a:xfrm>
            <a:off x="722313" y="4406900"/>
            <a:ext cx="7772400" cy="1362075"/>
          </a:xfrm>
        </p:spPr>
        <p:txBody>
          <a:bodyPr anchor="t"/>
          <a:lstStyle>
            <a:lvl1pPr algn="ctr">
              <a:defRPr sz="3600" b="1" cap="all"/>
            </a:lvl1pPr>
          </a:lstStyle>
          <a:p>
            <a:r>
              <a:rPr lang="es-ES" smtClean="0"/>
              <a:t>Haga clic para modificar el estilo de título del patrón</a:t>
            </a:r>
            <a:endParaRPr lang="es-MX" dirty="0"/>
          </a:p>
        </p:txBody>
      </p:sp>
      <p:sp>
        <p:nvSpPr>
          <p:cNvPr id="3" name="2 Marcador de texto"/>
          <p:cNvSpPr>
            <a:spLocks noGrp="1"/>
          </p:cNvSpPr>
          <p:nvPr>
            <p:ph type="body" idx="1"/>
          </p:nvPr>
        </p:nvSpPr>
        <p:spPr>
          <a:xfrm>
            <a:off x="722313" y="2906713"/>
            <a:ext cx="7772400" cy="1500187"/>
          </a:xfrm>
        </p:spPr>
        <p:txBody>
          <a:bodyPr anchor="b">
            <a:normAutofit/>
          </a:bodyPr>
          <a:lstStyle>
            <a:lvl1pPr marL="0" indent="0" algn="ctr">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6" name="3 Marcador de fecha"/>
          <p:cNvSpPr>
            <a:spLocks noGrp="1"/>
          </p:cNvSpPr>
          <p:nvPr>
            <p:ph type="dt" sz="half" idx="10"/>
          </p:nvPr>
        </p:nvSpPr>
        <p:spPr>
          <a:xfrm>
            <a:off x="457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Título de la exposición</a:t>
            </a:r>
            <a:endParaRPr lang="es-MX" dirty="0"/>
          </a:p>
        </p:txBody>
      </p:sp>
      <p:sp>
        <p:nvSpPr>
          <p:cNvPr id="7" name="5 Marcador de número de diapositiva"/>
          <p:cNvSpPr>
            <a:spLocks noGrp="1"/>
          </p:cNvSpPr>
          <p:nvPr>
            <p:ph type="sldNum" sz="quarter" idx="11"/>
          </p:nvPr>
        </p:nvSpPr>
        <p:spPr>
          <a:xfrm>
            <a:off x="6553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Nombre del expositor</a:t>
            </a:r>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alida ó créditos">
    <p:spTree>
      <p:nvGrpSpPr>
        <p:cNvPr id="1" name=""/>
        <p:cNvGrpSpPr/>
        <p:nvPr/>
      </p:nvGrpSpPr>
      <p:grpSpPr>
        <a:xfrm>
          <a:off x="0" y="0"/>
          <a:ext cx="0" cy="0"/>
          <a:chOff x="0" y="0"/>
          <a:chExt cx="0" cy="0"/>
        </a:xfrm>
      </p:grpSpPr>
      <p:pic>
        <p:nvPicPr>
          <p:cNvPr id="3" name="5 Imagen" descr="LOGO CUA renovado_azul.png"/>
          <p:cNvPicPr>
            <a:picLocks noChangeAspect="1"/>
          </p:cNvPicPr>
          <p:nvPr/>
        </p:nvPicPr>
        <p:blipFill>
          <a:blip r:embed="rId2" cstate="print"/>
          <a:srcRect/>
          <a:stretch>
            <a:fillRect/>
          </a:stretch>
        </p:blipFill>
        <p:spPr bwMode="auto">
          <a:xfrm>
            <a:off x="3749675" y="5768975"/>
            <a:ext cx="1644650" cy="973138"/>
          </a:xfrm>
          <a:prstGeom prst="rect">
            <a:avLst/>
          </a:prstGeom>
          <a:noFill/>
          <a:ln w="9525">
            <a:noFill/>
            <a:miter lim="800000"/>
            <a:headEnd/>
            <a:tailEnd/>
          </a:ln>
        </p:spPr>
      </p:pic>
      <p:sp>
        <p:nvSpPr>
          <p:cNvPr id="2" name="1 Título"/>
          <p:cNvSpPr>
            <a:spLocks noGrp="1"/>
          </p:cNvSpPr>
          <p:nvPr>
            <p:ph type="title"/>
          </p:nvPr>
        </p:nvSpPr>
        <p:spPr>
          <a:xfrm>
            <a:off x="1828800" y="1964521"/>
            <a:ext cx="5486400" cy="2928958"/>
          </a:xfrm>
        </p:spPr>
        <p:txBody>
          <a:bodyPr anchor="b"/>
          <a:lstStyle>
            <a:lvl1pPr algn="ctr">
              <a:defRPr sz="2000" b="1">
                <a:latin typeface="Verdana" pitchFamily="34" charset="0"/>
              </a:defRPr>
            </a:lvl1pPr>
          </a:lstStyle>
          <a:p>
            <a:r>
              <a:rPr lang="es-ES" smtClean="0"/>
              <a:t>Haga clic para modificar el estilo de título del patrón</a:t>
            </a:r>
            <a:endParaRPr lang="es-MX" dirty="0"/>
          </a:p>
        </p:txBody>
      </p:sp>
      <p:sp>
        <p:nvSpPr>
          <p:cNvPr id="4" name="3 Marcador de fecha"/>
          <p:cNvSpPr>
            <a:spLocks noGrp="1"/>
          </p:cNvSpPr>
          <p:nvPr>
            <p:ph type="dt" sz="half" idx="10"/>
          </p:nvPr>
        </p:nvSpPr>
        <p:spPr>
          <a:xfrm>
            <a:off x="457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Título de la exposición</a:t>
            </a:r>
            <a:endParaRPr lang="es-MX" dirty="0"/>
          </a:p>
        </p:txBody>
      </p:sp>
      <p:sp>
        <p:nvSpPr>
          <p:cNvPr id="5" name="5 Marcador de número de diapositiva"/>
          <p:cNvSpPr>
            <a:spLocks noGrp="1"/>
          </p:cNvSpPr>
          <p:nvPr>
            <p:ph type="sldNum" sz="quarter" idx="11"/>
          </p:nvPr>
        </p:nvSpPr>
        <p:spPr>
          <a:xfrm>
            <a:off x="6553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Nombre del expositor</a:t>
            </a:r>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5 Imagen" descr="CONSTANTE verde 2.png"/>
          <p:cNvPicPr>
            <a:picLocks noChangeAspect="1"/>
          </p:cNvPicPr>
          <p:nvPr/>
        </p:nvPicPr>
        <p:blipFill>
          <a:blip r:embed="rId2" cstate="print"/>
          <a:srcRect/>
          <a:stretch>
            <a:fillRect/>
          </a:stretch>
        </p:blipFill>
        <p:spPr bwMode="auto">
          <a:xfrm>
            <a:off x="-26988" y="6561138"/>
            <a:ext cx="9147176" cy="46037"/>
          </a:xfrm>
          <a:prstGeom prst="rect">
            <a:avLst/>
          </a:prstGeom>
          <a:noFill/>
          <a:ln w="9525">
            <a:noFill/>
            <a:miter lim="800000"/>
            <a:headEnd/>
            <a:tailEnd/>
          </a:ln>
        </p:spPr>
      </p:pic>
      <p:pic>
        <p:nvPicPr>
          <p:cNvPr id="6" name="6 Imagen" descr="inegi.png"/>
          <p:cNvPicPr>
            <a:picLocks noChangeAspect="1"/>
          </p:cNvPicPr>
          <p:nvPr/>
        </p:nvPicPr>
        <p:blipFill>
          <a:blip r:embed="rId3" cstate="print"/>
          <a:srcRect/>
          <a:stretch>
            <a:fillRect/>
          </a:stretch>
        </p:blipFill>
        <p:spPr bwMode="auto">
          <a:xfrm>
            <a:off x="3162300" y="6665913"/>
            <a:ext cx="2819400" cy="112712"/>
          </a:xfrm>
          <a:prstGeom prst="rect">
            <a:avLst/>
          </a:prstGeom>
          <a:noFill/>
          <a:ln w="9525">
            <a:noFill/>
            <a:miter lim="800000"/>
            <a:headEnd/>
            <a:tailEnd/>
          </a:ln>
        </p:spPr>
      </p:pic>
      <p:pic>
        <p:nvPicPr>
          <p:cNvPr id="7" name="5 Imagen" descr="CONSTANTE verde 2.png"/>
          <p:cNvPicPr>
            <a:picLocks noChangeAspect="1"/>
          </p:cNvPicPr>
          <p:nvPr/>
        </p:nvPicPr>
        <p:blipFill>
          <a:blip r:embed="rId2" cstate="print"/>
          <a:srcRect/>
          <a:stretch>
            <a:fillRect/>
          </a:stretch>
        </p:blipFill>
        <p:spPr bwMode="auto">
          <a:xfrm>
            <a:off x="0" y="1311275"/>
            <a:ext cx="9147175" cy="46038"/>
          </a:xfrm>
          <a:prstGeom prst="rect">
            <a:avLst/>
          </a:prstGeom>
          <a:noFill/>
          <a:ln w="9525">
            <a:noFill/>
            <a:miter lim="800000"/>
            <a:headEnd/>
            <a:tailEnd/>
          </a:ln>
        </p:spPr>
      </p:pic>
      <p:sp>
        <p:nvSpPr>
          <p:cNvPr id="2" name="1 Título"/>
          <p:cNvSpPr>
            <a:spLocks noGrp="1"/>
          </p:cNvSpPr>
          <p:nvPr>
            <p:ph type="title"/>
          </p:nvPr>
        </p:nvSpPr>
        <p:spPr>
          <a:xfrm>
            <a:off x="457200" y="115888"/>
            <a:ext cx="8229600" cy="1071570"/>
          </a:xfrm>
        </p:spPr>
        <p:txBody>
          <a:bodyPr/>
          <a:lstStyle>
            <a:lvl1pPr>
              <a:lnSpc>
                <a:spcPts val="4000"/>
              </a:lnSpc>
              <a:defRPr sz="3600"/>
            </a:lvl1pPr>
          </a:lstStyle>
          <a:p>
            <a:r>
              <a:rPr lang="es-ES" smtClean="0"/>
              <a:t>Haga clic para modificar el estilo de título del patrón</a:t>
            </a:r>
            <a:endParaRPr lang="es-MX" dirty="0"/>
          </a:p>
        </p:txBody>
      </p:sp>
      <p:sp>
        <p:nvSpPr>
          <p:cNvPr id="3" name="2 Marcador de contenido"/>
          <p:cNvSpPr>
            <a:spLocks noGrp="1"/>
          </p:cNvSpPr>
          <p:nvPr>
            <p:ph sz="half" idx="1"/>
          </p:nvPr>
        </p:nvSpPr>
        <p:spPr>
          <a:xfrm>
            <a:off x="457200" y="1484313"/>
            <a:ext cx="403860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dirty="0"/>
          </a:p>
        </p:txBody>
      </p:sp>
      <p:sp>
        <p:nvSpPr>
          <p:cNvPr id="4" name="3 Marcador de contenido"/>
          <p:cNvSpPr>
            <a:spLocks noGrp="1"/>
          </p:cNvSpPr>
          <p:nvPr>
            <p:ph sz="half" idx="2"/>
          </p:nvPr>
        </p:nvSpPr>
        <p:spPr>
          <a:xfrm>
            <a:off x="4648200" y="1484313"/>
            <a:ext cx="403860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dirty="0"/>
          </a:p>
        </p:txBody>
      </p:sp>
      <p:sp>
        <p:nvSpPr>
          <p:cNvPr id="8" name="3 Marcador de fecha"/>
          <p:cNvSpPr>
            <a:spLocks noGrp="1"/>
          </p:cNvSpPr>
          <p:nvPr>
            <p:ph type="dt" sz="half" idx="10"/>
          </p:nvPr>
        </p:nvSpPr>
        <p:spPr>
          <a:xfrm>
            <a:off x="457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Título de la exposición</a:t>
            </a:r>
            <a:endParaRPr lang="es-MX" dirty="0"/>
          </a:p>
        </p:txBody>
      </p:sp>
      <p:sp>
        <p:nvSpPr>
          <p:cNvPr id="9" name="5 Marcador de número de diapositiva"/>
          <p:cNvSpPr>
            <a:spLocks noGrp="1"/>
          </p:cNvSpPr>
          <p:nvPr>
            <p:ph type="sldNum" sz="quarter" idx="11"/>
          </p:nvPr>
        </p:nvSpPr>
        <p:spPr>
          <a:xfrm>
            <a:off x="6553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Nombre del expositor</a:t>
            </a:r>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5 Imagen" descr="CONSTANTE verde 2.png"/>
          <p:cNvPicPr>
            <a:picLocks noChangeAspect="1"/>
          </p:cNvPicPr>
          <p:nvPr/>
        </p:nvPicPr>
        <p:blipFill>
          <a:blip r:embed="rId2" cstate="print"/>
          <a:srcRect/>
          <a:stretch>
            <a:fillRect/>
          </a:stretch>
        </p:blipFill>
        <p:spPr bwMode="auto">
          <a:xfrm>
            <a:off x="-26988" y="6561138"/>
            <a:ext cx="9147176" cy="46037"/>
          </a:xfrm>
          <a:prstGeom prst="rect">
            <a:avLst/>
          </a:prstGeom>
          <a:noFill/>
          <a:ln w="9525">
            <a:noFill/>
            <a:miter lim="800000"/>
            <a:headEnd/>
            <a:tailEnd/>
          </a:ln>
        </p:spPr>
      </p:pic>
      <p:pic>
        <p:nvPicPr>
          <p:cNvPr id="8" name="6 Imagen" descr="inegi.png"/>
          <p:cNvPicPr>
            <a:picLocks noChangeAspect="1"/>
          </p:cNvPicPr>
          <p:nvPr/>
        </p:nvPicPr>
        <p:blipFill>
          <a:blip r:embed="rId3" cstate="print"/>
          <a:srcRect/>
          <a:stretch>
            <a:fillRect/>
          </a:stretch>
        </p:blipFill>
        <p:spPr bwMode="auto">
          <a:xfrm>
            <a:off x="3162300" y="6665913"/>
            <a:ext cx="2819400" cy="112712"/>
          </a:xfrm>
          <a:prstGeom prst="rect">
            <a:avLst/>
          </a:prstGeom>
          <a:noFill/>
          <a:ln w="9525">
            <a:noFill/>
            <a:miter lim="800000"/>
            <a:headEnd/>
            <a:tailEnd/>
          </a:ln>
        </p:spPr>
      </p:pic>
      <p:pic>
        <p:nvPicPr>
          <p:cNvPr id="9" name="5 Imagen" descr="CONSTANTE verde 2.png"/>
          <p:cNvPicPr>
            <a:picLocks noChangeAspect="1"/>
          </p:cNvPicPr>
          <p:nvPr/>
        </p:nvPicPr>
        <p:blipFill>
          <a:blip r:embed="rId2" cstate="print"/>
          <a:srcRect/>
          <a:stretch>
            <a:fillRect/>
          </a:stretch>
        </p:blipFill>
        <p:spPr bwMode="auto">
          <a:xfrm>
            <a:off x="0" y="1311275"/>
            <a:ext cx="9147175" cy="46038"/>
          </a:xfrm>
          <a:prstGeom prst="rect">
            <a:avLst/>
          </a:prstGeom>
          <a:noFill/>
          <a:ln w="9525">
            <a:noFill/>
            <a:miter lim="800000"/>
            <a:headEnd/>
            <a:tailEnd/>
          </a:ln>
        </p:spPr>
      </p:pic>
      <p:sp>
        <p:nvSpPr>
          <p:cNvPr id="2" name="1 Título"/>
          <p:cNvSpPr>
            <a:spLocks noGrp="1"/>
          </p:cNvSpPr>
          <p:nvPr>
            <p:ph type="title"/>
          </p:nvPr>
        </p:nvSpPr>
        <p:spPr>
          <a:xfrm>
            <a:off x="457200" y="115887"/>
            <a:ext cx="8229600" cy="1081087"/>
          </a:xfrm>
        </p:spPr>
        <p:txBody>
          <a:bodyPr/>
          <a:lstStyle>
            <a:lvl1pPr>
              <a:lnSpc>
                <a:spcPts val="4000"/>
              </a:lnSpc>
              <a:defRPr sz="3600"/>
            </a:lvl1pPr>
          </a:lstStyle>
          <a:p>
            <a:r>
              <a:rPr lang="es-ES" smtClean="0"/>
              <a:t>Haga clic para modificar el estilo de título del patrón</a:t>
            </a:r>
            <a:endParaRPr lang="es-MX" dirty="0"/>
          </a:p>
        </p:txBody>
      </p:sp>
      <p:sp>
        <p:nvSpPr>
          <p:cNvPr id="3" name="2 Marcador de texto"/>
          <p:cNvSpPr>
            <a:spLocks noGrp="1"/>
          </p:cNvSpPr>
          <p:nvPr>
            <p:ph type="body" idx="1"/>
          </p:nvPr>
        </p:nvSpPr>
        <p:spPr>
          <a:xfrm>
            <a:off x="457200" y="1484312"/>
            <a:ext cx="4040188" cy="108743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571745"/>
            <a:ext cx="4040188" cy="35544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dirty="0"/>
          </a:p>
        </p:txBody>
      </p:sp>
      <p:sp>
        <p:nvSpPr>
          <p:cNvPr id="5" name="4 Marcador de texto"/>
          <p:cNvSpPr>
            <a:spLocks noGrp="1"/>
          </p:cNvSpPr>
          <p:nvPr>
            <p:ph type="body" sz="quarter" idx="3"/>
          </p:nvPr>
        </p:nvSpPr>
        <p:spPr>
          <a:xfrm>
            <a:off x="4645025" y="1484312"/>
            <a:ext cx="4041775" cy="108743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571745"/>
            <a:ext cx="4041775" cy="35544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10" name="3 Marcador de fecha"/>
          <p:cNvSpPr>
            <a:spLocks noGrp="1"/>
          </p:cNvSpPr>
          <p:nvPr>
            <p:ph type="dt" sz="half" idx="10"/>
          </p:nvPr>
        </p:nvSpPr>
        <p:spPr>
          <a:xfrm>
            <a:off x="457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Título de la exposición</a:t>
            </a:r>
            <a:endParaRPr lang="es-MX" dirty="0"/>
          </a:p>
        </p:txBody>
      </p:sp>
      <p:sp>
        <p:nvSpPr>
          <p:cNvPr id="11" name="5 Marcador de número de diapositiva"/>
          <p:cNvSpPr>
            <a:spLocks noGrp="1"/>
          </p:cNvSpPr>
          <p:nvPr>
            <p:ph type="sldNum" sz="quarter" idx="11"/>
          </p:nvPr>
        </p:nvSpPr>
        <p:spPr>
          <a:xfrm>
            <a:off x="6553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Nombre del expositor</a:t>
            </a:r>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3" name="5 Imagen" descr="CONSTANTE verde 2.png"/>
          <p:cNvPicPr>
            <a:picLocks noChangeAspect="1"/>
          </p:cNvPicPr>
          <p:nvPr/>
        </p:nvPicPr>
        <p:blipFill>
          <a:blip r:embed="rId2" cstate="print"/>
          <a:srcRect/>
          <a:stretch>
            <a:fillRect/>
          </a:stretch>
        </p:blipFill>
        <p:spPr bwMode="auto">
          <a:xfrm>
            <a:off x="-26988" y="6561138"/>
            <a:ext cx="9147176" cy="46037"/>
          </a:xfrm>
          <a:prstGeom prst="rect">
            <a:avLst/>
          </a:prstGeom>
          <a:noFill/>
          <a:ln w="9525">
            <a:noFill/>
            <a:miter lim="800000"/>
            <a:headEnd/>
            <a:tailEnd/>
          </a:ln>
        </p:spPr>
      </p:pic>
      <p:pic>
        <p:nvPicPr>
          <p:cNvPr id="4" name="6 Imagen" descr="inegi.png"/>
          <p:cNvPicPr>
            <a:picLocks noChangeAspect="1"/>
          </p:cNvPicPr>
          <p:nvPr/>
        </p:nvPicPr>
        <p:blipFill>
          <a:blip r:embed="rId3" cstate="print"/>
          <a:srcRect/>
          <a:stretch>
            <a:fillRect/>
          </a:stretch>
        </p:blipFill>
        <p:spPr bwMode="auto">
          <a:xfrm>
            <a:off x="3162300" y="6665913"/>
            <a:ext cx="2819400" cy="112712"/>
          </a:xfrm>
          <a:prstGeom prst="rect">
            <a:avLst/>
          </a:prstGeom>
          <a:noFill/>
          <a:ln w="9525">
            <a:noFill/>
            <a:miter lim="800000"/>
            <a:headEnd/>
            <a:tailEnd/>
          </a:ln>
        </p:spPr>
      </p:pic>
      <p:sp>
        <p:nvSpPr>
          <p:cNvPr id="2" name="1 Título"/>
          <p:cNvSpPr>
            <a:spLocks noGrp="1"/>
          </p:cNvSpPr>
          <p:nvPr>
            <p:ph type="title"/>
          </p:nvPr>
        </p:nvSpPr>
        <p:spPr>
          <a:xfrm>
            <a:off x="457200" y="115887"/>
            <a:ext cx="8229600" cy="1081087"/>
          </a:xfrm>
        </p:spPr>
        <p:txBody>
          <a:bodyPr/>
          <a:lstStyle>
            <a:lvl1pPr>
              <a:lnSpc>
                <a:spcPts val="4000"/>
              </a:lnSpc>
              <a:defRPr sz="3600"/>
            </a:lvl1pPr>
          </a:lstStyle>
          <a:p>
            <a:r>
              <a:rPr lang="es-ES" smtClean="0"/>
              <a:t>Haga clic para modificar el estilo de título del patrón</a:t>
            </a:r>
            <a:endParaRPr lang="es-MX" dirty="0"/>
          </a:p>
        </p:txBody>
      </p:sp>
      <p:sp>
        <p:nvSpPr>
          <p:cNvPr id="5" name="3 Marcador de fecha"/>
          <p:cNvSpPr>
            <a:spLocks noGrp="1"/>
          </p:cNvSpPr>
          <p:nvPr>
            <p:ph type="dt" sz="half" idx="10"/>
          </p:nvPr>
        </p:nvSpPr>
        <p:spPr>
          <a:xfrm>
            <a:off x="457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Título de la exposición</a:t>
            </a:r>
            <a:endParaRPr lang="es-MX" dirty="0"/>
          </a:p>
        </p:txBody>
      </p:sp>
      <p:sp>
        <p:nvSpPr>
          <p:cNvPr id="6" name="5 Marcador de número de diapositiva"/>
          <p:cNvSpPr>
            <a:spLocks noGrp="1"/>
          </p:cNvSpPr>
          <p:nvPr>
            <p:ph type="sldNum" sz="quarter" idx="11"/>
          </p:nvPr>
        </p:nvSpPr>
        <p:spPr>
          <a:xfrm>
            <a:off x="6553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Nombre del expositor</a:t>
            </a:r>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5 Imagen" descr="CONSTANTE verde 2.png"/>
          <p:cNvPicPr>
            <a:picLocks noChangeAspect="1"/>
          </p:cNvPicPr>
          <p:nvPr/>
        </p:nvPicPr>
        <p:blipFill>
          <a:blip r:embed="rId2" cstate="print"/>
          <a:srcRect/>
          <a:stretch>
            <a:fillRect/>
          </a:stretch>
        </p:blipFill>
        <p:spPr bwMode="auto">
          <a:xfrm>
            <a:off x="-26988" y="6561138"/>
            <a:ext cx="9147176" cy="46037"/>
          </a:xfrm>
          <a:prstGeom prst="rect">
            <a:avLst/>
          </a:prstGeom>
          <a:noFill/>
          <a:ln w="9525">
            <a:noFill/>
            <a:miter lim="800000"/>
            <a:headEnd/>
            <a:tailEnd/>
          </a:ln>
        </p:spPr>
      </p:pic>
      <p:pic>
        <p:nvPicPr>
          <p:cNvPr id="3" name="6 Imagen" descr="inegi.png"/>
          <p:cNvPicPr>
            <a:picLocks noChangeAspect="1"/>
          </p:cNvPicPr>
          <p:nvPr/>
        </p:nvPicPr>
        <p:blipFill>
          <a:blip r:embed="rId3" cstate="print"/>
          <a:srcRect/>
          <a:stretch>
            <a:fillRect/>
          </a:stretch>
        </p:blipFill>
        <p:spPr bwMode="auto">
          <a:xfrm>
            <a:off x="3162300" y="6665913"/>
            <a:ext cx="2819400" cy="112712"/>
          </a:xfrm>
          <a:prstGeom prst="rect">
            <a:avLst/>
          </a:prstGeom>
          <a:noFill/>
          <a:ln w="9525">
            <a:noFill/>
            <a:miter lim="800000"/>
            <a:headEnd/>
            <a:tailEnd/>
          </a:ln>
        </p:spPr>
      </p:pic>
      <p:sp>
        <p:nvSpPr>
          <p:cNvPr id="4" name="3 Marcador de fecha"/>
          <p:cNvSpPr>
            <a:spLocks noGrp="1"/>
          </p:cNvSpPr>
          <p:nvPr>
            <p:ph type="dt" sz="half" idx="10"/>
          </p:nvPr>
        </p:nvSpPr>
        <p:spPr>
          <a:xfrm>
            <a:off x="457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Título de la exposición</a:t>
            </a:r>
            <a:endParaRPr lang="es-MX" dirty="0"/>
          </a:p>
        </p:txBody>
      </p:sp>
      <p:sp>
        <p:nvSpPr>
          <p:cNvPr id="5" name="5 Marcador de número de diapositiva"/>
          <p:cNvSpPr>
            <a:spLocks noGrp="1"/>
          </p:cNvSpPr>
          <p:nvPr>
            <p:ph type="sldNum" sz="quarter" idx="11"/>
          </p:nvPr>
        </p:nvSpPr>
        <p:spPr>
          <a:xfrm>
            <a:off x="6553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Nombre del expositor</a:t>
            </a:r>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5 Imagen" descr="CONSTANTE verde 2.png"/>
          <p:cNvPicPr>
            <a:picLocks noChangeAspect="1"/>
          </p:cNvPicPr>
          <p:nvPr/>
        </p:nvPicPr>
        <p:blipFill>
          <a:blip r:embed="rId2" cstate="print"/>
          <a:srcRect/>
          <a:stretch>
            <a:fillRect/>
          </a:stretch>
        </p:blipFill>
        <p:spPr bwMode="auto">
          <a:xfrm>
            <a:off x="-26988" y="6561138"/>
            <a:ext cx="9147176" cy="46037"/>
          </a:xfrm>
          <a:prstGeom prst="rect">
            <a:avLst/>
          </a:prstGeom>
          <a:noFill/>
          <a:ln w="9525">
            <a:noFill/>
            <a:miter lim="800000"/>
            <a:headEnd/>
            <a:tailEnd/>
          </a:ln>
        </p:spPr>
      </p:pic>
      <p:pic>
        <p:nvPicPr>
          <p:cNvPr id="6" name="6 Imagen" descr="inegi.png"/>
          <p:cNvPicPr>
            <a:picLocks noChangeAspect="1"/>
          </p:cNvPicPr>
          <p:nvPr/>
        </p:nvPicPr>
        <p:blipFill>
          <a:blip r:embed="rId3" cstate="print"/>
          <a:srcRect/>
          <a:stretch>
            <a:fillRect/>
          </a:stretch>
        </p:blipFill>
        <p:spPr bwMode="auto">
          <a:xfrm>
            <a:off x="3162300" y="6665913"/>
            <a:ext cx="2819400" cy="112712"/>
          </a:xfrm>
          <a:prstGeom prst="rect">
            <a:avLst/>
          </a:prstGeom>
          <a:noFill/>
          <a:ln w="9525">
            <a:noFill/>
            <a:miter lim="800000"/>
            <a:headEnd/>
            <a:tailEnd/>
          </a:ln>
        </p:spPr>
      </p:pic>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fecha"/>
          <p:cNvSpPr>
            <a:spLocks noGrp="1"/>
          </p:cNvSpPr>
          <p:nvPr>
            <p:ph type="dt" sz="half" idx="10"/>
          </p:nvPr>
        </p:nvSpPr>
        <p:spPr>
          <a:xfrm>
            <a:off x="457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Título de la exposición</a:t>
            </a:r>
            <a:endParaRPr lang="es-MX" dirty="0"/>
          </a:p>
        </p:txBody>
      </p:sp>
      <p:sp>
        <p:nvSpPr>
          <p:cNvPr id="8" name="5 Marcador de número de diapositiva"/>
          <p:cNvSpPr>
            <a:spLocks noGrp="1"/>
          </p:cNvSpPr>
          <p:nvPr>
            <p:ph type="sldNum" sz="quarter" idx="11"/>
          </p:nvPr>
        </p:nvSpPr>
        <p:spPr>
          <a:xfrm>
            <a:off x="6553200" y="6575425"/>
            <a:ext cx="2133600" cy="220663"/>
          </a:xfrm>
        </p:spPr>
        <p:txBody>
          <a:bodyPr/>
          <a:lstStyle>
            <a:lvl1pPr algn="ctr">
              <a:defRPr sz="900">
                <a:solidFill>
                  <a:schemeClr val="tx1">
                    <a:tint val="75000"/>
                  </a:schemeClr>
                </a:solidFill>
                <a:latin typeface="Verdana" pitchFamily="34" charset="0"/>
              </a:defRPr>
            </a:lvl1pPr>
          </a:lstStyle>
          <a:p>
            <a:pPr>
              <a:defRPr/>
            </a:pPr>
            <a:r>
              <a:rPr lang="es-MX"/>
              <a:t>Nombre del expositor</a:t>
            </a:r>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13" name="12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01C2369-047F-4139-A921-49ED39A5A3DE}" type="datetimeFigureOut">
              <a:rPr lang="es-MX"/>
              <a:pPr>
                <a:defRPr/>
              </a:pPr>
              <a:t>07/05/2014</a:t>
            </a:fld>
            <a:endParaRPr lang="es-MX" dirty="0"/>
          </a:p>
        </p:txBody>
      </p:sp>
      <p:sp>
        <p:nvSpPr>
          <p:cNvPr id="15" name="14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2169E15-24C3-4A24-BDDE-E3D396E1B20D}" type="slidenum">
              <a:rPr lang="es-MX"/>
              <a:pPr>
                <a:defRPr/>
              </a:pPr>
              <a:t>‹#›</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kern="1200">
          <a:solidFill>
            <a:schemeClr val="tx1"/>
          </a:solidFill>
          <a:latin typeface="Verdana" pitchFamily="34" charset="0"/>
          <a:ea typeface="+mj-ea"/>
          <a:cs typeface="+mj-cs"/>
        </a:defRPr>
      </a:lvl1pPr>
      <a:lvl2pPr algn="ctr" rtl="0" eaLnBrk="1" fontAlgn="base" hangingPunct="1">
        <a:spcBef>
          <a:spcPct val="0"/>
        </a:spcBef>
        <a:spcAft>
          <a:spcPct val="0"/>
        </a:spcAft>
        <a:defRPr sz="4000">
          <a:solidFill>
            <a:schemeClr val="tx1"/>
          </a:solidFill>
          <a:latin typeface="Verdana" pitchFamily="34" charset="0"/>
        </a:defRPr>
      </a:lvl2pPr>
      <a:lvl3pPr algn="ctr" rtl="0" eaLnBrk="1" fontAlgn="base" hangingPunct="1">
        <a:spcBef>
          <a:spcPct val="0"/>
        </a:spcBef>
        <a:spcAft>
          <a:spcPct val="0"/>
        </a:spcAft>
        <a:defRPr sz="4000">
          <a:solidFill>
            <a:schemeClr val="tx1"/>
          </a:solidFill>
          <a:latin typeface="Verdana" pitchFamily="34" charset="0"/>
        </a:defRPr>
      </a:lvl3pPr>
      <a:lvl4pPr algn="ctr" rtl="0" eaLnBrk="1" fontAlgn="base" hangingPunct="1">
        <a:spcBef>
          <a:spcPct val="0"/>
        </a:spcBef>
        <a:spcAft>
          <a:spcPct val="0"/>
        </a:spcAft>
        <a:defRPr sz="4000">
          <a:solidFill>
            <a:schemeClr val="tx1"/>
          </a:solidFill>
          <a:latin typeface="Verdana" pitchFamily="34" charset="0"/>
        </a:defRPr>
      </a:lvl4pPr>
      <a:lvl5pPr algn="ctr" rtl="0" eaLnBrk="1" fontAlgn="base" hangingPunct="1">
        <a:spcBef>
          <a:spcPct val="0"/>
        </a:spcBef>
        <a:spcAft>
          <a:spcPct val="0"/>
        </a:spcAft>
        <a:defRPr sz="4000">
          <a:solidFill>
            <a:schemeClr val="tx1"/>
          </a:solidFill>
          <a:latin typeface="Verdana" pitchFamily="34" charset="0"/>
        </a:defRPr>
      </a:lvl5pPr>
      <a:lvl6pPr marL="457200" algn="ctr" rtl="0" eaLnBrk="1" fontAlgn="base" hangingPunct="1">
        <a:spcBef>
          <a:spcPct val="0"/>
        </a:spcBef>
        <a:spcAft>
          <a:spcPct val="0"/>
        </a:spcAft>
        <a:defRPr sz="4000">
          <a:solidFill>
            <a:schemeClr val="tx1"/>
          </a:solidFill>
          <a:latin typeface="Verdana" pitchFamily="34" charset="0"/>
        </a:defRPr>
      </a:lvl6pPr>
      <a:lvl7pPr marL="914400" algn="ctr" rtl="0" eaLnBrk="1" fontAlgn="base" hangingPunct="1">
        <a:spcBef>
          <a:spcPct val="0"/>
        </a:spcBef>
        <a:spcAft>
          <a:spcPct val="0"/>
        </a:spcAft>
        <a:defRPr sz="4000">
          <a:solidFill>
            <a:schemeClr val="tx1"/>
          </a:solidFill>
          <a:latin typeface="Verdana" pitchFamily="34" charset="0"/>
        </a:defRPr>
      </a:lvl7pPr>
      <a:lvl8pPr marL="1371600" algn="ctr" rtl="0" eaLnBrk="1" fontAlgn="base" hangingPunct="1">
        <a:spcBef>
          <a:spcPct val="0"/>
        </a:spcBef>
        <a:spcAft>
          <a:spcPct val="0"/>
        </a:spcAft>
        <a:defRPr sz="4000">
          <a:solidFill>
            <a:schemeClr val="tx1"/>
          </a:solidFill>
          <a:latin typeface="Verdana" pitchFamily="34" charset="0"/>
        </a:defRPr>
      </a:lvl8pPr>
      <a:lvl9pPr marL="1828800" algn="ctr" rtl="0" eaLnBrk="1" fontAlgn="base" hangingPunct="1">
        <a:spcBef>
          <a:spcPct val="0"/>
        </a:spcBef>
        <a:spcAft>
          <a:spcPct val="0"/>
        </a:spcAft>
        <a:defRPr sz="4000">
          <a:solidFill>
            <a:schemeClr val="tx1"/>
          </a:solidFill>
          <a:latin typeface="Verdana"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Verdana" pitchFamily="34" charset="0"/>
          <a:ea typeface="+mn-ea"/>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Verdana" pitchFamily="34"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Verdana" pitchFamily="34" charset="0"/>
          <a:ea typeface="+mn-ea"/>
          <a:cs typeface="+mn-cs"/>
        </a:defRPr>
      </a:lvl3pPr>
      <a:lvl4pPr marL="1600200" indent="-228600" algn="l" rtl="0" eaLnBrk="1" fontAlgn="base" hangingPunct="1">
        <a:spcBef>
          <a:spcPct val="20000"/>
        </a:spcBef>
        <a:spcAft>
          <a:spcPct val="0"/>
        </a:spcAft>
        <a:buFont typeface="Arial" charset="0"/>
        <a:buChar char="–"/>
        <a:defRPr kern="1200">
          <a:solidFill>
            <a:schemeClr val="tx1"/>
          </a:solidFill>
          <a:latin typeface="Verdana" pitchFamily="34" charset="0"/>
          <a:ea typeface="+mn-ea"/>
          <a:cs typeface="+mn-cs"/>
        </a:defRPr>
      </a:lvl4pPr>
      <a:lvl5pPr marL="2057400" indent="-228600" algn="l" rtl="0" eaLnBrk="1" fontAlgn="base" hangingPunct="1">
        <a:spcBef>
          <a:spcPct val="20000"/>
        </a:spcBef>
        <a:spcAft>
          <a:spcPct val="0"/>
        </a:spcAft>
        <a:buFont typeface="Arial" charset="0"/>
        <a:buChar char="»"/>
        <a:defRPr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hyperlink" Target="Luxemburgo_Ingles_Vinculo_01_02_13.ppt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pic>
        <p:nvPicPr>
          <p:cNvPr id="6" name="5 Imagen" descr="portadas1B.jpg"/>
          <p:cNvPicPr>
            <a:picLocks noChangeAspect="1"/>
          </p:cNvPicPr>
          <p:nvPr/>
        </p:nvPicPr>
        <p:blipFill>
          <a:blip r:embed="rId3" cstate="print"/>
          <a:stretch>
            <a:fillRect/>
          </a:stretch>
        </p:blipFill>
        <p:spPr>
          <a:xfrm>
            <a:off x="0" y="-5989"/>
            <a:ext cx="9143999" cy="6895377"/>
          </a:xfrm>
          <a:prstGeom prst="rect">
            <a:avLst/>
          </a:prstGeom>
        </p:spPr>
      </p:pic>
      <p:sp>
        <p:nvSpPr>
          <p:cNvPr id="4" name="3 Rectángulo"/>
          <p:cNvSpPr/>
          <p:nvPr/>
        </p:nvSpPr>
        <p:spPr>
          <a:xfrm>
            <a:off x="5524322" y="5402811"/>
            <a:ext cx="3797808" cy="307777"/>
          </a:xfrm>
          <a:prstGeom prst="rect">
            <a:avLst/>
          </a:prstGeom>
        </p:spPr>
        <p:txBody>
          <a:bodyPr wrap="square">
            <a:spAutoFit/>
          </a:bodyPr>
          <a:lstStyle/>
          <a:p>
            <a:pPr marL="342900" indent="-342900">
              <a:defRPr/>
            </a:pPr>
            <a:r>
              <a:rPr lang="es-MX" sz="1400" dirty="0" err="1" smtClean="0">
                <a:solidFill>
                  <a:schemeClr val="bg1"/>
                </a:solidFill>
                <a:latin typeface="Verdana" pitchFamily="34" charset="0"/>
              </a:rPr>
              <a:t>May</a:t>
            </a:r>
            <a:r>
              <a:rPr lang="es-MX" sz="1400" dirty="0" smtClean="0">
                <a:solidFill>
                  <a:schemeClr val="bg1"/>
                </a:solidFill>
                <a:latin typeface="Verdana" pitchFamily="34" charset="0"/>
              </a:rPr>
              <a:t> 2014</a:t>
            </a:r>
            <a:endParaRPr lang="es-MX" sz="1400" dirty="0">
              <a:solidFill>
                <a:schemeClr val="bg1"/>
              </a:solidFill>
              <a:latin typeface="Verdana" pitchFamily="34" charset="0"/>
            </a:endParaRPr>
          </a:p>
        </p:txBody>
      </p:sp>
      <p:sp>
        <p:nvSpPr>
          <p:cNvPr id="9" name="1 Título"/>
          <p:cNvSpPr txBox="1">
            <a:spLocks/>
          </p:cNvSpPr>
          <p:nvPr/>
        </p:nvSpPr>
        <p:spPr>
          <a:xfrm>
            <a:off x="500702" y="54213"/>
            <a:ext cx="8229600" cy="1356814"/>
          </a:xfrm>
          <a:prstGeom prst="rect">
            <a:avLst/>
          </a:prstGeom>
        </p:spPr>
        <p:txBody>
          <a:bodyPr>
            <a:noAutofit/>
          </a:bodyPr>
          <a:lstStyle/>
          <a:p>
            <a:endParaRPr lang="es-MX" sz="28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mj-ea"/>
              <a:cs typeface="Arial" pitchFamily="34" charset="0"/>
            </a:endParaRPr>
          </a:p>
          <a:p>
            <a:r>
              <a:rPr lang="es-CO" sz="28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mj-ea"/>
                <a:cs typeface="Arial" pitchFamily="34" charset="0"/>
              </a:rPr>
              <a:t>MEETING OF THE GROUP ON EXPERTS OF NATIONAL ACCOUNTS</a:t>
            </a:r>
            <a:r>
              <a:rPr lang="es-ES" sz="28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mj-ea"/>
                <a:cs typeface="Arial" pitchFamily="34" charset="0"/>
              </a:rPr>
              <a:t/>
            </a:r>
            <a:br>
              <a:rPr lang="es-ES" sz="28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mj-ea"/>
                <a:cs typeface="Arial" pitchFamily="34" charset="0"/>
              </a:rPr>
            </a:br>
            <a:endParaRPr lang="es-MX" sz="280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mj-ea"/>
              <a:cs typeface="Arial" pitchFamily="34" charset="0"/>
            </a:endParaRPr>
          </a:p>
        </p:txBody>
      </p:sp>
      <p:sp>
        <p:nvSpPr>
          <p:cNvPr id="10" name="2 Subtítulo"/>
          <p:cNvSpPr txBox="1">
            <a:spLocks/>
          </p:cNvSpPr>
          <p:nvPr/>
        </p:nvSpPr>
        <p:spPr bwMode="auto">
          <a:xfrm>
            <a:off x="1500166" y="2879309"/>
            <a:ext cx="6400800" cy="1752600"/>
          </a:xfrm>
          <a:prstGeom prst="rect">
            <a:avLst/>
          </a:prstGeom>
          <a:noFill/>
          <a:ln w="9525">
            <a:noFill/>
            <a:miter lim="800000"/>
            <a:headEnd/>
            <a:tailEnd/>
          </a:ln>
        </p:spPr>
        <p:txBody>
          <a:bodyPr>
            <a:normAutofit/>
          </a:bodyPr>
          <a:lstStyle/>
          <a:p>
            <a:pPr marL="342900" indent="-342900" algn="ctr" eaLnBrk="0" hangingPunct="0">
              <a:spcBef>
                <a:spcPct val="20000"/>
              </a:spcBef>
              <a:defRPr/>
            </a:pPr>
            <a:r>
              <a:rPr lang="es-MX" sz="2000" b="1" kern="0" dirty="0">
                <a:ln w="900" cmpd="sng">
                  <a:solidFill>
                    <a:srgbClr val="00206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rPr>
              <a:t>INEGI</a:t>
            </a:r>
          </a:p>
          <a:p>
            <a:pPr marL="342900" indent="-342900" algn="ctr" eaLnBrk="0" hangingPunct="0">
              <a:spcBef>
                <a:spcPct val="20000"/>
              </a:spcBef>
              <a:defRPr/>
            </a:pPr>
            <a:r>
              <a:rPr lang="en-US" sz="2000" b="1" kern="0" dirty="0" smtClean="0">
                <a:ln w="900" cmpd="sng">
                  <a:solidFill>
                    <a:srgbClr val="00206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rPr>
              <a:t>General Direction of Economic Statistics </a:t>
            </a:r>
          </a:p>
          <a:p>
            <a:pPr marL="342900" indent="-342900" algn="ctr" eaLnBrk="0" hangingPunct="0">
              <a:spcBef>
                <a:spcPct val="20000"/>
              </a:spcBef>
              <a:defRPr/>
            </a:pPr>
            <a:r>
              <a:rPr lang="en-US" sz="2000" b="1" kern="0" dirty="0" smtClean="0">
                <a:ln w="900" cmpd="sng">
                  <a:solidFill>
                    <a:srgbClr val="00206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rPr>
              <a:t>Deputy General Direction of National Accounts</a:t>
            </a:r>
            <a:endParaRPr lang="en-US" sz="2000" kern="0" dirty="0" smtClean="0">
              <a:ln w="900" cmpd="sng">
                <a:solidFill>
                  <a:srgbClr val="00206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ndParaRPr>
          </a:p>
          <a:p>
            <a:pPr marL="342900" indent="-342900" algn="ctr" eaLnBrk="0" hangingPunct="0">
              <a:spcBef>
                <a:spcPct val="20000"/>
              </a:spcBef>
              <a:defRPr/>
            </a:pPr>
            <a:endParaRPr lang="en-US" sz="2000" b="1" kern="0" dirty="0" smtClean="0">
              <a:ln w="900" cmpd="sng">
                <a:solidFill>
                  <a:srgbClr val="00206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ndParaRPr>
          </a:p>
          <a:p>
            <a:pPr marL="342900" indent="-342900" algn="ctr" eaLnBrk="0" hangingPunct="0">
              <a:spcBef>
                <a:spcPct val="20000"/>
              </a:spcBef>
              <a:defRPr/>
            </a:pPr>
            <a:endParaRPr lang="es-MX" sz="2000" b="1" kern="0" dirty="0">
              <a:ln w="900" cmpd="sng">
                <a:solidFill>
                  <a:srgbClr val="002060">
                    <a:alpha val="55000"/>
                  </a:srgb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ndParaRPr>
          </a:p>
        </p:txBody>
      </p:sp>
      <p:sp>
        <p:nvSpPr>
          <p:cNvPr id="7" name="1 Título"/>
          <p:cNvSpPr txBox="1">
            <a:spLocks/>
          </p:cNvSpPr>
          <p:nvPr/>
        </p:nvSpPr>
        <p:spPr>
          <a:xfrm>
            <a:off x="818867" y="2074458"/>
            <a:ext cx="7765576" cy="805219"/>
          </a:xfrm>
          <a:prstGeom prst="rect">
            <a:avLst/>
          </a:prstGeom>
        </p:spPr>
        <p:txBody>
          <a:bodyP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Arial" pitchFamily="34" charset="0"/>
                <a:ea typeface="+mj-ea"/>
                <a:cs typeface="Arial" pitchFamily="34" charset="0"/>
              </a:rPr>
              <a:t>“Explicit</a:t>
            </a:r>
            <a:r>
              <a:rPr lang="en-US" sz="20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a typeface="+mj-ea"/>
                <a:cs typeface="Arial" pitchFamily="34" charset="0"/>
              </a:rPr>
              <a:t> Measurement </a:t>
            </a:r>
            <a:r>
              <a:rPr kumimoji="0" lang="en-US" sz="2000" b="1" i="0" u="none" strike="noStrike" kern="1200" cap="none" spc="0" normalizeH="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Arial" pitchFamily="34" charset="0"/>
                <a:ea typeface="+mj-ea"/>
                <a:cs typeface="Arial" pitchFamily="34" charset="0"/>
              </a:rPr>
              <a:t>of the Informal Economy in the framework of the SCNM Change Year Base 2008”</a:t>
            </a:r>
            <a:r>
              <a:rPr kumimoji="0" lang="es-ES" sz="2000" b="1" i="0" u="none" strike="noStrike" kern="1200" cap="none" spc="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Arial" pitchFamily="34" charset="0"/>
                <a:ea typeface="+mj-ea"/>
                <a:cs typeface="Arial" pitchFamily="34" charset="0"/>
              </a:rPr>
              <a:t/>
            </a:r>
            <a:br>
              <a:rPr kumimoji="0" lang="es-ES" sz="2000" b="1" i="0" u="none" strike="noStrike" kern="1200" cap="none" spc="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Arial" pitchFamily="34" charset="0"/>
                <a:ea typeface="+mj-ea"/>
                <a:cs typeface="Arial" pitchFamily="34" charset="0"/>
              </a:rPr>
            </a:br>
            <a:endParaRPr kumimoji="0" lang="es-MX" sz="2000" b="1" i="0" u="none" strike="noStrike" kern="1200" cap="none" spc="0" normalizeH="0" baseline="0" noProof="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banner01.png"/>
          <p:cNvPicPr>
            <a:picLocks noChangeAspect="1"/>
          </p:cNvPicPr>
          <p:nvPr/>
        </p:nvPicPr>
        <p:blipFill>
          <a:blip r:embed="rId2" cstate="print"/>
          <a:stretch>
            <a:fillRect/>
          </a:stretch>
        </p:blipFill>
        <p:spPr>
          <a:xfrm>
            <a:off x="0" y="-15767"/>
            <a:ext cx="9144000" cy="1261241"/>
          </a:xfrm>
          <a:prstGeom prst="rect">
            <a:avLst/>
          </a:prstGeom>
        </p:spPr>
      </p:pic>
      <p:pic>
        <p:nvPicPr>
          <p:cNvPr id="7" name="6 Imagen" descr="banner01_base.png"/>
          <p:cNvPicPr>
            <a:picLocks noChangeAspect="1"/>
          </p:cNvPicPr>
          <p:nvPr/>
        </p:nvPicPr>
        <p:blipFill>
          <a:blip r:embed="rId3" cstate="print"/>
          <a:stretch>
            <a:fillRect/>
          </a:stretch>
        </p:blipFill>
        <p:spPr>
          <a:xfrm>
            <a:off x="0" y="6302553"/>
            <a:ext cx="9144000" cy="555448"/>
          </a:xfrm>
          <a:prstGeom prst="rect">
            <a:avLst/>
          </a:prstGeom>
        </p:spPr>
      </p:pic>
      <p:graphicFrame>
        <p:nvGraphicFramePr>
          <p:cNvPr id="10" name="9 Tabla"/>
          <p:cNvGraphicFramePr>
            <a:graphicFrameLocks noGrp="1"/>
          </p:cNvGraphicFramePr>
          <p:nvPr/>
        </p:nvGraphicFramePr>
        <p:xfrm>
          <a:off x="600075" y="1565271"/>
          <a:ext cx="7771767" cy="4497931"/>
        </p:xfrm>
        <a:graphic>
          <a:graphicData uri="http://schemas.openxmlformats.org/drawingml/2006/table">
            <a:tbl>
              <a:tblPr firstRow="1" bandRow="1">
                <a:tableStyleId>{BDBED569-4797-4DF1-A0F4-6AAB3CD982D8}</a:tableStyleId>
              </a:tblPr>
              <a:tblGrid>
                <a:gridCol w="742463"/>
                <a:gridCol w="1257875"/>
                <a:gridCol w="5771429"/>
              </a:tblGrid>
              <a:tr h="584931">
                <a:tc>
                  <a:txBody>
                    <a:bodyPr/>
                    <a:lstStyle/>
                    <a:p>
                      <a:pPr algn="ctr"/>
                      <a:r>
                        <a:rPr lang="es-MX" sz="1400" dirty="0" smtClean="0"/>
                        <a:t>Sector</a:t>
                      </a:r>
                      <a:endParaRPr lang="es-MX" sz="1400" b="0" dirty="0">
                        <a:latin typeface="Arial" pitchFamily="34" charset="0"/>
                        <a:cs typeface="Arial" pitchFamily="34" charset="0"/>
                      </a:endParaRPr>
                    </a:p>
                  </a:txBody>
                  <a:tcPr anchor="ctr" anchorCtr="1">
                    <a:cell3D prstMaterial="dkEdge">
                      <a:bevel w="50800" prst="hardEdge"/>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noProof="0" dirty="0" smtClean="0"/>
                        <a:t>Nbr. Of</a:t>
                      </a:r>
                      <a:r>
                        <a:rPr lang="en-US" sz="1400" baseline="0" noProof="0" dirty="0" smtClean="0"/>
                        <a:t> </a:t>
                      </a:r>
                      <a:r>
                        <a:rPr lang="en-US" sz="1400" noProof="0" dirty="0" smtClean="0"/>
                        <a:t>Subsectors</a:t>
                      </a:r>
                      <a:endParaRPr lang="en-US" sz="1400" b="0" noProof="0" dirty="0">
                        <a:latin typeface="Arial" pitchFamily="34" charset="0"/>
                        <a:cs typeface="Arial" pitchFamily="34" charset="0"/>
                      </a:endParaRPr>
                    </a:p>
                  </a:txBody>
                  <a:tcPr anchor="ctr" anchorCtr="1">
                    <a:cell3D prstMaterial="dkEdge">
                      <a:bevel w="50800" prst="hardEdge"/>
                      <a:lightRig rig="flood" dir="t"/>
                    </a:cell3D>
                  </a:tcPr>
                </a:tc>
                <a:tc>
                  <a:txBody>
                    <a:bodyPr/>
                    <a:lstStyle/>
                    <a:p>
                      <a:pPr algn="ctr"/>
                      <a:r>
                        <a:rPr lang="en-US" sz="1400" noProof="0" dirty="0" smtClean="0"/>
                        <a:t>Description</a:t>
                      </a:r>
                      <a:endParaRPr lang="en-US" sz="1400" b="0" noProof="0" dirty="0">
                        <a:latin typeface="Arial" pitchFamily="34" charset="0"/>
                        <a:cs typeface="Arial" pitchFamily="34" charset="0"/>
                      </a:endParaRPr>
                    </a:p>
                  </a:txBody>
                  <a:tcPr anchor="ctr" anchorCtr="1">
                    <a:cell3D prstMaterial="dkEdge">
                      <a:bevel w="50800" prst="hardEdge"/>
                      <a:lightRig rig="flood" dir="t"/>
                    </a:cell3D>
                  </a:tcPr>
                </a:tc>
              </a:tr>
              <a:tr h="230556">
                <a:tc>
                  <a:txBody>
                    <a:bodyPr/>
                    <a:lstStyle/>
                    <a:p>
                      <a:pPr algn="ctr" fontAlgn="b"/>
                      <a:r>
                        <a:rPr lang="es-MX" sz="1400" u="none" strike="noStrike" dirty="0" smtClean="0"/>
                        <a:t>21</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1</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l" fontAlgn="b"/>
                      <a:r>
                        <a:rPr lang="en-US" sz="1400" u="none" strike="noStrike" baseline="0" noProof="0" dirty="0" smtClean="0"/>
                        <a:t>Mining, excluding oil and gas extraction</a:t>
                      </a:r>
                      <a:endParaRPr lang="en-US" sz="1400" b="0" i="0" u="none" strike="noStrike" noProof="0"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307851">
                <a:tc>
                  <a:txBody>
                    <a:bodyPr/>
                    <a:lstStyle/>
                    <a:p>
                      <a:pPr algn="ctr" fontAlgn="b"/>
                      <a:r>
                        <a:rPr lang="es-MX" sz="1400" u="none" strike="noStrike" dirty="0" smtClean="0"/>
                        <a:t>22</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0</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noProof="0" dirty="0" smtClean="0"/>
                        <a:t>Water and gas supply by pipeline, excluding electricity</a:t>
                      </a:r>
                      <a:endParaRPr lang="en-US" sz="1400" b="0" i="0" u="none" strike="noStrike" noProof="0"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fontAlgn="b"/>
                      <a:r>
                        <a:rPr lang="es-MX" sz="1400" u="none" strike="noStrike" dirty="0" smtClean="0"/>
                        <a:t>23</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3</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noProof="0" smtClean="0"/>
                        <a:t>Construction</a:t>
                      </a:r>
                      <a:r>
                        <a:rPr lang="en-US" sz="1400" u="none" strike="noStrike" smtClean="0"/>
                        <a:t> </a:t>
                      </a:r>
                      <a:endParaRPr lang="en-US"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61928">
                <a:tc>
                  <a:txBody>
                    <a:bodyPr/>
                    <a:lstStyle/>
                    <a:p>
                      <a:pPr algn="ctr" fontAlgn="b"/>
                      <a:r>
                        <a:rPr lang="es-MX" sz="1400" u="none" strike="noStrike" dirty="0" smtClean="0"/>
                        <a:t>31-33</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16</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l" fontAlgn="b"/>
                      <a:r>
                        <a:rPr lang="en-US" sz="1400" u="none" strike="noStrike" baseline="0" dirty="0" smtClean="0"/>
                        <a:t>Manufacturing  Industries</a:t>
                      </a:r>
                      <a:endParaRPr lang="en-US"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fontAlgn="b"/>
                      <a:r>
                        <a:rPr lang="es-MX" sz="1400" u="none" strike="noStrike" dirty="0"/>
                        <a:t>43-46</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dirty="0" smtClean="0"/>
                        <a:t>12</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l" fontAlgn="b"/>
                      <a:r>
                        <a:rPr lang="en-US" sz="1400" b="0" i="0" u="none" strike="noStrike" noProof="0" dirty="0" smtClean="0">
                          <a:solidFill>
                            <a:schemeClr val="tx1"/>
                          </a:solidFill>
                          <a:latin typeface="+mn-lt"/>
                          <a:cs typeface="+mn-cs"/>
                        </a:rPr>
                        <a:t>Trade</a:t>
                      </a:r>
                      <a:endParaRPr lang="en-US" sz="1400" b="0" i="0" u="none" strike="noStrike" noProof="0"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fontAlgn="b"/>
                      <a:r>
                        <a:rPr lang="es-MX" sz="1400" u="none" strike="noStrike" dirty="0" smtClean="0"/>
                        <a:t>48 - 49</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5</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l" fontAlgn="b"/>
                      <a:r>
                        <a:rPr lang="en-US" sz="1400" u="none" strike="noStrike" noProof="0" dirty="0" smtClean="0"/>
                        <a:t>Transports, Mail and</a:t>
                      </a:r>
                      <a:r>
                        <a:rPr lang="en-US" sz="1400" u="none" strike="noStrike" baseline="0" noProof="0" dirty="0" smtClean="0"/>
                        <a:t> Storage, excluding Pipeline Transportation</a:t>
                      </a:r>
                      <a:r>
                        <a:rPr lang="en-US" sz="1400" u="none" strike="noStrike" noProof="0" dirty="0" smtClean="0"/>
                        <a:t> </a:t>
                      </a:r>
                      <a:endParaRPr lang="en-US" sz="1400" b="0" i="0" u="none" strike="noStrike" noProof="0"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fontAlgn="b"/>
                      <a:r>
                        <a:rPr lang="es-MX" sz="1400" u="none" strike="noStrike" dirty="0" smtClean="0"/>
                        <a:t>51</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3</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noProof="0" dirty="0" smtClean="0"/>
                        <a:t>Mass Media Information</a:t>
                      </a:r>
                      <a:endParaRPr lang="en-US" sz="1400" b="0" i="0" u="none" strike="noStrike" noProof="0"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fontAlgn="b"/>
                      <a:r>
                        <a:rPr lang="es-MX" sz="1400" u="none" strike="noStrike" dirty="0" smtClean="0"/>
                        <a:t>52</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1</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l" fontAlgn="b"/>
                      <a:r>
                        <a:rPr lang="en-US" sz="1400" u="none" strike="noStrike" noProof="0" dirty="0" smtClean="0"/>
                        <a:t>Financial and Insurance</a:t>
                      </a:r>
                      <a:r>
                        <a:rPr lang="en-US" sz="1400" u="none" strike="noStrike" baseline="0" noProof="0" dirty="0" smtClean="0"/>
                        <a:t> Services, excluding Central Banking</a:t>
                      </a:r>
                      <a:endParaRPr lang="en-US" sz="1400" b="0" i="0" u="none" strike="noStrike" noProof="0"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fontAlgn="b"/>
                      <a:r>
                        <a:rPr lang="es-MX" sz="1400" u="none" strike="noStrike" dirty="0" smtClean="0"/>
                        <a:t>53</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2</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l" fontAlgn="b"/>
                      <a:r>
                        <a:rPr lang="en-US" sz="1400" u="none" strike="noStrike" baseline="0" noProof="0" dirty="0" smtClean="0"/>
                        <a:t>Real Estate and Property Rental and Intangibles   </a:t>
                      </a:r>
                      <a:endParaRPr lang="en-US" sz="1400" b="0" i="0" u="none" strike="noStrike" noProof="0"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fontAlgn="b"/>
                      <a:r>
                        <a:rPr lang="es-MX" sz="1400" u="none" strike="noStrike" dirty="0" smtClean="0"/>
                        <a:t>54</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1</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l" fontAlgn="b"/>
                      <a:r>
                        <a:rPr lang="en-US" sz="1400" u="none" strike="noStrike" noProof="0" dirty="0" smtClean="0"/>
                        <a:t>Professional,,</a:t>
                      </a:r>
                      <a:r>
                        <a:rPr lang="en-US" sz="1400" u="none" strike="noStrike" baseline="0" noProof="0" dirty="0" smtClean="0"/>
                        <a:t> Scientific and Technical Services </a:t>
                      </a:r>
                      <a:endParaRPr lang="en-US" sz="1400" b="0" i="0" u="none" strike="noStrike" noProof="0"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fontAlgn="b"/>
                      <a:r>
                        <a:rPr lang="es-MX" sz="1400" u="none" strike="noStrike" dirty="0" smtClean="0"/>
                        <a:t>56</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2</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l" fontAlgn="b"/>
                      <a:r>
                        <a:rPr lang="en-US" sz="1400" u="none" strike="noStrike" noProof="0" dirty="0" smtClean="0"/>
                        <a:t>Business Support Services and Waste</a:t>
                      </a:r>
                      <a:r>
                        <a:rPr lang="en-US" sz="1400" u="none" strike="noStrike" baseline="0" noProof="0" dirty="0" smtClean="0"/>
                        <a:t> Management</a:t>
                      </a:r>
                      <a:endParaRPr lang="en-US" sz="1400" b="0" i="0" u="none" strike="noStrike" noProof="0"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fontAlgn="b"/>
                      <a:r>
                        <a:rPr lang="es-MX" sz="1400" u="none" strike="noStrike" dirty="0" smtClean="0"/>
                        <a:t>61</a:t>
                      </a:r>
                      <a:endParaRPr lang="es-MX" sz="1400" b="0" i="0" u="none" strike="noStrike"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Arial" pitchFamily="34" charset="0"/>
                          <a:cs typeface="Arial" pitchFamily="34" charset="0"/>
                        </a:rPr>
                        <a:t>1</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noProof="0" dirty="0" smtClean="0"/>
                        <a:t>Educational Services</a:t>
                      </a:r>
                      <a:r>
                        <a:rPr lang="en-US" sz="1400" u="none" strike="noStrike" baseline="0" noProof="0" dirty="0" smtClean="0"/>
                        <a:t> </a:t>
                      </a:r>
                      <a:endParaRPr lang="en-US" sz="1400" b="0" i="0" u="none" strike="noStrike" noProof="0" dirty="0">
                        <a:solidFill>
                          <a:srgbClr val="000000"/>
                        </a:solidFill>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a:r>
                        <a:rPr lang="es-MX" sz="1400" dirty="0" smtClean="0"/>
                        <a:t>62</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n-US" sz="1400" b="0" noProof="0" smtClean="0">
                          <a:latin typeface="+mn-lt"/>
                          <a:cs typeface="+mn-cs"/>
                        </a:rPr>
                        <a:t>2</a:t>
                      </a:r>
                      <a:endParaRPr lang="en-US" sz="1400" b="0" noProof="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r>
                        <a:rPr lang="en-US" sz="1400" noProof="0" dirty="0" smtClean="0"/>
                        <a:t>Health Care and Social Assistance Services</a:t>
                      </a:r>
                      <a:endParaRPr lang="en-US" sz="1400" b="0" noProof="0" dirty="0">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a:r>
                        <a:rPr lang="es-MX" sz="1400" dirty="0" smtClean="0"/>
                        <a:t>71</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algn="ctr"/>
                      <a:r>
                        <a:rPr lang="es-MX" sz="1400" b="0" dirty="0" smtClean="0">
                          <a:latin typeface="+mn-lt"/>
                          <a:cs typeface="+mn-cs"/>
                        </a:rPr>
                        <a:t>2</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r>
                        <a:rPr lang="en-US" sz="1400" baseline="0" noProof="0" dirty="0" smtClean="0"/>
                        <a:t>Leisure, Cultural, Sports and Recreational Services</a:t>
                      </a:r>
                      <a:endParaRPr lang="en-US" sz="1400" b="0" noProof="0" dirty="0">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a:r>
                        <a:rPr lang="es-MX" sz="1400" dirty="0" smtClean="0"/>
                        <a:t>72</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marL="0" algn="ctr" defTabSz="914400" rtl="0" eaLnBrk="1" latinLnBrk="0" hangingPunct="1"/>
                      <a:r>
                        <a:rPr lang="es-MX" sz="1400" b="0" kern="1200" dirty="0" smtClean="0">
                          <a:solidFill>
                            <a:schemeClr val="tx1"/>
                          </a:solidFill>
                          <a:latin typeface="+mn-lt"/>
                          <a:ea typeface="+mn-ea"/>
                          <a:cs typeface="+mn-cs"/>
                        </a:rPr>
                        <a:t>2</a:t>
                      </a:r>
                      <a:endParaRPr lang="es-MX" sz="1400" b="0" kern="1200" dirty="0">
                        <a:solidFill>
                          <a:schemeClr val="tx1"/>
                        </a:solidFill>
                        <a:latin typeface="+mn-lt"/>
                        <a:ea typeface="+mn-ea"/>
                        <a:cs typeface="+mn-cs"/>
                      </a:endParaRPr>
                    </a:p>
                  </a:txBody>
                  <a:tcPr marL="9525" marR="9525" marT="9525" marB="0" anchor="b">
                    <a:cell3D prstMaterial="dkEdge">
                      <a:bevel w="50800" prst="hardEdge"/>
                      <a:lightRig rig="flood" dir="t"/>
                    </a:cell3D>
                  </a:tcPr>
                </a:tc>
                <a:tc>
                  <a:txBody>
                    <a:bodyPr/>
                    <a:lstStyle/>
                    <a:p>
                      <a:r>
                        <a:rPr lang="en-US" sz="1400" baseline="0" noProof="0" dirty="0" smtClean="0"/>
                        <a:t>Temporary Lodging , Food and Beverages preparation Services</a:t>
                      </a:r>
                      <a:endParaRPr lang="en-US" sz="1400" b="0" noProof="0" dirty="0">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a:r>
                        <a:rPr lang="es-MX" sz="1400" dirty="0" smtClean="0"/>
                        <a:t>81</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marL="0" algn="ctr" defTabSz="914400" rtl="0" eaLnBrk="1" latinLnBrk="0" hangingPunct="1"/>
                      <a:r>
                        <a:rPr lang="es-MX" sz="1400" b="0" kern="1200" dirty="0" smtClean="0">
                          <a:solidFill>
                            <a:schemeClr val="tx1"/>
                          </a:solidFill>
                          <a:latin typeface="+mn-lt"/>
                          <a:ea typeface="+mn-ea"/>
                          <a:cs typeface="+mn-cs"/>
                        </a:rPr>
                        <a:t>3</a:t>
                      </a:r>
                      <a:endParaRPr lang="es-MX" sz="1400" b="0" kern="1200" dirty="0">
                        <a:solidFill>
                          <a:schemeClr val="tx1"/>
                        </a:solidFill>
                        <a:latin typeface="+mn-lt"/>
                        <a:ea typeface="+mn-ea"/>
                        <a:cs typeface="+mn-cs"/>
                      </a:endParaRPr>
                    </a:p>
                  </a:txBody>
                  <a:tcPr marL="9525" marR="9525" marT="9525" marB="0" anchor="b">
                    <a:cell3D prstMaterial="dkEdge">
                      <a:bevel w="50800" prst="hardEdge"/>
                      <a:lightRig rig="flood" dir="t"/>
                    </a:cell3D>
                  </a:tcPr>
                </a:tc>
                <a:tc>
                  <a:txBody>
                    <a:bodyPr/>
                    <a:lstStyle/>
                    <a:p>
                      <a:r>
                        <a:rPr lang="en-US" sz="1400" baseline="0" noProof="0" dirty="0" smtClean="0"/>
                        <a:t>Other Services except Government Activities</a:t>
                      </a:r>
                      <a:endParaRPr lang="en-US" sz="1400" b="0" noProof="0" dirty="0">
                        <a:latin typeface="Arial" pitchFamily="34" charset="0"/>
                        <a:cs typeface="Arial" pitchFamily="34" charset="0"/>
                      </a:endParaRPr>
                    </a:p>
                  </a:txBody>
                  <a:tcPr marL="9525" marR="9525" marT="9525" marB="0" anchor="b">
                    <a:cell3D prstMaterial="dkEdge">
                      <a:bevel w="50800" prst="hardEdge"/>
                      <a:lightRig rig="flood" dir="t"/>
                    </a:cell3D>
                  </a:tcPr>
                </a:tc>
              </a:tr>
              <a:tr h="225122">
                <a:tc>
                  <a:txBody>
                    <a:bodyPr/>
                    <a:lstStyle/>
                    <a:p>
                      <a:pPr algn="ctr"/>
                      <a:r>
                        <a:rPr lang="es-MX" sz="1400" b="0" dirty="0" smtClean="0">
                          <a:latin typeface="Arial" pitchFamily="34" charset="0"/>
                          <a:cs typeface="Arial" pitchFamily="34" charset="0"/>
                        </a:rPr>
                        <a:t>Total</a:t>
                      </a:r>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c>
                  <a:txBody>
                    <a:bodyPr/>
                    <a:lstStyle/>
                    <a:p>
                      <a:pPr marL="0" algn="ctr" defTabSz="914400" rtl="0" eaLnBrk="1" latinLnBrk="0" hangingPunct="1"/>
                      <a:r>
                        <a:rPr lang="es-MX" sz="1400" b="1" kern="1200" dirty="0" smtClean="0">
                          <a:solidFill>
                            <a:schemeClr val="tx1"/>
                          </a:solidFill>
                          <a:latin typeface="+mn-lt"/>
                          <a:ea typeface="+mn-ea"/>
                          <a:cs typeface="+mn-cs"/>
                        </a:rPr>
                        <a:t>56</a:t>
                      </a:r>
                      <a:endParaRPr lang="es-MX" sz="1400" b="1" kern="1200" dirty="0">
                        <a:solidFill>
                          <a:schemeClr val="tx1"/>
                        </a:solidFill>
                        <a:latin typeface="+mn-lt"/>
                        <a:ea typeface="+mn-ea"/>
                        <a:cs typeface="+mn-cs"/>
                      </a:endParaRPr>
                    </a:p>
                  </a:txBody>
                  <a:tcPr marL="9525" marR="9525" marT="9525" marB="0" anchor="b">
                    <a:cell3D prstMaterial="dkEdge">
                      <a:bevel w="50800" prst="hardEdge"/>
                      <a:lightRig rig="flood" dir="t"/>
                    </a:cell3D>
                  </a:tcPr>
                </a:tc>
                <a:tc>
                  <a:txBody>
                    <a:bodyPr/>
                    <a:lstStyle/>
                    <a:p>
                      <a:endParaRPr lang="es-MX" sz="1400" b="0" dirty="0">
                        <a:latin typeface="Arial" pitchFamily="34" charset="0"/>
                        <a:cs typeface="Arial" pitchFamily="34" charset="0"/>
                      </a:endParaRPr>
                    </a:p>
                  </a:txBody>
                  <a:tcPr marL="9525" marR="9525" marT="9525" marB="0" anchor="b">
                    <a:cell3D prstMaterial="dkEdge">
                      <a:bevel w="50800" prst="hardEdge"/>
                      <a:lightRig rig="flood" dir="t"/>
                    </a:cell3D>
                  </a:tcPr>
                </a:tc>
              </a:tr>
            </a:tbl>
          </a:graphicData>
        </a:graphic>
      </p:graphicFrame>
      <p:sp>
        <p:nvSpPr>
          <p:cNvPr id="11" name="10 Rectángulo"/>
          <p:cNvSpPr/>
          <p:nvPr/>
        </p:nvSpPr>
        <p:spPr>
          <a:xfrm>
            <a:off x="5654920" y="686515"/>
            <a:ext cx="2850905" cy="523220"/>
          </a:xfrm>
          <a:prstGeom prst="rect">
            <a:avLst/>
          </a:prstGeom>
        </p:spPr>
        <p:txBody>
          <a:bodyPr wrap="square">
            <a:spAutoFit/>
          </a:bodyPr>
          <a:lstStyle/>
          <a:p>
            <a:r>
              <a:rPr lang="es-ES" sz="2800" dirty="0" smtClean="0">
                <a:ln w="17780" cmpd="sng">
                  <a:solidFill>
                    <a:schemeClr val="tx2">
                      <a:lumMod val="5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NAICS 2007</a:t>
            </a:r>
            <a:endParaRPr lang="es-MX" sz="2800" dirty="0"/>
          </a:p>
        </p:txBody>
      </p:sp>
      <p:sp>
        <p:nvSpPr>
          <p:cNvPr id="9" name="8 CuadroTexto"/>
          <p:cNvSpPr txBox="1"/>
          <p:nvPr/>
        </p:nvSpPr>
        <p:spPr>
          <a:xfrm>
            <a:off x="300896" y="6071431"/>
            <a:ext cx="8480826" cy="276999"/>
          </a:xfrm>
          <a:prstGeom prst="rect">
            <a:avLst/>
          </a:prstGeom>
          <a:noFill/>
        </p:spPr>
        <p:txBody>
          <a:bodyPr wrap="square" rtlCol="0">
            <a:spAutoFit/>
          </a:bodyPr>
          <a:lstStyle/>
          <a:p>
            <a:pPr algn="just"/>
            <a:r>
              <a:rPr lang="en-US" sz="1200" b="0" dirty="0" smtClean="0"/>
              <a:t>Source: Self prepared with SCNM 2008 data</a:t>
            </a:r>
            <a:endParaRPr lang="en-US" sz="1200" b="0" dirty="0"/>
          </a:p>
        </p:txBody>
      </p:sp>
      <p:sp>
        <p:nvSpPr>
          <p:cNvPr id="8" name="7 CuadroTexto"/>
          <p:cNvSpPr txBox="1"/>
          <p:nvPr/>
        </p:nvSpPr>
        <p:spPr>
          <a:xfrm>
            <a:off x="26876" y="128301"/>
            <a:ext cx="5270338" cy="1015663"/>
          </a:xfrm>
          <a:prstGeom prst="rect">
            <a:avLst/>
          </a:prstGeom>
          <a:noFill/>
        </p:spPr>
        <p:txBody>
          <a:bodyPr wrap="square" rtlCol="0">
            <a:spAutoFit/>
          </a:bodyPr>
          <a:lstStyle/>
          <a:p>
            <a:pPr algn="l"/>
            <a:r>
              <a:rPr lang="en-US" sz="3000" dirty="0" smtClean="0">
                <a:solidFill>
                  <a:schemeClr val="bg1"/>
                </a:solidFill>
                <a:effectLst>
                  <a:outerShdw blurRad="38100" dist="38100" dir="2700000" algn="tl">
                    <a:srgbClr val="000000">
                      <a:alpha val="43137"/>
                    </a:srgbClr>
                  </a:outerShdw>
                </a:effectLst>
                <a:latin typeface="+mj-lt"/>
                <a:cs typeface="Arial" pitchFamily="34" charset="0"/>
              </a:rPr>
              <a:t>Theoretical and Conceptual Framework</a:t>
            </a:r>
            <a:endParaRPr lang="en-US" sz="3000" b="1" dirty="0">
              <a:solidFill>
                <a:schemeClr val="bg1"/>
              </a:solidFill>
              <a:effectLst>
                <a:outerShdw blurRad="38100" dist="38100" dir="2700000" algn="tl">
                  <a:srgbClr val="000000">
                    <a:alpha val="43137"/>
                  </a:srgbClr>
                </a:outerShdw>
              </a:effectLst>
              <a:latin typeface="+mj-l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t0.gstatic.com/images?q=tbn:ANd9GcQUe-Hb37BmCScfX5pvv3gZ0Tzxnu_dmfxNPahZ224OjI1kHI6IXw"/>
          <p:cNvPicPr>
            <a:picLocks noChangeAspect="1" noChangeArrowheads="1"/>
          </p:cNvPicPr>
          <p:nvPr/>
        </p:nvPicPr>
        <p:blipFill>
          <a:blip r:embed="rId2" cstate="print">
            <a:duotone>
              <a:schemeClr val="accent5">
                <a:shade val="45000"/>
                <a:satMod val="135000"/>
              </a:schemeClr>
              <a:prstClr val="white"/>
            </a:duotone>
          </a:blip>
          <a:srcRect/>
          <a:stretch>
            <a:fillRect/>
          </a:stretch>
        </p:blipFill>
        <p:spPr bwMode="auto">
          <a:xfrm>
            <a:off x="3903260" y="2615646"/>
            <a:ext cx="5210184" cy="3902612"/>
          </a:xfrm>
          <a:prstGeom prst="rect">
            <a:avLst/>
          </a:prstGeom>
          <a:noFill/>
          <a:effectLst>
            <a:softEdge rad="635000"/>
          </a:effectLst>
        </p:spPr>
      </p:pic>
      <p:pic>
        <p:nvPicPr>
          <p:cNvPr id="6" name="5 Imagen" descr="banner01.png"/>
          <p:cNvPicPr>
            <a:picLocks noChangeAspect="1"/>
          </p:cNvPicPr>
          <p:nvPr/>
        </p:nvPicPr>
        <p:blipFill>
          <a:blip r:embed="rId3" cstate="print"/>
          <a:stretch>
            <a:fillRect/>
          </a:stretch>
        </p:blipFill>
        <p:spPr>
          <a:xfrm>
            <a:off x="0" y="-15767"/>
            <a:ext cx="9144000" cy="1261241"/>
          </a:xfrm>
          <a:prstGeom prst="rect">
            <a:avLst/>
          </a:prstGeom>
        </p:spPr>
      </p:pic>
      <p:pic>
        <p:nvPicPr>
          <p:cNvPr id="7" name="6 Imagen" descr="banner01_base.png"/>
          <p:cNvPicPr>
            <a:picLocks noChangeAspect="1"/>
          </p:cNvPicPr>
          <p:nvPr/>
        </p:nvPicPr>
        <p:blipFill>
          <a:blip r:embed="rId4" cstate="print"/>
          <a:stretch>
            <a:fillRect/>
          </a:stretch>
        </p:blipFill>
        <p:spPr>
          <a:xfrm>
            <a:off x="0" y="6302553"/>
            <a:ext cx="9144000" cy="555448"/>
          </a:xfrm>
          <a:prstGeom prst="rect">
            <a:avLst/>
          </a:prstGeom>
        </p:spPr>
      </p:pic>
      <p:sp>
        <p:nvSpPr>
          <p:cNvPr id="11" name="10 Rectángulo"/>
          <p:cNvSpPr/>
          <p:nvPr/>
        </p:nvSpPr>
        <p:spPr>
          <a:xfrm>
            <a:off x="5654920" y="686515"/>
            <a:ext cx="2850905" cy="523220"/>
          </a:xfrm>
          <a:prstGeom prst="rect">
            <a:avLst/>
          </a:prstGeom>
        </p:spPr>
        <p:txBody>
          <a:bodyPr wrap="square">
            <a:spAutoFit/>
          </a:bodyPr>
          <a:lstStyle/>
          <a:p>
            <a:r>
              <a:rPr lang="en-US" sz="2800" dirty="0" smtClean="0">
                <a:ln w="17780" cmpd="sng">
                  <a:solidFill>
                    <a:schemeClr val="tx2">
                      <a:lumMod val="5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NAICS 2007</a:t>
            </a:r>
            <a:endParaRPr lang="en-US" sz="2800" dirty="0"/>
          </a:p>
        </p:txBody>
      </p:sp>
      <p:sp>
        <p:nvSpPr>
          <p:cNvPr id="13" name="2 Marcador de contenido"/>
          <p:cNvSpPr>
            <a:spLocks noGrp="1"/>
          </p:cNvSpPr>
          <p:nvPr>
            <p:ph idx="1"/>
          </p:nvPr>
        </p:nvSpPr>
        <p:spPr>
          <a:xfrm>
            <a:off x="597658" y="1145236"/>
            <a:ext cx="7792872" cy="5236513"/>
          </a:xfrm>
        </p:spPr>
        <p:txBody>
          <a:bodyPr>
            <a:noAutofit/>
          </a:bodyPr>
          <a:lstStyle/>
          <a:p>
            <a:pPr marL="0" algn="just">
              <a:spcBef>
                <a:spcPts val="0"/>
              </a:spcBef>
              <a:buNone/>
            </a:pPr>
            <a:endParaRPr lang="es-MX" sz="1800" b="1" dirty="0" smtClean="0">
              <a:latin typeface="Arial" pitchFamily="34" charset="0"/>
              <a:cs typeface="Arial" pitchFamily="34" charset="0"/>
            </a:endParaRPr>
          </a:p>
          <a:p>
            <a:pPr marL="0" algn="just">
              <a:spcBef>
                <a:spcPts val="0"/>
              </a:spcBef>
              <a:buNone/>
            </a:pPr>
            <a:r>
              <a:rPr lang="es-MX" sz="1800" b="1" dirty="0" smtClean="0">
                <a:latin typeface="Arial" pitchFamily="34" charset="0"/>
                <a:cs typeface="Arial" pitchFamily="34" charset="0"/>
              </a:rPr>
              <a:t>Sector 11. </a:t>
            </a:r>
            <a:r>
              <a:rPr lang="en-US" sz="1800" b="1" dirty="0" smtClean="0">
                <a:latin typeface="Arial" pitchFamily="34" charset="0"/>
                <a:cs typeface="Arial" pitchFamily="34" charset="0"/>
              </a:rPr>
              <a:t>Agriculture, Animal Breeding and Farming, Forestry, Fishing and Hunting.</a:t>
            </a:r>
          </a:p>
          <a:p>
            <a:pPr marL="0" algn="just">
              <a:spcBef>
                <a:spcPts val="0"/>
              </a:spcBef>
              <a:buNone/>
            </a:pPr>
            <a:endParaRPr lang="es-MX" sz="1800" dirty="0" smtClean="0">
              <a:latin typeface="Arial" pitchFamily="34" charset="0"/>
              <a:cs typeface="Arial" pitchFamily="34" charset="0"/>
            </a:endParaRPr>
          </a:p>
          <a:p>
            <a:pPr marL="0" algn="just">
              <a:lnSpc>
                <a:spcPct val="150000"/>
              </a:lnSpc>
              <a:spcBef>
                <a:spcPts val="0"/>
              </a:spcBef>
              <a:buNone/>
            </a:pPr>
            <a:r>
              <a:rPr lang="en-US" sz="1800" dirty="0" smtClean="0">
                <a:latin typeface="Arial" pitchFamily="34" charset="0"/>
                <a:cs typeface="Arial" pitchFamily="34" charset="0"/>
              </a:rPr>
              <a:t>It is important to emphasize that in this study about informality are considered implicitly the following:  . </a:t>
            </a:r>
          </a:p>
          <a:p>
            <a:pPr marL="0" algn="just">
              <a:lnSpc>
                <a:spcPct val="150000"/>
              </a:lnSpc>
              <a:spcBef>
                <a:spcPts val="0"/>
              </a:spcBef>
              <a:buNone/>
            </a:pPr>
            <a:endParaRPr lang="es-MX" sz="1800" dirty="0" smtClean="0">
              <a:latin typeface="Arial" pitchFamily="34" charset="0"/>
              <a:cs typeface="Arial" pitchFamily="34" charset="0"/>
            </a:endParaRPr>
          </a:p>
          <a:p>
            <a:pPr marL="800100" lvl="2" algn="just">
              <a:lnSpc>
                <a:spcPct val="150000"/>
              </a:lnSpc>
              <a:spcBef>
                <a:spcPts val="0"/>
              </a:spcBef>
              <a:buFont typeface="Wingdings" pitchFamily="2" charset="2"/>
              <a:buChar char="q"/>
            </a:pPr>
            <a:r>
              <a:rPr lang="en-US" sz="1800" dirty="0" smtClean="0">
                <a:latin typeface="Arial" pitchFamily="34" charset="0"/>
                <a:cs typeface="Arial" pitchFamily="34" charset="0"/>
              </a:rPr>
              <a:t>Jobs estimated in function of required labor days by product without distinguishing employment features.</a:t>
            </a:r>
          </a:p>
          <a:p>
            <a:pPr marL="800100" lvl="2" algn="just">
              <a:lnSpc>
                <a:spcPct val="150000"/>
              </a:lnSpc>
              <a:spcBef>
                <a:spcPts val="0"/>
              </a:spcBef>
              <a:buNone/>
            </a:pPr>
            <a:endParaRPr lang="es-MX" sz="1800" dirty="0" smtClean="0">
              <a:latin typeface="Arial" pitchFamily="34" charset="0"/>
              <a:cs typeface="Arial" pitchFamily="34" charset="0"/>
            </a:endParaRPr>
          </a:p>
          <a:p>
            <a:pPr marL="800100" lvl="2" algn="just">
              <a:lnSpc>
                <a:spcPct val="150000"/>
              </a:lnSpc>
              <a:spcBef>
                <a:spcPts val="0"/>
              </a:spcBef>
              <a:buFont typeface="Wingdings" pitchFamily="2" charset="2"/>
              <a:buChar char="q"/>
            </a:pPr>
            <a:r>
              <a:rPr lang="en-US" sz="1800" dirty="0" smtClean="0">
                <a:latin typeface="Arial" pitchFamily="34" charset="0"/>
                <a:cs typeface="Arial" pitchFamily="34" charset="0"/>
              </a:rPr>
              <a:t>In Mexico, the agricultural property is assigned to peasants as private property socially named </a:t>
            </a:r>
            <a:r>
              <a:rPr lang="en-US" sz="1800" i="1" dirty="0" smtClean="0">
                <a:latin typeface="Arial" pitchFamily="34" charset="0"/>
                <a:cs typeface="Arial" pitchFamily="34" charset="0"/>
              </a:rPr>
              <a:t>Ejido</a:t>
            </a:r>
            <a:r>
              <a:rPr lang="en-US" sz="1800" dirty="0" smtClean="0">
                <a:latin typeface="Arial" pitchFamily="34" charset="0"/>
                <a:cs typeface="Arial" pitchFamily="34" charset="0"/>
              </a:rPr>
              <a:t>. Meaning that Mexican peasants have assets that they can sell, transform or extinguish.</a:t>
            </a:r>
          </a:p>
          <a:p>
            <a:pPr marL="800100" lvl="2" algn="just">
              <a:lnSpc>
                <a:spcPct val="150000"/>
              </a:lnSpc>
              <a:spcBef>
                <a:spcPts val="0"/>
              </a:spcBef>
              <a:buFont typeface="Wingdings" pitchFamily="2" charset="2"/>
              <a:buChar char="q"/>
            </a:pPr>
            <a:endParaRPr lang="es-MX" sz="1800" dirty="0" smtClean="0">
              <a:latin typeface="Arial" pitchFamily="34" charset="0"/>
              <a:cs typeface="Arial" pitchFamily="34" charset="0"/>
            </a:endParaRPr>
          </a:p>
          <a:p>
            <a:pPr marL="800100" lvl="2" algn="just">
              <a:lnSpc>
                <a:spcPct val="150000"/>
              </a:lnSpc>
              <a:spcBef>
                <a:spcPts val="0"/>
              </a:spcBef>
              <a:buNone/>
            </a:pPr>
            <a:endParaRPr lang="es-MX" sz="1800" dirty="0" smtClean="0">
              <a:latin typeface="Arial" pitchFamily="34" charset="0"/>
              <a:cs typeface="Arial" pitchFamily="34" charset="0"/>
            </a:endParaRPr>
          </a:p>
          <a:p>
            <a:pPr marL="0" algn="just">
              <a:lnSpc>
                <a:spcPct val="150000"/>
              </a:lnSpc>
              <a:spcBef>
                <a:spcPts val="0"/>
              </a:spcBef>
              <a:buNone/>
            </a:pPr>
            <a:endParaRPr lang="es-MX" sz="1800" dirty="0" smtClean="0">
              <a:latin typeface="Arial" pitchFamily="34" charset="0"/>
              <a:cs typeface="Arial" pitchFamily="34" charset="0"/>
            </a:endParaRPr>
          </a:p>
          <a:p>
            <a:pPr algn="just">
              <a:buNone/>
            </a:pPr>
            <a:endParaRPr lang="es-MX" sz="1800" dirty="0">
              <a:latin typeface="Arial" pitchFamily="34" charset="0"/>
              <a:cs typeface="Arial" pitchFamily="34" charset="0"/>
            </a:endParaRPr>
          </a:p>
        </p:txBody>
      </p:sp>
      <p:sp>
        <p:nvSpPr>
          <p:cNvPr id="8" name="7 CuadroTexto"/>
          <p:cNvSpPr txBox="1"/>
          <p:nvPr/>
        </p:nvSpPr>
        <p:spPr>
          <a:xfrm>
            <a:off x="26876" y="128301"/>
            <a:ext cx="5270338" cy="1015663"/>
          </a:xfrm>
          <a:prstGeom prst="rect">
            <a:avLst/>
          </a:prstGeom>
          <a:noFill/>
        </p:spPr>
        <p:txBody>
          <a:bodyPr wrap="square" rtlCol="0">
            <a:spAutoFit/>
          </a:bodyPr>
          <a:lstStyle/>
          <a:p>
            <a:pPr algn="l"/>
            <a:r>
              <a:rPr lang="en-US" sz="3000" dirty="0" smtClean="0">
                <a:solidFill>
                  <a:schemeClr val="bg1"/>
                </a:solidFill>
                <a:effectLst>
                  <a:outerShdw blurRad="38100" dist="38100" dir="2700000" algn="tl">
                    <a:srgbClr val="000000">
                      <a:alpha val="43137"/>
                    </a:srgbClr>
                  </a:outerShdw>
                </a:effectLst>
                <a:latin typeface="+mj-lt"/>
                <a:cs typeface="Arial" pitchFamily="34" charset="0"/>
              </a:rPr>
              <a:t>Theoretical and Conceptual Framework</a:t>
            </a:r>
            <a:endParaRPr lang="en-US" sz="3000" b="1" dirty="0">
              <a:solidFill>
                <a:schemeClr val="bg1"/>
              </a:solidFill>
              <a:effectLst>
                <a:outerShdw blurRad="38100" dist="38100" dir="2700000" algn="tl">
                  <a:srgbClr val="000000">
                    <a:alpha val="43137"/>
                  </a:srgbClr>
                </a:outerShdw>
              </a:effectLst>
              <a:latin typeface="+mj-lt"/>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191060" y="1419210"/>
            <a:ext cx="7833815" cy="1283047"/>
          </a:xfrm>
        </p:spPr>
        <p:txBody>
          <a:bodyPr>
            <a:noAutofit/>
          </a:bodyPr>
          <a:lstStyle/>
          <a:p>
            <a:pPr algn="just">
              <a:buFontTx/>
              <a:buNone/>
            </a:pPr>
            <a:r>
              <a:rPr lang="es-MX" sz="1800" dirty="0" smtClean="0"/>
              <a:t>	</a:t>
            </a:r>
            <a:r>
              <a:rPr lang="en-US" sz="1800" dirty="0" smtClean="0">
                <a:latin typeface="Arial" pitchFamily="34" charset="0"/>
                <a:cs typeface="Arial" pitchFamily="34" charset="0"/>
              </a:rPr>
              <a:t>The current method in INEGI is the Direct Method for measuring total Informal Economy, from direct sources such as the Surveys of Employment and Micro-business.</a:t>
            </a:r>
          </a:p>
          <a:p>
            <a:pPr algn="just">
              <a:buFontTx/>
              <a:buNone/>
            </a:pPr>
            <a:r>
              <a:rPr lang="en-US" sz="1800" dirty="0" smtClean="0">
                <a:latin typeface="Arial" pitchFamily="34" charset="0"/>
                <a:cs typeface="Arial" pitchFamily="34" charset="0"/>
              </a:rPr>
              <a:t>	</a:t>
            </a:r>
          </a:p>
          <a:p>
            <a:pPr algn="just">
              <a:buFontTx/>
              <a:buNone/>
            </a:pPr>
            <a:r>
              <a:rPr lang="es-MX" sz="1800" dirty="0" smtClean="0">
                <a:latin typeface="Arial" pitchFamily="34" charset="0"/>
                <a:cs typeface="Arial" pitchFamily="34" charset="0"/>
              </a:rPr>
              <a:t>	</a:t>
            </a:r>
            <a:endParaRPr lang="es-MX" sz="1800" dirty="0"/>
          </a:p>
        </p:txBody>
      </p:sp>
      <p:pic>
        <p:nvPicPr>
          <p:cNvPr id="6" name="5 Imagen" descr="banner01.png"/>
          <p:cNvPicPr>
            <a:picLocks noChangeAspect="1"/>
          </p:cNvPicPr>
          <p:nvPr/>
        </p:nvPicPr>
        <p:blipFill>
          <a:blip r:embed="rId2" cstate="print"/>
          <a:stretch>
            <a:fillRect/>
          </a:stretch>
        </p:blipFill>
        <p:spPr>
          <a:xfrm>
            <a:off x="0" y="0"/>
            <a:ext cx="9144000" cy="955462"/>
          </a:xfrm>
          <a:prstGeom prst="rect">
            <a:avLst/>
          </a:prstGeom>
        </p:spPr>
      </p:pic>
      <p:pic>
        <p:nvPicPr>
          <p:cNvPr id="7" name="6 Imagen" descr="banner01_base.png"/>
          <p:cNvPicPr>
            <a:picLocks noChangeAspect="1"/>
          </p:cNvPicPr>
          <p:nvPr/>
        </p:nvPicPr>
        <p:blipFill>
          <a:blip r:embed="rId3" cstate="print"/>
          <a:stretch>
            <a:fillRect/>
          </a:stretch>
        </p:blipFill>
        <p:spPr>
          <a:xfrm>
            <a:off x="0" y="6302553"/>
            <a:ext cx="9144000" cy="555448"/>
          </a:xfrm>
          <a:prstGeom prst="rect">
            <a:avLst/>
          </a:prstGeom>
        </p:spPr>
      </p:pic>
      <p:sp>
        <p:nvSpPr>
          <p:cNvPr id="9" name="8 CuadroTexto"/>
          <p:cNvSpPr txBox="1"/>
          <p:nvPr/>
        </p:nvSpPr>
        <p:spPr>
          <a:xfrm>
            <a:off x="133751" y="128301"/>
            <a:ext cx="5270338" cy="615553"/>
          </a:xfrm>
          <a:prstGeom prst="rect">
            <a:avLst/>
          </a:prstGeom>
          <a:noFill/>
        </p:spPr>
        <p:txBody>
          <a:bodyPr wrap="square" rtlCol="0">
            <a:spAutoFit/>
          </a:bodyPr>
          <a:lstStyle/>
          <a:p>
            <a:pPr algn="l"/>
            <a:r>
              <a:rPr lang="en-US" sz="3400" dirty="0" smtClean="0">
                <a:solidFill>
                  <a:schemeClr val="bg1"/>
                </a:solidFill>
                <a:effectLst>
                  <a:outerShdw blurRad="38100" dist="38100" dir="2700000" algn="tl">
                    <a:srgbClr val="000000">
                      <a:alpha val="43137"/>
                    </a:srgbClr>
                  </a:outerShdw>
                </a:effectLst>
                <a:latin typeface="+mj-lt"/>
                <a:cs typeface="Arial" pitchFamily="34" charset="0"/>
              </a:rPr>
              <a:t>Methodological Framework</a:t>
            </a:r>
            <a:endParaRPr lang="en-US" sz="3400" b="1" dirty="0">
              <a:solidFill>
                <a:schemeClr val="bg1"/>
              </a:solidFill>
              <a:effectLst>
                <a:outerShdw blurRad="38100" dist="38100" dir="2700000" algn="tl">
                  <a:srgbClr val="000000">
                    <a:alpha val="43137"/>
                  </a:srgbClr>
                </a:outerShdw>
              </a:effectLst>
              <a:latin typeface="+mj-lt"/>
              <a:cs typeface="Arial" pitchFamily="34" charset="0"/>
            </a:endParaRPr>
          </a:p>
        </p:txBody>
      </p:sp>
      <p:pic>
        <p:nvPicPr>
          <p:cNvPr id="8" name="7 Imagen" descr="imagesCAB1KJOG.jpg">
            <a:hlinkClick r:id="rId4" action="ppaction://hlinkpres?slideindex=1&amp;slidetitle="/>
          </p:cNvPr>
          <p:cNvPicPr>
            <a:picLocks noChangeAspect="1"/>
          </p:cNvPicPr>
          <p:nvPr/>
        </p:nvPicPr>
        <p:blipFill>
          <a:blip r:embed="rId5" cstate="print">
            <a:duotone>
              <a:schemeClr val="accent1">
                <a:shade val="45000"/>
                <a:satMod val="135000"/>
              </a:schemeClr>
              <a:prstClr val="white"/>
            </a:duotone>
          </a:blip>
          <a:srcRect l="3366" t="3516" r="62053" b="24609"/>
          <a:stretch>
            <a:fillRect/>
          </a:stretch>
        </p:blipFill>
        <p:spPr>
          <a:xfrm>
            <a:off x="5940309" y="3063354"/>
            <a:ext cx="1833102" cy="18634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2 Marcador de contenido"/>
          <p:cNvSpPr txBox="1">
            <a:spLocks/>
          </p:cNvSpPr>
          <p:nvPr/>
        </p:nvSpPr>
        <p:spPr bwMode="auto">
          <a:xfrm>
            <a:off x="193328" y="2663429"/>
            <a:ext cx="4719851" cy="35190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just" defTabSz="914400" rtl="0" eaLnBrk="1" fontAlgn="base" latinLnBrk="0" hangingPunct="1">
              <a:lnSpc>
                <a:spcPct val="100000"/>
              </a:lnSpc>
              <a:spcBef>
                <a:spcPct val="20000"/>
              </a:spcBef>
              <a:spcAft>
                <a:spcPct val="0"/>
              </a:spcAft>
              <a:buClrTx/>
              <a:buSzTx/>
              <a:buFontTx/>
              <a:buNone/>
              <a:tabLst/>
              <a:defRPr/>
            </a:pPr>
            <a:r>
              <a:rPr kumimoji="0" lang="es-MX" sz="1800" b="0" i="0" u="none" strike="noStrike" kern="1200" cap="none" spc="0" normalizeH="0" baseline="0" noProof="0" dirty="0" smtClean="0">
                <a:ln>
                  <a:noFill/>
                </a:ln>
                <a:solidFill>
                  <a:schemeClr val="tx1"/>
                </a:solidFill>
                <a:effectLst/>
                <a:uLnTx/>
                <a:uFillTx/>
                <a:latin typeface="Verdana" pitchFamily="34" charset="0"/>
                <a:ea typeface="+mn-ea"/>
                <a:cs typeface="+mn-cs"/>
              </a:rPr>
              <a:t>	</a:t>
            </a:r>
            <a:r>
              <a:rPr kumimoji="0" lang="en-US" sz="18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The statistical technique for obtaining the explicit measurement by</a:t>
            </a:r>
            <a:r>
              <a:rPr kumimoji="0" lang="en-US" sz="1800" b="0" i="0" u="none" strike="noStrike" kern="1200" cap="none" spc="0" normalizeH="0" dirty="0" smtClean="0">
                <a:ln>
                  <a:noFill/>
                </a:ln>
                <a:solidFill>
                  <a:schemeClr val="tx1"/>
                </a:solidFill>
                <a:effectLst/>
                <a:uLnTx/>
                <a:uFillTx/>
                <a:latin typeface="Arial" pitchFamily="34" charset="0"/>
                <a:ea typeface="+mn-ea"/>
                <a:cs typeface="Arial" pitchFamily="34" charset="0"/>
              </a:rPr>
              <a:t> subsectors of the Informal Economy is the “Method of the Latent Variable”, characterized by an unobserved variable explained from known indicators.</a:t>
            </a:r>
            <a:endParaRPr kumimoji="0" lang="en-US" sz="1800" b="0" i="0" u="none" strike="noStrike" kern="1200" cap="none" spc="0" normalizeH="0" baseline="0" dirty="0" smtClean="0">
              <a:ln>
                <a:noFill/>
              </a:ln>
              <a:solidFill>
                <a:schemeClr val="tx1"/>
              </a:solidFill>
              <a:effectLst/>
              <a:uLnTx/>
              <a:uFillTx/>
              <a:latin typeface="Arial" pitchFamily="34" charset="0"/>
              <a:ea typeface="+mn-ea"/>
              <a:cs typeface="Arial" pitchFamily="34" charset="0"/>
            </a:endParaRPr>
          </a:p>
          <a:p>
            <a:pPr marL="342900" marR="0" lvl="0" indent="-342900" algn="just"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	</a:t>
            </a:r>
          </a:p>
          <a:p>
            <a:pPr marL="342900" marR="0" lvl="0" indent="-342900" algn="just" defTabSz="914400" rtl="0" eaLnBrk="1" fontAlgn="base" latinLnBrk="0" hangingPunct="1">
              <a:lnSpc>
                <a:spcPct val="100000"/>
              </a:lnSpc>
              <a:spcBef>
                <a:spcPct val="20000"/>
              </a:spcBef>
              <a:spcAft>
                <a:spcPct val="0"/>
              </a:spcAft>
              <a:buClrTx/>
              <a:buSzTx/>
              <a:buFontTx/>
              <a:buNone/>
              <a:tabLst/>
              <a:defRPr/>
            </a:pPr>
            <a:r>
              <a:rPr kumimoji="0" lang="es-MX"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US" sz="1800" b="0" i="0" u="none" strike="noStrike" kern="1200" cap="none" spc="0" normalizeH="0" baseline="0" dirty="0" smtClean="0">
                <a:ln>
                  <a:noFill/>
                </a:ln>
                <a:solidFill>
                  <a:schemeClr val="tx1"/>
                </a:solidFill>
                <a:effectLst/>
                <a:uLnTx/>
                <a:uFillTx/>
                <a:latin typeface="Arial" pitchFamily="34" charset="0"/>
                <a:ea typeface="+mn-ea"/>
                <a:cs typeface="Arial" pitchFamily="34" charset="0"/>
              </a:rPr>
              <a:t>Such technique</a:t>
            </a:r>
            <a:r>
              <a:rPr kumimoji="0" lang="en-US" sz="1800" b="0" i="0" u="none" strike="noStrike" kern="1200" cap="none" spc="0" normalizeH="0" dirty="0" smtClean="0">
                <a:ln>
                  <a:noFill/>
                </a:ln>
                <a:solidFill>
                  <a:schemeClr val="tx1"/>
                </a:solidFill>
                <a:effectLst/>
                <a:uLnTx/>
                <a:uFillTx/>
                <a:latin typeface="Arial" pitchFamily="34" charset="0"/>
                <a:ea typeface="+mn-ea"/>
                <a:cs typeface="Arial" pitchFamily="34" charset="0"/>
              </a:rPr>
              <a:t> reduces the dimensionality of the set of observations keeping the major part of the feasible information of the study set.</a:t>
            </a:r>
            <a:endParaRPr kumimoji="0" lang="en-US" sz="1800" b="0" i="0" u="none" strike="noStrike" kern="1200" cap="none" spc="0" normalizeH="0" baseline="0" dirty="0">
              <a:ln>
                <a:noFill/>
              </a:ln>
              <a:solidFill>
                <a:schemeClr val="tx1"/>
              </a:solidFill>
              <a:effectLst/>
              <a:uLnTx/>
              <a:uFillTx/>
              <a:latin typeface="Verdana" pitchFamily="34"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327546" y="1386915"/>
            <a:ext cx="8259272" cy="4867760"/>
          </a:xfrm>
        </p:spPr>
        <p:txBody>
          <a:bodyPr>
            <a:noAutofit/>
          </a:bodyPr>
          <a:lstStyle/>
          <a:p>
            <a:pPr lvl="2" algn="just">
              <a:buNone/>
              <a:defRPr/>
            </a:pPr>
            <a:endParaRPr lang="es-MX" dirty="0" smtClean="0">
              <a:latin typeface="Arial" pitchFamily="34" charset="0"/>
              <a:cs typeface="Arial" pitchFamily="34" charset="0"/>
            </a:endParaRPr>
          </a:p>
          <a:p>
            <a:pPr algn="just">
              <a:buNone/>
            </a:pPr>
            <a:endParaRPr lang="es-MX" sz="1800" dirty="0">
              <a:latin typeface="Arial" pitchFamily="34" charset="0"/>
              <a:cs typeface="Arial" pitchFamily="34" charset="0"/>
            </a:endParaRPr>
          </a:p>
        </p:txBody>
      </p:sp>
      <p:pic>
        <p:nvPicPr>
          <p:cNvPr id="6" name="5 Imagen" descr="banner01.png"/>
          <p:cNvPicPr>
            <a:picLocks noChangeAspect="1"/>
          </p:cNvPicPr>
          <p:nvPr/>
        </p:nvPicPr>
        <p:blipFill>
          <a:blip r:embed="rId2" cstate="print"/>
          <a:stretch>
            <a:fillRect/>
          </a:stretch>
        </p:blipFill>
        <p:spPr>
          <a:xfrm>
            <a:off x="0" y="-15767"/>
            <a:ext cx="9144000" cy="1261241"/>
          </a:xfrm>
          <a:prstGeom prst="rect">
            <a:avLst/>
          </a:prstGeom>
        </p:spPr>
      </p:pic>
      <p:pic>
        <p:nvPicPr>
          <p:cNvPr id="7" name="6 Imagen" descr="banner01_base.png"/>
          <p:cNvPicPr>
            <a:picLocks noChangeAspect="1"/>
          </p:cNvPicPr>
          <p:nvPr/>
        </p:nvPicPr>
        <p:blipFill>
          <a:blip r:embed="rId3" cstate="print"/>
          <a:stretch>
            <a:fillRect/>
          </a:stretch>
        </p:blipFill>
        <p:spPr>
          <a:xfrm>
            <a:off x="0" y="6302553"/>
            <a:ext cx="9144000" cy="555448"/>
          </a:xfrm>
          <a:prstGeom prst="rect">
            <a:avLst/>
          </a:prstGeom>
        </p:spPr>
      </p:pic>
      <p:sp>
        <p:nvSpPr>
          <p:cNvPr id="8" name="Rectangle 3"/>
          <p:cNvSpPr>
            <a:spLocks noChangeArrowheads="1"/>
          </p:cNvSpPr>
          <p:nvPr/>
        </p:nvSpPr>
        <p:spPr bwMode="auto">
          <a:xfrm>
            <a:off x="259307" y="1354920"/>
            <a:ext cx="8707273"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ct val="0"/>
              </a:spcBef>
              <a:tabLst>
                <a:tab pos="1149350" algn="l"/>
              </a:tabLst>
            </a:pPr>
            <a:r>
              <a:rPr lang="en-US" sz="2000" dirty="0" smtClean="0">
                <a:ea typeface="Calibri" pitchFamily="34" charset="0"/>
                <a:cs typeface="Arial" pitchFamily="34" charset="0"/>
              </a:rPr>
              <a:t>METHODS FOR ESTIMATING THE GROSS VALUE ADDED THE INFORMAL SECTOR (GVAIS)</a:t>
            </a:r>
            <a:endParaRPr lang="es-MX" sz="2000" dirty="0" smtClean="0">
              <a:ea typeface="Calibri" pitchFamily="34" charset="0"/>
              <a:cs typeface="Arial" pitchFamily="34" charset="0"/>
            </a:endParaRPr>
          </a:p>
        </p:txBody>
      </p:sp>
      <p:sp>
        <p:nvSpPr>
          <p:cNvPr id="11" name="Rectangle 3"/>
          <p:cNvSpPr>
            <a:spLocks noChangeArrowheads="1"/>
          </p:cNvSpPr>
          <p:nvPr/>
        </p:nvSpPr>
        <p:spPr bwMode="auto">
          <a:xfrm>
            <a:off x="1605792" y="2458413"/>
            <a:ext cx="572845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ct val="0"/>
              </a:spcBef>
              <a:buFont typeface="Wingdings" pitchFamily="2" charset="2"/>
              <a:buChar char="q"/>
              <a:tabLst>
                <a:tab pos="1149350" algn="l"/>
              </a:tabLst>
            </a:pPr>
            <a:r>
              <a:rPr lang="es-MX" sz="2000" b="0" dirty="0" smtClean="0">
                <a:ea typeface="Calibri" pitchFamily="34" charset="0"/>
                <a:cs typeface="Arial" pitchFamily="34" charset="0"/>
              </a:rPr>
              <a:t> </a:t>
            </a:r>
            <a:r>
              <a:rPr lang="en-US" sz="2000" b="0" dirty="0" smtClean="0">
                <a:ea typeface="Calibri" pitchFamily="34" charset="0"/>
                <a:cs typeface="Arial" pitchFamily="34" charset="0"/>
              </a:rPr>
              <a:t>Latent Variable Method applied to income of the matrix of employment for position in the occupation.</a:t>
            </a:r>
            <a:endParaRPr lang="es-MX" sz="2000" b="0" dirty="0" smtClean="0">
              <a:ea typeface="Calibri" pitchFamily="34" charset="0"/>
              <a:cs typeface="Arial" pitchFamily="34" charset="0"/>
            </a:endParaRPr>
          </a:p>
        </p:txBody>
      </p:sp>
      <p:sp>
        <p:nvSpPr>
          <p:cNvPr id="16" name="Rectangle 3"/>
          <p:cNvSpPr>
            <a:spLocks noChangeArrowheads="1"/>
          </p:cNvSpPr>
          <p:nvPr/>
        </p:nvSpPr>
        <p:spPr bwMode="auto">
          <a:xfrm>
            <a:off x="1634366" y="4024035"/>
            <a:ext cx="582370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ct val="0"/>
              </a:spcBef>
              <a:buFont typeface="Wingdings" pitchFamily="2" charset="2"/>
              <a:buChar char="q"/>
              <a:tabLst>
                <a:tab pos="1149350" algn="l"/>
              </a:tabLst>
            </a:pPr>
            <a:r>
              <a:rPr lang="es-MX" sz="2000" b="0" dirty="0" smtClean="0">
                <a:ea typeface="Calibri" pitchFamily="34" charset="0"/>
                <a:cs typeface="Arial" pitchFamily="34" charset="0"/>
              </a:rPr>
              <a:t>     Vector (56X1) = </a:t>
            </a:r>
            <a:r>
              <a:rPr lang="en-US" sz="2000" b="0" dirty="0" smtClean="0">
                <a:ea typeface="Calibri" pitchFamily="34" charset="0"/>
                <a:cs typeface="Arial" pitchFamily="34" charset="0"/>
              </a:rPr>
              <a:t>Multiplication Index Informality by the level of Gross Value Added.</a:t>
            </a:r>
            <a:endParaRPr lang="es-MX" sz="2000" b="0" dirty="0" smtClean="0">
              <a:ea typeface="Calibri" pitchFamily="34" charset="0"/>
              <a:cs typeface="Arial" pitchFamily="34" charset="0"/>
            </a:endParaRPr>
          </a:p>
        </p:txBody>
      </p:sp>
      <p:sp>
        <p:nvSpPr>
          <p:cNvPr id="10" name="9 CuadroTexto"/>
          <p:cNvSpPr txBox="1"/>
          <p:nvPr/>
        </p:nvSpPr>
        <p:spPr>
          <a:xfrm>
            <a:off x="133751" y="128301"/>
            <a:ext cx="5270338" cy="615553"/>
          </a:xfrm>
          <a:prstGeom prst="rect">
            <a:avLst/>
          </a:prstGeom>
          <a:noFill/>
        </p:spPr>
        <p:txBody>
          <a:bodyPr wrap="square" rtlCol="0">
            <a:spAutoFit/>
          </a:bodyPr>
          <a:lstStyle/>
          <a:p>
            <a:pPr algn="l"/>
            <a:r>
              <a:rPr lang="en-US" sz="3400" dirty="0" smtClean="0">
                <a:solidFill>
                  <a:schemeClr val="bg1"/>
                </a:solidFill>
                <a:effectLst>
                  <a:outerShdw blurRad="38100" dist="38100" dir="2700000" algn="tl">
                    <a:srgbClr val="000000">
                      <a:alpha val="43137"/>
                    </a:srgbClr>
                  </a:outerShdw>
                </a:effectLst>
                <a:latin typeface="+mj-lt"/>
                <a:cs typeface="Arial" pitchFamily="34" charset="0"/>
              </a:rPr>
              <a:t>Methodological Framework</a:t>
            </a:r>
            <a:endParaRPr lang="en-US" sz="3400" b="1" dirty="0">
              <a:solidFill>
                <a:schemeClr val="bg1"/>
              </a:solidFill>
              <a:effectLst>
                <a:outerShdw blurRad="38100" dist="38100" dir="2700000" algn="tl">
                  <a:srgbClr val="000000">
                    <a:alpha val="43137"/>
                  </a:srgbClr>
                </a:outerShdw>
              </a:effectLst>
              <a:latin typeface="+mj-lt"/>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banner01.png"/>
          <p:cNvPicPr>
            <a:picLocks noChangeAspect="1"/>
          </p:cNvPicPr>
          <p:nvPr/>
        </p:nvPicPr>
        <p:blipFill>
          <a:blip r:embed="rId2" cstate="print"/>
          <a:stretch>
            <a:fillRect/>
          </a:stretch>
        </p:blipFill>
        <p:spPr>
          <a:xfrm>
            <a:off x="0" y="-15767"/>
            <a:ext cx="9144000" cy="1261241"/>
          </a:xfrm>
          <a:prstGeom prst="rect">
            <a:avLst/>
          </a:prstGeom>
        </p:spPr>
      </p:pic>
      <p:pic>
        <p:nvPicPr>
          <p:cNvPr id="7" name="6 Imagen" descr="banner01_base.png"/>
          <p:cNvPicPr>
            <a:picLocks noChangeAspect="1"/>
          </p:cNvPicPr>
          <p:nvPr/>
        </p:nvPicPr>
        <p:blipFill>
          <a:blip r:embed="rId3" cstate="print"/>
          <a:stretch>
            <a:fillRect/>
          </a:stretch>
        </p:blipFill>
        <p:spPr>
          <a:xfrm>
            <a:off x="0" y="6302553"/>
            <a:ext cx="9144000" cy="555448"/>
          </a:xfrm>
          <a:prstGeom prst="rect">
            <a:avLst/>
          </a:prstGeom>
        </p:spPr>
      </p:pic>
      <p:sp>
        <p:nvSpPr>
          <p:cNvPr id="9" name="8 CuadroTexto"/>
          <p:cNvSpPr txBox="1"/>
          <p:nvPr/>
        </p:nvSpPr>
        <p:spPr>
          <a:xfrm>
            <a:off x="0" y="293401"/>
            <a:ext cx="5726225" cy="523220"/>
          </a:xfrm>
          <a:prstGeom prst="rect">
            <a:avLst/>
          </a:prstGeom>
          <a:noFill/>
        </p:spPr>
        <p:txBody>
          <a:bodyPr wrap="square" rtlCol="0">
            <a:spAutoFit/>
          </a:bodyPr>
          <a:lstStyle/>
          <a:p>
            <a:pPr algn="l"/>
            <a:r>
              <a:rPr lang="en-US" sz="2800" dirty="0" smtClean="0">
                <a:solidFill>
                  <a:schemeClr val="bg1"/>
                </a:solidFill>
                <a:effectLst>
                  <a:outerShdw blurRad="38100" dist="38100" dir="2700000" algn="tl">
                    <a:srgbClr val="000000">
                      <a:alpha val="43137"/>
                    </a:srgbClr>
                  </a:outerShdw>
                </a:effectLst>
                <a:latin typeface="+mj-lt"/>
                <a:cs typeface="Arial" pitchFamily="34" charset="0"/>
              </a:rPr>
              <a:t>Measurement for Mexico in 2008</a:t>
            </a:r>
            <a:endParaRPr lang="es-MX" sz="2800" b="1" dirty="0">
              <a:solidFill>
                <a:schemeClr val="bg1"/>
              </a:solidFill>
              <a:effectLst>
                <a:outerShdw blurRad="38100" dist="38100" dir="2700000" algn="tl">
                  <a:srgbClr val="000000">
                    <a:alpha val="43137"/>
                  </a:srgbClr>
                </a:outerShdw>
              </a:effectLst>
              <a:latin typeface="+mj-lt"/>
              <a:cs typeface="Arial" pitchFamily="34" charset="0"/>
            </a:endParaRPr>
          </a:p>
        </p:txBody>
      </p:sp>
      <p:sp>
        <p:nvSpPr>
          <p:cNvPr id="17" name="16 CuadroTexto"/>
          <p:cNvSpPr txBox="1"/>
          <p:nvPr/>
        </p:nvSpPr>
        <p:spPr>
          <a:xfrm>
            <a:off x="671484" y="2105013"/>
            <a:ext cx="7992888" cy="1015663"/>
          </a:xfrm>
          <a:prstGeom prst="rect">
            <a:avLst/>
          </a:prstGeom>
          <a:noFill/>
        </p:spPr>
        <p:txBody>
          <a:bodyPr wrap="square" rtlCol="0">
            <a:spAutoFit/>
          </a:bodyPr>
          <a:lstStyle/>
          <a:p>
            <a:pPr algn="just"/>
            <a:r>
              <a:rPr lang="en-US" sz="2000" b="0" dirty="0" smtClean="0">
                <a:latin typeface="Arial" pitchFamily="34" charset="0"/>
                <a:cs typeface="Arial" pitchFamily="34" charset="0"/>
              </a:rPr>
              <a:t>The GDP of informal activity, incorporating the informal sector and informal employment, contributed to the national GDP to 25.49% in 2008.</a:t>
            </a:r>
            <a:endParaRPr lang="es-MX" sz="2000" b="0" dirty="0">
              <a:latin typeface="Arial" pitchFamily="34" charset="0"/>
              <a:cs typeface="Arial" pitchFamily="34" charset="0"/>
            </a:endParaRPr>
          </a:p>
        </p:txBody>
      </p:sp>
      <p:graphicFrame>
        <p:nvGraphicFramePr>
          <p:cNvPr id="21" name="4 Gráfico"/>
          <p:cNvGraphicFramePr/>
          <p:nvPr/>
        </p:nvGraphicFramePr>
        <p:xfrm>
          <a:off x="2771774" y="2919406"/>
          <a:ext cx="4900631" cy="179279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2 Gráfico"/>
          <p:cNvGraphicFramePr/>
          <p:nvPr/>
        </p:nvGraphicFramePr>
        <p:xfrm>
          <a:off x="476250" y="4633918"/>
          <a:ext cx="4214810" cy="160019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3 Gráfico"/>
          <p:cNvGraphicFramePr/>
          <p:nvPr/>
        </p:nvGraphicFramePr>
        <p:xfrm>
          <a:off x="4333870" y="4605343"/>
          <a:ext cx="5143536" cy="1500198"/>
        </p:xfrm>
        <a:graphic>
          <a:graphicData uri="http://schemas.openxmlformats.org/drawingml/2006/chart">
            <c:chart xmlns:c="http://schemas.openxmlformats.org/drawingml/2006/chart" xmlns:r="http://schemas.openxmlformats.org/officeDocument/2006/relationships" r:id="rId6"/>
          </a:graphicData>
        </a:graphic>
      </p:graphicFrame>
      <p:sp>
        <p:nvSpPr>
          <p:cNvPr id="24" name="7 Título"/>
          <p:cNvSpPr>
            <a:spLocks noGrp="1"/>
          </p:cNvSpPr>
          <p:nvPr>
            <p:ph type="title"/>
          </p:nvPr>
        </p:nvSpPr>
        <p:spPr>
          <a:xfrm>
            <a:off x="142875" y="1200150"/>
            <a:ext cx="9144000" cy="928676"/>
          </a:xfrm>
        </p:spPr>
        <p:txBody>
          <a:bodyPr/>
          <a:lstStyle/>
          <a:p>
            <a:r>
              <a:rPr lang="es-MX"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Main Results</a:t>
            </a:r>
            <a:endParaRP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pic>
        <p:nvPicPr>
          <p:cNvPr id="3" name="2 Imagen" descr="portadas1B.jpg"/>
          <p:cNvPicPr>
            <a:picLocks noChangeAspect="1"/>
          </p:cNvPicPr>
          <p:nvPr/>
        </p:nvPicPr>
        <p:blipFill>
          <a:blip r:embed="rId2" cstate="print"/>
          <a:stretch>
            <a:fillRect/>
          </a:stretch>
        </p:blipFill>
        <p:spPr>
          <a:xfrm>
            <a:off x="0" y="-18689"/>
            <a:ext cx="9143999" cy="6895377"/>
          </a:xfrm>
          <a:prstGeom prst="rect">
            <a:avLst/>
          </a:prstGeom>
        </p:spPr>
      </p:pic>
      <p:sp>
        <p:nvSpPr>
          <p:cNvPr id="4" name="3 Título"/>
          <p:cNvSpPr>
            <a:spLocks noGrp="1"/>
          </p:cNvSpPr>
          <p:nvPr>
            <p:ph type="title"/>
          </p:nvPr>
        </p:nvSpPr>
        <p:spPr>
          <a:xfrm>
            <a:off x="1457851" y="676894"/>
            <a:ext cx="6296735" cy="3361562"/>
          </a:xfrm>
        </p:spPr>
        <p:txBody>
          <a:bodyPr/>
          <a:lstStyle/>
          <a:p>
            <a:r>
              <a:rPr lang="en-US" i="1" dirty="0" smtClean="0">
                <a:solidFill>
                  <a:schemeClr val="bg1"/>
                </a:solidFill>
                <a:latin typeface="+mj-lt"/>
              </a:rPr>
              <a:t/>
            </a:r>
            <a:br>
              <a:rPr lang="en-US" i="1" dirty="0" smtClean="0">
                <a:solidFill>
                  <a:schemeClr val="bg1"/>
                </a:solidFill>
                <a:latin typeface="+mj-lt"/>
              </a:rPr>
            </a:br>
            <a:r>
              <a:rPr lang="en-US" i="1" dirty="0" smtClean="0">
                <a:solidFill>
                  <a:schemeClr val="bg1"/>
                </a:solidFill>
                <a:latin typeface="+mj-lt"/>
              </a:rPr>
              <a:t>Because we provide information for everybody…</a:t>
            </a:r>
            <a:r>
              <a:rPr lang="es-MX" i="1" dirty="0" smtClean="0">
                <a:solidFill>
                  <a:schemeClr val="bg1"/>
                </a:solidFill>
                <a:latin typeface="+mj-lt"/>
              </a:rPr>
              <a:t/>
            </a:r>
            <a:br>
              <a:rPr lang="es-MX" i="1" dirty="0" smtClean="0">
                <a:solidFill>
                  <a:schemeClr val="bg1"/>
                </a:solidFill>
                <a:latin typeface="+mj-lt"/>
              </a:rPr>
            </a:br>
            <a:r>
              <a:rPr lang="es-MX" dirty="0" smtClean="0">
                <a:solidFill>
                  <a:schemeClr val="bg1"/>
                </a:solidFill>
                <a:latin typeface="+mj-lt"/>
              </a:rPr>
              <a:t/>
            </a:r>
            <a:br>
              <a:rPr lang="es-MX" dirty="0" smtClean="0">
                <a:solidFill>
                  <a:schemeClr val="bg1"/>
                </a:solidFill>
                <a:latin typeface="+mj-lt"/>
              </a:rPr>
            </a:br>
            <a:r>
              <a:rPr lang="es-MX" dirty="0" smtClean="0">
                <a:solidFill>
                  <a:schemeClr val="bg1"/>
                </a:solidFill>
                <a:latin typeface="+mj-lt"/>
              </a:rPr>
              <a:t>01 800 111 46 34</a:t>
            </a:r>
            <a:br>
              <a:rPr lang="es-MX" dirty="0" smtClean="0">
                <a:solidFill>
                  <a:schemeClr val="bg1"/>
                </a:solidFill>
                <a:latin typeface="+mj-lt"/>
              </a:rPr>
            </a:br>
            <a:r>
              <a:rPr lang="es-MX" dirty="0" smtClean="0">
                <a:solidFill>
                  <a:schemeClr val="bg1"/>
                </a:solidFill>
                <a:latin typeface="+mj-lt"/>
              </a:rPr>
              <a:t>www.inegi.org.mx</a:t>
            </a:r>
            <a:br>
              <a:rPr lang="es-MX" dirty="0" smtClean="0">
                <a:solidFill>
                  <a:schemeClr val="bg1"/>
                </a:solidFill>
                <a:latin typeface="+mj-lt"/>
              </a:rPr>
            </a:br>
            <a:r>
              <a:rPr lang="es-MX" dirty="0" smtClean="0">
                <a:solidFill>
                  <a:schemeClr val="bg1"/>
                </a:solidFill>
                <a:latin typeface="+mj-lt"/>
              </a:rPr>
              <a:t>atencion.usuarios@inegi.org.mx</a:t>
            </a:r>
            <a:br>
              <a:rPr lang="es-MX" dirty="0" smtClean="0">
                <a:solidFill>
                  <a:schemeClr val="bg1"/>
                </a:solidFill>
                <a:latin typeface="+mj-lt"/>
              </a:rPr>
            </a:br>
            <a:r>
              <a:rPr lang="es-MX" sz="2300" dirty="0" smtClean="0">
                <a:solidFill>
                  <a:schemeClr val="bg1"/>
                </a:solidFill>
                <a:latin typeface="+mj-lt"/>
              </a:rPr>
              <a:t/>
            </a:r>
            <a:br>
              <a:rPr lang="es-MX" sz="2300" dirty="0" smtClean="0">
                <a:solidFill>
                  <a:schemeClr val="bg1"/>
                </a:solidFill>
                <a:latin typeface="+mj-lt"/>
              </a:rPr>
            </a:br>
            <a:r>
              <a:rPr lang="en-US" sz="2300" dirty="0" smtClean="0">
                <a:solidFill>
                  <a:schemeClr val="bg1"/>
                </a:solidFill>
                <a:latin typeface="+mj-lt"/>
              </a:rPr>
              <a:t>Mexico counts with INEGI</a:t>
            </a:r>
            <a:r>
              <a:rPr lang="es-MX" sz="2300" dirty="0" smtClean="0">
                <a:solidFill>
                  <a:schemeClr val="bg1"/>
                </a:solidFill>
                <a:latin typeface="+mj-lt"/>
              </a:rPr>
              <a:t>!</a:t>
            </a:r>
            <a:endParaRPr lang="es-MX" dirty="0">
              <a:solidFill>
                <a:schemeClr val="bg1"/>
              </a:solidFill>
              <a:latin typeface="+mj-lt"/>
            </a:endParaRPr>
          </a:p>
        </p:txBody>
      </p:sp>
      <p:sp>
        <p:nvSpPr>
          <p:cNvPr id="5" name="4 Rectángulo"/>
          <p:cNvSpPr/>
          <p:nvPr/>
        </p:nvSpPr>
        <p:spPr>
          <a:xfrm>
            <a:off x="666750" y="232012"/>
            <a:ext cx="8010525" cy="156966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9600" dirty="0" smtClean="0">
                <a:ln w="11430"/>
                <a:solidFill>
                  <a:schemeClr val="accent5">
                    <a:lumMod val="40000"/>
                    <a:lumOff val="60000"/>
                  </a:schemeClr>
                </a:solidFill>
                <a:effectLst>
                  <a:glow rad="101600">
                    <a:schemeClr val="accent1">
                      <a:satMod val="175000"/>
                      <a:alpha val="40000"/>
                    </a:schemeClr>
                  </a:glow>
                </a:effectLst>
              </a:rPr>
              <a:t>Thank you!</a:t>
            </a:r>
            <a:endParaRPr lang="en-US" sz="9600" b="1" dirty="0">
              <a:ln w="11430"/>
              <a:solidFill>
                <a:schemeClr val="accent5">
                  <a:lumMod val="40000"/>
                  <a:lumOff val="60000"/>
                </a:schemeClr>
              </a:solidFill>
              <a:effectLst>
                <a:glow rad="101600">
                  <a:schemeClr val="accent1">
                    <a:satMod val="175000"/>
                    <a:alpha val="40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6 Imagen" descr="banner01.png"/>
          <p:cNvPicPr>
            <a:picLocks noChangeAspect="1"/>
          </p:cNvPicPr>
          <p:nvPr/>
        </p:nvPicPr>
        <p:blipFill>
          <a:blip r:embed="rId3" cstate="print"/>
          <a:stretch>
            <a:fillRect/>
          </a:stretch>
        </p:blipFill>
        <p:spPr>
          <a:xfrm>
            <a:off x="0" y="5238"/>
            <a:ext cx="9144000" cy="955462"/>
          </a:xfrm>
          <a:prstGeom prst="rect">
            <a:avLst/>
          </a:prstGeom>
        </p:spPr>
      </p:pic>
      <p:sp>
        <p:nvSpPr>
          <p:cNvPr id="4" name="3 CuadroTexto"/>
          <p:cNvSpPr txBox="1"/>
          <p:nvPr/>
        </p:nvSpPr>
        <p:spPr>
          <a:xfrm>
            <a:off x="26877" y="128301"/>
            <a:ext cx="4143404" cy="707886"/>
          </a:xfrm>
          <a:prstGeom prst="rect">
            <a:avLst/>
          </a:prstGeom>
          <a:noFill/>
        </p:spPr>
        <p:txBody>
          <a:bodyPr wrap="square" rtlCol="0">
            <a:spAutoFit/>
          </a:bodyPr>
          <a:lstStyle/>
          <a:p>
            <a:r>
              <a:rPr lang="en-US" sz="4000" dirty="0" smtClean="0">
                <a:solidFill>
                  <a:schemeClr val="bg1"/>
                </a:solidFill>
                <a:effectLst>
                  <a:outerShdw blurRad="38100" dist="38100" dir="2700000" algn="tl">
                    <a:srgbClr val="000000">
                      <a:alpha val="43137"/>
                    </a:srgbClr>
                  </a:outerShdw>
                </a:effectLst>
                <a:latin typeface="+mj-lt"/>
                <a:cs typeface="Arial" pitchFamily="34" charset="0"/>
              </a:rPr>
              <a:t>Contents</a:t>
            </a:r>
            <a:endParaRPr lang="en-US" sz="4000" b="1" dirty="0">
              <a:solidFill>
                <a:schemeClr val="bg1"/>
              </a:solidFill>
              <a:effectLst>
                <a:outerShdw blurRad="38100" dist="38100" dir="2700000" algn="tl">
                  <a:srgbClr val="000000">
                    <a:alpha val="43137"/>
                  </a:srgbClr>
                </a:outerShdw>
              </a:effectLst>
              <a:latin typeface="+mj-lt"/>
              <a:cs typeface="Arial" pitchFamily="34" charset="0"/>
            </a:endParaRPr>
          </a:p>
        </p:txBody>
      </p:sp>
      <p:pic>
        <p:nvPicPr>
          <p:cNvPr id="6" name="5 Imagen" descr="banner01_base.png"/>
          <p:cNvPicPr>
            <a:picLocks noChangeAspect="1"/>
          </p:cNvPicPr>
          <p:nvPr/>
        </p:nvPicPr>
        <p:blipFill>
          <a:blip r:embed="rId4" cstate="print"/>
          <a:stretch>
            <a:fillRect/>
          </a:stretch>
        </p:blipFill>
        <p:spPr>
          <a:xfrm>
            <a:off x="0" y="6302553"/>
            <a:ext cx="9144000" cy="555448"/>
          </a:xfrm>
          <a:prstGeom prst="rect">
            <a:avLst/>
          </a:prstGeom>
        </p:spPr>
      </p:pic>
      <p:grpSp>
        <p:nvGrpSpPr>
          <p:cNvPr id="25" name="24 Grupo"/>
          <p:cNvGrpSpPr/>
          <p:nvPr/>
        </p:nvGrpSpPr>
        <p:grpSpPr>
          <a:xfrm>
            <a:off x="668156" y="1708464"/>
            <a:ext cx="7383644" cy="3460435"/>
            <a:chOff x="668156" y="1708465"/>
            <a:chExt cx="6233698" cy="3233810"/>
          </a:xfrm>
        </p:grpSpPr>
        <p:sp>
          <p:nvSpPr>
            <p:cNvPr id="9" name="8 CuadroTexto"/>
            <p:cNvSpPr txBox="1"/>
            <p:nvPr/>
          </p:nvSpPr>
          <p:spPr>
            <a:xfrm>
              <a:off x="960818" y="1764792"/>
              <a:ext cx="1569660" cy="461665"/>
            </a:xfrm>
            <a:prstGeom prst="rect">
              <a:avLst/>
            </a:prstGeom>
            <a:noFill/>
          </p:spPr>
          <p:txBody>
            <a:bodyPr wrap="none" rtlCol="0">
              <a:spAutoFit/>
            </a:bodyPr>
            <a:lstStyle/>
            <a:p>
              <a:pPr algn="l"/>
              <a:r>
                <a:rPr lang="en-US" sz="2400" dirty="0" smtClean="0">
                  <a:solidFill>
                    <a:schemeClr val="tx2"/>
                  </a:solidFill>
                </a:rPr>
                <a:t>Objective</a:t>
              </a:r>
              <a:endParaRPr lang="en-US" sz="2400" dirty="0">
                <a:solidFill>
                  <a:schemeClr val="tx2"/>
                </a:solidFill>
              </a:endParaRPr>
            </a:p>
          </p:txBody>
        </p:sp>
        <p:sp>
          <p:nvSpPr>
            <p:cNvPr id="13" name="12 CuadroTexto"/>
            <p:cNvSpPr txBox="1"/>
            <p:nvPr/>
          </p:nvSpPr>
          <p:spPr>
            <a:xfrm>
              <a:off x="955996" y="3049038"/>
              <a:ext cx="5945858" cy="461665"/>
            </a:xfrm>
            <a:prstGeom prst="rect">
              <a:avLst/>
            </a:prstGeom>
            <a:noFill/>
          </p:spPr>
          <p:txBody>
            <a:bodyPr wrap="none" rtlCol="0">
              <a:spAutoFit/>
            </a:bodyPr>
            <a:lstStyle/>
            <a:p>
              <a:pPr algn="l"/>
              <a:r>
                <a:rPr lang="en-US" sz="2400" dirty="0" smtClean="0">
                  <a:solidFill>
                    <a:schemeClr val="tx2"/>
                  </a:solidFill>
                </a:rPr>
                <a:t>Theoretical</a:t>
              </a:r>
              <a:r>
                <a:rPr lang="es-MX" sz="2400" dirty="0" smtClean="0">
                  <a:solidFill>
                    <a:schemeClr val="tx2"/>
                  </a:solidFill>
                </a:rPr>
                <a:t> and Conceptual Framework</a:t>
              </a:r>
              <a:endParaRPr lang="es-MX" sz="2400" dirty="0">
                <a:solidFill>
                  <a:schemeClr val="tx2"/>
                </a:solidFill>
              </a:endParaRPr>
            </a:p>
          </p:txBody>
        </p:sp>
        <p:sp>
          <p:nvSpPr>
            <p:cNvPr id="16" name="15 CuadroTexto"/>
            <p:cNvSpPr txBox="1"/>
            <p:nvPr/>
          </p:nvSpPr>
          <p:spPr>
            <a:xfrm>
              <a:off x="976944" y="4402528"/>
              <a:ext cx="5597814" cy="461665"/>
            </a:xfrm>
            <a:prstGeom prst="rect">
              <a:avLst/>
            </a:prstGeom>
            <a:noFill/>
          </p:spPr>
          <p:txBody>
            <a:bodyPr wrap="none" rtlCol="0">
              <a:spAutoFit/>
            </a:bodyPr>
            <a:lstStyle/>
            <a:p>
              <a:pPr algn="l"/>
              <a:r>
                <a:rPr lang="en-US" sz="2400" dirty="0" smtClean="0">
                  <a:solidFill>
                    <a:schemeClr val="tx2"/>
                  </a:solidFill>
                </a:rPr>
                <a:t>A measurement for the Mexican case</a:t>
              </a:r>
              <a:endParaRPr lang="en-US" sz="2400" dirty="0">
                <a:solidFill>
                  <a:schemeClr val="tx2"/>
                </a:solidFill>
              </a:endParaRPr>
            </a:p>
          </p:txBody>
        </p:sp>
        <p:pic>
          <p:nvPicPr>
            <p:cNvPr id="18" name="17 Imagen" descr="paranumero.png"/>
            <p:cNvPicPr>
              <a:picLocks noChangeAspect="1"/>
            </p:cNvPicPr>
            <p:nvPr/>
          </p:nvPicPr>
          <p:blipFill>
            <a:blip r:embed="rId5" cstate="print"/>
            <a:stretch>
              <a:fillRect/>
            </a:stretch>
          </p:blipFill>
          <p:spPr>
            <a:xfrm>
              <a:off x="668156" y="1708465"/>
              <a:ext cx="258222" cy="580590"/>
            </a:xfrm>
            <a:prstGeom prst="rect">
              <a:avLst/>
            </a:prstGeom>
          </p:spPr>
        </p:pic>
        <p:pic>
          <p:nvPicPr>
            <p:cNvPr id="20" name="19 Imagen" descr="paranumero.png"/>
            <p:cNvPicPr>
              <a:picLocks noChangeAspect="1"/>
            </p:cNvPicPr>
            <p:nvPr/>
          </p:nvPicPr>
          <p:blipFill>
            <a:blip r:embed="rId5" cstate="print"/>
            <a:stretch>
              <a:fillRect/>
            </a:stretch>
          </p:blipFill>
          <p:spPr>
            <a:xfrm>
              <a:off x="677681" y="2357514"/>
              <a:ext cx="258222" cy="580590"/>
            </a:xfrm>
            <a:prstGeom prst="rect">
              <a:avLst/>
            </a:prstGeom>
          </p:spPr>
        </p:pic>
        <p:pic>
          <p:nvPicPr>
            <p:cNvPr id="22" name="21 Imagen" descr="paranumero.png"/>
            <p:cNvPicPr>
              <a:picLocks noChangeAspect="1"/>
            </p:cNvPicPr>
            <p:nvPr/>
          </p:nvPicPr>
          <p:blipFill>
            <a:blip r:embed="rId5" cstate="print"/>
            <a:stretch>
              <a:fillRect/>
            </a:stretch>
          </p:blipFill>
          <p:spPr>
            <a:xfrm>
              <a:off x="677680" y="3010998"/>
              <a:ext cx="258222" cy="580590"/>
            </a:xfrm>
            <a:prstGeom prst="rect">
              <a:avLst/>
            </a:prstGeom>
          </p:spPr>
        </p:pic>
        <p:pic>
          <p:nvPicPr>
            <p:cNvPr id="26" name="25 Imagen" descr="paranumero.png"/>
            <p:cNvPicPr>
              <a:picLocks noChangeAspect="1"/>
            </p:cNvPicPr>
            <p:nvPr/>
          </p:nvPicPr>
          <p:blipFill>
            <a:blip r:embed="rId5" cstate="print"/>
            <a:stretch>
              <a:fillRect/>
            </a:stretch>
          </p:blipFill>
          <p:spPr>
            <a:xfrm>
              <a:off x="677680" y="3661914"/>
              <a:ext cx="258222" cy="580590"/>
            </a:xfrm>
            <a:prstGeom prst="rect">
              <a:avLst/>
            </a:prstGeom>
          </p:spPr>
        </p:pic>
        <p:pic>
          <p:nvPicPr>
            <p:cNvPr id="27" name="26 Imagen" descr="paranumero.png"/>
            <p:cNvPicPr>
              <a:picLocks noChangeAspect="1"/>
            </p:cNvPicPr>
            <p:nvPr/>
          </p:nvPicPr>
          <p:blipFill>
            <a:blip r:embed="rId5" cstate="print"/>
            <a:stretch>
              <a:fillRect/>
            </a:stretch>
          </p:blipFill>
          <p:spPr>
            <a:xfrm>
              <a:off x="700544" y="4361685"/>
              <a:ext cx="258222" cy="580590"/>
            </a:xfrm>
            <a:prstGeom prst="rect">
              <a:avLst/>
            </a:prstGeom>
          </p:spPr>
        </p:pic>
        <p:sp>
          <p:nvSpPr>
            <p:cNvPr id="24" name="23 CuadroTexto"/>
            <p:cNvSpPr txBox="1"/>
            <p:nvPr/>
          </p:nvSpPr>
          <p:spPr>
            <a:xfrm>
              <a:off x="944473" y="3679590"/>
              <a:ext cx="4166525" cy="461665"/>
            </a:xfrm>
            <a:prstGeom prst="rect">
              <a:avLst/>
            </a:prstGeom>
            <a:noFill/>
          </p:spPr>
          <p:txBody>
            <a:bodyPr wrap="none" rtlCol="0">
              <a:spAutoFit/>
            </a:bodyPr>
            <a:lstStyle/>
            <a:p>
              <a:pPr algn="l"/>
              <a:r>
                <a:rPr lang="en-US" sz="2400" dirty="0" smtClean="0">
                  <a:solidFill>
                    <a:schemeClr val="tx2"/>
                  </a:solidFill>
                </a:rPr>
                <a:t>Methodological</a:t>
              </a:r>
              <a:r>
                <a:rPr lang="es-MX" sz="2400" dirty="0" smtClean="0">
                  <a:solidFill>
                    <a:schemeClr val="tx2"/>
                  </a:solidFill>
                </a:rPr>
                <a:t> Framework</a:t>
              </a:r>
              <a:endParaRPr lang="es-MX" sz="2400" dirty="0">
                <a:solidFill>
                  <a:schemeClr val="tx2"/>
                </a:solidFill>
              </a:endParaRPr>
            </a:p>
          </p:txBody>
        </p:sp>
        <p:sp>
          <p:nvSpPr>
            <p:cNvPr id="19" name="18 CuadroTexto"/>
            <p:cNvSpPr txBox="1"/>
            <p:nvPr/>
          </p:nvSpPr>
          <p:spPr>
            <a:xfrm>
              <a:off x="959351" y="2395974"/>
              <a:ext cx="5174815" cy="461665"/>
            </a:xfrm>
            <a:prstGeom prst="rect">
              <a:avLst/>
            </a:prstGeom>
            <a:noFill/>
          </p:spPr>
          <p:txBody>
            <a:bodyPr wrap="none" rtlCol="0">
              <a:spAutoFit/>
            </a:bodyPr>
            <a:lstStyle/>
            <a:p>
              <a:pPr algn="l"/>
              <a:r>
                <a:rPr lang="en-US" sz="2400" dirty="0" smtClean="0">
                  <a:solidFill>
                    <a:schemeClr val="tx2"/>
                  </a:solidFill>
                </a:rPr>
                <a:t>Sources of Statistical Information </a:t>
              </a:r>
              <a:endParaRPr lang="en-US" sz="2400" dirty="0">
                <a:solidFill>
                  <a:schemeClr val="tx2"/>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857224" y="1522734"/>
            <a:ext cx="7615262" cy="4916165"/>
          </a:xfrm>
        </p:spPr>
        <p:txBody>
          <a:bodyPr>
            <a:noAutofit/>
          </a:bodyPr>
          <a:lstStyle/>
          <a:p>
            <a:pPr algn="just">
              <a:buFont typeface="Wingdings" pitchFamily="2" charset="2"/>
              <a:buChar char="q"/>
              <a:defRPr/>
            </a:pPr>
            <a:r>
              <a:rPr lang="en-US" sz="2000" dirty="0" smtClean="0">
                <a:latin typeface="Arial" pitchFamily="34" charset="0"/>
                <a:cs typeface="Arial" pitchFamily="34" charset="0"/>
              </a:rPr>
              <a:t>Obtain an explicit measurement of the Informal Economy value, in the framework of the System of National Accounts of Mexico 2008 (SCNM08)  aligned with the set the International Organizations guidelines:</a:t>
            </a:r>
          </a:p>
          <a:p>
            <a:pPr algn="just">
              <a:buNone/>
              <a:defRPr/>
            </a:pPr>
            <a:r>
              <a:rPr lang="es-MX" sz="2000" dirty="0" smtClean="0">
                <a:latin typeface="Arial" pitchFamily="34" charset="0"/>
                <a:cs typeface="Arial" pitchFamily="34" charset="0"/>
              </a:rPr>
              <a:t>	</a:t>
            </a:r>
          </a:p>
          <a:p>
            <a:pPr lvl="1" algn="just">
              <a:buFont typeface="Wingdings" pitchFamily="2" charset="2"/>
              <a:buChar char="ü"/>
              <a:defRPr/>
            </a:pPr>
            <a:r>
              <a:rPr lang="en-US" sz="1600" dirty="0" smtClean="0">
                <a:latin typeface="Arial" pitchFamily="34" charset="0"/>
                <a:cs typeface="Arial" pitchFamily="34" charset="0"/>
              </a:rPr>
              <a:t>Informality index</a:t>
            </a:r>
          </a:p>
          <a:p>
            <a:pPr lvl="1" algn="just">
              <a:buFont typeface="Wingdings" pitchFamily="2" charset="2"/>
              <a:buChar char="ü"/>
              <a:defRPr/>
            </a:pPr>
            <a:r>
              <a:rPr lang="en-US" sz="1600" dirty="0" smtClean="0">
                <a:latin typeface="Arial" pitchFamily="34" charset="0"/>
                <a:cs typeface="Arial" pitchFamily="34" charset="0"/>
              </a:rPr>
              <a:t>Production account informal main components  </a:t>
            </a:r>
          </a:p>
          <a:p>
            <a:pPr lvl="1" algn="just">
              <a:buFont typeface="Wingdings" pitchFamily="2" charset="2"/>
              <a:buChar char="ü"/>
              <a:defRPr/>
            </a:pPr>
            <a:r>
              <a:rPr lang="en-US" sz="1600" dirty="0" smtClean="0">
                <a:latin typeface="Arial" pitchFamily="34" charset="0"/>
                <a:cs typeface="Arial" pitchFamily="34" charset="0"/>
              </a:rPr>
              <a:t>Occupied personnel in Informality</a:t>
            </a:r>
          </a:p>
          <a:p>
            <a:pPr algn="just">
              <a:buNone/>
              <a:defRPr/>
            </a:pPr>
            <a:r>
              <a:rPr lang="en-US" sz="2000" dirty="0" smtClean="0">
                <a:latin typeface="Arial" pitchFamily="34" charset="0"/>
                <a:cs typeface="Arial" pitchFamily="34" charset="0"/>
              </a:rPr>
              <a:t>	</a:t>
            </a:r>
          </a:p>
          <a:p>
            <a:pPr algn="just">
              <a:buNone/>
              <a:defRPr/>
            </a:pPr>
            <a:r>
              <a:rPr lang="es-MX" sz="2000" dirty="0" smtClean="0">
                <a:latin typeface="Arial" pitchFamily="34" charset="0"/>
                <a:cs typeface="Arial" pitchFamily="34" charset="0"/>
              </a:rPr>
              <a:t>	</a:t>
            </a:r>
            <a:r>
              <a:rPr lang="en-US" sz="2000" dirty="0" smtClean="0">
                <a:latin typeface="Arial" pitchFamily="34" charset="0"/>
                <a:cs typeface="Arial" pitchFamily="34" charset="0"/>
              </a:rPr>
              <a:t>Classification used is </a:t>
            </a:r>
            <a:r>
              <a:rPr lang="en-US" sz="2000" i="1" dirty="0" smtClean="0">
                <a:latin typeface="Arial" pitchFamily="34" charset="0"/>
                <a:cs typeface="Arial" pitchFamily="34" charset="0"/>
              </a:rPr>
              <a:t>The North American Industrial Classification System </a:t>
            </a:r>
            <a:r>
              <a:rPr lang="en-US" sz="2000" dirty="0" smtClean="0">
                <a:latin typeface="Arial" pitchFamily="34" charset="0"/>
                <a:cs typeface="Arial" pitchFamily="34" charset="0"/>
              </a:rPr>
              <a:t>2007 (NAICS07) for 56 subsectors of the Mexican economy.</a:t>
            </a:r>
            <a:endParaRPr lang="en-US" sz="2000" dirty="0">
              <a:latin typeface="Arial" pitchFamily="34" charset="0"/>
              <a:cs typeface="Arial" pitchFamily="34" charset="0"/>
            </a:endParaRPr>
          </a:p>
        </p:txBody>
      </p:sp>
      <p:pic>
        <p:nvPicPr>
          <p:cNvPr id="6" name="5 Imagen" descr="banner01.png"/>
          <p:cNvPicPr>
            <a:picLocks noChangeAspect="1"/>
          </p:cNvPicPr>
          <p:nvPr/>
        </p:nvPicPr>
        <p:blipFill>
          <a:blip r:embed="rId2" cstate="print"/>
          <a:stretch>
            <a:fillRect/>
          </a:stretch>
        </p:blipFill>
        <p:spPr>
          <a:xfrm>
            <a:off x="0" y="0"/>
            <a:ext cx="9144000" cy="955462"/>
          </a:xfrm>
          <a:prstGeom prst="rect">
            <a:avLst/>
          </a:prstGeom>
        </p:spPr>
      </p:pic>
      <p:pic>
        <p:nvPicPr>
          <p:cNvPr id="7" name="6 Imagen" descr="banner01_base.png"/>
          <p:cNvPicPr>
            <a:picLocks noChangeAspect="1"/>
          </p:cNvPicPr>
          <p:nvPr/>
        </p:nvPicPr>
        <p:blipFill>
          <a:blip r:embed="rId3" cstate="print"/>
          <a:stretch>
            <a:fillRect/>
          </a:stretch>
        </p:blipFill>
        <p:spPr>
          <a:xfrm>
            <a:off x="0" y="6312078"/>
            <a:ext cx="9144000" cy="555448"/>
          </a:xfrm>
          <a:prstGeom prst="rect">
            <a:avLst/>
          </a:prstGeom>
        </p:spPr>
      </p:pic>
      <p:sp>
        <p:nvSpPr>
          <p:cNvPr id="10" name="9 CuadroTexto"/>
          <p:cNvSpPr txBox="1"/>
          <p:nvPr/>
        </p:nvSpPr>
        <p:spPr>
          <a:xfrm>
            <a:off x="26877" y="128301"/>
            <a:ext cx="4143404" cy="707886"/>
          </a:xfrm>
          <a:prstGeom prst="rect">
            <a:avLst/>
          </a:prstGeom>
          <a:noFill/>
        </p:spPr>
        <p:txBody>
          <a:bodyPr wrap="square" rtlCol="0">
            <a:spAutoFit/>
          </a:bodyPr>
          <a:lstStyle/>
          <a:p>
            <a:r>
              <a:rPr lang="en-US" sz="4000" dirty="0" smtClean="0">
                <a:solidFill>
                  <a:schemeClr val="bg1"/>
                </a:solidFill>
                <a:effectLst>
                  <a:outerShdw blurRad="38100" dist="38100" dir="2700000" algn="tl">
                    <a:srgbClr val="000000">
                      <a:alpha val="43137"/>
                    </a:srgbClr>
                  </a:outerShdw>
                </a:effectLst>
                <a:latin typeface="+mj-lt"/>
                <a:cs typeface="Arial" pitchFamily="34" charset="0"/>
              </a:rPr>
              <a:t>Objective</a:t>
            </a:r>
            <a:endParaRPr lang="en-US" sz="4000" b="1" dirty="0">
              <a:solidFill>
                <a:schemeClr val="bg1"/>
              </a:solidFill>
              <a:effectLst>
                <a:outerShdw blurRad="38100" dist="38100" dir="2700000" algn="tl">
                  <a:srgbClr val="000000">
                    <a:alpha val="43137"/>
                  </a:srgbClr>
                </a:outerShdw>
              </a:effectLst>
              <a:latin typeface="+mj-lt"/>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descr="dfghj.jpg"/>
          <p:cNvPicPr>
            <a:picLocks noChangeAspect="1"/>
          </p:cNvPicPr>
          <p:nvPr/>
        </p:nvPicPr>
        <p:blipFill>
          <a:blip r:embed="rId2" cstate="print">
            <a:clrChange>
              <a:clrFrom>
                <a:srgbClr val="FEFEFE"/>
              </a:clrFrom>
              <a:clrTo>
                <a:srgbClr val="FEFEFE">
                  <a:alpha val="0"/>
                </a:srgbClr>
              </a:clrTo>
            </a:clrChange>
            <a:duotone>
              <a:schemeClr val="accent4">
                <a:shade val="45000"/>
                <a:satMod val="135000"/>
              </a:schemeClr>
              <a:prstClr val="white"/>
            </a:duotone>
          </a:blip>
          <a:stretch>
            <a:fillRect/>
          </a:stretch>
        </p:blipFill>
        <p:spPr>
          <a:xfrm>
            <a:off x="6039490" y="1536227"/>
            <a:ext cx="2814210" cy="3185898"/>
          </a:xfrm>
          <a:prstGeom prst="rect">
            <a:avLst/>
          </a:prstGeom>
        </p:spPr>
      </p:pic>
      <p:pic>
        <p:nvPicPr>
          <p:cNvPr id="6" name="5 Imagen" descr="banner01.png"/>
          <p:cNvPicPr>
            <a:picLocks noChangeAspect="1"/>
          </p:cNvPicPr>
          <p:nvPr/>
        </p:nvPicPr>
        <p:blipFill>
          <a:blip r:embed="rId3" cstate="print"/>
          <a:stretch>
            <a:fillRect/>
          </a:stretch>
        </p:blipFill>
        <p:spPr>
          <a:xfrm>
            <a:off x="0" y="-23718"/>
            <a:ext cx="9144000" cy="1261241"/>
          </a:xfrm>
          <a:prstGeom prst="rect">
            <a:avLst/>
          </a:prstGeom>
        </p:spPr>
      </p:pic>
      <p:pic>
        <p:nvPicPr>
          <p:cNvPr id="7" name="6 Imagen" descr="banner01_base.png"/>
          <p:cNvPicPr>
            <a:picLocks noChangeAspect="1"/>
          </p:cNvPicPr>
          <p:nvPr/>
        </p:nvPicPr>
        <p:blipFill>
          <a:blip r:embed="rId4" cstate="print"/>
          <a:stretch>
            <a:fillRect/>
          </a:stretch>
        </p:blipFill>
        <p:spPr>
          <a:xfrm>
            <a:off x="0" y="6302553"/>
            <a:ext cx="9144000" cy="555448"/>
          </a:xfrm>
          <a:prstGeom prst="rect">
            <a:avLst/>
          </a:prstGeom>
        </p:spPr>
      </p:pic>
      <p:sp>
        <p:nvSpPr>
          <p:cNvPr id="8" name="7 CuadroTexto"/>
          <p:cNvSpPr txBox="1"/>
          <p:nvPr/>
        </p:nvSpPr>
        <p:spPr>
          <a:xfrm>
            <a:off x="26876" y="96769"/>
            <a:ext cx="6042848" cy="553998"/>
          </a:xfrm>
          <a:prstGeom prst="rect">
            <a:avLst/>
          </a:prstGeom>
          <a:noFill/>
        </p:spPr>
        <p:txBody>
          <a:bodyPr wrap="square" rtlCol="0">
            <a:spAutoFit/>
          </a:bodyPr>
          <a:lstStyle/>
          <a:p>
            <a:pPr algn="l"/>
            <a:r>
              <a:rPr lang="es-MX" sz="3000" dirty="0" smtClean="0">
                <a:solidFill>
                  <a:schemeClr val="bg1"/>
                </a:solidFill>
                <a:effectLst>
                  <a:outerShdw blurRad="38100" dist="38100" dir="2700000" algn="tl">
                    <a:srgbClr val="000000">
                      <a:alpha val="43137"/>
                    </a:srgbClr>
                  </a:outerShdw>
                </a:effectLst>
                <a:latin typeface="+mj-lt"/>
                <a:cs typeface="Arial" pitchFamily="34" charset="0"/>
              </a:rPr>
              <a:t> </a:t>
            </a:r>
            <a:r>
              <a:rPr lang="en-US" sz="3000" dirty="0" smtClean="0">
                <a:solidFill>
                  <a:prstClr val="white"/>
                </a:solidFill>
                <a:effectLst>
                  <a:outerShdw blurRad="38100" dist="38100" dir="2700000" algn="tl">
                    <a:srgbClr val="000000">
                      <a:alpha val="43137"/>
                    </a:srgbClr>
                  </a:outerShdw>
                </a:effectLst>
                <a:latin typeface="Calibri"/>
                <a:cs typeface="Arial" pitchFamily="34" charset="0"/>
              </a:rPr>
              <a:t>Statistical</a:t>
            </a:r>
            <a:r>
              <a:rPr lang="es-MX" sz="3000" dirty="0" smtClean="0">
                <a:solidFill>
                  <a:prstClr val="white"/>
                </a:solidFill>
                <a:effectLst>
                  <a:outerShdw blurRad="38100" dist="38100" dir="2700000" algn="tl">
                    <a:srgbClr val="000000">
                      <a:alpha val="43137"/>
                    </a:srgbClr>
                  </a:outerShdw>
                </a:effectLst>
                <a:latin typeface="Calibri"/>
                <a:cs typeface="Arial" pitchFamily="34" charset="0"/>
              </a:rPr>
              <a:t> </a:t>
            </a:r>
            <a:r>
              <a:rPr lang="en-US" sz="3000" dirty="0" smtClean="0">
                <a:solidFill>
                  <a:prstClr val="white"/>
                </a:solidFill>
                <a:effectLst>
                  <a:outerShdw blurRad="38100" dist="38100" dir="2700000" algn="tl">
                    <a:srgbClr val="000000">
                      <a:alpha val="43137"/>
                    </a:srgbClr>
                  </a:outerShdw>
                </a:effectLst>
                <a:latin typeface="Calibri"/>
                <a:cs typeface="Arial" pitchFamily="34" charset="0"/>
              </a:rPr>
              <a:t>Information Sources </a:t>
            </a:r>
            <a:endParaRPr lang="en-US" sz="3000" b="1" dirty="0">
              <a:solidFill>
                <a:schemeClr val="bg1"/>
              </a:solidFill>
              <a:effectLst>
                <a:outerShdw blurRad="38100" dist="38100" dir="2700000" algn="tl">
                  <a:srgbClr val="000000">
                    <a:alpha val="43137"/>
                  </a:srgbClr>
                </a:outerShdw>
              </a:effectLst>
              <a:latin typeface="+mj-lt"/>
              <a:cs typeface="Arial" pitchFamily="34" charset="0"/>
            </a:endParaRPr>
          </a:p>
        </p:txBody>
      </p:sp>
      <p:sp>
        <p:nvSpPr>
          <p:cNvPr id="49156" name="AutoShape 4" descr="data:image/jpeg;base64,/9j/4AAQSkZJRgABAQAAAQABAAD/2wCEAAkGBhIPDRQOEBAUEBAUEh8YGRMVFBQWFRkaFh4eFxQcHhIjGzIqIx0pHxYUITsiIzMpODUsFiAxNTAqNSk3ODUBCQoKDgwNGQ8PGikeHiQrMikzNSkpLy81NSw1LDMwNTUzNSovNTQsNSkvLSk0LCktNSoqNSwsNCspNTUuKjQpKv/AABEIAFAAgAMBIgACEQEDEQH/xAAbAAEAAwEBAQEAAAAAAAAAAAAABQYHBAMBAv/EAD0QAAEDAgQFAAUJBgcAAAAAAAEAAgMEEQUGEiEHEzFBUSJhgZGhMjQ1cXN0sbPBFGJystHwFhcjQ5KTwv/EABkBAQACAwAAAAAAAAAAAAAAAAACAwEEBf/EACsRAAIBAgMGBQUAAAAAAAAAAAABAgMRBCHREhMxUXGRBRQiQcEyYYGh8P/aAAwDAQACEQMRAD8A1xERAEREAREQBERAEREAREQBERAEREB9slllufMzV+G1TYY6xz2PiDxrji1D0nNIuG7/ACfipPLtXiFZA2UVkoJbfZkFt/UWfqhuTwjhTjUclZ9dC/2Syzp+M4lSYjDFUT86CS9rxsbew6Gw6jY7dV++IONV9EGVUFTpgldp5ZZGSx1iRY6d2kNPXv8AWgjhHKcYKSzV1x0NCSyzzh5xEdVPNJWOBmJvHJYDV5YQO/ced/bZc3/tDKWSopqh0Looy7Tpjcx2nc3uLg2v0PsQjUws6dXdTyf6J6yWVPypPWVVPeWqkDnta4SNZEC24vYNLehuL38bWVDfxBxIVJpzV3tKWahHH2dpvayE6WClVclGS9PXQ2xLKHwSpeykM9VMS1oLi9+kWaNzewAVEquI9VXVXIor08APyg1plcPNzcC/gfFCqnh5VFJrguL9jU7IqhFh1cyPWysmElv9zTKwn95hb0+q3tUdlnOVXPiEsFU1rCxjW8tgIbcE3duTubjfxZAqG1CU4tOxoFksqdxDxCqo6b9sp6p0Y1taYiyNzd+4Om99u5KreTM219bPaSpcWtI9EMjAPm509NuyFkcJJ0XWurLroarZLKg8RMYraBkdRBVOa2R5aYyyMhu1xpdpvbY9briyLmWurZNUtQ5zQ62kMjDTt3Om/ftZB5SW5311b86EVxo+fwfdR+ZIu6kzpT0WCCKNz3VUkOkANcA0uGknWRbYG+3ey4eNHz+D7qPzJFL5dy2KvCCwtu50Xo36B1vRPvsh05yhHC0XUV1csOE0ja2CCWT0nRtaWk9b6A0m/tPvXjxBhBjo2EXBqwLHpblyBdMNQMKw+PmgOlcWRtj1W1PdZttVug3N/AXjnh+ttER0NaLf9ciwzl0094pe2duxlOZ8uPoZWyMuInG7HDq0je1/I6grQMHzoK/B6qOUgVUdK/UOmtukgPA/EefrVkxHAmVVHypG3Dm+0eCPWFiOMYVNh9S6IktNiA8bBzHAtPvBIIWTrYepHGwUKn1xzT5/3v3NryP8yi+yj/kasWm+lHfez+YVs2QHXoY/s2fBoWMzfSjvvZ/MKFfh/wBVbpqaPxLrzHgsUTTbmyNDv4Wgvt7w1V7hTRh07nkdCB8L/qrPxAwt0+DNc0EuhcH27lti1/uBv7FXOEVR/ryR99nD6vkn/wA+9CELPw6Sjzz7o1/RcKG/wqwVhqxs8tAPrA6bLwzfh2uknnD5Y5I4HOa6OaVli0Fwu0OsfaFlOVMRqamqET6qoc217c+YDqB2d60NOjhtulKopWS45Gh8Wvog/bM/VUjhpjNPSvlfUcy506dEbn+b3t7Fc+KLCMFsTc81m/vVN4YUDZpnhwuAW/qsG7SsvDpXzz+USXFDM0FZSwthEt2ykkviewfJI2JG5Xrwh6P/AIz+AXTxdo2RUMDWCw55/kK5uEA9F5/fP4BZE2n4ctlWz+T5m/KNZXVIlkkDy1ugaYtDQ0EnprPck7nupXA6bEqWmbAyVga0WF6cOcPbzB8VfUQ5ssVVlFQbVl9loZfUZVrqqsjqKmd0uh1wCwNaB4DQ6w7e5S2asJrZ3xcuUMZC8PY1sW4cBa5cX79+w6lXpEHmqm0pXWSssloR2Bun5IFQWl/ctbpHq9G5URnfKja2nIAAkG7XeD/Qq0IhTGpKE9uOTKzgtFUU2HNijLWTNAGosMg2Fj6Oof32Wf8A+XlWJ+cH3fr16iwfKvqvbV5WzIhdTxVWlfYdr8cl8oh8IhmfT6KktLvLWaB/xuVTavI81JViroXctwJOnTqZv1GnwfC0pEIQrTptuL48eXYo+K4liFRSvpzFTs5jC1zm84mx2dZpFht5JUXkzh/JTzieQ9O3T4LS9I8L6hLzE1BwjknxsUvP+D1VazkMkAgDg7QIvSJHmTX03OwAULk7K1ZQz6muGhxGppjvcDwdWx3O605EMrFVVT3Sfp5WWhn+fMBq68tbrHKY4uawRWIJFt369z17Dr0XlkjLtZQyadQ5TjdzSzfpbZ2rboPK0VEHmqu73V/T0WgREQ1giIgCIiAIiIAiIgCIiAIiIAiIgP/Z"/>
          <p:cNvSpPr>
            <a:spLocks noChangeAspect="1" noChangeArrowheads="1"/>
          </p:cNvSpPr>
          <p:nvPr/>
        </p:nvSpPr>
        <p:spPr bwMode="auto">
          <a:xfrm>
            <a:off x="0" y="-365125"/>
            <a:ext cx="1219200" cy="7620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9158" name="AutoShape 6" descr="data:image/jpeg;base64,/9j/4AAQSkZJRgABAQAAAQABAAD/2wCEAAkGBhIPDRQOEBAUEBAUEh8YGRMVFBQWFRkaFh4eFxQcHhIjGzIqIx0pHxYUITsiIzMpODUsFiAxNTAqNSk3ODUBCQoKDgwNGQ8PGikeHiQrMikzNSkpLy81NSw1LDMwNTUzNSovNTQsNSkvLSk0LCktNSoqNSwsNCspNTUuKjQpKv/AABEIAFAAgAMBIgACEQEDEQH/xAAbAAEAAwEBAQEAAAAAAAAAAAAABQYHBAMBAv/EAD0QAAEDAgQFAAUJBgcAAAAAAAEAAgMEEQUGEiEHEzFBUSJhgZGhMjQ1cXN0sbPBFGJystHwFhcjQ5KTwv/EABkBAQACAwAAAAAAAAAAAAAAAAACAwEEBf/EACsRAAIBAgMGBQUAAAAAAAAAAAABAgMRBCHREhMxUXGRBRQiQcEyYYGh8P/aAAwDAQACEQMRAD8A1xERAEREAREQBERAEREAREQBERAEREB9slllufMzV+G1TYY6xz2PiDxrji1D0nNIuG7/ACfipPLtXiFZA2UVkoJbfZkFt/UWfqhuTwjhTjUclZ9dC/2Syzp+M4lSYjDFUT86CS9rxsbew6Gw6jY7dV++IONV9EGVUFTpgldp5ZZGSx1iRY6d2kNPXv8AWgjhHKcYKSzV1x0NCSyzzh5xEdVPNJWOBmJvHJYDV5YQO/ced/bZc3/tDKWSopqh0Looy7Tpjcx2nc3uLg2v0PsQjUws6dXdTyf6J6yWVPypPWVVPeWqkDnta4SNZEC24vYNLehuL38bWVDfxBxIVJpzV3tKWahHH2dpvayE6WClVclGS9PXQ2xLKHwSpeykM9VMS1oLi9+kWaNzewAVEquI9VXVXIor08APyg1plcPNzcC/gfFCqnh5VFJrguL9jU7IqhFh1cyPWysmElv9zTKwn95hb0+q3tUdlnOVXPiEsFU1rCxjW8tgIbcE3duTubjfxZAqG1CU4tOxoFksqdxDxCqo6b9sp6p0Y1taYiyNzd+4Om99u5KreTM219bPaSpcWtI9EMjAPm509NuyFkcJJ0XWurLroarZLKg8RMYraBkdRBVOa2R5aYyyMhu1xpdpvbY9briyLmWurZNUtQ5zQ62kMjDTt3Om/ftZB5SW5311b86EVxo+fwfdR+ZIu6kzpT0WCCKNz3VUkOkANcA0uGknWRbYG+3ey4eNHz+D7qPzJFL5dy2KvCCwtu50Xo36B1vRPvsh05yhHC0XUV1csOE0ja2CCWT0nRtaWk9b6A0m/tPvXjxBhBjo2EXBqwLHpblyBdMNQMKw+PmgOlcWRtj1W1PdZttVug3N/AXjnh+ttER0NaLf9ciwzl0094pe2duxlOZ8uPoZWyMuInG7HDq0je1/I6grQMHzoK/B6qOUgVUdK/UOmtukgPA/EefrVkxHAmVVHypG3Dm+0eCPWFiOMYVNh9S6IktNiA8bBzHAtPvBIIWTrYepHGwUKn1xzT5/3v3NryP8yi+yj/kasWm+lHfez+YVs2QHXoY/s2fBoWMzfSjvvZ/MKFfh/wBVbpqaPxLrzHgsUTTbmyNDv4Wgvt7w1V7hTRh07nkdCB8L/qrPxAwt0+DNc0EuhcH27lti1/uBv7FXOEVR/ryR99nD6vkn/wA+9CELPw6Sjzz7o1/RcKG/wqwVhqxs8tAPrA6bLwzfh2uknnD5Y5I4HOa6OaVli0Fwu0OsfaFlOVMRqamqET6qoc217c+YDqB2d60NOjhtulKopWS45Gh8Wvog/bM/VUjhpjNPSvlfUcy506dEbn+b3t7Fc+KLCMFsTc81m/vVN4YUDZpnhwuAW/qsG7SsvDpXzz+USXFDM0FZSwthEt2ykkviewfJI2JG5Xrwh6P/AIz+AXTxdo2RUMDWCw55/kK5uEA9F5/fP4BZE2n4ctlWz+T5m/KNZXVIlkkDy1ugaYtDQ0EnprPck7nupXA6bEqWmbAyVga0WF6cOcPbzB8VfUQ5ssVVlFQbVl9loZfUZVrqqsjqKmd0uh1wCwNaB4DQ6w7e5S2asJrZ3xcuUMZC8PY1sW4cBa5cX79+w6lXpEHmqm0pXWSssloR2Bun5IFQWl/ctbpHq9G5URnfKja2nIAAkG7XeD/Qq0IhTGpKE9uOTKzgtFUU2HNijLWTNAGosMg2Fj6Oof32Wf8A+XlWJ+cH3fr16iwfKvqvbV5WzIhdTxVWlfYdr8cl8oh8IhmfT6KktLvLWaB/xuVTavI81JViroXctwJOnTqZv1GnwfC0pEIQrTptuL48eXYo+K4liFRSvpzFTs5jC1zm84mx2dZpFht5JUXkzh/JTzieQ9O3T4LS9I8L6hLzE1BwjknxsUvP+D1VazkMkAgDg7QIvSJHmTX03OwAULk7K1ZQz6muGhxGppjvcDwdWx3O605EMrFVVT3Sfp5WWhn+fMBq68tbrHKY4uawRWIJFt369z17Dr0XlkjLtZQyadQ5TjdzSzfpbZ2rboPK0VEHmqu73V/T0WgREQ1giIgCIiAIiIAiIgCIiAIiIAiIgP/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9160" name="AutoShape 8" descr="data:image/jpeg;base64,/9j/4AAQSkZJRgABAQAAAQABAAD/2wCEAAkGBhIPDRQOEBAUEBAUEh8YGRMVFBQWFRkaFh4eFxQcHhIjGzIqIx0pHxYUITsiIzMpODUsFiAxNTAqNSk3ODUBCQoKDgwNGQ8PGikeHiQrMikzNSkpLy81NSw1LDMwNTUzNSovNTQsNSkvLSk0LCktNSoqNSwsNCspNTUuKjQpKv/AABEIAFAAgAMBIgACEQEDEQH/xAAbAAEAAwEBAQEAAAAAAAAAAAAABQYHBAMBAv/EAD0QAAEDAgQFAAUJBgcAAAAAAAEAAgMEEQUGEiEHEzFBUSJhgZGhMjQ1cXN0sbPBFGJystHwFhcjQ5KTwv/EABkBAQACAwAAAAAAAAAAAAAAAAACAwEEBf/EACsRAAIBAgMGBQUAAAAAAAAAAAABAgMRBCHREhMxUXGRBRQiQcEyYYGh8P/aAAwDAQACEQMRAD8A1xERAEREAREQBERAEREAREQBERAEREB9slllufMzV+G1TYY6xz2PiDxrji1D0nNIuG7/ACfipPLtXiFZA2UVkoJbfZkFt/UWfqhuTwjhTjUclZ9dC/2Syzp+M4lSYjDFUT86CS9rxsbew6Gw6jY7dV++IONV9EGVUFTpgldp5ZZGSx1iRY6d2kNPXv8AWgjhHKcYKSzV1x0NCSyzzh5xEdVPNJWOBmJvHJYDV5YQO/ced/bZc3/tDKWSopqh0Looy7Tpjcx2nc3uLg2v0PsQjUws6dXdTyf6J6yWVPypPWVVPeWqkDnta4SNZEC24vYNLehuL38bWVDfxBxIVJpzV3tKWahHH2dpvayE6WClVclGS9PXQ2xLKHwSpeykM9VMS1oLi9+kWaNzewAVEquI9VXVXIor08APyg1plcPNzcC/gfFCqnh5VFJrguL9jU7IqhFh1cyPWysmElv9zTKwn95hb0+q3tUdlnOVXPiEsFU1rCxjW8tgIbcE3duTubjfxZAqG1CU4tOxoFksqdxDxCqo6b9sp6p0Y1taYiyNzd+4Om99u5KreTM219bPaSpcWtI9EMjAPm509NuyFkcJJ0XWurLroarZLKg8RMYraBkdRBVOa2R5aYyyMhu1xpdpvbY9briyLmWurZNUtQ5zQ62kMjDTt3Om/ftZB5SW5311b86EVxo+fwfdR+ZIu6kzpT0WCCKNz3VUkOkANcA0uGknWRbYG+3ey4eNHz+D7qPzJFL5dy2KvCCwtu50Xo36B1vRPvsh05yhHC0XUV1csOE0ja2CCWT0nRtaWk9b6A0m/tPvXjxBhBjo2EXBqwLHpblyBdMNQMKw+PmgOlcWRtj1W1PdZttVug3N/AXjnh+ttER0NaLf9ciwzl0094pe2duxlOZ8uPoZWyMuInG7HDq0je1/I6grQMHzoK/B6qOUgVUdK/UOmtukgPA/EefrVkxHAmVVHypG3Dm+0eCPWFiOMYVNh9S6IktNiA8bBzHAtPvBIIWTrYepHGwUKn1xzT5/3v3NryP8yi+yj/kasWm+lHfez+YVs2QHXoY/s2fBoWMzfSjvvZ/MKFfh/wBVbpqaPxLrzHgsUTTbmyNDv4Wgvt7w1V7hTRh07nkdCB8L/qrPxAwt0+DNc0EuhcH27lti1/uBv7FXOEVR/ryR99nD6vkn/wA+9CELPw6Sjzz7o1/RcKG/wqwVhqxs8tAPrA6bLwzfh2uknnD5Y5I4HOa6OaVli0Fwu0OsfaFlOVMRqamqET6qoc217c+YDqB2d60NOjhtulKopWS45Gh8Wvog/bM/VUjhpjNPSvlfUcy506dEbn+b3t7Fc+KLCMFsTc81m/vVN4YUDZpnhwuAW/qsG7SsvDpXzz+USXFDM0FZSwthEt2ykkviewfJI2JG5Xrwh6P/AIz+AXTxdo2RUMDWCw55/kK5uEA9F5/fP4BZE2n4ctlWz+T5m/KNZXVIlkkDy1ugaYtDQ0EnprPck7nupXA6bEqWmbAyVga0WF6cOcPbzB8VfUQ5ssVVlFQbVl9loZfUZVrqqsjqKmd0uh1wCwNaB4DQ6w7e5S2asJrZ3xcuUMZC8PY1sW4cBa5cX79+w6lXpEHmqm0pXWSssloR2Bun5IFQWl/ctbpHq9G5URnfKja2nIAAkG7XeD/Qq0IhTGpKE9uOTKzgtFUU2HNijLWTNAGosMg2Fj6Oof32Wf8A+XlWJ+cH3fr16iwfKvqvbV5WzIhdTxVWlfYdr8cl8oh8IhmfT6KktLvLWaB/xuVTavI81JViroXctwJOnTqZv1GnwfC0pEIQrTptuL48eXYo+K4liFRSvpzFTs5jC1zm84mx2dZpFht5JUXkzh/JTzieQ9O3T4LS9I8L6hLzE1BwjknxsUvP+D1VazkMkAgDg7QIvSJHmTX03OwAULk7K1ZQz6muGhxGppjvcDwdWx3O605EMrFVVT3Sfp5WWhn+fMBq68tbrHKY4uawRWIJFt369z17Dr0XlkjLtZQyadQ5TjdzSzfpbZ2rboPK0VEHmqu73V/T0WgREQ1giIgCIiAIiIAiIgCIiAIiIAiIgP/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5" name="2 Marcador de contenido"/>
          <p:cNvSpPr>
            <a:spLocks noGrp="1"/>
          </p:cNvSpPr>
          <p:nvPr>
            <p:ph idx="1"/>
          </p:nvPr>
        </p:nvSpPr>
        <p:spPr>
          <a:xfrm>
            <a:off x="419098" y="1359619"/>
            <a:ext cx="8042514" cy="4867760"/>
          </a:xfrm>
        </p:spPr>
        <p:txBody>
          <a:bodyPr>
            <a:noAutofit/>
          </a:bodyPr>
          <a:lstStyle/>
          <a:p>
            <a:pPr marL="0" algn="just">
              <a:spcBef>
                <a:spcPts val="0"/>
              </a:spcBef>
              <a:buNone/>
            </a:pPr>
            <a:endParaRPr lang="es-MX" sz="2400" dirty="0" smtClean="0">
              <a:latin typeface="Arial" pitchFamily="34" charset="0"/>
              <a:cs typeface="Arial" pitchFamily="34" charset="0"/>
            </a:endParaRPr>
          </a:p>
          <a:p>
            <a:pPr marL="0" algn="just">
              <a:spcBef>
                <a:spcPts val="0"/>
              </a:spcBef>
              <a:buNone/>
            </a:pPr>
            <a:r>
              <a:rPr lang="en-US" sz="2400" dirty="0" smtClean="0">
                <a:latin typeface="Arial" pitchFamily="34" charset="0"/>
                <a:cs typeface="Arial" pitchFamily="34" charset="0"/>
              </a:rPr>
              <a:t>Statistical Information</a:t>
            </a:r>
            <a:r>
              <a:rPr lang="en-US" sz="1800" dirty="0" smtClean="0">
                <a:latin typeface="Arial" pitchFamily="34" charset="0"/>
                <a:cs typeface="Arial" pitchFamily="34" charset="0"/>
              </a:rPr>
              <a:t>:</a:t>
            </a:r>
          </a:p>
          <a:p>
            <a:pPr marL="0" algn="just">
              <a:spcBef>
                <a:spcPts val="0"/>
              </a:spcBef>
              <a:buNone/>
            </a:pPr>
            <a:endParaRPr lang="en-US" sz="1800" dirty="0" smtClean="0">
              <a:latin typeface="Arial" pitchFamily="34" charset="0"/>
              <a:cs typeface="Arial" pitchFamily="34" charset="0"/>
            </a:endParaRPr>
          </a:p>
          <a:p>
            <a:pPr marL="800100" lvl="2" algn="just">
              <a:lnSpc>
                <a:spcPct val="200000"/>
              </a:lnSpc>
              <a:spcBef>
                <a:spcPts val="0"/>
              </a:spcBef>
              <a:buFont typeface="Wingdings" pitchFamily="2" charset="2"/>
              <a:buChar char="q"/>
            </a:pPr>
            <a:r>
              <a:rPr lang="en-US" sz="1600" dirty="0" smtClean="0">
                <a:latin typeface="Arial" pitchFamily="34" charset="0"/>
                <a:cs typeface="Arial" pitchFamily="34" charset="0"/>
              </a:rPr>
              <a:t>2009 Economic Censuses (CE, </a:t>
            </a:r>
            <a:r>
              <a:rPr lang="en-US" sz="1600" dirty="0" err="1" smtClean="0">
                <a:latin typeface="Arial" pitchFamily="34" charset="0"/>
                <a:cs typeface="Arial" pitchFamily="34" charset="0"/>
              </a:rPr>
              <a:t>Censos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Económicos</a:t>
            </a:r>
            <a:r>
              <a:rPr lang="en-US" sz="1600" dirty="0" smtClean="0">
                <a:latin typeface="Arial" pitchFamily="34" charset="0"/>
                <a:cs typeface="Arial" pitchFamily="34" charset="0"/>
              </a:rPr>
              <a:t> 2009</a:t>
            </a:r>
          </a:p>
          <a:p>
            <a:pPr marL="800100" lvl="2" algn="just">
              <a:lnSpc>
                <a:spcPct val="200000"/>
              </a:lnSpc>
              <a:spcBef>
                <a:spcPts val="0"/>
              </a:spcBef>
              <a:buFont typeface="Wingdings" pitchFamily="2" charset="2"/>
              <a:buChar char="q"/>
            </a:pPr>
            <a:r>
              <a:rPr lang="en-US" sz="1600" dirty="0" smtClean="0">
                <a:latin typeface="Arial" pitchFamily="34" charset="0"/>
                <a:cs typeface="Arial" pitchFamily="34" charset="0"/>
              </a:rPr>
              <a:t>National Survey of Households Income and Expenditure (ENIGH, </a:t>
            </a:r>
            <a:r>
              <a:rPr lang="en-US" sz="1600" dirty="0" err="1" smtClean="0">
                <a:latin typeface="Arial" pitchFamily="34" charset="0"/>
                <a:cs typeface="Arial" pitchFamily="34" charset="0"/>
              </a:rPr>
              <a:t>Encuesta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Nacional</a:t>
            </a:r>
            <a:r>
              <a:rPr lang="en-US" sz="1600" dirty="0" smtClean="0">
                <a:latin typeface="Arial" pitchFamily="34" charset="0"/>
                <a:cs typeface="Arial" pitchFamily="34" charset="0"/>
              </a:rPr>
              <a:t> de </a:t>
            </a:r>
            <a:r>
              <a:rPr lang="en-US" sz="1600" dirty="0" err="1" smtClean="0">
                <a:latin typeface="Arial" pitchFamily="34" charset="0"/>
                <a:cs typeface="Arial" pitchFamily="34" charset="0"/>
              </a:rPr>
              <a:t>Ingreso</a:t>
            </a:r>
            <a:r>
              <a:rPr lang="en-US" sz="1600" dirty="0" smtClean="0">
                <a:latin typeface="Arial" pitchFamily="34" charset="0"/>
                <a:cs typeface="Arial" pitchFamily="34" charset="0"/>
              </a:rPr>
              <a:t> – </a:t>
            </a:r>
            <a:r>
              <a:rPr lang="en-US" sz="1600" dirty="0" err="1" smtClean="0">
                <a:latin typeface="Arial" pitchFamily="34" charset="0"/>
                <a:cs typeface="Arial" pitchFamily="34" charset="0"/>
              </a:rPr>
              <a:t>Gasto</a:t>
            </a:r>
            <a:r>
              <a:rPr lang="en-US" sz="1600" dirty="0" smtClean="0">
                <a:latin typeface="Arial" pitchFamily="34" charset="0"/>
                <a:cs typeface="Arial" pitchFamily="34" charset="0"/>
              </a:rPr>
              <a:t> de los </a:t>
            </a:r>
            <a:r>
              <a:rPr lang="en-US" sz="1600" dirty="0" err="1" smtClean="0">
                <a:latin typeface="Arial" pitchFamily="34" charset="0"/>
                <a:cs typeface="Arial" pitchFamily="34" charset="0"/>
              </a:rPr>
              <a:t>Hogares</a:t>
            </a:r>
            <a:r>
              <a:rPr lang="en-US" sz="1600" dirty="0" smtClean="0">
                <a:latin typeface="Arial" pitchFamily="34" charset="0"/>
                <a:cs typeface="Arial" pitchFamily="34" charset="0"/>
              </a:rPr>
              <a:t>)</a:t>
            </a:r>
            <a:endParaRPr lang="es-MX" sz="1600" dirty="0" smtClean="0">
              <a:latin typeface="Arial" pitchFamily="34" charset="0"/>
              <a:cs typeface="Arial" pitchFamily="34" charset="0"/>
            </a:endParaRPr>
          </a:p>
          <a:p>
            <a:pPr marL="800100" lvl="2" algn="just">
              <a:lnSpc>
                <a:spcPct val="200000"/>
              </a:lnSpc>
              <a:spcBef>
                <a:spcPts val="0"/>
              </a:spcBef>
              <a:buFont typeface="Wingdings" pitchFamily="2" charset="2"/>
              <a:buChar char="q"/>
            </a:pPr>
            <a:r>
              <a:rPr lang="en-US" sz="1600" dirty="0" smtClean="0">
                <a:latin typeface="Arial" pitchFamily="34" charset="0"/>
                <a:cs typeface="Arial" pitchFamily="34" charset="0"/>
              </a:rPr>
              <a:t>National Survey of Occupation and Employment (ENOE, </a:t>
            </a:r>
            <a:r>
              <a:rPr lang="en-US" sz="1600" dirty="0" err="1" smtClean="0">
                <a:latin typeface="Arial" pitchFamily="34" charset="0"/>
                <a:cs typeface="Arial" pitchFamily="34" charset="0"/>
              </a:rPr>
              <a:t>Encuesta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Nacional</a:t>
            </a:r>
            <a:r>
              <a:rPr lang="en-US" sz="1600" dirty="0" smtClean="0">
                <a:latin typeface="Arial" pitchFamily="34" charset="0"/>
                <a:cs typeface="Arial" pitchFamily="34" charset="0"/>
              </a:rPr>
              <a:t> de </a:t>
            </a:r>
            <a:r>
              <a:rPr lang="en-US" sz="1600" dirty="0" err="1" smtClean="0">
                <a:latin typeface="Arial" pitchFamily="34" charset="0"/>
                <a:cs typeface="Arial" pitchFamily="34" charset="0"/>
              </a:rPr>
              <a:t>Ocupación</a:t>
            </a:r>
            <a:r>
              <a:rPr lang="en-US" sz="1600" dirty="0" smtClean="0">
                <a:latin typeface="Arial" pitchFamily="34" charset="0"/>
                <a:cs typeface="Arial" pitchFamily="34" charset="0"/>
              </a:rPr>
              <a:t> y </a:t>
            </a:r>
            <a:r>
              <a:rPr lang="en-US" sz="1600" dirty="0" err="1" smtClean="0">
                <a:latin typeface="Arial" pitchFamily="34" charset="0"/>
                <a:cs typeface="Arial" pitchFamily="34" charset="0"/>
              </a:rPr>
              <a:t>Empleo</a:t>
            </a:r>
            <a:r>
              <a:rPr lang="en-US" sz="1600" dirty="0" smtClean="0">
                <a:latin typeface="Arial" pitchFamily="34" charset="0"/>
                <a:cs typeface="Arial" pitchFamily="34" charset="0"/>
              </a:rPr>
              <a:t>)</a:t>
            </a:r>
            <a:endParaRPr lang="es-MX" sz="1600" dirty="0" smtClean="0">
              <a:latin typeface="Arial" pitchFamily="34" charset="0"/>
              <a:cs typeface="Arial" pitchFamily="34" charset="0"/>
            </a:endParaRPr>
          </a:p>
          <a:p>
            <a:pPr marL="800100" lvl="2" algn="just">
              <a:lnSpc>
                <a:spcPct val="200000"/>
              </a:lnSpc>
              <a:spcBef>
                <a:spcPts val="0"/>
              </a:spcBef>
              <a:buFont typeface="Wingdings" pitchFamily="2" charset="2"/>
              <a:buChar char="q"/>
            </a:pPr>
            <a:r>
              <a:rPr lang="en-US" sz="1600" dirty="0" smtClean="0">
                <a:latin typeface="Arial" pitchFamily="34" charset="0"/>
                <a:cs typeface="Arial" pitchFamily="34" charset="0"/>
              </a:rPr>
              <a:t>National Survey of Micro-business (ENAMIN, </a:t>
            </a:r>
            <a:r>
              <a:rPr lang="en-US" sz="1600" dirty="0" err="1" smtClean="0">
                <a:latin typeface="Arial" pitchFamily="34" charset="0"/>
                <a:cs typeface="Arial" pitchFamily="34" charset="0"/>
              </a:rPr>
              <a:t>Encuesta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Nacional</a:t>
            </a:r>
            <a:r>
              <a:rPr lang="en-US" sz="1600" dirty="0" smtClean="0">
                <a:latin typeface="Arial" pitchFamily="34" charset="0"/>
                <a:cs typeface="Arial" pitchFamily="34" charset="0"/>
              </a:rPr>
              <a:t> de </a:t>
            </a:r>
            <a:r>
              <a:rPr lang="en-US" sz="1600" dirty="0" err="1" smtClean="0">
                <a:latin typeface="Arial" pitchFamily="34" charset="0"/>
                <a:cs typeface="Arial" pitchFamily="34" charset="0"/>
              </a:rPr>
              <a:t>Micronegocios</a:t>
            </a:r>
            <a:r>
              <a:rPr lang="en-US" sz="1600" dirty="0" smtClean="0">
                <a:latin typeface="Arial" pitchFamily="34" charset="0"/>
                <a:cs typeface="Arial" pitchFamily="34" charset="0"/>
              </a:rPr>
              <a:t>)</a:t>
            </a:r>
            <a:endParaRPr lang="es-MX" sz="1800" dirty="0" smtClean="0">
              <a:latin typeface="Arial" pitchFamily="34" charset="0"/>
              <a:cs typeface="Arial" pitchFamily="34" charset="0"/>
            </a:endParaRPr>
          </a:p>
          <a:p>
            <a:pPr marL="0" lvl="2" algn="just">
              <a:spcBef>
                <a:spcPts val="0"/>
              </a:spcBef>
              <a:buNone/>
              <a:defRPr/>
            </a:pPr>
            <a:endParaRPr lang="es-MX" sz="1800" dirty="0" smtClean="0">
              <a:latin typeface="Arial" pitchFamily="34" charset="0"/>
              <a:cs typeface="Arial" pitchFamily="34" charset="0"/>
            </a:endParaRPr>
          </a:p>
          <a:p>
            <a:pPr lvl="2" algn="just">
              <a:buNone/>
              <a:defRPr/>
            </a:pPr>
            <a:endParaRPr lang="es-MX" dirty="0" smtClean="0">
              <a:latin typeface="Arial" pitchFamily="34" charset="0"/>
              <a:cs typeface="Arial" pitchFamily="34" charset="0"/>
            </a:endParaRPr>
          </a:p>
          <a:p>
            <a:pPr algn="just">
              <a:buNone/>
            </a:pPr>
            <a:endParaRPr lang="es-MX" sz="1800" dirty="0">
              <a:latin typeface="Arial" pitchFamily="34" charset="0"/>
              <a:cs typeface="Arial" pitchFamily="34" charset="0"/>
            </a:endParaRPr>
          </a:p>
        </p:txBody>
      </p:sp>
      <p:grpSp>
        <p:nvGrpSpPr>
          <p:cNvPr id="15" name="14 Grupo"/>
          <p:cNvGrpSpPr/>
          <p:nvPr/>
        </p:nvGrpSpPr>
        <p:grpSpPr>
          <a:xfrm>
            <a:off x="6855725" y="1729853"/>
            <a:ext cx="759726" cy="756313"/>
            <a:chOff x="6855725" y="1729853"/>
            <a:chExt cx="759726" cy="756313"/>
          </a:xfrm>
        </p:grpSpPr>
        <p:pic>
          <p:nvPicPr>
            <p:cNvPr id="13" name="12 Imagen" descr="rytyggj.bmp"/>
            <p:cNvPicPr>
              <a:picLocks noChangeAspect="1"/>
            </p:cNvPicPr>
            <p:nvPr/>
          </p:nvPicPr>
          <p:blipFill>
            <a:blip r:embed="rId5" cstate="print">
              <a:duotone>
                <a:schemeClr val="accent1">
                  <a:shade val="45000"/>
                  <a:satMod val="135000"/>
                </a:schemeClr>
                <a:prstClr val="white"/>
              </a:duotone>
            </a:blip>
            <a:stretch>
              <a:fillRect/>
            </a:stretch>
          </p:blipFill>
          <p:spPr>
            <a:xfrm>
              <a:off x="6855725" y="1729853"/>
              <a:ext cx="445827" cy="278642"/>
            </a:xfrm>
            <a:prstGeom prst="rect">
              <a:avLst/>
            </a:prstGeom>
          </p:spPr>
        </p:pic>
        <p:pic>
          <p:nvPicPr>
            <p:cNvPr id="14" name="13 Imagen" descr="sdfgh.bmp"/>
            <p:cNvPicPr>
              <a:picLocks noChangeAspect="1"/>
            </p:cNvPicPr>
            <p:nvPr/>
          </p:nvPicPr>
          <p:blipFill>
            <a:blip r:embed="rId6" cstate="print">
              <a:duotone>
                <a:schemeClr val="accent1">
                  <a:shade val="45000"/>
                  <a:satMod val="135000"/>
                </a:schemeClr>
                <a:prstClr val="white"/>
              </a:duotone>
            </a:blip>
            <a:stretch>
              <a:fillRect/>
            </a:stretch>
          </p:blipFill>
          <p:spPr>
            <a:xfrm>
              <a:off x="7074090" y="2147815"/>
              <a:ext cx="541361" cy="338351"/>
            </a:xfrm>
            <a:prstGeom prst="rect">
              <a:avLst/>
            </a:prstGeom>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214282" y="1359619"/>
            <a:ext cx="8586818" cy="4867760"/>
          </a:xfrm>
        </p:spPr>
        <p:txBody>
          <a:bodyPr>
            <a:noAutofit/>
          </a:bodyPr>
          <a:lstStyle/>
          <a:p>
            <a:pPr marL="0" algn="just">
              <a:spcBef>
                <a:spcPts val="0"/>
              </a:spcBef>
              <a:buNone/>
            </a:pPr>
            <a:endParaRPr lang="es-MX" sz="1800" dirty="0" smtClean="0">
              <a:latin typeface="Arial" pitchFamily="34" charset="0"/>
              <a:cs typeface="Arial" pitchFamily="34" charset="0"/>
            </a:endParaRPr>
          </a:p>
          <a:p>
            <a:pPr lvl="2" algn="just">
              <a:buNone/>
              <a:defRPr/>
            </a:pPr>
            <a:endParaRPr lang="es-MX" dirty="0" smtClean="0">
              <a:latin typeface="Arial" pitchFamily="34" charset="0"/>
              <a:cs typeface="Arial" pitchFamily="34" charset="0"/>
            </a:endParaRPr>
          </a:p>
          <a:p>
            <a:pPr algn="just">
              <a:buNone/>
            </a:pPr>
            <a:endParaRPr lang="es-MX" sz="1800" dirty="0">
              <a:latin typeface="Arial" pitchFamily="34" charset="0"/>
              <a:cs typeface="Arial" pitchFamily="34" charset="0"/>
            </a:endParaRPr>
          </a:p>
        </p:txBody>
      </p:sp>
      <p:pic>
        <p:nvPicPr>
          <p:cNvPr id="6" name="5 Imagen" descr="banner01.png"/>
          <p:cNvPicPr>
            <a:picLocks noChangeAspect="1"/>
          </p:cNvPicPr>
          <p:nvPr/>
        </p:nvPicPr>
        <p:blipFill>
          <a:blip r:embed="rId2" cstate="print"/>
          <a:stretch>
            <a:fillRect/>
          </a:stretch>
        </p:blipFill>
        <p:spPr>
          <a:xfrm>
            <a:off x="0" y="-15767"/>
            <a:ext cx="9144000" cy="1261241"/>
          </a:xfrm>
          <a:prstGeom prst="rect">
            <a:avLst/>
          </a:prstGeom>
        </p:spPr>
      </p:pic>
      <p:pic>
        <p:nvPicPr>
          <p:cNvPr id="7" name="6 Imagen" descr="banner01_base.png"/>
          <p:cNvPicPr>
            <a:picLocks noChangeAspect="1"/>
          </p:cNvPicPr>
          <p:nvPr/>
        </p:nvPicPr>
        <p:blipFill>
          <a:blip r:embed="rId3" cstate="print"/>
          <a:stretch>
            <a:fillRect/>
          </a:stretch>
        </p:blipFill>
        <p:spPr>
          <a:xfrm>
            <a:off x="0" y="6302553"/>
            <a:ext cx="9144000" cy="555448"/>
          </a:xfrm>
          <a:prstGeom prst="rect">
            <a:avLst/>
          </a:prstGeom>
        </p:spPr>
      </p:pic>
      <p:graphicFrame>
        <p:nvGraphicFramePr>
          <p:cNvPr id="14" name="13 Tabla"/>
          <p:cNvGraphicFramePr>
            <a:graphicFrameLocks noGrp="1"/>
          </p:cNvGraphicFramePr>
          <p:nvPr/>
        </p:nvGraphicFramePr>
        <p:xfrm>
          <a:off x="545911" y="1397002"/>
          <a:ext cx="8312339" cy="4850046"/>
        </p:xfrm>
        <a:graphic>
          <a:graphicData uri="http://schemas.openxmlformats.org/drawingml/2006/table">
            <a:tbl>
              <a:tblPr/>
              <a:tblGrid>
                <a:gridCol w="443710"/>
                <a:gridCol w="2163012"/>
                <a:gridCol w="163773"/>
                <a:gridCol w="643607"/>
                <a:gridCol w="2004910"/>
                <a:gridCol w="123253"/>
                <a:gridCol w="443710"/>
                <a:gridCol w="2326364"/>
              </a:tblGrid>
              <a:tr h="404502">
                <a:tc gridSpan="8">
                  <a:txBody>
                    <a:bodyPr/>
                    <a:lstStyle/>
                    <a:p>
                      <a:pPr algn="ctr" fontAlgn="b"/>
                      <a:r>
                        <a:rPr lang="es-MX" sz="2000" b="0" i="0" u="none" strike="noStrike" dirty="0" smtClean="0">
                          <a:solidFill>
                            <a:srgbClr val="000000"/>
                          </a:solidFill>
                          <a:latin typeface="Calibri"/>
                        </a:rPr>
                        <a:t>EXPENSES AND INCOME OF THE INFORMAL SECTOR </a:t>
                      </a:r>
                      <a:endParaRPr lang="es-MX" sz="2000" b="0" i="0" u="none" strike="noStrike" dirty="0">
                        <a:solidFill>
                          <a:srgbClr val="000000"/>
                        </a:solidFill>
                        <a:latin typeface="Calibri"/>
                      </a:endParaRP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2700000" scaled="1"/>
                      <a:tileRect/>
                    </a:gra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32400">
                <a:tc>
                  <a:txBody>
                    <a:bodyPr/>
                    <a:lstStyle/>
                    <a:p>
                      <a:pPr algn="l" fontAlgn="ctr"/>
                      <a:r>
                        <a:rPr lang="es-MX" sz="1100" b="0" i="0" u="none" strike="noStrike" dirty="0">
                          <a:solidFill>
                            <a:srgbClr val="000000"/>
                          </a:solidFill>
                          <a:latin typeface="Calibri"/>
                        </a:rPr>
                        <a:t>K200</a:t>
                      </a:r>
                    </a:p>
                  </a:txBody>
                  <a:tcPr marL="7712" marR="7712" marT="77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cell3D prstMaterial="dkEdge">
                      <a:bevel prst="relaxedInset"/>
                      <a:lightRig rig="flood" dir="t"/>
                    </a:cell3D>
                  </a:tcPr>
                </a:tc>
                <a:tc>
                  <a:txBody>
                    <a:bodyPr/>
                    <a:lstStyle/>
                    <a:p>
                      <a:pPr algn="l" fontAlgn="ctr"/>
                      <a:r>
                        <a:rPr lang="en-US" sz="1100" b="0" i="0" u="none" strike="noStrike" baseline="0" noProof="0" smtClean="0">
                          <a:solidFill>
                            <a:srgbClr val="000000"/>
                          </a:solidFill>
                          <a:latin typeface="Calibri"/>
                        </a:rPr>
                        <a:t>Consumed materials for service providing</a:t>
                      </a:r>
                      <a:endParaRPr lang="en-US" sz="1100" b="0" i="0" u="none" strike="noStrike" noProof="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K431</a:t>
                      </a:r>
                    </a:p>
                  </a:txBody>
                  <a:tcPr marL="7712" marR="7712" marT="77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Energy</a:t>
                      </a:r>
                      <a:r>
                        <a:rPr lang="en-US" sz="1100" b="0" i="0" u="none" strike="noStrike" baseline="0" noProof="0" dirty="0" smtClean="0">
                          <a:solidFill>
                            <a:srgbClr val="000000"/>
                          </a:solidFill>
                          <a:latin typeface="Calibri"/>
                        </a:rPr>
                        <a:t> consumption for the production process</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K833</a:t>
                      </a:r>
                    </a:p>
                  </a:txBody>
                  <a:tcPr marL="7712" marR="7712" marT="77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Payments for toll and infrastructure uses</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cell3D prstMaterial="dkEdge">
                      <a:bevel prst="relaxedInset"/>
                      <a:lightRig rig="flood" dir="t"/>
                    </a:cell3D>
                  </a:tcPr>
                </a:tc>
              </a:tr>
              <a:tr h="354934">
                <a:tc>
                  <a:txBody>
                    <a:bodyPr/>
                    <a:lstStyle/>
                    <a:p>
                      <a:pPr algn="l" fontAlgn="ctr"/>
                      <a:r>
                        <a:rPr lang="es-MX" sz="1100" b="0" i="0" u="none" strike="noStrike">
                          <a:solidFill>
                            <a:srgbClr val="000000"/>
                          </a:solidFill>
                          <a:latin typeface="Calibri"/>
                        </a:rPr>
                        <a:t>K310</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Own Raw materials</a:t>
                      </a:r>
                      <a:r>
                        <a:rPr lang="en-US" sz="1100" b="0" i="0" u="none" strike="noStrike" baseline="0" noProof="0" dirty="0" smtClean="0">
                          <a:solidFill>
                            <a:srgbClr val="000000"/>
                          </a:solidFill>
                          <a:latin typeface="Calibri"/>
                        </a:rPr>
                        <a:t> and auxiliaries consumed</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K521</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Construction machinery and equipment rental payments</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K910</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Bottling and packages consumption</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r>
              <a:tr h="354934">
                <a:tc>
                  <a:txBody>
                    <a:bodyPr/>
                    <a:lstStyle/>
                    <a:p>
                      <a:pPr algn="l" fontAlgn="ctr"/>
                      <a:r>
                        <a:rPr lang="es-MX" sz="1100" b="0" i="0" u="none" strike="noStrike">
                          <a:solidFill>
                            <a:srgbClr val="000000"/>
                          </a:solidFill>
                          <a:latin typeface="Calibri"/>
                        </a:rPr>
                        <a:t>K311</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Stationery and office articles</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K531</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Transport equipment rental payments</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K921</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Goods and services insurance payments (65%)  </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r>
              <a:tr h="532400">
                <a:tc>
                  <a:txBody>
                    <a:bodyPr/>
                    <a:lstStyle/>
                    <a:p>
                      <a:pPr algn="l" fontAlgn="ctr"/>
                      <a:r>
                        <a:rPr lang="es-MX" sz="1100" b="0" i="0" u="none" strike="noStrike">
                          <a:solidFill>
                            <a:srgbClr val="000000"/>
                          </a:solidFill>
                          <a:latin typeface="Calibri"/>
                        </a:rPr>
                        <a:t>K321</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Consumed construction materials as main contractor</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K590</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Other properties rental payments</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K950</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Repairs and spare parts for current operation</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r>
              <a:tr h="532400">
                <a:tc>
                  <a:txBody>
                    <a:bodyPr/>
                    <a:lstStyle/>
                    <a:p>
                      <a:pPr algn="l" fontAlgn="ctr"/>
                      <a:r>
                        <a:rPr lang="es-MX" sz="1100" b="0" i="0" u="none" strike="noStrike">
                          <a:solidFill>
                            <a:srgbClr val="000000"/>
                          </a:solidFill>
                          <a:latin typeface="Calibri"/>
                        </a:rPr>
                        <a:t>K331</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Explosives, reagents and similar</a:t>
                      </a:r>
                      <a:r>
                        <a:rPr lang="en-US" sz="1100" b="0" i="0" u="none" strike="noStrike" baseline="0" noProof="0" dirty="0" smtClean="0">
                          <a:solidFill>
                            <a:srgbClr val="000000"/>
                          </a:solidFill>
                          <a:latin typeface="Calibri"/>
                        </a:rPr>
                        <a:t> inputs consumed</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K620</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Commissions payment without base wage</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K961</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Sold products freights</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r>
              <a:tr h="709868">
                <a:tc>
                  <a:txBody>
                    <a:bodyPr/>
                    <a:lstStyle/>
                    <a:p>
                      <a:pPr algn="l" fontAlgn="ctr"/>
                      <a:r>
                        <a:rPr lang="es-MX" sz="1100" b="0" i="0" u="none" strike="noStrike">
                          <a:solidFill>
                            <a:srgbClr val="000000"/>
                          </a:solidFill>
                          <a:latin typeface="Calibri"/>
                        </a:rPr>
                        <a:t>K332</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noProof="0" dirty="0" smtClean="0">
                          <a:solidFill>
                            <a:srgbClr val="000000"/>
                          </a:solidFill>
                          <a:latin typeface="Calibri"/>
                        </a:rPr>
                        <a:t>Minerals</a:t>
                      </a:r>
                      <a:r>
                        <a:rPr lang="en-US" sz="1100" b="0" i="0" u="none" strike="noStrike" baseline="0" noProof="0" dirty="0" smtClean="0">
                          <a:solidFill>
                            <a:srgbClr val="000000"/>
                          </a:solidFill>
                          <a:latin typeface="Calibri"/>
                        </a:rPr>
                        <a:t> bought  to </a:t>
                      </a:r>
                      <a:r>
                        <a:rPr lang="en-US" sz="1100" kern="1200" noProof="0" dirty="0" smtClean="0">
                          <a:solidFill>
                            <a:schemeClr val="tx1"/>
                          </a:solidFill>
                          <a:latin typeface="+mn-lt"/>
                          <a:ea typeface="+mn-ea"/>
                          <a:cs typeface="+mn-cs"/>
                        </a:rPr>
                        <a:t>3</a:t>
                      </a:r>
                      <a:r>
                        <a:rPr lang="en-US" sz="1100" kern="1200" baseline="30000" noProof="0" dirty="0" smtClean="0">
                          <a:solidFill>
                            <a:schemeClr val="tx1"/>
                          </a:solidFill>
                          <a:latin typeface="+mn-lt"/>
                          <a:ea typeface="+mn-ea"/>
                          <a:cs typeface="+mn-cs"/>
                        </a:rPr>
                        <a:t>rd</a:t>
                      </a:r>
                      <a:r>
                        <a:rPr lang="en-US" sz="1100" kern="1200" baseline="0" noProof="0" dirty="0" smtClean="0">
                          <a:solidFill>
                            <a:schemeClr val="tx1"/>
                          </a:solidFill>
                          <a:latin typeface="+mn-lt"/>
                          <a:ea typeface="+mn-ea"/>
                          <a:cs typeface="+mn-cs"/>
                        </a:rPr>
                        <a:t> parties, processed by mining unit</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K630</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Professional services payments</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K976</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Water consumption payment</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r>
              <a:tr h="532400">
                <a:tc>
                  <a:txBody>
                    <a:bodyPr/>
                    <a:lstStyle/>
                    <a:p>
                      <a:pPr algn="l" fontAlgn="ctr"/>
                      <a:r>
                        <a:rPr lang="es-MX" sz="1100" b="0" i="0" u="none" strike="noStrike">
                          <a:solidFill>
                            <a:srgbClr val="000000"/>
                          </a:solidFill>
                          <a:latin typeface="Calibri"/>
                        </a:rPr>
                        <a:t>K411</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How much did you spend in</a:t>
                      </a:r>
                      <a:r>
                        <a:rPr lang="en-US" sz="1100" b="0" i="0" u="none" strike="noStrike" baseline="0" noProof="0" dirty="0" smtClean="0">
                          <a:solidFill>
                            <a:srgbClr val="000000"/>
                          </a:solidFill>
                          <a:latin typeface="Calibri"/>
                        </a:rPr>
                        <a:t> fuels and oils?</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K700</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How much did you pay for maquila or outsourcing?</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K999</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Other expenses for goods and services</a:t>
                      </a:r>
                      <a:r>
                        <a:rPr lang="en-US" sz="1100" b="0" i="0" u="none" strike="noStrike" baseline="0" noProof="0" dirty="0" smtClean="0">
                          <a:solidFill>
                            <a:srgbClr val="000000"/>
                          </a:solidFill>
                          <a:latin typeface="Calibri"/>
                        </a:rPr>
                        <a:t> consumption</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r>
              <a:tr h="354934">
                <a:tc>
                  <a:txBody>
                    <a:bodyPr/>
                    <a:lstStyle/>
                    <a:p>
                      <a:pPr algn="l" fontAlgn="ctr"/>
                      <a:r>
                        <a:rPr lang="es-MX" sz="1100" b="0" i="0" u="none" strike="noStrike">
                          <a:solidFill>
                            <a:srgbClr val="000000"/>
                          </a:solidFill>
                          <a:latin typeface="Calibri"/>
                        </a:rPr>
                        <a:t>K412</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s-MX" sz="1100" b="0" i="0" u="none" strike="noStrike" dirty="0" smtClean="0">
                          <a:solidFill>
                            <a:srgbClr val="000000"/>
                          </a:solidFill>
                          <a:latin typeface="Calibri"/>
                        </a:rPr>
                        <a:t>Electric </a:t>
                      </a:r>
                      <a:r>
                        <a:rPr lang="en-US" sz="1100" b="0" i="0" u="none" strike="noStrike" noProof="0" dirty="0" smtClean="0">
                          <a:solidFill>
                            <a:srgbClr val="000000"/>
                          </a:solidFill>
                          <a:latin typeface="Calibri"/>
                        </a:rPr>
                        <a:t>power consumption</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K810</a:t>
                      </a:r>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Payments for advertising </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endParaRPr lang="es-MX"/>
                    </a:p>
                  </a:txBody>
                  <a:tcPr marL="7712" marR="7712" marT="7712" marB="0" anchor="ctr">
                    <a:lnL w="12700" cap="flat" cmpd="sng" algn="ctr">
                      <a:solidFill>
                        <a:srgbClr val="000000"/>
                      </a:solidFill>
                      <a:prstDash val="solid"/>
                      <a:round/>
                      <a:headEnd type="none" w="med" len="med"/>
                      <a:tailEnd type="none" w="med" len="med"/>
                    </a:lnL>
                    <a:lnR>
                      <a:noFill/>
                    </a:lnR>
                    <a:lnT>
                      <a:noFill/>
                    </a:lnT>
                    <a:lnB>
                      <a:noFill/>
                    </a:lnB>
                    <a:cell3D prstMaterial="dkEdge">
                      <a:bevel prst="relaxedInset"/>
                      <a:lightRig rig="flood" dir="t"/>
                    </a:cell3D>
                  </a:tcPr>
                </a:tc>
                <a:tc>
                  <a:txBody>
                    <a:bodyPr/>
                    <a:lstStyle/>
                    <a:p>
                      <a:r>
                        <a:rPr lang="es-MX" sz="1100" dirty="0" smtClean="0"/>
                        <a:t>How much</a:t>
                      </a:r>
                      <a:r>
                        <a:rPr lang="es-MX" sz="1100" baseline="0" dirty="0" smtClean="0"/>
                        <a:t> you paid last month?</a:t>
                      </a:r>
                      <a:endParaRPr lang="es-MX" sz="1100" dirty="0"/>
                    </a:p>
                  </a:txBody>
                  <a:tcPr marL="7712" marR="7712" marT="7712" marB="0" anchor="ctr">
                    <a:lnL>
                      <a:noFill/>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r>
              <a:tr h="541274">
                <a:tc>
                  <a:txBody>
                    <a:bodyPr/>
                    <a:lstStyle/>
                    <a:p>
                      <a:pPr algn="l" fontAlgn="ctr"/>
                      <a:r>
                        <a:rPr lang="es-MX" sz="1100" b="0" i="0" u="none" strike="noStrike">
                          <a:solidFill>
                            <a:srgbClr val="000000"/>
                          </a:solidFill>
                          <a:latin typeface="Calibri"/>
                        </a:rPr>
                        <a:t>K421</a:t>
                      </a:r>
                    </a:p>
                  </a:txBody>
                  <a:tcPr marL="7712" marR="7712" marT="7712"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Fuels</a:t>
                      </a:r>
                      <a:r>
                        <a:rPr lang="en-US" sz="1100" b="0" i="0" u="none" strike="noStrike" baseline="0" noProof="0" dirty="0" smtClean="0">
                          <a:solidFill>
                            <a:srgbClr val="000000"/>
                          </a:solidFill>
                          <a:latin typeface="Calibri"/>
                        </a:rPr>
                        <a:t> and oils consumption for transport equipment</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pPr algn="l" fontAlgn="ctr"/>
                      <a:r>
                        <a:rPr lang="es-MX" sz="1100" b="0" i="0" u="none" strike="noStrike" dirty="0">
                          <a:solidFill>
                            <a:srgbClr val="000000"/>
                          </a:solidFill>
                          <a:latin typeface="Calibri"/>
                        </a:rPr>
                        <a:t>K820</a:t>
                      </a:r>
                    </a:p>
                  </a:txBody>
                  <a:tcPr marL="7712" marR="7712" marT="7712"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cell3D prstMaterial="dkEdge">
                      <a:bevel prst="relaxedInset"/>
                      <a:lightRig rig="flood" dir="t"/>
                    </a:cell3D>
                  </a:tcPr>
                </a:tc>
                <a:tc>
                  <a:txBody>
                    <a:bodyPr/>
                    <a:lstStyle/>
                    <a:p>
                      <a:pPr algn="l" fontAlgn="ctr"/>
                      <a:r>
                        <a:rPr lang="en-US" sz="1100" b="0" i="0" u="none" strike="noStrike" noProof="0" dirty="0" smtClean="0">
                          <a:solidFill>
                            <a:srgbClr val="000000"/>
                          </a:solidFill>
                          <a:latin typeface="Calibri"/>
                        </a:rPr>
                        <a:t>Payments for communications services</a:t>
                      </a:r>
                      <a:endParaRPr lang="en-US" sz="1100" b="0" i="0" u="none" strike="noStrike" noProof="0" dirty="0">
                        <a:solidFill>
                          <a:srgbClr val="000000"/>
                        </a:solidFill>
                        <a:latin typeface="Calibri"/>
                      </a:endParaRPr>
                    </a:p>
                  </a:txBody>
                  <a:tcPr marL="7712" marR="7712" marT="7712"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cell3D prstMaterial="dkEdge">
                      <a:bevel prst="relaxedInset"/>
                      <a:lightRig rig="flood" dir="t"/>
                    </a:cell3D>
                  </a:tcPr>
                </a:tc>
                <a:tc>
                  <a:txBody>
                    <a:bodyPr/>
                    <a:lstStyle/>
                    <a:p>
                      <a:pPr algn="l" fontAlgn="ctr"/>
                      <a:r>
                        <a:rPr lang="es-MX" sz="1100" b="0" i="0" u="none" strike="noStrike">
                          <a:solidFill>
                            <a:srgbClr val="000000"/>
                          </a:solidFill>
                          <a:latin typeface="Calibri"/>
                        </a:rPr>
                        <a:t> </a:t>
                      </a:r>
                    </a:p>
                  </a:txBody>
                  <a:tcPr marL="7712" marR="7712" marT="77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cell3D prstMaterial="dkEdge">
                      <a:bevel prst="relaxedInset"/>
                      <a:lightRig rig="flood" dir="t"/>
                    </a:cell3D>
                  </a:tcPr>
                </a:tc>
                <a:tc>
                  <a:txBody>
                    <a:bodyPr/>
                    <a:lstStyle/>
                    <a:p>
                      <a:endParaRPr lang="es-MX" dirty="0"/>
                    </a:p>
                  </a:txBody>
                  <a:tcPr marL="7712" marR="7712" marT="7712"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cell3D prstMaterial="dkEdge">
                      <a:bevel prst="relaxedInset"/>
                      <a:lightRig rig="flood" dir="t"/>
                    </a:cell3D>
                  </a:tcPr>
                </a:tc>
                <a:tc>
                  <a:txBody>
                    <a:bodyPr/>
                    <a:lstStyle/>
                    <a:p>
                      <a:r>
                        <a:rPr lang="es-MX" sz="1100" dirty="0" smtClean="0"/>
                        <a:t>How many hours did you work last week?</a:t>
                      </a:r>
                      <a:endParaRPr lang="es-MX" sz="1100" dirty="0"/>
                    </a:p>
                  </a:txBody>
                  <a:tcPr marL="7712" marR="7712" marT="7712"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cell3D prstMaterial="dkEdge">
                      <a:bevel prst="relaxedInset"/>
                      <a:lightRig rig="flood" dir="t"/>
                    </a:cell3D>
                  </a:tcPr>
                </a:tc>
              </a:tr>
            </a:tbl>
          </a:graphicData>
        </a:graphic>
      </p:graphicFrame>
      <p:sp>
        <p:nvSpPr>
          <p:cNvPr id="15" name="14 CuadroTexto"/>
          <p:cNvSpPr txBox="1"/>
          <p:nvPr/>
        </p:nvSpPr>
        <p:spPr>
          <a:xfrm>
            <a:off x="26876" y="96769"/>
            <a:ext cx="6042848" cy="553998"/>
          </a:xfrm>
          <a:prstGeom prst="rect">
            <a:avLst/>
          </a:prstGeom>
          <a:noFill/>
        </p:spPr>
        <p:txBody>
          <a:bodyPr wrap="square" rtlCol="0">
            <a:spAutoFit/>
          </a:bodyPr>
          <a:lstStyle/>
          <a:p>
            <a:pPr algn="l"/>
            <a:r>
              <a:rPr lang="es-MX" sz="3000" dirty="0" smtClean="0">
                <a:solidFill>
                  <a:schemeClr val="bg1"/>
                </a:solidFill>
                <a:effectLst>
                  <a:outerShdw blurRad="38100" dist="38100" dir="2700000" algn="tl">
                    <a:srgbClr val="000000">
                      <a:alpha val="43137"/>
                    </a:srgbClr>
                  </a:outerShdw>
                </a:effectLst>
                <a:latin typeface="+mj-lt"/>
                <a:cs typeface="Arial" pitchFamily="34" charset="0"/>
              </a:rPr>
              <a:t> </a:t>
            </a:r>
            <a:r>
              <a:rPr lang="en-US" sz="3000" dirty="0" smtClean="0">
                <a:solidFill>
                  <a:prstClr val="white"/>
                </a:solidFill>
                <a:effectLst>
                  <a:outerShdw blurRad="38100" dist="38100" dir="2700000" algn="tl">
                    <a:srgbClr val="000000">
                      <a:alpha val="43137"/>
                    </a:srgbClr>
                  </a:outerShdw>
                </a:effectLst>
                <a:latin typeface="Calibri"/>
                <a:cs typeface="Arial" pitchFamily="34" charset="0"/>
              </a:rPr>
              <a:t>Statistical</a:t>
            </a:r>
            <a:r>
              <a:rPr lang="es-MX" sz="3000" dirty="0" smtClean="0">
                <a:solidFill>
                  <a:prstClr val="white"/>
                </a:solidFill>
                <a:effectLst>
                  <a:outerShdw blurRad="38100" dist="38100" dir="2700000" algn="tl">
                    <a:srgbClr val="000000">
                      <a:alpha val="43137"/>
                    </a:srgbClr>
                  </a:outerShdw>
                </a:effectLst>
                <a:latin typeface="Calibri"/>
                <a:cs typeface="Arial" pitchFamily="34" charset="0"/>
              </a:rPr>
              <a:t> </a:t>
            </a:r>
            <a:r>
              <a:rPr lang="en-US" sz="3000" dirty="0" smtClean="0">
                <a:solidFill>
                  <a:prstClr val="white"/>
                </a:solidFill>
                <a:effectLst>
                  <a:outerShdw blurRad="38100" dist="38100" dir="2700000" algn="tl">
                    <a:srgbClr val="000000">
                      <a:alpha val="43137"/>
                    </a:srgbClr>
                  </a:outerShdw>
                </a:effectLst>
                <a:latin typeface="Calibri"/>
                <a:cs typeface="Arial" pitchFamily="34" charset="0"/>
              </a:rPr>
              <a:t>Information Sources </a:t>
            </a:r>
            <a:endParaRPr lang="en-US" sz="3000" b="1" dirty="0">
              <a:solidFill>
                <a:schemeClr val="bg1"/>
              </a:solidFill>
              <a:effectLst>
                <a:outerShdw blurRad="38100" dist="38100" dir="2700000" algn="tl">
                  <a:srgbClr val="000000">
                    <a:alpha val="43137"/>
                  </a:srgbClr>
                </a:outerShdw>
              </a:effectLst>
              <a:latin typeface="+mj-l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236483" y="1336238"/>
            <a:ext cx="8493151" cy="4702611"/>
          </a:xfrm>
        </p:spPr>
        <p:txBody>
          <a:bodyPr>
            <a:noAutofit/>
          </a:bodyPr>
          <a:lstStyle/>
          <a:p>
            <a:pPr algn="just">
              <a:buNone/>
            </a:pPr>
            <a:r>
              <a:rPr lang="es-MX" sz="2000" dirty="0" smtClean="0">
                <a:solidFill>
                  <a:srgbClr val="000000"/>
                </a:solidFill>
              </a:rPr>
              <a:t>	</a:t>
            </a:r>
            <a:r>
              <a:rPr lang="en-US" sz="1800" dirty="0" smtClean="0">
                <a:solidFill>
                  <a:srgbClr val="000000"/>
                </a:solidFill>
              </a:rPr>
              <a:t>For the subject of informality phenomena the statistical measurement, the norms and recommendations have been settled by the international agencies considering the following</a:t>
            </a:r>
            <a:r>
              <a:rPr lang="es-MX" sz="1800" dirty="0" smtClean="0">
                <a:solidFill>
                  <a:srgbClr val="000000"/>
                </a:solidFill>
              </a:rPr>
              <a:t>: </a:t>
            </a:r>
          </a:p>
          <a:p>
            <a:pPr algn="just">
              <a:buNone/>
            </a:pPr>
            <a:endParaRPr lang="es-MX" sz="2000" dirty="0" smtClean="0">
              <a:solidFill>
                <a:srgbClr val="000000"/>
              </a:solidFill>
            </a:endParaRPr>
          </a:p>
          <a:p>
            <a:pPr algn="just">
              <a:buNone/>
            </a:pPr>
            <a:endParaRPr lang="es-MX" sz="2000" dirty="0" smtClean="0">
              <a:solidFill>
                <a:srgbClr val="000000"/>
              </a:solidFill>
            </a:endParaRPr>
          </a:p>
          <a:p>
            <a:pPr lvl="1" algn="just">
              <a:buFont typeface="Wingdings" pitchFamily="2" charset="2"/>
              <a:buChar char="q"/>
            </a:pPr>
            <a:r>
              <a:rPr lang="en-US" sz="1800" dirty="0" smtClean="0">
                <a:solidFill>
                  <a:srgbClr val="000000"/>
                </a:solidFill>
              </a:rPr>
              <a:t>International Conferences of Labor Statisticians (ICLS XV and ICLS XVII).</a:t>
            </a:r>
          </a:p>
          <a:p>
            <a:pPr lvl="1" algn="just">
              <a:buNone/>
            </a:pPr>
            <a:r>
              <a:rPr lang="es-MX" sz="1800" dirty="0" smtClean="0">
                <a:solidFill>
                  <a:srgbClr val="000000"/>
                </a:solidFill>
              </a:rPr>
              <a:t>	</a:t>
            </a:r>
          </a:p>
          <a:p>
            <a:pPr lvl="1" algn="just">
              <a:buFont typeface="Wingdings" pitchFamily="2" charset="2"/>
              <a:buChar char="q"/>
            </a:pPr>
            <a:r>
              <a:rPr lang="en-US" sz="1800" dirty="0" smtClean="0">
                <a:solidFill>
                  <a:srgbClr val="000000"/>
                </a:solidFill>
              </a:rPr>
              <a:t>The Non-Observed Economy Manual (NOE) 2002 chapter 12 section 12.4.</a:t>
            </a:r>
          </a:p>
          <a:p>
            <a:pPr lvl="1" algn="just">
              <a:buFont typeface="Wingdings" pitchFamily="2" charset="2"/>
              <a:buChar char="q"/>
            </a:pPr>
            <a:endParaRPr lang="es-MX" sz="1800" dirty="0" smtClean="0">
              <a:solidFill>
                <a:srgbClr val="000000"/>
              </a:solidFill>
            </a:endParaRPr>
          </a:p>
          <a:p>
            <a:pPr lvl="1" algn="just">
              <a:buFont typeface="Wingdings" pitchFamily="2" charset="2"/>
              <a:buChar char="q"/>
            </a:pPr>
            <a:r>
              <a:rPr lang="en-US" sz="1800" dirty="0" smtClean="0">
                <a:solidFill>
                  <a:srgbClr val="000000"/>
                </a:solidFill>
              </a:rPr>
              <a:t>The 2008 System of National Accounts (2008 SNA) chapter 25. </a:t>
            </a:r>
            <a:endParaRPr lang="en-US" sz="1800" dirty="0">
              <a:solidFill>
                <a:srgbClr val="000000"/>
              </a:solidFill>
            </a:endParaRPr>
          </a:p>
        </p:txBody>
      </p:sp>
      <p:pic>
        <p:nvPicPr>
          <p:cNvPr id="10" name="9 Imagen" descr="banner01.png"/>
          <p:cNvPicPr>
            <a:picLocks noChangeAspect="1"/>
          </p:cNvPicPr>
          <p:nvPr/>
        </p:nvPicPr>
        <p:blipFill>
          <a:blip r:embed="rId2" cstate="print"/>
          <a:stretch>
            <a:fillRect/>
          </a:stretch>
        </p:blipFill>
        <p:spPr>
          <a:xfrm>
            <a:off x="0" y="0"/>
            <a:ext cx="9144000" cy="955462"/>
          </a:xfrm>
          <a:prstGeom prst="rect">
            <a:avLst/>
          </a:prstGeom>
        </p:spPr>
      </p:pic>
      <p:pic>
        <p:nvPicPr>
          <p:cNvPr id="11" name="10 Imagen" descr="banner01_base.png"/>
          <p:cNvPicPr>
            <a:picLocks noChangeAspect="1"/>
          </p:cNvPicPr>
          <p:nvPr/>
        </p:nvPicPr>
        <p:blipFill>
          <a:blip r:embed="rId3" cstate="print"/>
          <a:stretch>
            <a:fillRect/>
          </a:stretch>
        </p:blipFill>
        <p:spPr>
          <a:xfrm>
            <a:off x="0" y="6302553"/>
            <a:ext cx="9144000" cy="555448"/>
          </a:xfrm>
          <a:prstGeom prst="rect">
            <a:avLst/>
          </a:prstGeom>
        </p:spPr>
      </p:pic>
      <p:sp>
        <p:nvSpPr>
          <p:cNvPr id="12" name="11 CuadroTexto"/>
          <p:cNvSpPr txBox="1"/>
          <p:nvPr/>
        </p:nvSpPr>
        <p:spPr>
          <a:xfrm>
            <a:off x="26876" y="1"/>
            <a:ext cx="5270338" cy="954107"/>
          </a:xfrm>
          <a:prstGeom prst="rect">
            <a:avLst/>
          </a:prstGeom>
          <a:noFill/>
        </p:spPr>
        <p:txBody>
          <a:bodyPr wrap="square" rtlCol="0">
            <a:spAutoFit/>
          </a:bodyPr>
          <a:lstStyle/>
          <a:p>
            <a:pPr algn="l"/>
            <a:r>
              <a:rPr lang="en-US" sz="2800" dirty="0" smtClean="0">
                <a:solidFill>
                  <a:schemeClr val="bg1"/>
                </a:solidFill>
                <a:effectLst>
                  <a:outerShdw blurRad="38100" dist="38100" dir="2700000" algn="tl">
                    <a:srgbClr val="000000">
                      <a:alpha val="43137"/>
                    </a:srgbClr>
                  </a:outerShdw>
                </a:effectLst>
                <a:latin typeface="+mj-lt"/>
                <a:cs typeface="Arial" pitchFamily="34" charset="0"/>
              </a:rPr>
              <a:t>Theoretical and Conceptual Framework</a:t>
            </a:r>
            <a:endParaRPr lang="en-US" sz="2800" b="1" dirty="0">
              <a:solidFill>
                <a:schemeClr val="bg1"/>
              </a:solidFill>
              <a:effectLst>
                <a:outerShdw blurRad="38100" dist="38100" dir="2700000" algn="tl">
                  <a:srgbClr val="000000">
                    <a:alpha val="43137"/>
                  </a:srgbClr>
                </a:outerShdw>
              </a:effectLst>
              <a:latin typeface="+mj-l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81725" y="1516433"/>
            <a:ext cx="3876376" cy="4624343"/>
          </a:xfrm>
          <a:prstGeom prst="rect">
            <a:avLst/>
          </a:prstGeom>
          <a:noFill/>
          <a:ln w="19050">
            <a:solidFill>
              <a:srgbClr val="0000FF"/>
            </a:solidFill>
            <a:prstDash val="lgDash"/>
          </a:ln>
        </p:spPr>
        <p:style>
          <a:lnRef idx="2">
            <a:schemeClr val="accent5"/>
          </a:lnRef>
          <a:fillRef idx="1">
            <a:schemeClr val="lt1"/>
          </a:fillRef>
          <a:effectRef idx="0">
            <a:schemeClr val="accent5"/>
          </a:effectRef>
          <a:fontRef idx="minor">
            <a:schemeClr val="dk1"/>
          </a:fontRef>
        </p:style>
        <p:txBody>
          <a:bodyPr wrap="square">
            <a:spAutoFit/>
          </a:bodyPr>
          <a:lstStyle/>
          <a:p>
            <a:r>
              <a:rPr lang="es-MX" sz="1800" dirty="0" smtClean="0">
                <a:solidFill>
                  <a:srgbClr val="000000"/>
                </a:solidFill>
              </a:rPr>
              <a:t>ICLS XV (1993)</a:t>
            </a:r>
          </a:p>
          <a:p>
            <a:r>
              <a:rPr lang="es-MX" sz="1800" dirty="0" smtClean="0">
                <a:solidFill>
                  <a:srgbClr val="000000"/>
                </a:solidFill>
              </a:rPr>
              <a:t>Informal Sector</a:t>
            </a:r>
          </a:p>
          <a:p>
            <a:pPr algn="just">
              <a:spcBef>
                <a:spcPts val="1500"/>
              </a:spcBef>
              <a:buFont typeface="Wingdings" pitchFamily="2" charset="2"/>
              <a:buChar char="ü"/>
            </a:pPr>
            <a:r>
              <a:rPr lang="es-MX" sz="1800" b="0" dirty="0" smtClean="0">
                <a:solidFill>
                  <a:srgbClr val="000000"/>
                </a:solidFill>
              </a:rPr>
              <a:t>  </a:t>
            </a:r>
            <a:r>
              <a:rPr lang="en-US" sz="1800" b="0" dirty="0" smtClean="0">
                <a:solidFill>
                  <a:srgbClr val="000000"/>
                </a:solidFill>
              </a:rPr>
              <a:t>Units engaged in the production of goods and/or services. </a:t>
            </a:r>
          </a:p>
          <a:p>
            <a:pPr algn="just">
              <a:spcBef>
                <a:spcPts val="1500"/>
              </a:spcBef>
              <a:buFont typeface="Wingdings" pitchFamily="2" charset="2"/>
              <a:buChar char="ü"/>
            </a:pPr>
            <a:r>
              <a:rPr lang="es-MX" sz="1800" b="0" dirty="0" smtClean="0">
                <a:solidFill>
                  <a:srgbClr val="000000"/>
                </a:solidFill>
              </a:rPr>
              <a:t>  </a:t>
            </a:r>
            <a:r>
              <a:rPr lang="en-US" sz="1800" b="0" dirty="0" smtClean="0">
                <a:solidFill>
                  <a:srgbClr val="000000"/>
                </a:solidFill>
              </a:rPr>
              <a:t>Employment and income generator.</a:t>
            </a:r>
          </a:p>
          <a:p>
            <a:pPr algn="just">
              <a:spcBef>
                <a:spcPts val="1500"/>
              </a:spcBef>
              <a:buFont typeface="Wingdings" pitchFamily="2" charset="2"/>
              <a:buChar char="ü"/>
            </a:pPr>
            <a:r>
              <a:rPr lang="en-US" sz="1800" b="0" dirty="0" smtClean="0">
                <a:solidFill>
                  <a:srgbClr val="000000"/>
                </a:solidFill>
              </a:rPr>
              <a:t>Non incorporated as legal entities</a:t>
            </a:r>
            <a:r>
              <a:rPr lang="es-MX" sz="1800" b="0" dirty="0" smtClean="0">
                <a:solidFill>
                  <a:srgbClr val="000000"/>
                </a:solidFill>
              </a:rPr>
              <a:t>.</a:t>
            </a:r>
          </a:p>
          <a:p>
            <a:pPr algn="just">
              <a:spcBef>
                <a:spcPts val="1500"/>
              </a:spcBef>
              <a:buFont typeface="Wingdings" pitchFamily="2" charset="2"/>
              <a:buChar char="ü"/>
            </a:pPr>
            <a:r>
              <a:rPr lang="es-MX" sz="1800" b="0" dirty="0" smtClean="0">
                <a:solidFill>
                  <a:srgbClr val="000000"/>
                </a:solidFill>
              </a:rPr>
              <a:t>  </a:t>
            </a:r>
            <a:r>
              <a:rPr lang="en-US" sz="1800" b="0" dirty="0" smtClean="0">
                <a:solidFill>
                  <a:srgbClr val="000000"/>
                </a:solidFill>
              </a:rPr>
              <a:t>Lack of capital accounting.</a:t>
            </a:r>
          </a:p>
          <a:p>
            <a:pPr algn="just">
              <a:lnSpc>
                <a:spcPct val="150000"/>
              </a:lnSpc>
              <a:spcBef>
                <a:spcPts val="1500"/>
              </a:spcBef>
            </a:pPr>
            <a:endParaRPr lang="en-US" sz="1800" b="0" dirty="0" smtClean="0">
              <a:solidFill>
                <a:srgbClr val="000000"/>
              </a:solidFill>
            </a:endParaRPr>
          </a:p>
          <a:p>
            <a:pPr algn="just">
              <a:lnSpc>
                <a:spcPct val="150000"/>
              </a:lnSpc>
              <a:spcBef>
                <a:spcPts val="1500"/>
              </a:spcBef>
            </a:pPr>
            <a:endParaRPr lang="es-MX" sz="1800" b="0" dirty="0" smtClean="0">
              <a:solidFill>
                <a:srgbClr val="000000"/>
              </a:solidFill>
            </a:endParaRPr>
          </a:p>
          <a:p>
            <a:pPr algn="just">
              <a:spcBef>
                <a:spcPts val="1500"/>
              </a:spcBef>
            </a:pPr>
            <a:endParaRPr lang="es-MX" sz="1800" b="0" dirty="0" smtClean="0">
              <a:solidFill>
                <a:srgbClr val="000000"/>
              </a:solidFill>
            </a:endParaRPr>
          </a:p>
        </p:txBody>
      </p:sp>
      <p:pic>
        <p:nvPicPr>
          <p:cNvPr id="11" name="10 Imagen" descr="banner01.png"/>
          <p:cNvPicPr>
            <a:picLocks noChangeAspect="1"/>
          </p:cNvPicPr>
          <p:nvPr/>
        </p:nvPicPr>
        <p:blipFill>
          <a:blip r:embed="rId2" cstate="print"/>
          <a:stretch>
            <a:fillRect/>
          </a:stretch>
        </p:blipFill>
        <p:spPr>
          <a:xfrm>
            <a:off x="0" y="0"/>
            <a:ext cx="9144000" cy="955462"/>
          </a:xfrm>
          <a:prstGeom prst="rect">
            <a:avLst/>
          </a:prstGeom>
        </p:spPr>
      </p:pic>
      <p:pic>
        <p:nvPicPr>
          <p:cNvPr id="12" name="11 Imagen" descr="banner01_base.png"/>
          <p:cNvPicPr>
            <a:picLocks noChangeAspect="1"/>
          </p:cNvPicPr>
          <p:nvPr/>
        </p:nvPicPr>
        <p:blipFill>
          <a:blip r:embed="rId3" cstate="print"/>
          <a:stretch>
            <a:fillRect/>
          </a:stretch>
        </p:blipFill>
        <p:spPr>
          <a:xfrm>
            <a:off x="0" y="6302553"/>
            <a:ext cx="9144000" cy="555448"/>
          </a:xfrm>
          <a:prstGeom prst="rect">
            <a:avLst/>
          </a:prstGeom>
        </p:spPr>
      </p:pic>
      <p:sp>
        <p:nvSpPr>
          <p:cNvPr id="6" name="5 Rectángulo"/>
          <p:cNvSpPr/>
          <p:nvPr/>
        </p:nvSpPr>
        <p:spPr>
          <a:xfrm>
            <a:off x="4686300" y="1464222"/>
            <a:ext cx="4000500" cy="4708981"/>
          </a:xfrm>
          <a:prstGeom prst="rect">
            <a:avLst/>
          </a:prstGeom>
          <a:noFill/>
          <a:ln w="19050">
            <a:solidFill>
              <a:srgbClr val="0000FF"/>
            </a:solidFill>
            <a:prstDash val="lgDash"/>
          </a:ln>
        </p:spPr>
        <p:style>
          <a:lnRef idx="2">
            <a:schemeClr val="accent5"/>
          </a:lnRef>
          <a:fillRef idx="1">
            <a:schemeClr val="lt1"/>
          </a:fillRef>
          <a:effectRef idx="0">
            <a:schemeClr val="accent5"/>
          </a:effectRef>
          <a:fontRef idx="minor">
            <a:schemeClr val="dk1"/>
          </a:fontRef>
        </p:style>
        <p:txBody>
          <a:bodyPr wrap="square">
            <a:spAutoFit/>
          </a:bodyPr>
          <a:lstStyle/>
          <a:p>
            <a:r>
              <a:rPr lang="es-MX" sz="1800" dirty="0" smtClean="0">
                <a:solidFill>
                  <a:srgbClr val="000000"/>
                </a:solidFill>
              </a:rPr>
              <a:t>ICLS XVII (2003)</a:t>
            </a:r>
          </a:p>
          <a:p>
            <a:r>
              <a:rPr lang="en-US" sz="1800" dirty="0" smtClean="0">
                <a:solidFill>
                  <a:srgbClr val="000000"/>
                </a:solidFill>
              </a:rPr>
              <a:t>Informal Employment</a:t>
            </a:r>
          </a:p>
          <a:p>
            <a:pPr algn="just">
              <a:spcBef>
                <a:spcPts val="1500"/>
              </a:spcBef>
              <a:buFont typeface="Wingdings" pitchFamily="2" charset="2"/>
              <a:buChar char="ü"/>
            </a:pPr>
            <a:r>
              <a:rPr lang="es-MX" sz="1800" b="0" dirty="0" smtClean="0">
                <a:solidFill>
                  <a:srgbClr val="000000"/>
                </a:solidFill>
              </a:rPr>
              <a:t>  </a:t>
            </a:r>
            <a:r>
              <a:rPr lang="en-US" sz="1800" b="0" dirty="0" smtClean="0">
                <a:solidFill>
                  <a:srgbClr val="000000"/>
                </a:solidFill>
              </a:rPr>
              <a:t>Distinguishing: </a:t>
            </a:r>
          </a:p>
          <a:p>
            <a:pPr lvl="1" algn="just">
              <a:spcBef>
                <a:spcPts val="1500"/>
              </a:spcBef>
              <a:buFont typeface="Wingdings" pitchFamily="2" charset="2"/>
              <a:buChar char="Ø"/>
            </a:pPr>
            <a:r>
              <a:rPr lang="es-MX" sz="1800" b="0" dirty="0" smtClean="0">
                <a:solidFill>
                  <a:srgbClr val="000000"/>
                </a:solidFill>
              </a:rPr>
              <a:t>  </a:t>
            </a:r>
            <a:r>
              <a:rPr lang="en-US" sz="1800" b="0" dirty="0" smtClean="0">
                <a:solidFill>
                  <a:srgbClr val="000000"/>
                </a:solidFill>
              </a:rPr>
              <a:t>Informal economy employment,</a:t>
            </a:r>
          </a:p>
          <a:p>
            <a:pPr lvl="1" algn="just">
              <a:spcBef>
                <a:spcPts val="1500"/>
              </a:spcBef>
              <a:buFont typeface="Wingdings" pitchFamily="2" charset="2"/>
              <a:buChar char="Ø"/>
            </a:pPr>
            <a:r>
              <a:rPr lang="es-MX" sz="1800" b="0" dirty="0" smtClean="0">
                <a:solidFill>
                  <a:srgbClr val="000000"/>
                </a:solidFill>
              </a:rPr>
              <a:t>  </a:t>
            </a:r>
            <a:r>
              <a:rPr lang="en-US" sz="1800" b="0" dirty="0" smtClean="0">
                <a:solidFill>
                  <a:srgbClr val="000000"/>
                </a:solidFill>
              </a:rPr>
              <a:t>Informal employment, </a:t>
            </a:r>
          </a:p>
          <a:p>
            <a:pPr lvl="1" algn="just">
              <a:spcBef>
                <a:spcPts val="1500"/>
              </a:spcBef>
              <a:buFont typeface="Wingdings" pitchFamily="2" charset="2"/>
              <a:buChar char="Ø"/>
            </a:pPr>
            <a:r>
              <a:rPr lang="es-MX" sz="1800" b="0" dirty="0" smtClean="0">
                <a:solidFill>
                  <a:srgbClr val="000000"/>
                </a:solidFill>
              </a:rPr>
              <a:t>  </a:t>
            </a:r>
            <a:r>
              <a:rPr lang="en-US" sz="1800" b="0" dirty="0" smtClean="0">
                <a:solidFill>
                  <a:srgbClr val="000000"/>
                </a:solidFill>
              </a:rPr>
              <a:t>Employment in the informal sector </a:t>
            </a:r>
          </a:p>
          <a:p>
            <a:pPr lvl="1" algn="just">
              <a:spcBef>
                <a:spcPts val="1500"/>
              </a:spcBef>
              <a:buFont typeface="Wingdings" pitchFamily="2" charset="2"/>
              <a:buChar char="Ø"/>
            </a:pPr>
            <a:r>
              <a:rPr lang="es-MX" sz="1800" b="0" dirty="0" smtClean="0">
                <a:solidFill>
                  <a:srgbClr val="000000"/>
                </a:solidFill>
              </a:rPr>
              <a:t>  </a:t>
            </a:r>
            <a:r>
              <a:rPr lang="en-US" sz="1800" b="0" dirty="0" smtClean="0">
                <a:solidFill>
                  <a:srgbClr val="000000"/>
                </a:solidFill>
              </a:rPr>
              <a:t>And Informal employment out of the informal sector and the informal employment. </a:t>
            </a:r>
          </a:p>
          <a:p>
            <a:pPr algn="just">
              <a:spcBef>
                <a:spcPts val="1500"/>
              </a:spcBef>
              <a:buFont typeface="Wingdings" pitchFamily="2" charset="2"/>
              <a:buChar char="ü"/>
            </a:pPr>
            <a:r>
              <a:rPr lang="es-MX" sz="1800" b="0" dirty="0" smtClean="0">
                <a:solidFill>
                  <a:srgbClr val="000000"/>
                </a:solidFill>
              </a:rPr>
              <a:t>  </a:t>
            </a:r>
            <a:r>
              <a:rPr lang="en-US" sz="1800" b="0" dirty="0" smtClean="0">
                <a:solidFill>
                  <a:srgbClr val="000000"/>
                </a:solidFill>
              </a:rPr>
              <a:t>Disaggregation of informal employment by type production unit.</a:t>
            </a:r>
          </a:p>
        </p:txBody>
      </p:sp>
      <p:sp>
        <p:nvSpPr>
          <p:cNvPr id="14" name="13 CuadroTexto"/>
          <p:cNvSpPr txBox="1"/>
          <p:nvPr/>
        </p:nvSpPr>
        <p:spPr>
          <a:xfrm>
            <a:off x="26876" y="0"/>
            <a:ext cx="5270338" cy="954107"/>
          </a:xfrm>
          <a:prstGeom prst="rect">
            <a:avLst/>
          </a:prstGeom>
          <a:noFill/>
        </p:spPr>
        <p:txBody>
          <a:bodyPr wrap="square" rtlCol="0">
            <a:spAutoFit/>
          </a:bodyPr>
          <a:lstStyle/>
          <a:p>
            <a:pPr algn="l"/>
            <a:r>
              <a:rPr lang="en-US" sz="2800" dirty="0" smtClean="0">
                <a:solidFill>
                  <a:schemeClr val="bg1"/>
                </a:solidFill>
                <a:effectLst>
                  <a:outerShdw blurRad="38100" dist="38100" dir="2700000" algn="tl">
                    <a:srgbClr val="000000">
                      <a:alpha val="43137"/>
                    </a:srgbClr>
                  </a:outerShdw>
                </a:effectLst>
                <a:latin typeface="+mj-lt"/>
                <a:cs typeface="Arial" pitchFamily="34" charset="0"/>
              </a:rPr>
              <a:t>Theoretical and Conceptual Framework</a:t>
            </a:r>
            <a:endParaRPr lang="en-US" sz="2800" b="1" dirty="0">
              <a:solidFill>
                <a:schemeClr val="bg1"/>
              </a:solidFill>
              <a:effectLst>
                <a:outerShdw blurRad="38100" dist="38100" dir="2700000" algn="tl">
                  <a:srgbClr val="000000">
                    <a:alpha val="43137"/>
                  </a:srgbClr>
                </a:outerShdw>
              </a:effectLst>
              <a:latin typeface="+mj-lt"/>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0" y="380979"/>
            <a:ext cx="9144000" cy="1143000"/>
          </a:xfrm>
          <a:ln>
            <a:noFill/>
          </a:ln>
        </p:spPr>
        <p:style>
          <a:lnRef idx="2">
            <a:schemeClr val="accent2"/>
          </a:lnRef>
          <a:fillRef idx="1">
            <a:schemeClr val="lt1"/>
          </a:fillRef>
          <a:effectRef idx="0">
            <a:schemeClr val="accent2"/>
          </a:effectRef>
          <a:fontRef idx="minor">
            <a:schemeClr val="dk1"/>
          </a:fontRef>
        </p:style>
        <p:txBody>
          <a:bodyPr/>
          <a:lstStyle/>
          <a:p>
            <a:r>
              <a:rPr lang="es-MX"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Measuring Informality: a </a:t>
            </a:r>
            <a:r>
              <a:rPr lang="es-MX"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statistical</a:t>
            </a:r>
            <a:r>
              <a:rPr lang="es-MX"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manual on the informal sector and informal </a:t>
            </a:r>
            <a:r>
              <a:rPr lang="es-MX"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employment</a:t>
            </a:r>
            <a:r>
              <a:rPr lang="es-MX"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published by the ILO (2012)</a:t>
            </a:r>
            <a:endParaRPr lang="es-MX"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5" name="4 Diagrama"/>
          <p:cNvGraphicFramePr/>
          <p:nvPr/>
        </p:nvGraphicFramePr>
        <p:xfrm>
          <a:off x="142844" y="1725061"/>
          <a:ext cx="8786874" cy="51329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effectLst>
                  <a:outerShdw blurRad="38100" dist="38100" dir="2700000" algn="tl">
                    <a:srgbClr val="000000"/>
                  </a:outerShdw>
                </a:effectLst>
                <a:latin typeface="Comic Sans MS" pitchFamily="66" charset="0"/>
              </a:rPr>
              <a:t>Matriz </a:t>
            </a:r>
            <a:r>
              <a:rPr lang="en-US" dirty="0" err="1" smtClean="0">
                <a:effectLst>
                  <a:outerShdw blurRad="38100" dist="38100" dir="2700000" algn="tl">
                    <a:srgbClr val="000000"/>
                  </a:outerShdw>
                </a:effectLst>
                <a:latin typeface="Comic Sans MS" pitchFamily="66" charset="0"/>
              </a:rPr>
              <a:t>Hussmanns</a:t>
            </a:r>
            <a:r>
              <a:rPr lang="en-US" dirty="0" smtClean="0">
                <a:effectLst>
                  <a:outerShdw blurRad="38100" dist="38100" dir="2700000" algn="tl">
                    <a:srgbClr val="000000"/>
                  </a:outerShdw>
                </a:effectLst>
                <a:latin typeface="Comic Sans MS" pitchFamily="66" charset="0"/>
              </a:rPr>
              <a:t>:</a:t>
            </a:r>
            <a:r>
              <a:rPr lang="es-ES_tradnl" dirty="0" smtClean="0">
                <a:effectLst>
                  <a:outerShdw blurRad="38100" dist="38100" dir="2700000" algn="tl">
                    <a:srgbClr val="000000"/>
                  </a:outerShdw>
                </a:effectLst>
                <a:latin typeface="Comic Sans MS" pitchFamily="66" charset="0"/>
              </a:rPr>
              <a:t> México</a:t>
            </a:r>
            <a:r>
              <a:rPr lang="es-ES_tradnl" dirty="0" smtClean="0">
                <a:solidFill>
                  <a:schemeClr val="bg1"/>
                </a:solidFill>
                <a:effectLst>
                  <a:outerShdw blurRad="38100" dist="38100" dir="2700000" algn="tl">
                    <a:srgbClr val="000000"/>
                  </a:outerShdw>
                </a:effectLst>
                <a:latin typeface="Comic Sans MS" pitchFamily="66" charset="0"/>
              </a:rPr>
              <a:t/>
            </a:r>
            <a:br>
              <a:rPr lang="es-ES_tradnl" dirty="0" smtClean="0">
                <a:solidFill>
                  <a:schemeClr val="bg1"/>
                </a:solidFill>
                <a:effectLst>
                  <a:outerShdw blurRad="38100" dist="38100" dir="2700000" algn="tl">
                    <a:srgbClr val="000000"/>
                  </a:outerShdw>
                </a:effectLst>
                <a:latin typeface="Comic Sans MS" pitchFamily="66" charset="0"/>
              </a:rPr>
            </a:br>
            <a:endParaRPr lang="es-MX" dirty="0"/>
          </a:p>
        </p:txBody>
      </p:sp>
      <p:grpSp>
        <p:nvGrpSpPr>
          <p:cNvPr id="3" name="Group 8"/>
          <p:cNvGrpSpPr>
            <a:grpSpLocks noGrp="1"/>
          </p:cNvGrpSpPr>
          <p:nvPr/>
        </p:nvGrpSpPr>
        <p:grpSpPr bwMode="auto">
          <a:xfrm>
            <a:off x="242523" y="912543"/>
            <a:ext cx="8229600" cy="5054600"/>
            <a:chOff x="195" y="624"/>
            <a:chExt cx="5407" cy="3390"/>
          </a:xfrm>
        </p:grpSpPr>
        <p:pic>
          <p:nvPicPr>
            <p:cNvPr id="9" name="Picture 5"/>
            <p:cNvPicPr>
              <a:picLocks noChangeAspect="1" noChangeArrowheads="1"/>
            </p:cNvPicPr>
            <p:nvPr/>
          </p:nvPicPr>
          <p:blipFill>
            <a:blip r:embed="rId3" cstate="print"/>
            <a:srcRect t="3717" b="6586"/>
            <a:stretch>
              <a:fillRect/>
            </a:stretch>
          </p:blipFill>
          <p:spPr bwMode="auto">
            <a:xfrm>
              <a:off x="204" y="847"/>
              <a:ext cx="5398" cy="2751"/>
            </a:xfrm>
            <a:prstGeom prst="rect">
              <a:avLst/>
            </a:prstGeom>
            <a:noFill/>
            <a:ln w="9525">
              <a:noFill/>
              <a:miter lim="800000"/>
              <a:headEnd/>
              <a:tailEnd/>
            </a:ln>
          </p:spPr>
        </p:pic>
        <p:sp>
          <p:nvSpPr>
            <p:cNvPr id="10" name="Rectangle 6"/>
            <p:cNvSpPr>
              <a:spLocks noChangeArrowheads="1"/>
            </p:cNvSpPr>
            <p:nvPr/>
          </p:nvSpPr>
          <p:spPr bwMode="auto">
            <a:xfrm>
              <a:off x="197" y="3611"/>
              <a:ext cx="5398" cy="403"/>
            </a:xfrm>
            <a:prstGeom prst="rect">
              <a:avLst/>
            </a:prstGeom>
            <a:noFill/>
            <a:ln w="9525">
              <a:noFill/>
              <a:miter lim="800000"/>
              <a:headEnd/>
              <a:tailEnd/>
            </a:ln>
          </p:spPr>
          <p:txBody>
            <a:bodyPr>
              <a:spAutoFit/>
            </a:bodyPr>
            <a:lstStyle/>
            <a:p>
              <a:pPr algn="just"/>
              <a:r>
                <a:rPr lang="en-US" sz="1200" b="0">
                  <a:solidFill>
                    <a:srgbClr val="333399"/>
                  </a:solidFill>
                  <a:latin typeface="Times New Roman" pitchFamily="18" charset="0"/>
                </a:rPr>
                <a:t>* Producers' co-operatives, witch are not formally established as legal entities, are treated as private unincorporated enterprises. Persons working in such informal co-operatives are included in one of the other categories of status in employment, and their jobs classified accordingly.</a:t>
              </a:r>
            </a:p>
          </p:txBody>
        </p:sp>
        <p:sp>
          <p:nvSpPr>
            <p:cNvPr id="11" name="Rectangle 7"/>
            <p:cNvSpPr>
              <a:spLocks noChangeArrowheads="1"/>
            </p:cNvSpPr>
            <p:nvPr/>
          </p:nvSpPr>
          <p:spPr bwMode="auto">
            <a:xfrm>
              <a:off x="195" y="624"/>
              <a:ext cx="5398" cy="231"/>
            </a:xfrm>
            <a:prstGeom prst="rect">
              <a:avLst/>
            </a:prstGeom>
            <a:noFill/>
            <a:ln w="9525">
              <a:noFill/>
              <a:miter lim="800000"/>
              <a:headEnd/>
              <a:tailEnd/>
            </a:ln>
            <a:effectLst/>
          </p:spPr>
          <p:txBody>
            <a:bodyPr>
              <a:spAutoFit/>
            </a:bodyPr>
            <a:lstStyle/>
            <a:p>
              <a:pPr algn="ctr">
                <a:defRPr/>
              </a:pPr>
              <a:r>
                <a:rPr lang="en-US" sz="1800">
                  <a:solidFill>
                    <a:srgbClr val="333399"/>
                  </a:solidFill>
                  <a:effectLst>
                    <a:outerShdw blurRad="38100" dist="38100" dir="2700000" algn="tl">
                      <a:srgbClr val="C0C0C0"/>
                    </a:outerShdw>
                  </a:effectLst>
                  <a:latin typeface="Times New Roman" pitchFamily="18" charset="0"/>
                </a:rPr>
                <a:t>ILO: Informal Sector and Informal Employment</a:t>
              </a:r>
              <a:endParaRPr lang="en-US" sz="1400">
                <a:solidFill>
                  <a:srgbClr val="333399"/>
                </a:solidFill>
                <a:effectLst>
                  <a:outerShdw blurRad="38100" dist="38100" dir="2700000" algn="tl">
                    <a:srgbClr val="C0C0C0"/>
                  </a:outerShdw>
                </a:effectLst>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oficial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401CB91A7DD1B4289DC1E80F7BEBBC9" ma:contentTypeVersion="0" ma:contentTypeDescription="Crear nuevo documento." ma:contentTypeScope="" ma:versionID="218584f27f55bd4053504f09b2c7767b">
  <xsd:schema xmlns:xsd="http://www.w3.org/2001/XMLSchema" xmlns:p="http://schemas.microsoft.com/office/2006/metadata/properties" targetNamespace="http://schemas.microsoft.com/office/2006/metadata/properties" ma:root="true" ma:fieldsID="b004d877ca112f136821ba8115f647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ma:readOnly="true"/>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FE0591-5A85-4441-AA6A-33E8272019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81433C4-B8F5-4859-9435-6882A70EDF17}">
  <ds:schemaRefs>
    <ds:schemaRef ds:uri="http://schemas.microsoft.com/office/2006/metadata/properties"/>
  </ds:schemaRefs>
</ds:datastoreItem>
</file>

<file path=customXml/itemProps3.xml><?xml version="1.0" encoding="utf-8"?>
<ds:datastoreItem xmlns:ds="http://schemas.openxmlformats.org/officeDocument/2006/customXml" ds:itemID="{B039DA62-2B70-4394-B460-B1B9CB9FC0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32611</TotalTime>
  <Words>1004</Words>
  <Application>Microsoft Office PowerPoint</Application>
  <PresentationFormat>On-screen Show (4:3)</PresentationFormat>
  <Paragraphs>237</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Tema oficial1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Measuring Informality: a statistical manual on the informal sector and informal employment published by the ILO (2012)</vt:lpstr>
      <vt:lpstr>Matriz Hussmanns: México </vt:lpstr>
      <vt:lpstr>PowerPoint Presentation</vt:lpstr>
      <vt:lpstr>PowerPoint Presentation</vt:lpstr>
      <vt:lpstr>PowerPoint Presentation</vt:lpstr>
      <vt:lpstr>PowerPoint Presentation</vt:lpstr>
      <vt:lpstr>Main Results</vt:lpstr>
      <vt:lpstr> Because we provide information for everybody…  01 800 111 46 34 www.inegi.org.mx atencion.usuarios@inegi.org.mx  Mexico counts with INEGI!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Dirección</dc:creator>
  <cp:lastModifiedBy>Oleksandr Svirchevskyy</cp:lastModifiedBy>
  <cp:revision>2285</cp:revision>
  <dcterms:created xsi:type="dcterms:W3CDTF">2006-10-31T16:18:56Z</dcterms:created>
  <dcterms:modified xsi:type="dcterms:W3CDTF">2014-05-07T06:45:10Z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0x010100B401CB91A7DD1B4289DC1E80F7BEBBC9</vt:lpwstr>
  </property>
</Properties>
</file>