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86" r:id="rId2"/>
    <p:sldId id="359" r:id="rId3"/>
    <p:sldId id="360" r:id="rId4"/>
    <p:sldId id="361" r:id="rId5"/>
    <p:sldId id="362" r:id="rId6"/>
    <p:sldId id="329" r:id="rId7"/>
    <p:sldId id="330" r:id="rId8"/>
    <p:sldId id="331" r:id="rId9"/>
    <p:sldId id="332" r:id="rId10"/>
    <p:sldId id="333" r:id="rId11"/>
    <p:sldId id="336" r:id="rId12"/>
    <p:sldId id="337" r:id="rId13"/>
    <p:sldId id="338" r:id="rId14"/>
    <p:sldId id="339" r:id="rId15"/>
    <p:sldId id="349" r:id="rId16"/>
    <p:sldId id="343" r:id="rId17"/>
    <p:sldId id="344" r:id="rId18"/>
    <p:sldId id="317" r:id="rId19"/>
    <p:sldId id="348" r:id="rId20"/>
    <p:sldId id="350" r:id="rId21"/>
    <p:sldId id="351" r:id="rId22"/>
    <p:sldId id="304" r:id="rId23"/>
    <p:sldId id="305" r:id="rId24"/>
    <p:sldId id="358" r:id="rId25"/>
    <p:sldId id="355" r:id="rId26"/>
    <p:sldId id="356" r:id="rId27"/>
    <p:sldId id="320" r:id="rId28"/>
    <p:sldId id="325" r:id="rId29"/>
    <p:sldId id="282" r:id="rId3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6E3"/>
    <a:srgbClr val="F9F1D5"/>
    <a:srgbClr val="AB2328"/>
    <a:srgbClr val="CCFF99"/>
    <a:srgbClr val="660033"/>
    <a:srgbClr val="FF00FF"/>
    <a:srgbClr val="FEFBF4"/>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32" autoAdjust="0"/>
    <p:restoredTop sz="82796" autoAdjust="0"/>
  </p:normalViewPr>
  <p:slideViewPr>
    <p:cSldViewPr>
      <p:cViewPr>
        <p:scale>
          <a:sx n="66" d="100"/>
          <a:sy n="66" d="100"/>
        </p:scale>
        <p:origin x="-566" y="86"/>
      </p:cViewPr>
      <p:guideLst>
        <p:guide orient="horz" pos="4247"/>
        <p:guide pos="56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402F02-E671-4B6B-9275-9A406DA05770}" type="doc">
      <dgm:prSet loTypeId="urn:microsoft.com/office/officeart/2005/8/layout/vList5" loCatId="list" qsTypeId="urn:microsoft.com/office/officeart/2005/8/quickstyle/simple5" qsCatId="simple" csTypeId="urn:microsoft.com/office/officeart/2005/8/colors/accent2_2" csCatId="accent2" phldr="1"/>
      <dgm:spPr/>
      <dgm:t>
        <a:bodyPr/>
        <a:lstStyle/>
        <a:p>
          <a:endParaRPr lang="tr-TR"/>
        </a:p>
      </dgm:t>
    </dgm:pt>
    <dgm:pt modelId="{D277A9A6-5DB2-421A-96BC-00BC7C02E256}">
      <dgm:prSet phldrT="[Text]" custT="1"/>
      <dgm:spPr/>
      <dgm:t>
        <a:bodyPr/>
        <a:lstStyle/>
        <a:p>
          <a:r>
            <a:rPr lang="tr-TR" sz="3200" b="1" dirty="0" smtClean="0">
              <a:latin typeface="Cambria" pitchFamily="18" charset="0"/>
            </a:rPr>
            <a:t>1</a:t>
          </a:r>
          <a:endParaRPr lang="tr-TR" sz="3200" b="1" dirty="0">
            <a:latin typeface="Cambria" pitchFamily="18" charset="0"/>
          </a:endParaRPr>
        </a:p>
      </dgm:t>
    </dgm:pt>
    <dgm:pt modelId="{327840F4-1EFE-4D35-AE06-38EB07129EAA}" type="parTrans" cxnId="{A7D1C89C-1797-4059-B266-FC9C939681E4}">
      <dgm:prSet/>
      <dgm:spPr/>
      <dgm:t>
        <a:bodyPr/>
        <a:lstStyle/>
        <a:p>
          <a:endParaRPr lang="tr-TR" sz="1800">
            <a:latin typeface="Cambria" pitchFamily="18" charset="0"/>
          </a:endParaRPr>
        </a:p>
      </dgm:t>
    </dgm:pt>
    <dgm:pt modelId="{9B1117FC-FF16-4D5D-9899-3691A92A7728}" type="sibTrans" cxnId="{A7D1C89C-1797-4059-B266-FC9C939681E4}">
      <dgm:prSet/>
      <dgm:spPr/>
      <dgm:t>
        <a:bodyPr/>
        <a:lstStyle/>
        <a:p>
          <a:endParaRPr lang="tr-TR" sz="1800">
            <a:latin typeface="Cambria" pitchFamily="18" charset="0"/>
          </a:endParaRPr>
        </a:p>
      </dgm:t>
    </dgm:pt>
    <dgm:pt modelId="{DE7A2803-74C1-458F-B2B8-7088BC369320}">
      <dgm:prSet phldrT="[Text]" custT="1"/>
      <dgm:spPr/>
      <dgm:t>
        <a:bodyPr/>
        <a:lstStyle/>
        <a:p>
          <a:r>
            <a:rPr lang="en-US" sz="1800" b="1" dirty="0" smtClean="0">
              <a:latin typeface="Cambria" pitchFamily="18" charset="0"/>
            </a:rPr>
            <a:t>Production of statistics based on international standards</a:t>
          </a:r>
          <a:r>
            <a:rPr lang="tr-TR" sz="1800" b="1" dirty="0" smtClean="0">
              <a:latin typeface="Cambria" pitchFamily="18" charset="0"/>
            </a:rPr>
            <a:t>.</a:t>
          </a:r>
          <a:endParaRPr lang="tr-TR" sz="1800" b="1" dirty="0">
            <a:latin typeface="Cambria" pitchFamily="18" charset="0"/>
          </a:endParaRPr>
        </a:p>
      </dgm:t>
    </dgm:pt>
    <dgm:pt modelId="{39730FA8-8E4D-4635-9C64-BAA01A715034}" type="parTrans" cxnId="{B1A26852-1C65-4D8B-97FA-74BB9C30C8EB}">
      <dgm:prSet/>
      <dgm:spPr/>
      <dgm:t>
        <a:bodyPr/>
        <a:lstStyle/>
        <a:p>
          <a:endParaRPr lang="tr-TR" sz="1800">
            <a:latin typeface="Cambria" pitchFamily="18" charset="0"/>
          </a:endParaRPr>
        </a:p>
      </dgm:t>
    </dgm:pt>
    <dgm:pt modelId="{9C7EDBA6-D45F-4D1F-99A8-74E696FC82D6}" type="sibTrans" cxnId="{B1A26852-1C65-4D8B-97FA-74BB9C30C8EB}">
      <dgm:prSet/>
      <dgm:spPr/>
      <dgm:t>
        <a:bodyPr/>
        <a:lstStyle/>
        <a:p>
          <a:endParaRPr lang="tr-TR" sz="1800">
            <a:latin typeface="Cambria" pitchFamily="18" charset="0"/>
          </a:endParaRPr>
        </a:p>
      </dgm:t>
    </dgm:pt>
    <dgm:pt modelId="{2A4629E0-DBA7-4C5F-A6BF-8707971576CC}">
      <dgm:prSet phldrT="[Text]" custT="1"/>
      <dgm:spPr/>
      <dgm:t>
        <a:bodyPr/>
        <a:lstStyle/>
        <a:p>
          <a:r>
            <a:rPr lang="tr-TR" sz="3200" b="1" dirty="0" smtClean="0">
              <a:latin typeface="Cambria" pitchFamily="18" charset="0"/>
            </a:rPr>
            <a:t>2</a:t>
          </a:r>
          <a:endParaRPr lang="tr-TR" sz="3200" b="1" dirty="0">
            <a:latin typeface="Cambria" pitchFamily="18" charset="0"/>
          </a:endParaRPr>
        </a:p>
      </dgm:t>
    </dgm:pt>
    <dgm:pt modelId="{E648D27B-2C64-4082-9C5B-9AD695E0CDEF}" type="parTrans" cxnId="{8453FD82-EADE-4A19-A0DC-2C7CDB1397C5}">
      <dgm:prSet/>
      <dgm:spPr/>
      <dgm:t>
        <a:bodyPr/>
        <a:lstStyle/>
        <a:p>
          <a:endParaRPr lang="tr-TR" sz="1800">
            <a:latin typeface="Cambria" pitchFamily="18" charset="0"/>
          </a:endParaRPr>
        </a:p>
      </dgm:t>
    </dgm:pt>
    <dgm:pt modelId="{B7A5389A-F241-4C5F-89AA-5B7D448513D9}" type="sibTrans" cxnId="{8453FD82-EADE-4A19-A0DC-2C7CDB1397C5}">
      <dgm:prSet/>
      <dgm:spPr/>
      <dgm:t>
        <a:bodyPr/>
        <a:lstStyle/>
        <a:p>
          <a:endParaRPr lang="tr-TR" sz="1800">
            <a:latin typeface="Cambria" pitchFamily="18" charset="0"/>
          </a:endParaRPr>
        </a:p>
      </dgm:t>
    </dgm:pt>
    <dgm:pt modelId="{4701368E-F9EC-4C79-9096-017AEF68CF55}">
      <dgm:prSet phldrT="[Text]" custT="1"/>
      <dgm:spPr/>
      <dgm:t>
        <a:bodyPr/>
        <a:lstStyle/>
        <a:p>
          <a:r>
            <a:rPr lang="en-US" sz="1800" b="1" dirty="0" smtClean="0">
              <a:latin typeface="Cambria" pitchFamily="18" charset="0"/>
            </a:rPr>
            <a:t>Improvement of institutional capacity and increasing productivity</a:t>
          </a:r>
          <a:r>
            <a:rPr lang="tr-TR" sz="1800" b="1" dirty="0" smtClean="0">
              <a:latin typeface="Cambria" pitchFamily="18" charset="0"/>
            </a:rPr>
            <a:t>.</a:t>
          </a:r>
          <a:endParaRPr lang="tr-TR" sz="1800" b="1" dirty="0">
            <a:latin typeface="Cambria" pitchFamily="18" charset="0"/>
          </a:endParaRPr>
        </a:p>
      </dgm:t>
    </dgm:pt>
    <dgm:pt modelId="{62B826D5-F144-4490-B7DB-3342605F2662}" type="parTrans" cxnId="{905BF669-768D-4BC3-B57C-450767D652F6}">
      <dgm:prSet/>
      <dgm:spPr/>
      <dgm:t>
        <a:bodyPr/>
        <a:lstStyle/>
        <a:p>
          <a:endParaRPr lang="tr-TR" sz="1800">
            <a:latin typeface="Cambria" pitchFamily="18" charset="0"/>
          </a:endParaRPr>
        </a:p>
      </dgm:t>
    </dgm:pt>
    <dgm:pt modelId="{723E9E63-214C-407A-A81B-4922F91426C9}" type="sibTrans" cxnId="{905BF669-768D-4BC3-B57C-450767D652F6}">
      <dgm:prSet/>
      <dgm:spPr/>
      <dgm:t>
        <a:bodyPr/>
        <a:lstStyle/>
        <a:p>
          <a:endParaRPr lang="tr-TR" sz="1800">
            <a:latin typeface="Cambria" pitchFamily="18" charset="0"/>
          </a:endParaRPr>
        </a:p>
      </dgm:t>
    </dgm:pt>
    <dgm:pt modelId="{F5C0EC75-947B-46EC-90FC-2C58E59150EF}">
      <dgm:prSet phldrT="[Text]" custT="1"/>
      <dgm:spPr/>
      <dgm:t>
        <a:bodyPr/>
        <a:lstStyle/>
        <a:p>
          <a:r>
            <a:rPr lang="tr-TR" sz="3200" b="1" dirty="0" smtClean="0">
              <a:latin typeface="Cambria" pitchFamily="18" charset="0"/>
            </a:rPr>
            <a:t>3</a:t>
          </a:r>
          <a:endParaRPr lang="tr-TR" sz="3200" b="1" dirty="0">
            <a:latin typeface="Cambria" pitchFamily="18" charset="0"/>
          </a:endParaRPr>
        </a:p>
      </dgm:t>
    </dgm:pt>
    <dgm:pt modelId="{97725CD8-9D1C-45CE-8699-1D984804F605}" type="parTrans" cxnId="{2D75FE5A-6D34-4B19-B1BC-EB4972B520EF}">
      <dgm:prSet/>
      <dgm:spPr/>
      <dgm:t>
        <a:bodyPr/>
        <a:lstStyle/>
        <a:p>
          <a:endParaRPr lang="tr-TR" sz="1800">
            <a:latin typeface="Cambria" pitchFamily="18" charset="0"/>
          </a:endParaRPr>
        </a:p>
      </dgm:t>
    </dgm:pt>
    <dgm:pt modelId="{3959EEC3-6C8E-490A-9FE7-C9A6F162006E}" type="sibTrans" cxnId="{2D75FE5A-6D34-4B19-B1BC-EB4972B520EF}">
      <dgm:prSet/>
      <dgm:spPr/>
      <dgm:t>
        <a:bodyPr/>
        <a:lstStyle/>
        <a:p>
          <a:endParaRPr lang="tr-TR" sz="1800">
            <a:latin typeface="Cambria" pitchFamily="18" charset="0"/>
          </a:endParaRPr>
        </a:p>
      </dgm:t>
    </dgm:pt>
    <dgm:pt modelId="{21F0D791-EB37-4033-B986-9A0003AAE616}">
      <dgm:prSet phldrT="[Text]" custT="1"/>
      <dgm:spPr/>
      <dgm:t>
        <a:bodyPr/>
        <a:lstStyle/>
        <a:p>
          <a:r>
            <a:rPr lang="en-US" sz="1800" b="1" dirty="0" smtClean="0">
              <a:latin typeface="Cambria" pitchFamily="18" charset="0"/>
            </a:rPr>
            <a:t>Improvement of organizational effectiveness by strengthening the role of cooperation an</a:t>
          </a:r>
          <a:r>
            <a:rPr lang="tr-TR" sz="1800" b="1" dirty="0" smtClean="0">
              <a:latin typeface="Cambria" pitchFamily="18" charset="0"/>
            </a:rPr>
            <a:t>d </a:t>
          </a:r>
          <a:r>
            <a:rPr lang="en-US" sz="1800" b="1" dirty="0" smtClean="0">
              <a:latin typeface="Cambria" pitchFamily="18" charset="0"/>
            </a:rPr>
            <a:t>coordination capacity of the</a:t>
          </a:r>
          <a:r>
            <a:rPr lang="tr-TR" sz="1800" b="1" dirty="0" smtClean="0">
              <a:latin typeface="Cambria" pitchFamily="18" charset="0"/>
            </a:rPr>
            <a:t> </a:t>
          </a:r>
          <a:r>
            <a:rPr lang="en-US" sz="1800" b="1" dirty="0" smtClean="0">
              <a:latin typeface="Cambria" pitchFamily="18" charset="0"/>
            </a:rPr>
            <a:t>institution</a:t>
          </a:r>
          <a:r>
            <a:rPr lang="tr-TR" sz="1800" b="1" dirty="0" smtClean="0">
              <a:latin typeface="Cambria" pitchFamily="18" charset="0"/>
            </a:rPr>
            <a:t>.</a:t>
          </a:r>
          <a:endParaRPr lang="tr-TR" sz="1800" b="1" dirty="0">
            <a:latin typeface="Cambria" pitchFamily="18" charset="0"/>
          </a:endParaRPr>
        </a:p>
      </dgm:t>
    </dgm:pt>
    <dgm:pt modelId="{A149726D-2C63-4152-B830-89A0EC3FDB44}" type="parTrans" cxnId="{27D7484A-5CEF-4D9C-8B1C-1D1ACB8C9480}">
      <dgm:prSet/>
      <dgm:spPr/>
      <dgm:t>
        <a:bodyPr/>
        <a:lstStyle/>
        <a:p>
          <a:endParaRPr lang="tr-TR" sz="1800">
            <a:latin typeface="Cambria" pitchFamily="18" charset="0"/>
          </a:endParaRPr>
        </a:p>
      </dgm:t>
    </dgm:pt>
    <dgm:pt modelId="{8AA2E379-37D7-4318-A310-8145DFE1A57F}" type="sibTrans" cxnId="{27D7484A-5CEF-4D9C-8B1C-1D1ACB8C9480}">
      <dgm:prSet/>
      <dgm:spPr/>
      <dgm:t>
        <a:bodyPr/>
        <a:lstStyle/>
        <a:p>
          <a:endParaRPr lang="tr-TR" sz="1800">
            <a:latin typeface="Cambria" pitchFamily="18" charset="0"/>
          </a:endParaRPr>
        </a:p>
      </dgm:t>
    </dgm:pt>
    <dgm:pt modelId="{74DBDD71-4E5D-4D4B-BDFE-163F358455F7}" type="pres">
      <dgm:prSet presAssocID="{D0402F02-E671-4B6B-9275-9A406DA05770}" presName="Name0" presStyleCnt="0">
        <dgm:presLayoutVars>
          <dgm:dir/>
          <dgm:animLvl val="lvl"/>
          <dgm:resizeHandles val="exact"/>
        </dgm:presLayoutVars>
      </dgm:prSet>
      <dgm:spPr/>
      <dgm:t>
        <a:bodyPr/>
        <a:lstStyle/>
        <a:p>
          <a:endParaRPr lang="tr-TR"/>
        </a:p>
      </dgm:t>
    </dgm:pt>
    <dgm:pt modelId="{A5811A7F-BCC6-4C92-A4D2-C328C9C676CE}" type="pres">
      <dgm:prSet presAssocID="{D277A9A6-5DB2-421A-96BC-00BC7C02E256}" presName="linNode" presStyleCnt="0"/>
      <dgm:spPr/>
      <dgm:t>
        <a:bodyPr/>
        <a:lstStyle/>
        <a:p>
          <a:endParaRPr lang="tr-TR"/>
        </a:p>
      </dgm:t>
    </dgm:pt>
    <dgm:pt modelId="{B8AECDF0-8531-46FE-9CA6-17B01973F12F}" type="pres">
      <dgm:prSet presAssocID="{D277A9A6-5DB2-421A-96BC-00BC7C02E256}" presName="parentText" presStyleLbl="node1" presStyleIdx="0" presStyleCnt="3" custScaleX="90580">
        <dgm:presLayoutVars>
          <dgm:chMax val="1"/>
          <dgm:bulletEnabled val="1"/>
        </dgm:presLayoutVars>
      </dgm:prSet>
      <dgm:spPr/>
      <dgm:t>
        <a:bodyPr/>
        <a:lstStyle/>
        <a:p>
          <a:endParaRPr lang="tr-TR"/>
        </a:p>
      </dgm:t>
    </dgm:pt>
    <dgm:pt modelId="{1958C8A6-E31A-4F7E-A068-4FE5B3E8FACB}" type="pres">
      <dgm:prSet presAssocID="{D277A9A6-5DB2-421A-96BC-00BC7C02E256}" presName="descendantText" presStyleLbl="alignAccFollowNode1" presStyleIdx="0" presStyleCnt="3" custScaleX="351376">
        <dgm:presLayoutVars>
          <dgm:bulletEnabled val="1"/>
        </dgm:presLayoutVars>
      </dgm:prSet>
      <dgm:spPr/>
      <dgm:t>
        <a:bodyPr/>
        <a:lstStyle/>
        <a:p>
          <a:endParaRPr lang="tr-TR"/>
        </a:p>
      </dgm:t>
    </dgm:pt>
    <dgm:pt modelId="{B716DA60-6960-428C-A610-9E2E67BDE2E4}" type="pres">
      <dgm:prSet presAssocID="{9B1117FC-FF16-4D5D-9899-3691A92A7728}" presName="sp" presStyleCnt="0"/>
      <dgm:spPr/>
      <dgm:t>
        <a:bodyPr/>
        <a:lstStyle/>
        <a:p>
          <a:endParaRPr lang="tr-TR"/>
        </a:p>
      </dgm:t>
    </dgm:pt>
    <dgm:pt modelId="{F8D5DD04-4ECD-4F5A-9043-5D9D1B12D239}" type="pres">
      <dgm:prSet presAssocID="{2A4629E0-DBA7-4C5F-A6BF-8707971576CC}" presName="linNode" presStyleCnt="0"/>
      <dgm:spPr/>
      <dgm:t>
        <a:bodyPr/>
        <a:lstStyle/>
        <a:p>
          <a:endParaRPr lang="tr-TR"/>
        </a:p>
      </dgm:t>
    </dgm:pt>
    <dgm:pt modelId="{1FD59110-1AA9-43E8-8256-A395B109DB83}" type="pres">
      <dgm:prSet presAssocID="{2A4629E0-DBA7-4C5F-A6BF-8707971576CC}" presName="parentText" presStyleLbl="node1" presStyleIdx="1" presStyleCnt="3" custScaleX="40687" custLinFactNeighborX="-557">
        <dgm:presLayoutVars>
          <dgm:chMax val="1"/>
          <dgm:bulletEnabled val="1"/>
        </dgm:presLayoutVars>
      </dgm:prSet>
      <dgm:spPr/>
      <dgm:t>
        <a:bodyPr/>
        <a:lstStyle/>
        <a:p>
          <a:endParaRPr lang="tr-TR"/>
        </a:p>
      </dgm:t>
    </dgm:pt>
    <dgm:pt modelId="{DF507CA5-E933-4A9A-8925-0CCEED40DCA9}" type="pres">
      <dgm:prSet presAssocID="{2A4629E0-DBA7-4C5F-A6BF-8707971576CC}" presName="descendantText" presStyleLbl="alignAccFollowNode1" presStyleIdx="1" presStyleCnt="3" custScaleX="160162">
        <dgm:presLayoutVars>
          <dgm:bulletEnabled val="1"/>
        </dgm:presLayoutVars>
      </dgm:prSet>
      <dgm:spPr/>
      <dgm:t>
        <a:bodyPr/>
        <a:lstStyle/>
        <a:p>
          <a:endParaRPr lang="tr-TR"/>
        </a:p>
      </dgm:t>
    </dgm:pt>
    <dgm:pt modelId="{411A1923-1E72-4895-8309-50115224A809}" type="pres">
      <dgm:prSet presAssocID="{B7A5389A-F241-4C5F-89AA-5B7D448513D9}" presName="sp" presStyleCnt="0"/>
      <dgm:spPr/>
      <dgm:t>
        <a:bodyPr/>
        <a:lstStyle/>
        <a:p>
          <a:endParaRPr lang="tr-TR"/>
        </a:p>
      </dgm:t>
    </dgm:pt>
    <dgm:pt modelId="{19F44257-4258-4A70-B4EB-DD7C589485EB}" type="pres">
      <dgm:prSet presAssocID="{F5C0EC75-947B-46EC-90FC-2C58E59150EF}" presName="linNode" presStyleCnt="0"/>
      <dgm:spPr/>
      <dgm:t>
        <a:bodyPr/>
        <a:lstStyle/>
        <a:p>
          <a:endParaRPr lang="tr-TR"/>
        </a:p>
      </dgm:t>
    </dgm:pt>
    <dgm:pt modelId="{871901BF-EA2F-4B9D-80F6-9025AF710D4B}" type="pres">
      <dgm:prSet presAssocID="{F5C0EC75-947B-46EC-90FC-2C58E59150EF}" presName="parentText" presStyleLbl="node1" presStyleIdx="2" presStyleCnt="3" custScaleX="35319">
        <dgm:presLayoutVars>
          <dgm:chMax val="1"/>
          <dgm:bulletEnabled val="1"/>
        </dgm:presLayoutVars>
      </dgm:prSet>
      <dgm:spPr/>
      <dgm:t>
        <a:bodyPr/>
        <a:lstStyle/>
        <a:p>
          <a:endParaRPr lang="tr-TR"/>
        </a:p>
      </dgm:t>
    </dgm:pt>
    <dgm:pt modelId="{056DB7E2-D0AE-42AE-B74A-47A4EF39EBDE}" type="pres">
      <dgm:prSet presAssocID="{F5C0EC75-947B-46EC-90FC-2C58E59150EF}" presName="descendantText" presStyleLbl="alignAccFollowNode1" presStyleIdx="2" presStyleCnt="3" custScaleX="138546">
        <dgm:presLayoutVars>
          <dgm:bulletEnabled val="1"/>
        </dgm:presLayoutVars>
      </dgm:prSet>
      <dgm:spPr/>
      <dgm:t>
        <a:bodyPr/>
        <a:lstStyle/>
        <a:p>
          <a:endParaRPr lang="tr-TR"/>
        </a:p>
      </dgm:t>
    </dgm:pt>
  </dgm:ptLst>
  <dgm:cxnLst>
    <dgm:cxn modelId="{27D7484A-5CEF-4D9C-8B1C-1D1ACB8C9480}" srcId="{F5C0EC75-947B-46EC-90FC-2C58E59150EF}" destId="{21F0D791-EB37-4033-B986-9A0003AAE616}" srcOrd="0" destOrd="0" parTransId="{A149726D-2C63-4152-B830-89A0EC3FDB44}" sibTransId="{8AA2E379-37D7-4318-A310-8145DFE1A57F}"/>
    <dgm:cxn modelId="{6C6A7579-E0D4-4952-9F70-B13EABE45B7C}" type="presOf" srcId="{21F0D791-EB37-4033-B986-9A0003AAE616}" destId="{056DB7E2-D0AE-42AE-B74A-47A4EF39EBDE}" srcOrd="0" destOrd="0" presId="urn:microsoft.com/office/officeart/2005/8/layout/vList5"/>
    <dgm:cxn modelId="{B1A26852-1C65-4D8B-97FA-74BB9C30C8EB}" srcId="{D277A9A6-5DB2-421A-96BC-00BC7C02E256}" destId="{DE7A2803-74C1-458F-B2B8-7088BC369320}" srcOrd="0" destOrd="0" parTransId="{39730FA8-8E4D-4635-9C64-BAA01A715034}" sibTransId="{9C7EDBA6-D45F-4D1F-99A8-74E696FC82D6}"/>
    <dgm:cxn modelId="{255CCB5B-182F-41F6-9389-5B0A48669901}" type="presOf" srcId="{DE7A2803-74C1-458F-B2B8-7088BC369320}" destId="{1958C8A6-E31A-4F7E-A068-4FE5B3E8FACB}" srcOrd="0" destOrd="0" presId="urn:microsoft.com/office/officeart/2005/8/layout/vList5"/>
    <dgm:cxn modelId="{8453FD82-EADE-4A19-A0DC-2C7CDB1397C5}" srcId="{D0402F02-E671-4B6B-9275-9A406DA05770}" destId="{2A4629E0-DBA7-4C5F-A6BF-8707971576CC}" srcOrd="1" destOrd="0" parTransId="{E648D27B-2C64-4082-9C5B-9AD695E0CDEF}" sibTransId="{B7A5389A-F241-4C5F-89AA-5B7D448513D9}"/>
    <dgm:cxn modelId="{46E9783C-5283-48DA-AEAA-1452D8794028}" type="presOf" srcId="{D277A9A6-5DB2-421A-96BC-00BC7C02E256}" destId="{B8AECDF0-8531-46FE-9CA6-17B01973F12F}" srcOrd="0" destOrd="0" presId="urn:microsoft.com/office/officeart/2005/8/layout/vList5"/>
    <dgm:cxn modelId="{4C12CBEF-53EA-4AEE-9096-E176691275E8}" type="presOf" srcId="{4701368E-F9EC-4C79-9096-017AEF68CF55}" destId="{DF507CA5-E933-4A9A-8925-0CCEED40DCA9}" srcOrd="0" destOrd="0" presId="urn:microsoft.com/office/officeart/2005/8/layout/vList5"/>
    <dgm:cxn modelId="{905BF669-768D-4BC3-B57C-450767D652F6}" srcId="{2A4629E0-DBA7-4C5F-A6BF-8707971576CC}" destId="{4701368E-F9EC-4C79-9096-017AEF68CF55}" srcOrd="0" destOrd="0" parTransId="{62B826D5-F144-4490-B7DB-3342605F2662}" sibTransId="{723E9E63-214C-407A-A81B-4922F91426C9}"/>
    <dgm:cxn modelId="{A7D1C89C-1797-4059-B266-FC9C939681E4}" srcId="{D0402F02-E671-4B6B-9275-9A406DA05770}" destId="{D277A9A6-5DB2-421A-96BC-00BC7C02E256}" srcOrd="0" destOrd="0" parTransId="{327840F4-1EFE-4D35-AE06-38EB07129EAA}" sibTransId="{9B1117FC-FF16-4D5D-9899-3691A92A7728}"/>
    <dgm:cxn modelId="{A09758ED-BCAE-4527-98C1-155A2A6EC5CF}" type="presOf" srcId="{F5C0EC75-947B-46EC-90FC-2C58E59150EF}" destId="{871901BF-EA2F-4B9D-80F6-9025AF710D4B}" srcOrd="0" destOrd="0" presId="urn:microsoft.com/office/officeart/2005/8/layout/vList5"/>
    <dgm:cxn modelId="{2D75FE5A-6D34-4B19-B1BC-EB4972B520EF}" srcId="{D0402F02-E671-4B6B-9275-9A406DA05770}" destId="{F5C0EC75-947B-46EC-90FC-2C58E59150EF}" srcOrd="2" destOrd="0" parTransId="{97725CD8-9D1C-45CE-8699-1D984804F605}" sibTransId="{3959EEC3-6C8E-490A-9FE7-C9A6F162006E}"/>
    <dgm:cxn modelId="{5608B948-05E5-4254-B324-EAFB7C87C0E8}" type="presOf" srcId="{D0402F02-E671-4B6B-9275-9A406DA05770}" destId="{74DBDD71-4E5D-4D4B-BDFE-163F358455F7}" srcOrd="0" destOrd="0" presId="urn:microsoft.com/office/officeart/2005/8/layout/vList5"/>
    <dgm:cxn modelId="{F615F1D7-0F7D-411B-8475-90316C88D894}" type="presOf" srcId="{2A4629E0-DBA7-4C5F-A6BF-8707971576CC}" destId="{1FD59110-1AA9-43E8-8256-A395B109DB83}" srcOrd="0" destOrd="0" presId="urn:microsoft.com/office/officeart/2005/8/layout/vList5"/>
    <dgm:cxn modelId="{A0BAAAAD-7AED-4F0F-9D7D-3F88B48DC006}" type="presParOf" srcId="{74DBDD71-4E5D-4D4B-BDFE-163F358455F7}" destId="{A5811A7F-BCC6-4C92-A4D2-C328C9C676CE}" srcOrd="0" destOrd="0" presId="urn:microsoft.com/office/officeart/2005/8/layout/vList5"/>
    <dgm:cxn modelId="{CF833839-5110-4FE2-AB00-770BE1864EE6}" type="presParOf" srcId="{A5811A7F-BCC6-4C92-A4D2-C328C9C676CE}" destId="{B8AECDF0-8531-46FE-9CA6-17B01973F12F}" srcOrd="0" destOrd="0" presId="urn:microsoft.com/office/officeart/2005/8/layout/vList5"/>
    <dgm:cxn modelId="{33B02011-8760-46DE-AAFB-353B3B5EFC09}" type="presParOf" srcId="{A5811A7F-BCC6-4C92-A4D2-C328C9C676CE}" destId="{1958C8A6-E31A-4F7E-A068-4FE5B3E8FACB}" srcOrd="1" destOrd="0" presId="urn:microsoft.com/office/officeart/2005/8/layout/vList5"/>
    <dgm:cxn modelId="{241D3743-C65F-4CB0-8878-3E1741F7087D}" type="presParOf" srcId="{74DBDD71-4E5D-4D4B-BDFE-163F358455F7}" destId="{B716DA60-6960-428C-A610-9E2E67BDE2E4}" srcOrd="1" destOrd="0" presId="urn:microsoft.com/office/officeart/2005/8/layout/vList5"/>
    <dgm:cxn modelId="{F8CD9BED-14F7-497E-A19A-549256719144}" type="presParOf" srcId="{74DBDD71-4E5D-4D4B-BDFE-163F358455F7}" destId="{F8D5DD04-4ECD-4F5A-9043-5D9D1B12D239}" srcOrd="2" destOrd="0" presId="urn:microsoft.com/office/officeart/2005/8/layout/vList5"/>
    <dgm:cxn modelId="{7A2A0286-A28A-4446-9279-E867FC02B45F}" type="presParOf" srcId="{F8D5DD04-4ECD-4F5A-9043-5D9D1B12D239}" destId="{1FD59110-1AA9-43E8-8256-A395B109DB83}" srcOrd="0" destOrd="0" presId="urn:microsoft.com/office/officeart/2005/8/layout/vList5"/>
    <dgm:cxn modelId="{AA4A9B07-997D-4C31-98C6-A8FF730F8891}" type="presParOf" srcId="{F8D5DD04-4ECD-4F5A-9043-5D9D1B12D239}" destId="{DF507CA5-E933-4A9A-8925-0CCEED40DCA9}" srcOrd="1" destOrd="0" presId="urn:microsoft.com/office/officeart/2005/8/layout/vList5"/>
    <dgm:cxn modelId="{5F699919-A0BE-457A-BD07-05E5BA809A62}" type="presParOf" srcId="{74DBDD71-4E5D-4D4B-BDFE-163F358455F7}" destId="{411A1923-1E72-4895-8309-50115224A809}" srcOrd="3" destOrd="0" presId="urn:microsoft.com/office/officeart/2005/8/layout/vList5"/>
    <dgm:cxn modelId="{07F454C0-F4B0-4979-B584-5803F36B9848}" type="presParOf" srcId="{74DBDD71-4E5D-4D4B-BDFE-163F358455F7}" destId="{19F44257-4258-4A70-B4EB-DD7C589485EB}" srcOrd="4" destOrd="0" presId="urn:microsoft.com/office/officeart/2005/8/layout/vList5"/>
    <dgm:cxn modelId="{E0813B75-88B6-45AC-9DCE-E5131EDA5A66}" type="presParOf" srcId="{19F44257-4258-4A70-B4EB-DD7C589485EB}" destId="{871901BF-EA2F-4B9D-80F6-9025AF710D4B}" srcOrd="0" destOrd="0" presId="urn:microsoft.com/office/officeart/2005/8/layout/vList5"/>
    <dgm:cxn modelId="{76945C36-F1BC-4F07-B7F7-51F9C0AFB630}" type="presParOf" srcId="{19F44257-4258-4A70-B4EB-DD7C589485EB}" destId="{056DB7E2-D0AE-42AE-B74A-47A4EF39EBD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34FC02-5476-4D48-848A-CCFBB28E4F36}"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tr-TR"/>
        </a:p>
      </dgm:t>
    </dgm:pt>
    <dgm:pt modelId="{CA603D99-2F2F-4AFC-A4CE-958E3F55598C}">
      <dgm:prSet phldrT="[Metin]"/>
      <dgm:spPr/>
      <dgm:t>
        <a:bodyPr/>
        <a:lstStyle/>
        <a:p>
          <a:r>
            <a:rPr lang="tr-TR" dirty="0" smtClean="0"/>
            <a:t> </a:t>
          </a:r>
          <a:endParaRPr lang="tr-TR" dirty="0"/>
        </a:p>
      </dgm:t>
    </dgm:pt>
    <dgm:pt modelId="{390821DC-6FBE-4140-B0EF-991155F2F347}" type="parTrans" cxnId="{04D93BA3-CE4A-477E-A7E4-01D75420B80B}">
      <dgm:prSet/>
      <dgm:spPr/>
      <dgm:t>
        <a:bodyPr/>
        <a:lstStyle/>
        <a:p>
          <a:endParaRPr lang="tr-TR"/>
        </a:p>
      </dgm:t>
    </dgm:pt>
    <dgm:pt modelId="{773A1FC0-EAF4-4D57-BCF8-FAF1198B2C5D}" type="sibTrans" cxnId="{04D93BA3-CE4A-477E-A7E4-01D75420B80B}">
      <dgm:prSet/>
      <dgm:spPr/>
      <dgm:t>
        <a:bodyPr/>
        <a:lstStyle/>
        <a:p>
          <a:endParaRPr lang="tr-TR"/>
        </a:p>
      </dgm:t>
    </dgm:pt>
    <dgm:pt modelId="{86A149C4-6233-48BE-9A33-46AFA69F8979}">
      <dgm:prSet phldrT="[Metin]" custT="1"/>
      <dgm:spPr/>
      <dgm:t>
        <a:bodyPr/>
        <a:lstStyle/>
        <a:p>
          <a:r>
            <a:rPr lang="en-US" sz="2400" b="0" noProof="0" dirty="0" smtClean="0">
              <a:solidFill>
                <a:schemeClr val="tx1"/>
              </a:solidFill>
              <a:latin typeface="Cambria" pitchFamily="18" charset="0"/>
              <a:ea typeface="+mj-ea"/>
              <a:cs typeface="Times New Roman" pitchFamily="18" charset="0"/>
            </a:rPr>
            <a:t>To contribute to the sustainable statistical capacity building of partner countries</a:t>
          </a:r>
          <a:endParaRPr lang="en-US" sz="2400" b="0" noProof="0" dirty="0">
            <a:solidFill>
              <a:schemeClr val="tx1"/>
            </a:solidFill>
            <a:latin typeface="Cambria" pitchFamily="18" charset="0"/>
          </a:endParaRPr>
        </a:p>
      </dgm:t>
    </dgm:pt>
    <dgm:pt modelId="{3F14A90B-7C91-40EB-BDC9-4CFC37312649}" type="parTrans" cxnId="{BBE933DB-52C8-4AF3-AF79-0207C4D101BD}">
      <dgm:prSet/>
      <dgm:spPr/>
      <dgm:t>
        <a:bodyPr/>
        <a:lstStyle/>
        <a:p>
          <a:endParaRPr lang="tr-TR"/>
        </a:p>
      </dgm:t>
    </dgm:pt>
    <dgm:pt modelId="{31CC11C8-AD8A-4DA5-AEB1-0A6D297976BA}" type="sibTrans" cxnId="{BBE933DB-52C8-4AF3-AF79-0207C4D101BD}">
      <dgm:prSet/>
      <dgm:spPr/>
      <dgm:t>
        <a:bodyPr/>
        <a:lstStyle/>
        <a:p>
          <a:endParaRPr lang="tr-TR"/>
        </a:p>
      </dgm:t>
    </dgm:pt>
    <dgm:pt modelId="{E6F63C38-FF59-4CFF-B1C3-3F1021AEFD35}">
      <dgm:prSet phldrT="[Metin]"/>
      <dgm:spPr/>
      <dgm:t>
        <a:bodyPr/>
        <a:lstStyle/>
        <a:p>
          <a:r>
            <a:rPr lang="tr-TR" dirty="0" smtClean="0"/>
            <a:t> </a:t>
          </a:r>
          <a:endParaRPr lang="tr-TR" dirty="0"/>
        </a:p>
      </dgm:t>
    </dgm:pt>
    <dgm:pt modelId="{0900695B-7D9C-48C7-ADB8-CC1E167DEBAA}" type="parTrans" cxnId="{DFA72479-8FD7-460F-A39F-8A137ECBEB8F}">
      <dgm:prSet/>
      <dgm:spPr/>
      <dgm:t>
        <a:bodyPr/>
        <a:lstStyle/>
        <a:p>
          <a:endParaRPr lang="tr-TR"/>
        </a:p>
      </dgm:t>
    </dgm:pt>
    <dgm:pt modelId="{73709371-3DD4-4E18-BABE-19C55CD334D6}" type="sibTrans" cxnId="{DFA72479-8FD7-460F-A39F-8A137ECBEB8F}">
      <dgm:prSet/>
      <dgm:spPr/>
      <dgm:t>
        <a:bodyPr/>
        <a:lstStyle/>
        <a:p>
          <a:endParaRPr lang="tr-TR"/>
        </a:p>
      </dgm:t>
    </dgm:pt>
    <dgm:pt modelId="{7819FC76-A42B-4E9A-A4F3-458BFD640196}">
      <dgm:prSet phldrT="[Metin]" custT="1"/>
      <dgm:spPr/>
      <dgm:t>
        <a:bodyPr/>
        <a:lstStyle/>
        <a:p>
          <a:r>
            <a:rPr lang="en-US" sz="2400" b="0" noProof="0" dirty="0" smtClean="0">
              <a:solidFill>
                <a:schemeClr val="tx1"/>
              </a:solidFill>
              <a:latin typeface="Cambria" pitchFamily="18" charset="0"/>
              <a:ea typeface="+mj-ea"/>
              <a:cs typeface="Times New Roman" pitchFamily="18" charset="0"/>
            </a:rPr>
            <a:t>To share our experiences and knowledge gained through EU accession process</a:t>
          </a:r>
          <a:endParaRPr lang="en-US" sz="2400" b="0" noProof="0" dirty="0">
            <a:solidFill>
              <a:schemeClr val="tx1"/>
            </a:solidFill>
            <a:latin typeface="Cambria" pitchFamily="18" charset="0"/>
            <a:ea typeface="+mj-ea"/>
            <a:cs typeface="Times New Roman" pitchFamily="18" charset="0"/>
          </a:endParaRPr>
        </a:p>
      </dgm:t>
    </dgm:pt>
    <dgm:pt modelId="{1B37FA76-2493-4314-87B3-14221B1FFA94}" type="parTrans" cxnId="{32DF372B-7393-433F-9A6C-B33770341B8D}">
      <dgm:prSet/>
      <dgm:spPr/>
      <dgm:t>
        <a:bodyPr/>
        <a:lstStyle/>
        <a:p>
          <a:endParaRPr lang="tr-TR"/>
        </a:p>
      </dgm:t>
    </dgm:pt>
    <dgm:pt modelId="{A2C0F606-F14C-4664-B11F-1724A36ACA6E}" type="sibTrans" cxnId="{32DF372B-7393-433F-9A6C-B33770341B8D}">
      <dgm:prSet/>
      <dgm:spPr/>
      <dgm:t>
        <a:bodyPr/>
        <a:lstStyle/>
        <a:p>
          <a:endParaRPr lang="tr-TR"/>
        </a:p>
      </dgm:t>
    </dgm:pt>
    <dgm:pt modelId="{76E994F8-876E-4D77-8A85-4E8675BE2159}">
      <dgm:prSet phldrT="[Metin]"/>
      <dgm:spPr/>
      <dgm:t>
        <a:bodyPr/>
        <a:lstStyle/>
        <a:p>
          <a:r>
            <a:rPr lang="tr-TR" dirty="0" smtClean="0"/>
            <a:t> </a:t>
          </a:r>
          <a:endParaRPr lang="tr-TR" dirty="0"/>
        </a:p>
      </dgm:t>
    </dgm:pt>
    <dgm:pt modelId="{48A897F8-91B3-403D-8C1E-1EA7173CB0E3}" type="parTrans" cxnId="{18055D5C-FB55-40D8-83EA-C43E96E71190}">
      <dgm:prSet/>
      <dgm:spPr/>
      <dgm:t>
        <a:bodyPr/>
        <a:lstStyle/>
        <a:p>
          <a:endParaRPr lang="tr-TR"/>
        </a:p>
      </dgm:t>
    </dgm:pt>
    <dgm:pt modelId="{0514C643-20AE-4005-A32E-C2B5E31C63F0}" type="sibTrans" cxnId="{18055D5C-FB55-40D8-83EA-C43E96E71190}">
      <dgm:prSet/>
      <dgm:spPr/>
      <dgm:t>
        <a:bodyPr/>
        <a:lstStyle/>
        <a:p>
          <a:endParaRPr lang="tr-TR"/>
        </a:p>
      </dgm:t>
    </dgm:pt>
    <dgm:pt modelId="{5B8F8EE7-6109-4289-829B-CC4BB8B39E8E}">
      <dgm:prSet phldrT="[Metin]" custT="1"/>
      <dgm:spPr/>
      <dgm:t>
        <a:bodyPr/>
        <a:lstStyle/>
        <a:p>
          <a:r>
            <a:rPr lang="en-US" sz="2400" b="0" noProof="0" dirty="0" smtClean="0">
              <a:solidFill>
                <a:schemeClr val="tx1"/>
              </a:solidFill>
              <a:latin typeface="Cambria" pitchFamily="18" charset="0"/>
              <a:ea typeface="+mj-ea"/>
              <a:cs typeface="Times New Roman" pitchFamily="18" charset="0"/>
            </a:rPr>
            <a:t>To strengthen bilateral and multilateral relations within statistical community</a:t>
          </a:r>
          <a:endParaRPr lang="en-US" sz="2400" b="0" noProof="0" dirty="0">
            <a:solidFill>
              <a:schemeClr val="tx1"/>
            </a:solidFill>
            <a:latin typeface="Cambria" pitchFamily="18" charset="0"/>
            <a:ea typeface="+mj-ea"/>
            <a:cs typeface="Times New Roman" pitchFamily="18" charset="0"/>
          </a:endParaRPr>
        </a:p>
      </dgm:t>
    </dgm:pt>
    <dgm:pt modelId="{B5D72833-8ED5-432D-B260-531683369209}" type="parTrans" cxnId="{82681F37-3ECC-40F4-A062-90018E5FA72F}">
      <dgm:prSet/>
      <dgm:spPr/>
      <dgm:t>
        <a:bodyPr/>
        <a:lstStyle/>
        <a:p>
          <a:endParaRPr lang="tr-TR"/>
        </a:p>
      </dgm:t>
    </dgm:pt>
    <dgm:pt modelId="{024198E9-2E4C-4794-8967-02AF37585CD5}" type="sibTrans" cxnId="{82681F37-3ECC-40F4-A062-90018E5FA72F}">
      <dgm:prSet/>
      <dgm:spPr/>
      <dgm:t>
        <a:bodyPr/>
        <a:lstStyle/>
        <a:p>
          <a:endParaRPr lang="tr-TR"/>
        </a:p>
      </dgm:t>
    </dgm:pt>
    <dgm:pt modelId="{2D87559D-B739-4725-A839-9C55A26A72F7}" type="pres">
      <dgm:prSet presAssocID="{0934FC02-5476-4D48-848A-CCFBB28E4F36}" presName="linearFlow" presStyleCnt="0">
        <dgm:presLayoutVars>
          <dgm:dir/>
          <dgm:animLvl val="lvl"/>
          <dgm:resizeHandles val="exact"/>
        </dgm:presLayoutVars>
      </dgm:prSet>
      <dgm:spPr/>
      <dgm:t>
        <a:bodyPr/>
        <a:lstStyle/>
        <a:p>
          <a:endParaRPr lang="tr-TR"/>
        </a:p>
      </dgm:t>
    </dgm:pt>
    <dgm:pt modelId="{951182C9-1497-42E1-9ED0-C729502CB29D}" type="pres">
      <dgm:prSet presAssocID="{CA603D99-2F2F-4AFC-A4CE-958E3F55598C}" presName="composite" presStyleCnt="0"/>
      <dgm:spPr/>
    </dgm:pt>
    <dgm:pt modelId="{615130FD-DE14-4D2B-91E9-5C3E57462AD0}" type="pres">
      <dgm:prSet presAssocID="{CA603D99-2F2F-4AFC-A4CE-958E3F55598C}" presName="parentText" presStyleLbl="alignNode1" presStyleIdx="0" presStyleCnt="3">
        <dgm:presLayoutVars>
          <dgm:chMax val="1"/>
          <dgm:bulletEnabled val="1"/>
        </dgm:presLayoutVars>
      </dgm:prSet>
      <dgm:spPr/>
      <dgm:t>
        <a:bodyPr/>
        <a:lstStyle/>
        <a:p>
          <a:endParaRPr lang="tr-TR"/>
        </a:p>
      </dgm:t>
    </dgm:pt>
    <dgm:pt modelId="{459DAF82-8F7C-4002-9914-BC2AA78FACA4}" type="pres">
      <dgm:prSet presAssocID="{CA603D99-2F2F-4AFC-A4CE-958E3F55598C}" presName="descendantText" presStyleLbl="alignAcc1" presStyleIdx="0" presStyleCnt="3">
        <dgm:presLayoutVars>
          <dgm:bulletEnabled val="1"/>
        </dgm:presLayoutVars>
      </dgm:prSet>
      <dgm:spPr/>
      <dgm:t>
        <a:bodyPr/>
        <a:lstStyle/>
        <a:p>
          <a:endParaRPr lang="tr-TR"/>
        </a:p>
      </dgm:t>
    </dgm:pt>
    <dgm:pt modelId="{70E1918D-B0B7-4BD8-BA39-138F53A72C13}" type="pres">
      <dgm:prSet presAssocID="{773A1FC0-EAF4-4D57-BCF8-FAF1198B2C5D}" presName="sp" presStyleCnt="0"/>
      <dgm:spPr/>
    </dgm:pt>
    <dgm:pt modelId="{9A6DE60E-0F25-4417-8AAA-6283735A0609}" type="pres">
      <dgm:prSet presAssocID="{E6F63C38-FF59-4CFF-B1C3-3F1021AEFD35}" presName="composite" presStyleCnt="0"/>
      <dgm:spPr/>
    </dgm:pt>
    <dgm:pt modelId="{E714C36A-90FA-4FBF-B893-8088652FE197}" type="pres">
      <dgm:prSet presAssocID="{E6F63C38-FF59-4CFF-B1C3-3F1021AEFD35}" presName="parentText" presStyleLbl="alignNode1" presStyleIdx="1" presStyleCnt="3">
        <dgm:presLayoutVars>
          <dgm:chMax val="1"/>
          <dgm:bulletEnabled val="1"/>
        </dgm:presLayoutVars>
      </dgm:prSet>
      <dgm:spPr/>
      <dgm:t>
        <a:bodyPr/>
        <a:lstStyle/>
        <a:p>
          <a:endParaRPr lang="tr-TR"/>
        </a:p>
      </dgm:t>
    </dgm:pt>
    <dgm:pt modelId="{F0F52A6A-2D8F-440F-8069-F9FC400BF7D4}" type="pres">
      <dgm:prSet presAssocID="{E6F63C38-FF59-4CFF-B1C3-3F1021AEFD35}" presName="descendantText" presStyleLbl="alignAcc1" presStyleIdx="1" presStyleCnt="3">
        <dgm:presLayoutVars>
          <dgm:bulletEnabled val="1"/>
        </dgm:presLayoutVars>
      </dgm:prSet>
      <dgm:spPr/>
      <dgm:t>
        <a:bodyPr/>
        <a:lstStyle/>
        <a:p>
          <a:endParaRPr lang="tr-TR"/>
        </a:p>
      </dgm:t>
    </dgm:pt>
    <dgm:pt modelId="{71617FA1-08DA-4403-B817-9B02788776AA}" type="pres">
      <dgm:prSet presAssocID="{73709371-3DD4-4E18-BABE-19C55CD334D6}" presName="sp" presStyleCnt="0"/>
      <dgm:spPr/>
    </dgm:pt>
    <dgm:pt modelId="{66C93BF9-A7EF-4BF7-9926-8DD9486945F6}" type="pres">
      <dgm:prSet presAssocID="{76E994F8-876E-4D77-8A85-4E8675BE2159}" presName="composite" presStyleCnt="0"/>
      <dgm:spPr/>
    </dgm:pt>
    <dgm:pt modelId="{31ABBFFF-EE20-4562-B6B9-0119FD0988F0}" type="pres">
      <dgm:prSet presAssocID="{76E994F8-876E-4D77-8A85-4E8675BE2159}" presName="parentText" presStyleLbl="alignNode1" presStyleIdx="2" presStyleCnt="3">
        <dgm:presLayoutVars>
          <dgm:chMax val="1"/>
          <dgm:bulletEnabled val="1"/>
        </dgm:presLayoutVars>
      </dgm:prSet>
      <dgm:spPr/>
      <dgm:t>
        <a:bodyPr/>
        <a:lstStyle/>
        <a:p>
          <a:endParaRPr lang="tr-TR"/>
        </a:p>
      </dgm:t>
    </dgm:pt>
    <dgm:pt modelId="{A0A03920-6B36-4498-90AC-35E38FE6B5ED}" type="pres">
      <dgm:prSet presAssocID="{76E994F8-876E-4D77-8A85-4E8675BE2159}" presName="descendantText" presStyleLbl="alignAcc1" presStyleIdx="2" presStyleCnt="3">
        <dgm:presLayoutVars>
          <dgm:bulletEnabled val="1"/>
        </dgm:presLayoutVars>
      </dgm:prSet>
      <dgm:spPr/>
      <dgm:t>
        <a:bodyPr/>
        <a:lstStyle/>
        <a:p>
          <a:endParaRPr lang="tr-TR"/>
        </a:p>
      </dgm:t>
    </dgm:pt>
  </dgm:ptLst>
  <dgm:cxnLst>
    <dgm:cxn modelId="{DFA72479-8FD7-460F-A39F-8A137ECBEB8F}" srcId="{0934FC02-5476-4D48-848A-CCFBB28E4F36}" destId="{E6F63C38-FF59-4CFF-B1C3-3F1021AEFD35}" srcOrd="1" destOrd="0" parTransId="{0900695B-7D9C-48C7-ADB8-CC1E167DEBAA}" sibTransId="{73709371-3DD4-4E18-BABE-19C55CD334D6}"/>
    <dgm:cxn modelId="{2BE5B437-A617-42BF-9239-AE3C585B2156}" type="presOf" srcId="{76E994F8-876E-4D77-8A85-4E8675BE2159}" destId="{31ABBFFF-EE20-4562-B6B9-0119FD0988F0}" srcOrd="0" destOrd="0" presId="urn:microsoft.com/office/officeart/2005/8/layout/chevron2"/>
    <dgm:cxn modelId="{82681F37-3ECC-40F4-A062-90018E5FA72F}" srcId="{76E994F8-876E-4D77-8A85-4E8675BE2159}" destId="{5B8F8EE7-6109-4289-829B-CC4BB8B39E8E}" srcOrd="0" destOrd="0" parTransId="{B5D72833-8ED5-432D-B260-531683369209}" sibTransId="{024198E9-2E4C-4794-8967-02AF37585CD5}"/>
    <dgm:cxn modelId="{B8830DDC-5F3B-454E-9C2C-8077BD027B9F}" type="presOf" srcId="{86A149C4-6233-48BE-9A33-46AFA69F8979}" destId="{459DAF82-8F7C-4002-9914-BC2AA78FACA4}" srcOrd="0" destOrd="0" presId="urn:microsoft.com/office/officeart/2005/8/layout/chevron2"/>
    <dgm:cxn modelId="{04D93BA3-CE4A-477E-A7E4-01D75420B80B}" srcId="{0934FC02-5476-4D48-848A-CCFBB28E4F36}" destId="{CA603D99-2F2F-4AFC-A4CE-958E3F55598C}" srcOrd="0" destOrd="0" parTransId="{390821DC-6FBE-4140-B0EF-991155F2F347}" sibTransId="{773A1FC0-EAF4-4D57-BCF8-FAF1198B2C5D}"/>
    <dgm:cxn modelId="{BBE933DB-52C8-4AF3-AF79-0207C4D101BD}" srcId="{CA603D99-2F2F-4AFC-A4CE-958E3F55598C}" destId="{86A149C4-6233-48BE-9A33-46AFA69F8979}" srcOrd="0" destOrd="0" parTransId="{3F14A90B-7C91-40EB-BDC9-4CFC37312649}" sibTransId="{31CC11C8-AD8A-4DA5-AEB1-0A6D297976BA}"/>
    <dgm:cxn modelId="{5C79100A-B8BC-4FB8-BD52-82DA386A3364}" type="presOf" srcId="{7819FC76-A42B-4E9A-A4F3-458BFD640196}" destId="{F0F52A6A-2D8F-440F-8069-F9FC400BF7D4}" srcOrd="0" destOrd="0" presId="urn:microsoft.com/office/officeart/2005/8/layout/chevron2"/>
    <dgm:cxn modelId="{32D6FCA4-95FE-4007-AC6B-748B7624BDA9}" type="presOf" srcId="{0934FC02-5476-4D48-848A-CCFBB28E4F36}" destId="{2D87559D-B739-4725-A839-9C55A26A72F7}" srcOrd="0" destOrd="0" presId="urn:microsoft.com/office/officeart/2005/8/layout/chevron2"/>
    <dgm:cxn modelId="{428D5424-46ED-454F-A3D0-3724111CA6F1}" type="presOf" srcId="{5B8F8EE7-6109-4289-829B-CC4BB8B39E8E}" destId="{A0A03920-6B36-4498-90AC-35E38FE6B5ED}" srcOrd="0" destOrd="0" presId="urn:microsoft.com/office/officeart/2005/8/layout/chevron2"/>
    <dgm:cxn modelId="{18055D5C-FB55-40D8-83EA-C43E96E71190}" srcId="{0934FC02-5476-4D48-848A-CCFBB28E4F36}" destId="{76E994F8-876E-4D77-8A85-4E8675BE2159}" srcOrd="2" destOrd="0" parTransId="{48A897F8-91B3-403D-8C1E-1EA7173CB0E3}" sibTransId="{0514C643-20AE-4005-A32E-C2B5E31C63F0}"/>
    <dgm:cxn modelId="{0DBA4B3D-1554-4365-8E91-B3707910B2D7}" type="presOf" srcId="{CA603D99-2F2F-4AFC-A4CE-958E3F55598C}" destId="{615130FD-DE14-4D2B-91E9-5C3E57462AD0}" srcOrd="0" destOrd="0" presId="urn:microsoft.com/office/officeart/2005/8/layout/chevron2"/>
    <dgm:cxn modelId="{B80C422B-39B8-47F8-A6F6-96622913EAC3}" type="presOf" srcId="{E6F63C38-FF59-4CFF-B1C3-3F1021AEFD35}" destId="{E714C36A-90FA-4FBF-B893-8088652FE197}" srcOrd="0" destOrd="0" presId="urn:microsoft.com/office/officeart/2005/8/layout/chevron2"/>
    <dgm:cxn modelId="{32DF372B-7393-433F-9A6C-B33770341B8D}" srcId="{E6F63C38-FF59-4CFF-B1C3-3F1021AEFD35}" destId="{7819FC76-A42B-4E9A-A4F3-458BFD640196}" srcOrd="0" destOrd="0" parTransId="{1B37FA76-2493-4314-87B3-14221B1FFA94}" sibTransId="{A2C0F606-F14C-4664-B11F-1724A36ACA6E}"/>
    <dgm:cxn modelId="{C0A62F0F-DBC6-4D13-94CE-C4D24756A663}" type="presParOf" srcId="{2D87559D-B739-4725-A839-9C55A26A72F7}" destId="{951182C9-1497-42E1-9ED0-C729502CB29D}" srcOrd="0" destOrd="0" presId="urn:microsoft.com/office/officeart/2005/8/layout/chevron2"/>
    <dgm:cxn modelId="{D1A80DC8-F764-481E-829E-1DD502BBEC29}" type="presParOf" srcId="{951182C9-1497-42E1-9ED0-C729502CB29D}" destId="{615130FD-DE14-4D2B-91E9-5C3E57462AD0}" srcOrd="0" destOrd="0" presId="urn:microsoft.com/office/officeart/2005/8/layout/chevron2"/>
    <dgm:cxn modelId="{48F68007-C274-4319-993A-AACF14A75F5F}" type="presParOf" srcId="{951182C9-1497-42E1-9ED0-C729502CB29D}" destId="{459DAF82-8F7C-4002-9914-BC2AA78FACA4}" srcOrd="1" destOrd="0" presId="urn:microsoft.com/office/officeart/2005/8/layout/chevron2"/>
    <dgm:cxn modelId="{259B60B9-5F4F-4ABC-8F29-6E045D0346FD}" type="presParOf" srcId="{2D87559D-B739-4725-A839-9C55A26A72F7}" destId="{70E1918D-B0B7-4BD8-BA39-138F53A72C13}" srcOrd="1" destOrd="0" presId="urn:microsoft.com/office/officeart/2005/8/layout/chevron2"/>
    <dgm:cxn modelId="{34D89B8B-5129-4E7A-8011-C57B2A4178EB}" type="presParOf" srcId="{2D87559D-B739-4725-A839-9C55A26A72F7}" destId="{9A6DE60E-0F25-4417-8AAA-6283735A0609}" srcOrd="2" destOrd="0" presId="urn:microsoft.com/office/officeart/2005/8/layout/chevron2"/>
    <dgm:cxn modelId="{E32A04FA-634F-4D41-AD0A-5B180B0807CD}" type="presParOf" srcId="{9A6DE60E-0F25-4417-8AAA-6283735A0609}" destId="{E714C36A-90FA-4FBF-B893-8088652FE197}" srcOrd="0" destOrd="0" presId="urn:microsoft.com/office/officeart/2005/8/layout/chevron2"/>
    <dgm:cxn modelId="{BC128100-7884-4E8C-9EAD-F5DB5EE81665}" type="presParOf" srcId="{9A6DE60E-0F25-4417-8AAA-6283735A0609}" destId="{F0F52A6A-2D8F-440F-8069-F9FC400BF7D4}" srcOrd="1" destOrd="0" presId="urn:microsoft.com/office/officeart/2005/8/layout/chevron2"/>
    <dgm:cxn modelId="{22AAD975-865C-4107-A3E7-2A7A1A361BDE}" type="presParOf" srcId="{2D87559D-B739-4725-A839-9C55A26A72F7}" destId="{71617FA1-08DA-4403-B817-9B02788776AA}" srcOrd="3" destOrd="0" presId="urn:microsoft.com/office/officeart/2005/8/layout/chevron2"/>
    <dgm:cxn modelId="{A56F22BD-135F-4D8B-ADBC-FEFB1EC69741}" type="presParOf" srcId="{2D87559D-B739-4725-A839-9C55A26A72F7}" destId="{66C93BF9-A7EF-4BF7-9926-8DD9486945F6}" srcOrd="4" destOrd="0" presId="urn:microsoft.com/office/officeart/2005/8/layout/chevron2"/>
    <dgm:cxn modelId="{35DC0035-348F-4A34-A456-C0947DEAF537}" type="presParOf" srcId="{66C93BF9-A7EF-4BF7-9926-8DD9486945F6}" destId="{31ABBFFF-EE20-4562-B6B9-0119FD0988F0}" srcOrd="0" destOrd="0" presId="urn:microsoft.com/office/officeart/2005/8/layout/chevron2"/>
    <dgm:cxn modelId="{589F4BC6-3192-476E-8527-EB4E49297C92}" type="presParOf" srcId="{66C93BF9-A7EF-4BF7-9926-8DD9486945F6}" destId="{A0A03920-6B36-4498-90AC-35E38FE6B5E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8C8A6-E31A-4F7E-A068-4FE5B3E8FACB}">
      <dsp:nvSpPr>
        <dsp:cNvPr id="0" name=""/>
        <dsp:cNvSpPr/>
      </dsp:nvSpPr>
      <dsp:spPr>
        <a:xfrm rot="5400000">
          <a:off x="4657743" y="-3423977"/>
          <a:ext cx="779711" cy="7825547"/>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latin typeface="Cambria" pitchFamily="18" charset="0"/>
            </a:rPr>
            <a:t>Production of statistics based on international standards</a:t>
          </a:r>
          <a:r>
            <a:rPr lang="tr-TR" sz="1800" b="1" kern="1200" dirty="0" smtClean="0">
              <a:latin typeface="Cambria" pitchFamily="18" charset="0"/>
            </a:rPr>
            <a:t>.</a:t>
          </a:r>
          <a:endParaRPr lang="tr-TR" sz="1800" b="1" kern="1200" dirty="0">
            <a:latin typeface="Cambria" pitchFamily="18" charset="0"/>
          </a:endParaRPr>
        </a:p>
      </dsp:txBody>
      <dsp:txXfrm rot="-5400000">
        <a:off x="1134825" y="137003"/>
        <a:ext cx="7787485" cy="703587"/>
      </dsp:txXfrm>
    </dsp:sp>
    <dsp:sp modelId="{B8AECDF0-8531-46FE-9CA6-17B01973F12F}">
      <dsp:nvSpPr>
        <dsp:cNvPr id="0" name=""/>
        <dsp:cNvSpPr/>
      </dsp:nvSpPr>
      <dsp:spPr>
        <a:xfrm>
          <a:off x="82" y="1476"/>
          <a:ext cx="1134742" cy="97463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tr-TR" sz="3200" b="1" kern="1200" dirty="0" smtClean="0">
              <a:latin typeface="Cambria" pitchFamily="18" charset="0"/>
            </a:rPr>
            <a:t>1</a:t>
          </a:r>
          <a:endParaRPr lang="tr-TR" sz="3200" b="1" kern="1200" dirty="0">
            <a:latin typeface="Cambria" pitchFamily="18" charset="0"/>
          </a:endParaRPr>
        </a:p>
      </dsp:txBody>
      <dsp:txXfrm>
        <a:off x="47660" y="49054"/>
        <a:ext cx="1039586" cy="879483"/>
      </dsp:txXfrm>
    </dsp:sp>
    <dsp:sp modelId="{DF507CA5-E933-4A9A-8925-0CCEED40DCA9}">
      <dsp:nvSpPr>
        <dsp:cNvPr id="0" name=""/>
        <dsp:cNvSpPr/>
      </dsp:nvSpPr>
      <dsp:spPr>
        <a:xfrm rot="5400000">
          <a:off x="4652388" y="-2409279"/>
          <a:ext cx="779711" cy="7842895"/>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latin typeface="Cambria" pitchFamily="18" charset="0"/>
            </a:rPr>
            <a:t>Improvement of institutional capacity and increasing productivity</a:t>
          </a:r>
          <a:r>
            <a:rPr lang="tr-TR" sz="1800" b="1" kern="1200" dirty="0" smtClean="0">
              <a:latin typeface="Cambria" pitchFamily="18" charset="0"/>
            </a:rPr>
            <a:t>.</a:t>
          </a:r>
          <a:endParaRPr lang="tr-TR" sz="1800" b="1" kern="1200" dirty="0">
            <a:latin typeface="Cambria" pitchFamily="18" charset="0"/>
          </a:endParaRPr>
        </a:p>
      </dsp:txBody>
      <dsp:txXfrm rot="-5400000">
        <a:off x="1120796" y="1160375"/>
        <a:ext cx="7804833" cy="703587"/>
      </dsp:txXfrm>
    </dsp:sp>
    <dsp:sp modelId="{1FD59110-1AA9-43E8-8256-A395B109DB83}">
      <dsp:nvSpPr>
        <dsp:cNvPr id="0" name=""/>
        <dsp:cNvSpPr/>
      </dsp:nvSpPr>
      <dsp:spPr>
        <a:xfrm>
          <a:off x="0" y="1024848"/>
          <a:ext cx="1120714" cy="97463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tr-TR" sz="3200" b="1" kern="1200" dirty="0" smtClean="0">
              <a:latin typeface="Cambria" pitchFamily="18" charset="0"/>
            </a:rPr>
            <a:t>2</a:t>
          </a:r>
          <a:endParaRPr lang="tr-TR" sz="3200" b="1" kern="1200" dirty="0">
            <a:latin typeface="Cambria" pitchFamily="18" charset="0"/>
          </a:endParaRPr>
        </a:p>
      </dsp:txBody>
      <dsp:txXfrm>
        <a:off x="47578" y="1072426"/>
        <a:ext cx="1025558" cy="879483"/>
      </dsp:txXfrm>
    </dsp:sp>
    <dsp:sp modelId="{056DB7E2-D0AE-42AE-B74A-47A4EF39EBDE}">
      <dsp:nvSpPr>
        <dsp:cNvPr id="0" name=""/>
        <dsp:cNvSpPr/>
      </dsp:nvSpPr>
      <dsp:spPr>
        <a:xfrm rot="5400000">
          <a:off x="4654506" y="-1384503"/>
          <a:ext cx="779711" cy="784008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latin typeface="Cambria" pitchFamily="18" charset="0"/>
            </a:rPr>
            <a:t>Improvement of organizational effectiveness by strengthening the role of cooperation an</a:t>
          </a:r>
          <a:r>
            <a:rPr lang="tr-TR" sz="1800" b="1" kern="1200" dirty="0" smtClean="0">
              <a:latin typeface="Cambria" pitchFamily="18" charset="0"/>
            </a:rPr>
            <a:t>d </a:t>
          </a:r>
          <a:r>
            <a:rPr lang="en-US" sz="1800" b="1" kern="1200" dirty="0" smtClean="0">
              <a:latin typeface="Cambria" pitchFamily="18" charset="0"/>
            </a:rPr>
            <a:t>coordination capacity of the</a:t>
          </a:r>
          <a:r>
            <a:rPr lang="tr-TR" sz="1800" b="1" kern="1200" dirty="0" smtClean="0">
              <a:latin typeface="Cambria" pitchFamily="18" charset="0"/>
            </a:rPr>
            <a:t> </a:t>
          </a:r>
          <a:r>
            <a:rPr lang="en-US" sz="1800" b="1" kern="1200" dirty="0" smtClean="0">
              <a:latin typeface="Cambria" pitchFamily="18" charset="0"/>
            </a:rPr>
            <a:t>institution</a:t>
          </a:r>
          <a:r>
            <a:rPr lang="tr-TR" sz="1800" b="1" kern="1200" dirty="0" smtClean="0">
              <a:latin typeface="Cambria" pitchFamily="18" charset="0"/>
            </a:rPr>
            <a:t>.</a:t>
          </a:r>
          <a:endParaRPr lang="tr-TR" sz="1800" b="1" kern="1200" dirty="0">
            <a:latin typeface="Cambria" pitchFamily="18" charset="0"/>
          </a:endParaRPr>
        </a:p>
      </dsp:txBody>
      <dsp:txXfrm rot="-5400000">
        <a:off x="1124319" y="2183746"/>
        <a:ext cx="7802024" cy="703587"/>
      </dsp:txXfrm>
    </dsp:sp>
    <dsp:sp modelId="{871901BF-EA2F-4B9D-80F6-9025AF710D4B}">
      <dsp:nvSpPr>
        <dsp:cNvPr id="0" name=""/>
        <dsp:cNvSpPr/>
      </dsp:nvSpPr>
      <dsp:spPr>
        <a:xfrm>
          <a:off x="82" y="2048219"/>
          <a:ext cx="1124236" cy="97463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tr-TR" sz="3200" b="1" kern="1200" dirty="0" smtClean="0">
              <a:latin typeface="Cambria" pitchFamily="18" charset="0"/>
            </a:rPr>
            <a:t>3</a:t>
          </a:r>
          <a:endParaRPr lang="tr-TR" sz="3200" b="1" kern="1200" dirty="0">
            <a:latin typeface="Cambria" pitchFamily="18" charset="0"/>
          </a:endParaRPr>
        </a:p>
      </dsp:txBody>
      <dsp:txXfrm>
        <a:off x="47660" y="2095797"/>
        <a:ext cx="1029080" cy="879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054686F-6A59-43CC-B5E3-48BA89F8ED28}" type="datetimeFigureOut">
              <a:rPr lang="tr-TR"/>
              <a:pPr>
                <a:defRPr/>
              </a:pPr>
              <a:t>14.10.2013</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826BB57-4D4B-4E61-9CA0-36055B9A98D9}" type="slidenum">
              <a:rPr lang="tr-TR"/>
              <a:pPr>
                <a:defRPr/>
              </a:pPr>
              <a:t>‹#›</a:t>
            </a:fld>
            <a:endParaRPr lang="tr-TR"/>
          </a:p>
        </p:txBody>
      </p:sp>
    </p:spTree>
    <p:extLst>
      <p:ext uri="{BB962C8B-B14F-4D97-AF65-F5344CB8AC3E}">
        <p14:creationId xmlns:p14="http://schemas.microsoft.com/office/powerpoint/2010/main" val="3566400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tr-T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tr-TR"/>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tr-T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89EEDD0-1610-41D5-B65E-805754642280}" type="slidenum">
              <a:rPr lang="tr-TR"/>
              <a:pPr>
                <a:defRPr/>
              </a:pPr>
              <a:t>‹#›</a:t>
            </a:fld>
            <a:endParaRPr lang="tr-TR"/>
          </a:p>
        </p:txBody>
      </p:sp>
    </p:spTree>
    <p:extLst>
      <p:ext uri="{BB962C8B-B14F-4D97-AF65-F5344CB8AC3E}">
        <p14:creationId xmlns:p14="http://schemas.microsoft.com/office/powerpoint/2010/main" val="38036483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C97F7978-E070-4035-ABBF-417CCE785C36}" type="slidenum">
              <a:rPr lang="tr-TR" altLang="en-US" smtClean="0"/>
              <a:pPr/>
              <a:t>18</a:t>
            </a:fld>
            <a:endParaRPr lang="tr-TR"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699B63A-CC0B-4756-A2DC-C3EC20F1E6E6}" type="slidenum">
              <a:rPr lang="tr-TR" altLang="en-US" smtClean="0"/>
              <a:pPr/>
              <a:t>20</a:t>
            </a:fld>
            <a:endParaRPr lang="tr-TR"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tr-TR" altLang="en-US" noProof="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BC06EA3-1754-4177-A7DB-56A22C1B501D}" type="slidenum">
              <a:rPr lang="tr-TR" altLang="en-US" smtClean="0"/>
              <a:pPr/>
              <a:t>21</a:t>
            </a:fld>
            <a:endParaRPr lang="tr-TR"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tr-TR" alt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Üstbilgi Yer Tutucusu"/>
          <p:cNvSpPr>
            <a:spLocks noGrp="1"/>
          </p:cNvSpPr>
          <p:nvPr>
            <p:ph type="hdr" sz="quarter" idx="10"/>
          </p:nvPr>
        </p:nvSpPr>
        <p:spPr/>
        <p:txBody>
          <a:bodyPr/>
          <a:lstStyle/>
          <a:p>
            <a:pPr>
              <a:defRPr/>
            </a:pPr>
            <a:r>
              <a:rPr lang="en-US" smtClean="0"/>
              <a:t>MINISTRY OF DEVELOPMENT TURKISH STATISTICAL INSTITUTE</a:t>
            </a:r>
            <a:endParaRPr lang="tr-TR"/>
          </a:p>
        </p:txBody>
      </p:sp>
      <p:sp>
        <p:nvSpPr>
          <p:cNvPr id="5" name="4 Altbilgi Yer Tutucusu"/>
          <p:cNvSpPr>
            <a:spLocks noGrp="1"/>
          </p:cNvSpPr>
          <p:nvPr>
            <p:ph type="ftr" sz="quarter" idx="11"/>
          </p:nvPr>
        </p:nvSpPr>
        <p:spPr/>
        <p:txBody>
          <a:bodyPr/>
          <a:lstStyle/>
          <a:p>
            <a:pPr>
              <a:defRPr/>
            </a:pPr>
            <a:r>
              <a:rPr lang="tr-TR" smtClean="0"/>
              <a:t>INTERNATIONAL COOPERATION GROUP</a:t>
            </a:r>
            <a:endParaRPr lang="tr-TR"/>
          </a:p>
        </p:txBody>
      </p:sp>
      <p:sp>
        <p:nvSpPr>
          <p:cNvPr id="6" name="5 Slayt Numarası Yer Tutucusu"/>
          <p:cNvSpPr>
            <a:spLocks noGrp="1"/>
          </p:cNvSpPr>
          <p:nvPr>
            <p:ph type="sldNum" sz="quarter" idx="12"/>
          </p:nvPr>
        </p:nvSpPr>
        <p:spPr/>
        <p:txBody>
          <a:bodyPr/>
          <a:lstStyle/>
          <a:p>
            <a:pPr>
              <a:defRPr/>
            </a:pPr>
            <a:fld id="{D3DCE724-CF6F-4ED8-8606-9CFFE5D4235F}" type="slidenum">
              <a:rPr lang="tr-TR" smtClean="0"/>
              <a:pPr>
                <a:defRPr/>
              </a:pPr>
              <a:t>24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tr-TR" altLang="en-US" smtClean="0"/>
              <a:t>As I stated before, t</a:t>
            </a:r>
            <a:r>
              <a:rPr lang="en-US" altLang="en-US" smtClean="0"/>
              <a:t>he participation of main data provider organizations is very important for the effective implementation of USST Programme</a:t>
            </a:r>
            <a:r>
              <a:rPr lang="tr-TR" altLang="en-US" smtClean="0"/>
              <a:t>. TurkStat gives importance the cooperation issue and aims to work with you in close cooperation. </a:t>
            </a:r>
          </a:p>
          <a:p>
            <a:endParaRPr lang="tr-TR" altLang="en-US" smtClean="0"/>
          </a:p>
          <a:p>
            <a:r>
              <a:rPr lang="tr-TR" altLang="en-US" smtClean="0"/>
              <a:t>Such kind of meetings will ensure firstly coming together, in later stage keeping together and finally working together and we will reach the success.       </a:t>
            </a:r>
          </a:p>
          <a:p>
            <a:endParaRPr lang="tr-TR" altLang="en-US" smtClean="0"/>
          </a:p>
          <a:p>
            <a:endParaRPr lang="tr-TR" altLang="en-US" smtClean="0"/>
          </a:p>
          <a:p>
            <a:endParaRPr lang="tr-TR" altLang="en-US" smtClean="0"/>
          </a:p>
          <a:p>
            <a:endParaRPr lang="tr-TR" altLang="en-US" smtClean="0"/>
          </a:p>
        </p:txBody>
      </p:sp>
      <p:sp>
        <p:nvSpPr>
          <p:cNvPr id="31748" name="Slide Number Placeholder 3"/>
          <p:cNvSpPr>
            <a:spLocks noGrp="1"/>
          </p:cNvSpPr>
          <p:nvPr>
            <p:ph type="sldNum" sz="quarter" idx="5"/>
          </p:nvPr>
        </p:nvSpPr>
        <p:spPr>
          <a:noFill/>
        </p:spPr>
        <p:txBody>
          <a:bodyPr/>
          <a:lstStyle/>
          <a:p>
            <a:fld id="{CB890C71-81D0-4BBC-B16A-4532F4151D2F}" type="slidenum">
              <a:rPr lang="tr-TR" altLang="en-US" smtClean="0"/>
              <a:pPr/>
              <a:t>29</a:t>
            </a:fld>
            <a:endParaRPr lang="tr-TR"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6"/>
            <a:ext cx="7772400" cy="1470025"/>
          </a:xfrm>
        </p:spPr>
        <p:txBody>
          <a:bodyPr/>
          <a:lstStyle/>
          <a:p>
            <a:r>
              <a:rPr lang="tr-TR" dirty="0"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dirty="0" smtClean="0"/>
              <a:t>Asıl alt başlık stilini düzenlemek için tıklatın</a:t>
            </a:r>
            <a:endParaRPr lang="tr-TR" dirty="0"/>
          </a:p>
        </p:txBody>
      </p:sp>
      <p:sp>
        <p:nvSpPr>
          <p:cNvPr id="4" name="Rectangle 4"/>
          <p:cNvSpPr>
            <a:spLocks noGrp="1" noChangeArrowheads="1"/>
          </p:cNvSpPr>
          <p:nvPr>
            <p:ph type="dt" sz="half" idx="10"/>
          </p:nvPr>
        </p:nvSpPr>
        <p:spPr>
          <a:ln/>
        </p:spPr>
        <p:txBody>
          <a:bodyPr/>
          <a:lstStyle>
            <a:lvl1pPr>
              <a:defRPr/>
            </a:lvl1pPr>
          </a:lstStyle>
          <a:p>
            <a:pPr>
              <a:defRPr/>
            </a:pPr>
            <a:fld id="{15A77EDC-CD94-477F-A31A-5A8F6C18C565}" type="datetime1">
              <a:rPr lang="tr-TR"/>
              <a:pPr>
                <a:defRPr/>
              </a:pPr>
              <a:t>14.10.2013</a:t>
            </a:fld>
            <a:endParaRPr lang="tr-TR" dirty="0"/>
          </a:p>
        </p:txBody>
      </p:sp>
      <p:sp>
        <p:nvSpPr>
          <p:cNvPr id="5" name="Rectangle 6"/>
          <p:cNvSpPr>
            <a:spLocks noGrp="1" noChangeArrowheads="1"/>
          </p:cNvSpPr>
          <p:nvPr>
            <p:ph type="sldNum" sz="quarter" idx="11"/>
          </p:nvPr>
        </p:nvSpPr>
        <p:spPr>
          <a:ln/>
        </p:spPr>
        <p:txBody>
          <a:bodyPr/>
          <a:lstStyle>
            <a:lvl1pPr>
              <a:defRPr/>
            </a:lvl1pPr>
          </a:lstStyle>
          <a:p>
            <a:pPr>
              <a:defRPr/>
            </a:pPr>
            <a:fld id="{0DF2C635-BEC7-47F5-965D-4689A5F05D10}" type="slidenum">
              <a:rPr lang="tr-TR"/>
              <a:pPr>
                <a:defRPr/>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D8F515F2-3134-4575-8B2F-87AFE9C86357}" type="datetime1">
              <a:rPr lang="tr-TR"/>
              <a:pPr>
                <a:defRPr/>
              </a:pPr>
              <a:t>14.10.2013</a:t>
            </a:fld>
            <a:endParaRPr lang="tr-TR" dirty="0"/>
          </a:p>
        </p:txBody>
      </p:sp>
      <p:sp>
        <p:nvSpPr>
          <p:cNvPr id="5" name="Rectangle 6"/>
          <p:cNvSpPr>
            <a:spLocks noGrp="1" noChangeArrowheads="1"/>
          </p:cNvSpPr>
          <p:nvPr>
            <p:ph type="sldNum" sz="quarter" idx="11"/>
          </p:nvPr>
        </p:nvSpPr>
        <p:spPr>
          <a:ln/>
        </p:spPr>
        <p:txBody>
          <a:bodyPr/>
          <a:lstStyle>
            <a:lvl1pPr>
              <a:defRPr/>
            </a:lvl1pPr>
          </a:lstStyle>
          <a:p>
            <a:pPr>
              <a:defRPr/>
            </a:pPr>
            <a:fld id="{BD671B09-E953-46A2-9438-AD719509875E}" type="slidenum">
              <a:rPr lang="tr-TR"/>
              <a:pPr>
                <a:defRPr/>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81075"/>
            <a:ext cx="2057400" cy="5145088"/>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981075"/>
            <a:ext cx="6019800" cy="514508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B681E309-BC79-4E16-8A96-208F7C0D09DE}" type="datetime1">
              <a:rPr lang="tr-TR"/>
              <a:pPr>
                <a:defRPr/>
              </a:pPr>
              <a:t>14.10.2013</a:t>
            </a:fld>
            <a:endParaRPr lang="tr-TR" dirty="0"/>
          </a:p>
        </p:txBody>
      </p:sp>
      <p:sp>
        <p:nvSpPr>
          <p:cNvPr id="5" name="Rectangle 6"/>
          <p:cNvSpPr>
            <a:spLocks noGrp="1" noChangeArrowheads="1"/>
          </p:cNvSpPr>
          <p:nvPr>
            <p:ph type="sldNum" sz="quarter" idx="11"/>
          </p:nvPr>
        </p:nvSpPr>
        <p:spPr>
          <a:ln/>
        </p:spPr>
        <p:txBody>
          <a:bodyPr/>
          <a:lstStyle>
            <a:lvl1pPr>
              <a:defRPr/>
            </a:lvl1pPr>
          </a:lstStyle>
          <a:p>
            <a:pPr>
              <a:defRPr/>
            </a:pPr>
            <a:fld id="{C0AD6274-D3D8-4E5F-BBC6-0EA7DCDBAF0A}" type="slidenum">
              <a:rPr lang="tr-TR"/>
              <a:pPr>
                <a:defRPr/>
              </a:pPr>
              <a:t>‹#›</a:t>
            </a:fld>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1075"/>
            <a:ext cx="8229600" cy="6477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457200" y="1857375"/>
            <a:ext cx="4038600" cy="4268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857375"/>
            <a:ext cx="4038600" cy="4268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142984"/>
            <a:ext cx="8229600" cy="647700"/>
          </a:xfrm>
        </p:spPr>
        <p:txBody>
          <a:bodyPr/>
          <a:lstStyle/>
          <a:p>
            <a:r>
              <a:rPr lang="tr-TR" dirty="0" smtClean="0"/>
              <a:t>Asıl başlık stili için tıklatın</a:t>
            </a:r>
            <a:endParaRPr lang="tr-TR" dirty="0"/>
          </a:p>
        </p:txBody>
      </p:sp>
      <p:sp>
        <p:nvSpPr>
          <p:cNvPr id="3" name="2 İçerik Yer Tutucusu"/>
          <p:cNvSpPr>
            <a:spLocks noGrp="1"/>
          </p:cNvSpPr>
          <p:nvPr>
            <p:ph idx="1"/>
          </p:nvPr>
        </p:nvSpPr>
        <p:spPr>
          <a:xfrm>
            <a:off x="457200" y="1928802"/>
            <a:ext cx="8229600" cy="4197361"/>
          </a:xfrm>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4"/>
          <p:cNvSpPr>
            <a:spLocks noGrp="1" noChangeArrowheads="1"/>
          </p:cNvSpPr>
          <p:nvPr>
            <p:ph type="dt" sz="half" idx="10"/>
          </p:nvPr>
        </p:nvSpPr>
        <p:spPr>
          <a:ln/>
        </p:spPr>
        <p:txBody>
          <a:bodyPr/>
          <a:lstStyle>
            <a:lvl1pPr>
              <a:defRPr/>
            </a:lvl1pPr>
          </a:lstStyle>
          <a:p>
            <a:pPr>
              <a:defRPr/>
            </a:pPr>
            <a:fld id="{658F3F2D-3296-4AF8-9F56-C79530D140CF}" type="datetime1">
              <a:rPr lang="tr-TR"/>
              <a:pPr>
                <a:defRPr/>
              </a:pPr>
              <a:t>14.10.2013</a:t>
            </a:fld>
            <a:endParaRPr lang="tr-TR" dirty="0"/>
          </a:p>
        </p:txBody>
      </p:sp>
      <p:sp>
        <p:nvSpPr>
          <p:cNvPr id="5" name="Rectangle 6"/>
          <p:cNvSpPr>
            <a:spLocks noGrp="1" noChangeArrowheads="1"/>
          </p:cNvSpPr>
          <p:nvPr>
            <p:ph type="sldNum" sz="quarter" idx="11"/>
          </p:nvPr>
        </p:nvSpPr>
        <p:spPr>
          <a:ln/>
        </p:spPr>
        <p:txBody>
          <a:bodyPr/>
          <a:lstStyle>
            <a:lvl1pPr>
              <a:defRPr/>
            </a:lvl1pPr>
          </a:lstStyle>
          <a:p>
            <a:pPr>
              <a:defRPr/>
            </a:pPr>
            <a:fld id="{A2BD06D3-487F-4E68-8997-A85B7CE085C1}" type="slidenum">
              <a:rPr lang="tr-TR"/>
              <a:pPr>
                <a:defRPr/>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dirty="0" smtClean="0"/>
              <a:t>Asıl başlık stili </a:t>
            </a:r>
            <a:r>
              <a:rPr lang="tr-TR" smtClean="0"/>
              <a:t>için tıklatın</a:t>
            </a:r>
            <a:endParaRPr lang="tr-TR" dirty="0"/>
          </a:p>
        </p:txBody>
      </p:sp>
      <p:sp>
        <p:nvSpPr>
          <p:cNvPr id="3" name="2 Metin Yer Tutucusu"/>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dirty="0"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6FACE737-15D4-4276-AD69-B0DCBDD58496}" type="datetime1">
              <a:rPr lang="tr-TR"/>
              <a:pPr>
                <a:defRPr/>
              </a:pPr>
              <a:t>14.10.2013</a:t>
            </a:fld>
            <a:endParaRPr lang="tr-TR" dirty="0"/>
          </a:p>
        </p:txBody>
      </p:sp>
      <p:sp>
        <p:nvSpPr>
          <p:cNvPr id="5" name="Rectangle 6"/>
          <p:cNvSpPr>
            <a:spLocks noGrp="1" noChangeArrowheads="1"/>
          </p:cNvSpPr>
          <p:nvPr>
            <p:ph type="sldNum" sz="quarter" idx="11"/>
          </p:nvPr>
        </p:nvSpPr>
        <p:spPr>
          <a:ln/>
        </p:spPr>
        <p:txBody>
          <a:bodyPr/>
          <a:lstStyle>
            <a:lvl1pPr>
              <a:defRPr/>
            </a:lvl1pPr>
          </a:lstStyle>
          <a:p>
            <a:pPr>
              <a:defRPr/>
            </a:pPr>
            <a:fld id="{5D8689B0-F08B-4794-91B1-78FC345DBCCD}" type="slidenum">
              <a:rPr lang="tr-TR"/>
              <a:pPr>
                <a:defRPr/>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214422"/>
            <a:ext cx="8286808" cy="647700"/>
          </a:xfrm>
        </p:spPr>
        <p:txBody>
          <a:bodyPr/>
          <a:lstStyle/>
          <a:p>
            <a:r>
              <a:rPr lang="tr-TR" dirty="0" smtClean="0"/>
              <a:t>Asıl başlık stili için tıklatın</a:t>
            </a:r>
            <a:endParaRPr lang="tr-TR" dirty="0"/>
          </a:p>
        </p:txBody>
      </p:sp>
      <p:sp>
        <p:nvSpPr>
          <p:cNvPr id="3" name="2 İçerik Yer Tutucusu"/>
          <p:cNvSpPr>
            <a:spLocks noGrp="1"/>
          </p:cNvSpPr>
          <p:nvPr>
            <p:ph sz="half" idx="1"/>
          </p:nvPr>
        </p:nvSpPr>
        <p:spPr>
          <a:xfrm>
            <a:off x="457200" y="2000240"/>
            <a:ext cx="4038600" cy="41259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İçerik Yer Tutucusu"/>
          <p:cNvSpPr>
            <a:spLocks noGrp="1"/>
          </p:cNvSpPr>
          <p:nvPr>
            <p:ph sz="half" idx="2"/>
          </p:nvPr>
        </p:nvSpPr>
        <p:spPr>
          <a:xfrm>
            <a:off x="4648200" y="2000240"/>
            <a:ext cx="4038600" cy="41259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5" name="Rectangle 4"/>
          <p:cNvSpPr>
            <a:spLocks noGrp="1" noChangeArrowheads="1"/>
          </p:cNvSpPr>
          <p:nvPr>
            <p:ph type="dt" sz="half" idx="10"/>
          </p:nvPr>
        </p:nvSpPr>
        <p:spPr>
          <a:ln/>
        </p:spPr>
        <p:txBody>
          <a:bodyPr/>
          <a:lstStyle>
            <a:lvl1pPr>
              <a:defRPr/>
            </a:lvl1pPr>
          </a:lstStyle>
          <a:p>
            <a:pPr>
              <a:defRPr/>
            </a:pPr>
            <a:fld id="{0EAB5697-A521-48FB-9E0C-329A1A2E2761}" type="datetime1">
              <a:rPr lang="tr-TR"/>
              <a:pPr>
                <a:defRPr/>
              </a:pPr>
              <a:t>14.10.2013</a:t>
            </a:fld>
            <a:endParaRPr lang="tr-TR" dirty="0"/>
          </a:p>
        </p:txBody>
      </p:sp>
      <p:sp>
        <p:nvSpPr>
          <p:cNvPr id="6" name="Rectangle 6"/>
          <p:cNvSpPr>
            <a:spLocks noGrp="1" noChangeArrowheads="1"/>
          </p:cNvSpPr>
          <p:nvPr>
            <p:ph type="sldNum" sz="quarter" idx="11"/>
          </p:nvPr>
        </p:nvSpPr>
        <p:spPr>
          <a:ln/>
        </p:spPr>
        <p:txBody>
          <a:bodyPr/>
          <a:lstStyle>
            <a:lvl1pPr>
              <a:defRPr/>
            </a:lvl1pPr>
          </a:lstStyle>
          <a:p>
            <a:pPr>
              <a:defRPr/>
            </a:pPr>
            <a:fld id="{18A99AC8-FDAB-4567-B571-A0BF64D5A4BA}" type="slidenum">
              <a:rPr lang="tr-TR"/>
              <a:pPr>
                <a:defRPr/>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28596" y="642918"/>
            <a:ext cx="8229600" cy="1143000"/>
          </a:xfrm>
        </p:spPr>
        <p:txBody>
          <a:bodyPr/>
          <a:lstStyle>
            <a:lvl1pPr>
              <a:defRPr sz="4000"/>
            </a:lvl1pPr>
          </a:lstStyle>
          <a:p>
            <a:r>
              <a:rPr lang="tr-TR" dirty="0" smtClean="0"/>
              <a:t>Asıl başlık stili için tıklatın</a:t>
            </a:r>
            <a:endParaRPr lang="tr-TR" dirty="0"/>
          </a:p>
        </p:txBody>
      </p:sp>
      <p:sp>
        <p:nvSpPr>
          <p:cNvPr id="3" name="2 Metin Yer Tutucusu"/>
          <p:cNvSpPr>
            <a:spLocks noGrp="1"/>
          </p:cNvSpPr>
          <p:nvPr>
            <p:ph type="body" idx="1"/>
          </p:nvPr>
        </p:nvSpPr>
        <p:spPr>
          <a:xfrm>
            <a:off x="500035" y="1928802"/>
            <a:ext cx="400052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4" name="3 İçerik Yer Tutucusu"/>
          <p:cNvSpPr>
            <a:spLocks noGrp="1"/>
          </p:cNvSpPr>
          <p:nvPr>
            <p:ph sz="half" idx="2"/>
          </p:nvPr>
        </p:nvSpPr>
        <p:spPr>
          <a:xfrm>
            <a:off x="457201" y="2643183"/>
            <a:ext cx="4040188" cy="34829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5" name="4 Metin Yer Tutucusu"/>
          <p:cNvSpPr>
            <a:spLocks noGrp="1"/>
          </p:cNvSpPr>
          <p:nvPr>
            <p:ph type="body" sz="quarter" idx="3"/>
          </p:nvPr>
        </p:nvSpPr>
        <p:spPr>
          <a:xfrm>
            <a:off x="4643439" y="1928802"/>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6" name="5 İçerik Yer Tutucusu"/>
          <p:cNvSpPr>
            <a:spLocks noGrp="1"/>
          </p:cNvSpPr>
          <p:nvPr>
            <p:ph sz="quarter" idx="4"/>
          </p:nvPr>
        </p:nvSpPr>
        <p:spPr>
          <a:xfrm>
            <a:off x="4645026" y="2643183"/>
            <a:ext cx="4041775" cy="34829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7" name="Rectangle 4"/>
          <p:cNvSpPr>
            <a:spLocks noGrp="1" noChangeArrowheads="1"/>
          </p:cNvSpPr>
          <p:nvPr>
            <p:ph type="dt" sz="half" idx="10"/>
          </p:nvPr>
        </p:nvSpPr>
        <p:spPr>
          <a:ln/>
        </p:spPr>
        <p:txBody>
          <a:bodyPr/>
          <a:lstStyle>
            <a:lvl1pPr>
              <a:defRPr/>
            </a:lvl1pPr>
          </a:lstStyle>
          <a:p>
            <a:pPr>
              <a:defRPr/>
            </a:pPr>
            <a:fld id="{337F5395-1074-4241-B676-707BF6548044}" type="datetime1">
              <a:rPr lang="tr-TR"/>
              <a:pPr>
                <a:defRPr/>
              </a:pPr>
              <a:t>14.10.2013</a:t>
            </a:fld>
            <a:endParaRPr lang="tr-TR" dirty="0"/>
          </a:p>
        </p:txBody>
      </p:sp>
      <p:sp>
        <p:nvSpPr>
          <p:cNvPr id="8" name="Rectangle 6"/>
          <p:cNvSpPr>
            <a:spLocks noGrp="1" noChangeArrowheads="1"/>
          </p:cNvSpPr>
          <p:nvPr>
            <p:ph type="sldNum" sz="quarter" idx="11"/>
          </p:nvPr>
        </p:nvSpPr>
        <p:spPr>
          <a:ln/>
        </p:spPr>
        <p:txBody>
          <a:bodyPr/>
          <a:lstStyle>
            <a:lvl1pPr>
              <a:defRPr/>
            </a:lvl1pPr>
          </a:lstStyle>
          <a:p>
            <a:pPr>
              <a:defRPr/>
            </a:pPr>
            <a:fld id="{DA04DC6A-D91D-4584-AA32-54D564C9431B}" type="slidenum">
              <a:rPr lang="tr-TR"/>
              <a:pPr>
                <a:defRPr/>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46ACC2EF-64F9-4347-A4D3-63F07F4E4448}" type="datetime1">
              <a:rPr lang="tr-TR"/>
              <a:pPr>
                <a:defRPr/>
              </a:pPr>
              <a:t>14.10.2013</a:t>
            </a:fld>
            <a:endParaRPr lang="tr-TR" dirty="0"/>
          </a:p>
        </p:txBody>
      </p:sp>
      <p:sp>
        <p:nvSpPr>
          <p:cNvPr id="4" name="Rectangle 6"/>
          <p:cNvSpPr>
            <a:spLocks noGrp="1" noChangeArrowheads="1"/>
          </p:cNvSpPr>
          <p:nvPr>
            <p:ph type="sldNum" sz="quarter" idx="11"/>
          </p:nvPr>
        </p:nvSpPr>
        <p:spPr>
          <a:ln/>
        </p:spPr>
        <p:txBody>
          <a:bodyPr/>
          <a:lstStyle>
            <a:lvl1pPr>
              <a:defRPr/>
            </a:lvl1pPr>
          </a:lstStyle>
          <a:p>
            <a:pPr>
              <a:defRPr/>
            </a:pPr>
            <a:fld id="{1C3F5ECC-7DEB-46E4-9BFE-79A14764E192}" type="slidenum">
              <a:rPr lang="tr-TR"/>
              <a:pPr>
                <a:defRPr/>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458F347-8DED-46BB-A1EB-04391672B702}" type="datetime1">
              <a:rPr lang="tr-TR"/>
              <a:pPr>
                <a:defRPr/>
              </a:pPr>
              <a:t>14.10.2013</a:t>
            </a:fld>
            <a:endParaRPr lang="tr-TR" dirty="0"/>
          </a:p>
        </p:txBody>
      </p:sp>
      <p:sp>
        <p:nvSpPr>
          <p:cNvPr id="3" name="Rectangle 6"/>
          <p:cNvSpPr>
            <a:spLocks noGrp="1" noChangeArrowheads="1"/>
          </p:cNvSpPr>
          <p:nvPr>
            <p:ph type="sldNum" sz="quarter" idx="11"/>
          </p:nvPr>
        </p:nvSpPr>
        <p:spPr>
          <a:ln/>
        </p:spPr>
        <p:txBody>
          <a:bodyPr/>
          <a:lstStyle>
            <a:lvl1pPr>
              <a:defRPr/>
            </a:lvl1pPr>
          </a:lstStyle>
          <a:p>
            <a:pPr>
              <a:defRPr/>
            </a:pPr>
            <a:fld id="{11F5B86E-3AA0-4C14-955A-138E60DEE09D}" type="slidenum">
              <a:rPr lang="tr-TR"/>
              <a:pPr>
                <a:defRPr/>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785795"/>
            <a:ext cx="3008313" cy="785818"/>
          </a:xfrm>
        </p:spPr>
        <p:txBody>
          <a:bodyPr anchor="b"/>
          <a:lstStyle>
            <a:lvl1pPr algn="l">
              <a:defRPr sz="2000" b="1"/>
            </a:lvl1pPr>
          </a:lstStyle>
          <a:p>
            <a:r>
              <a:rPr lang="tr-TR" dirty="0" smtClean="0"/>
              <a:t>Asıl başlık stili için tıklatın</a:t>
            </a:r>
            <a:endParaRPr lang="tr-TR" dirty="0"/>
          </a:p>
        </p:txBody>
      </p:sp>
      <p:sp>
        <p:nvSpPr>
          <p:cNvPr id="3" name="2 İçerik Yer Tutucusu"/>
          <p:cNvSpPr>
            <a:spLocks noGrp="1"/>
          </p:cNvSpPr>
          <p:nvPr>
            <p:ph idx="1"/>
          </p:nvPr>
        </p:nvSpPr>
        <p:spPr>
          <a:xfrm>
            <a:off x="3575050" y="1000109"/>
            <a:ext cx="5111751" cy="51260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643051"/>
            <a:ext cx="3008313" cy="44831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078B03C9-E7C9-4113-85A6-6C0718920077}" type="datetime1">
              <a:rPr lang="tr-TR"/>
              <a:pPr>
                <a:defRPr/>
              </a:pPr>
              <a:t>14.10.2013</a:t>
            </a:fld>
            <a:endParaRPr lang="tr-TR" dirty="0"/>
          </a:p>
        </p:txBody>
      </p:sp>
      <p:sp>
        <p:nvSpPr>
          <p:cNvPr id="6" name="Rectangle 6"/>
          <p:cNvSpPr>
            <a:spLocks noGrp="1" noChangeArrowheads="1"/>
          </p:cNvSpPr>
          <p:nvPr>
            <p:ph type="sldNum" sz="quarter" idx="11"/>
          </p:nvPr>
        </p:nvSpPr>
        <p:spPr>
          <a:ln/>
        </p:spPr>
        <p:txBody>
          <a:bodyPr/>
          <a:lstStyle>
            <a:lvl1pPr>
              <a:defRPr/>
            </a:lvl1pPr>
          </a:lstStyle>
          <a:p>
            <a:pPr>
              <a:defRPr/>
            </a:pPr>
            <a:fld id="{9988EA36-4490-4231-9F9B-1B33252582E9}" type="slidenum">
              <a:rPr lang="tr-TR"/>
              <a:pPr>
                <a:defRPr/>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928671"/>
            <a:ext cx="5486400" cy="3798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FC162037-FF88-4603-9D96-A7A616238640}" type="datetime1">
              <a:rPr lang="tr-TR"/>
              <a:pPr>
                <a:defRPr/>
              </a:pPr>
              <a:t>14.10.2013</a:t>
            </a:fld>
            <a:endParaRPr lang="tr-TR" dirty="0"/>
          </a:p>
        </p:txBody>
      </p:sp>
      <p:sp>
        <p:nvSpPr>
          <p:cNvPr id="6" name="Rectangle 6"/>
          <p:cNvSpPr>
            <a:spLocks noGrp="1" noChangeArrowheads="1"/>
          </p:cNvSpPr>
          <p:nvPr>
            <p:ph type="sldNum" sz="quarter" idx="11"/>
          </p:nvPr>
        </p:nvSpPr>
        <p:spPr>
          <a:ln/>
        </p:spPr>
        <p:txBody>
          <a:bodyPr/>
          <a:lstStyle>
            <a:lvl1pPr>
              <a:defRPr/>
            </a:lvl1pPr>
          </a:lstStyle>
          <a:p>
            <a:pPr>
              <a:defRPr/>
            </a:pPr>
            <a:fld id="{7A54A293-F5C9-40A2-ABC1-4AEA73C4D72B}" type="slidenum">
              <a:rPr lang="tr-TR"/>
              <a:pPr>
                <a:defRPr/>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81075"/>
            <a:ext cx="8229600"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en-US" smtClean="0"/>
              <a:t>Presentation Plan</a:t>
            </a:r>
          </a:p>
        </p:txBody>
      </p:sp>
      <p:sp>
        <p:nvSpPr>
          <p:cNvPr id="1027" name="Rectangle 3"/>
          <p:cNvSpPr>
            <a:spLocks noGrp="1" noChangeArrowheads="1"/>
          </p:cNvSpPr>
          <p:nvPr>
            <p:ph type="body" idx="1"/>
          </p:nvPr>
        </p:nvSpPr>
        <p:spPr bwMode="auto">
          <a:xfrm>
            <a:off x="457200" y="1857375"/>
            <a:ext cx="8229600" cy="426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ltLang="en-US" smtClean="0"/>
          </a:p>
        </p:txBody>
      </p:sp>
      <p:sp>
        <p:nvSpPr>
          <p:cNvPr id="1028" name="Rectangle 4"/>
          <p:cNvSpPr>
            <a:spLocks noGrp="1" noChangeArrowheads="1"/>
          </p:cNvSpPr>
          <p:nvPr>
            <p:ph type="dt" sz="half" idx="2"/>
          </p:nvPr>
        </p:nvSpPr>
        <p:spPr bwMode="auto">
          <a:xfrm>
            <a:off x="7643813" y="65722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chemeClr val="tx1"/>
                </a:solidFill>
                <a:latin typeface="Calibri" pitchFamily="34" charset="0"/>
                <a:cs typeface="Calibri" pitchFamily="34" charset="0"/>
              </a:defRPr>
            </a:lvl1pPr>
          </a:lstStyle>
          <a:p>
            <a:pPr>
              <a:defRPr/>
            </a:pPr>
            <a:fld id="{64211996-2CC3-4A4A-841F-A5FE651763B9}" type="datetime1">
              <a:rPr lang="tr-TR"/>
              <a:pPr>
                <a:defRPr/>
              </a:pPr>
              <a:t>14.10.2013</a:t>
            </a:fld>
            <a:endParaRPr lang="tr-TR" dirty="0"/>
          </a:p>
        </p:txBody>
      </p:sp>
      <p:sp>
        <p:nvSpPr>
          <p:cNvPr id="1030" name="Rectangle 6"/>
          <p:cNvSpPr>
            <a:spLocks noGrp="1" noChangeArrowheads="1"/>
          </p:cNvSpPr>
          <p:nvPr>
            <p:ph type="sldNum" sz="quarter" idx="4"/>
          </p:nvPr>
        </p:nvSpPr>
        <p:spPr bwMode="auto">
          <a:xfrm>
            <a:off x="6948488" y="6553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ln>
                  <a:solidFill>
                    <a:srgbClr val="AB2328"/>
                  </a:solidFill>
                </a:ln>
                <a:solidFill>
                  <a:srgbClr val="C00000"/>
                </a:solidFill>
              </a:defRPr>
            </a:lvl1pPr>
          </a:lstStyle>
          <a:p>
            <a:pPr>
              <a:defRPr/>
            </a:pPr>
            <a:fld id="{6BBD25D6-D2DF-4CBE-A91E-A819FA79384B}" type="slidenum">
              <a:rPr lang="tr-TR"/>
              <a:pPr>
                <a:defRPr/>
              </a:pPr>
              <a:t>‹#›</a:t>
            </a:fld>
            <a:endParaRPr lang="tr-TR" dirty="0"/>
          </a:p>
        </p:txBody>
      </p:sp>
      <p:sp>
        <p:nvSpPr>
          <p:cNvPr id="2" name="Rectangle 7"/>
          <p:cNvSpPr>
            <a:spLocks noChangeArrowheads="1"/>
          </p:cNvSpPr>
          <p:nvPr userDrawn="1"/>
        </p:nvSpPr>
        <p:spPr bwMode="auto">
          <a:xfrm>
            <a:off x="107950" y="176213"/>
            <a:ext cx="3240088" cy="360362"/>
          </a:xfrm>
          <a:prstGeom prst="rect">
            <a:avLst/>
          </a:prstGeom>
          <a:noFill/>
          <a:ln w="9525">
            <a:noFill/>
            <a:miter lim="800000"/>
            <a:headEnd/>
            <a:tailEnd/>
          </a:ln>
        </p:spPr>
        <p:txBody>
          <a:bodyPr anchor="ctr"/>
          <a:lstStyle/>
          <a:p>
            <a:pPr>
              <a:defRPr/>
            </a:pPr>
            <a:r>
              <a:rPr lang="tr-TR" sz="1400" b="1">
                <a:solidFill>
                  <a:srgbClr val="AB2328"/>
                </a:solidFill>
                <a:latin typeface="Calibri" pitchFamily="34" charset="0"/>
                <a:ea typeface="Calibri" pitchFamily="34" charset="0"/>
                <a:cs typeface="Calibri" pitchFamily="34" charset="0"/>
              </a:rPr>
              <a:t/>
            </a:r>
            <a:br>
              <a:rPr lang="tr-TR" sz="1400" b="1">
                <a:solidFill>
                  <a:srgbClr val="AB2328"/>
                </a:solidFill>
                <a:latin typeface="Calibri" pitchFamily="34" charset="0"/>
                <a:ea typeface="Calibri" pitchFamily="34" charset="0"/>
                <a:cs typeface="Calibri" pitchFamily="34" charset="0"/>
              </a:rPr>
            </a:br>
            <a:r>
              <a:rPr lang="tr-TR" sz="1400" b="1">
                <a:solidFill>
                  <a:srgbClr val="AB2328"/>
                </a:solidFill>
                <a:latin typeface="Calibri" pitchFamily="34" charset="0"/>
                <a:ea typeface="Calibri" pitchFamily="34" charset="0"/>
                <a:cs typeface="Calibri" pitchFamily="34" charset="0"/>
              </a:rPr>
              <a:t>TURKISH STATISTICAL INSTITUTE</a:t>
            </a:r>
          </a:p>
        </p:txBody>
      </p:sp>
      <p:sp>
        <p:nvSpPr>
          <p:cNvPr id="1032" name="Rectangle 8"/>
          <p:cNvSpPr>
            <a:spLocks noChangeArrowheads="1"/>
          </p:cNvSpPr>
          <p:nvPr userDrawn="1"/>
        </p:nvSpPr>
        <p:spPr bwMode="auto">
          <a:xfrm>
            <a:off x="0" y="6330950"/>
            <a:ext cx="3924300" cy="479425"/>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a:spAutoFit/>
          </a:bodyPr>
          <a:lstStyle/>
          <a:p>
            <a:pPr>
              <a:spcBef>
                <a:spcPct val="20000"/>
              </a:spcBef>
              <a:defRPr/>
            </a:pPr>
            <a:r>
              <a:rPr lang="tr-TR" sz="1200" b="1" dirty="0" err="1">
                <a:solidFill>
                  <a:schemeClr val="tx1">
                    <a:lumMod val="75000"/>
                    <a:lumOff val="25000"/>
                  </a:schemeClr>
                </a:solidFill>
                <a:latin typeface="Calibri" pitchFamily="34" charset="0"/>
                <a:cs typeface="Calibri" pitchFamily="34" charset="0"/>
              </a:rPr>
              <a:t>International</a:t>
            </a:r>
            <a:r>
              <a:rPr lang="tr-TR" sz="1200" b="1" dirty="0">
                <a:solidFill>
                  <a:schemeClr val="tx1">
                    <a:lumMod val="75000"/>
                    <a:lumOff val="25000"/>
                  </a:schemeClr>
                </a:solidFill>
                <a:latin typeface="Calibri" pitchFamily="34" charset="0"/>
                <a:cs typeface="Calibri" pitchFamily="34" charset="0"/>
              </a:rPr>
              <a:t> </a:t>
            </a:r>
            <a:r>
              <a:rPr lang="tr-TR" sz="1200" b="1" dirty="0" err="1">
                <a:solidFill>
                  <a:schemeClr val="tx1">
                    <a:lumMod val="75000"/>
                    <a:lumOff val="25000"/>
                  </a:schemeClr>
                </a:solidFill>
                <a:latin typeface="Calibri" pitchFamily="34" charset="0"/>
                <a:cs typeface="Calibri" pitchFamily="34" charset="0"/>
              </a:rPr>
              <a:t>Relations</a:t>
            </a:r>
            <a:r>
              <a:rPr lang="tr-TR" sz="1200" b="1" dirty="0">
                <a:solidFill>
                  <a:schemeClr val="tx1">
                    <a:lumMod val="75000"/>
                    <a:lumOff val="25000"/>
                  </a:schemeClr>
                </a:solidFill>
                <a:latin typeface="Calibri" pitchFamily="34" charset="0"/>
                <a:cs typeface="Calibri" pitchFamily="34" charset="0"/>
              </a:rPr>
              <a:t> </a:t>
            </a:r>
            <a:r>
              <a:rPr lang="tr-TR" sz="1200" b="1" dirty="0" err="1">
                <a:solidFill>
                  <a:schemeClr val="tx1">
                    <a:lumMod val="75000"/>
                    <a:lumOff val="25000"/>
                  </a:schemeClr>
                </a:solidFill>
                <a:latin typeface="Calibri" pitchFamily="34" charset="0"/>
                <a:cs typeface="Calibri" pitchFamily="34" charset="0"/>
              </a:rPr>
              <a:t>Department</a:t>
            </a:r>
            <a:endParaRPr lang="tr-TR" sz="1200" b="1" dirty="0">
              <a:solidFill>
                <a:schemeClr val="tx1">
                  <a:lumMod val="75000"/>
                  <a:lumOff val="25000"/>
                </a:schemeClr>
              </a:solidFill>
              <a:latin typeface="Calibri" pitchFamily="34" charset="0"/>
              <a:cs typeface="Calibri" pitchFamily="34" charset="0"/>
            </a:endParaRPr>
          </a:p>
          <a:p>
            <a:pPr>
              <a:spcBef>
                <a:spcPct val="20000"/>
              </a:spcBef>
              <a:defRPr/>
            </a:pPr>
            <a:r>
              <a:rPr lang="tr-TR" sz="1100" dirty="0" err="1">
                <a:solidFill>
                  <a:schemeClr val="tx1">
                    <a:lumMod val="50000"/>
                    <a:lumOff val="50000"/>
                  </a:schemeClr>
                </a:solidFill>
                <a:latin typeface="Calibri" pitchFamily="34" charset="0"/>
                <a:cs typeface="Calibri" pitchFamily="34" charset="0"/>
              </a:rPr>
              <a:t>International</a:t>
            </a:r>
            <a:r>
              <a:rPr lang="tr-TR" sz="1100" dirty="0">
                <a:solidFill>
                  <a:schemeClr val="tx1">
                    <a:lumMod val="50000"/>
                    <a:lumOff val="50000"/>
                  </a:schemeClr>
                </a:solidFill>
                <a:latin typeface="Calibri" pitchFamily="34" charset="0"/>
                <a:cs typeface="Calibri" pitchFamily="34" charset="0"/>
              </a:rPr>
              <a:t> </a:t>
            </a:r>
            <a:r>
              <a:rPr lang="tr-TR" sz="1100">
                <a:solidFill>
                  <a:schemeClr val="tx1">
                    <a:lumMod val="50000"/>
                    <a:lumOff val="50000"/>
                  </a:schemeClr>
                </a:solidFill>
                <a:latin typeface="Calibri" pitchFamily="34" charset="0"/>
                <a:cs typeface="Calibri" pitchFamily="34" charset="0"/>
              </a:rPr>
              <a:t>Project Management </a:t>
            </a:r>
            <a:r>
              <a:rPr lang="tr-TR" sz="1100" dirty="0">
                <a:solidFill>
                  <a:schemeClr val="tx1">
                    <a:lumMod val="50000"/>
                    <a:lumOff val="50000"/>
                  </a:schemeClr>
                </a:solidFill>
                <a:latin typeface="Calibri" pitchFamily="34" charset="0"/>
                <a:cs typeface="Calibri" pitchFamily="34" charset="0"/>
              </a:rPr>
              <a:t>	</a:t>
            </a:r>
          </a:p>
        </p:txBody>
      </p:sp>
      <p:pic>
        <p:nvPicPr>
          <p:cNvPr id="3" name="Picture 9" descr="logoLAR"/>
          <p:cNvPicPr>
            <a:picLocks noChangeAspect="1" noChangeArrowheads="1"/>
          </p:cNvPicPr>
          <p:nvPr userDrawn="1"/>
        </p:nvPicPr>
        <p:blipFill>
          <a:blip r:embed="rId14"/>
          <a:srcRect/>
          <a:stretch>
            <a:fillRect/>
          </a:stretch>
        </p:blipFill>
        <p:spPr bwMode="auto">
          <a:xfrm>
            <a:off x="8247063" y="117475"/>
            <a:ext cx="679450" cy="403225"/>
          </a:xfrm>
          <a:prstGeom prst="rect">
            <a:avLst/>
          </a:prstGeom>
          <a:noFill/>
          <a:ln w="9525">
            <a:noFill/>
            <a:miter lim="800000"/>
            <a:headEnd/>
            <a:tailEnd/>
          </a:ln>
        </p:spPr>
      </p:pic>
      <p:sp>
        <p:nvSpPr>
          <p:cNvPr id="1034" name="Line 10"/>
          <p:cNvSpPr>
            <a:spLocks noChangeShapeType="1"/>
          </p:cNvSpPr>
          <p:nvPr userDrawn="1"/>
        </p:nvSpPr>
        <p:spPr bwMode="auto">
          <a:xfrm>
            <a:off x="0" y="647700"/>
            <a:ext cx="9144000" cy="0"/>
          </a:xfrm>
          <a:prstGeom prst="line">
            <a:avLst/>
          </a:prstGeom>
          <a:noFill/>
          <a:ln w="19050">
            <a:solidFill>
              <a:srgbClr val="AB2328"/>
            </a:solidFill>
            <a:round/>
            <a:headEnd/>
            <a:tailEnd/>
          </a:ln>
          <a:effectLst>
            <a:outerShdw blurRad="50800" dir="780000" algn="ctr" rotWithShape="0">
              <a:schemeClr val="bg1"/>
            </a:outerShdw>
          </a:effectLst>
        </p:spPr>
        <p:txBody>
          <a:bodyPr/>
          <a:lstStyle/>
          <a:p>
            <a:pPr>
              <a:defRPr/>
            </a:pPr>
            <a:endParaRPr lang="tr-TR"/>
          </a:p>
        </p:txBody>
      </p:sp>
      <p:sp>
        <p:nvSpPr>
          <p:cNvPr id="1035" name="Line 11"/>
          <p:cNvSpPr>
            <a:spLocks noChangeShapeType="1"/>
          </p:cNvSpPr>
          <p:nvPr userDrawn="1"/>
        </p:nvSpPr>
        <p:spPr bwMode="auto">
          <a:xfrm>
            <a:off x="0" y="6286500"/>
            <a:ext cx="9144000" cy="0"/>
          </a:xfrm>
          <a:prstGeom prst="line">
            <a:avLst/>
          </a:prstGeom>
          <a:noFill/>
          <a:ln w="19050">
            <a:solidFill>
              <a:srgbClr val="AB2328"/>
            </a:solidFill>
            <a:round/>
            <a:headEnd/>
            <a:tailEnd/>
          </a:ln>
          <a:effectLst>
            <a:outerShdw blurRad="127000" dist="152400" dir="5400000" sx="65000" sy="65000" algn="ctr" rotWithShape="0">
              <a:schemeClr val="bg1"/>
            </a:outerShdw>
          </a:effectLst>
        </p:spPr>
        <p:txBody>
          <a:bodyPr/>
          <a:lstStyle/>
          <a:p>
            <a:pPr>
              <a:defRPr/>
            </a:pPr>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rtl="0" eaLnBrk="0" fontAlgn="base" hangingPunct="0">
        <a:spcBef>
          <a:spcPct val="0"/>
        </a:spcBef>
        <a:spcAft>
          <a:spcPct val="0"/>
        </a:spcAft>
        <a:defRPr sz="4400">
          <a:solidFill>
            <a:srgbClr val="262626"/>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4400">
          <a:solidFill>
            <a:srgbClr val="262626"/>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sz="4400">
          <a:solidFill>
            <a:srgbClr val="262626"/>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sz="4400">
          <a:solidFill>
            <a:srgbClr val="262626"/>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sz="4400">
          <a:solidFill>
            <a:srgbClr val="262626"/>
          </a:solidFill>
          <a:latin typeface="Calibri" pitchFamily="34" charset="0"/>
          <a:ea typeface="Calibri" pitchFamily="34" charset="0"/>
          <a:cs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defRPr sz="32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noChangeArrowheads="1"/>
          </p:cNvSpPr>
          <p:nvPr>
            <p:ph type="ctrTitle"/>
          </p:nvPr>
        </p:nvSpPr>
        <p:spPr>
          <a:xfrm>
            <a:off x="357158" y="785794"/>
            <a:ext cx="8286808" cy="5324535"/>
          </a:xfrm>
        </p:spPr>
        <p:txBody>
          <a:bodyPr wrap="square">
            <a:spAutoFit/>
          </a:bodyPr>
          <a:lstStyle/>
          <a:p>
            <a:r>
              <a:rPr lang="tr-TR" altLang="en-US" sz="1200" dirty="0" smtClean="0"/>
              <a:t/>
            </a:r>
            <a:br>
              <a:rPr lang="tr-TR" altLang="en-US" sz="1200" dirty="0" smtClean="0"/>
            </a:br>
            <a:r>
              <a:rPr lang="tr-TR" altLang="en-US" sz="1200" b="1" dirty="0" smtClean="0">
                <a:solidFill>
                  <a:srgbClr val="070272"/>
                </a:solidFill>
                <a:latin typeface="Tahoma" pitchFamily="34" charset="0"/>
                <a:cs typeface="Tahoma" pitchFamily="34" charset="0"/>
              </a:rPr>
              <a:t> </a:t>
            </a:r>
            <a:r>
              <a:rPr lang="tr-TR" altLang="en-US" sz="1200" dirty="0" smtClean="0"/>
              <a:t/>
            </a:r>
            <a:br>
              <a:rPr lang="tr-TR" altLang="en-US" sz="1200" dirty="0" smtClean="0"/>
            </a:br>
            <a:r>
              <a:rPr lang="tr-TR" altLang="en-US" sz="1200" dirty="0" smtClean="0"/>
              <a:t/>
            </a:r>
            <a:br>
              <a:rPr lang="tr-TR" altLang="en-US" sz="1200" dirty="0" smtClean="0"/>
            </a:br>
            <a:r>
              <a:rPr lang="tr-TR" altLang="en-US" sz="1200" dirty="0" smtClean="0"/>
              <a:t/>
            </a:r>
            <a:br>
              <a:rPr lang="tr-TR" altLang="en-US" sz="1200" dirty="0" smtClean="0"/>
            </a:br>
            <a:r>
              <a:rPr lang="tr-TR" altLang="en-US" sz="1200" dirty="0" smtClean="0"/>
              <a:t/>
            </a:r>
            <a:br>
              <a:rPr lang="tr-TR" altLang="en-US" sz="1200" dirty="0" smtClean="0"/>
            </a:br>
            <a:r>
              <a:rPr lang="tr-TR" altLang="en-US" sz="1200" dirty="0" smtClean="0"/>
              <a:t/>
            </a:r>
            <a:br>
              <a:rPr lang="tr-TR" altLang="en-US" sz="1200" dirty="0" smtClean="0"/>
            </a:br>
            <a:r>
              <a:rPr lang="en-US" sz="3200" b="1" dirty="0" smtClean="0">
                <a:latin typeface="Cambria" pitchFamily="18" charset="0"/>
                <a:cs typeface="Andalus" pitchFamily="18" charset="-78"/>
              </a:rPr>
              <a:t> </a:t>
            </a:r>
            <a:r>
              <a:rPr lang="en-US" sz="4000" b="1" dirty="0" smtClean="0">
                <a:latin typeface="Cambria" pitchFamily="18" charset="0"/>
                <a:cs typeface="Andalus" pitchFamily="18" charset="-78"/>
              </a:rPr>
              <a:t>Turkish Statistical System </a:t>
            </a:r>
            <a:r>
              <a:rPr lang="tr-TR" altLang="en-US" sz="3200" b="1" dirty="0" smtClean="0">
                <a:solidFill>
                  <a:srgbClr val="070272"/>
                </a:solidFill>
                <a:latin typeface="Tahoma" pitchFamily="34" charset="0"/>
                <a:cs typeface="Tahoma" pitchFamily="34" charset="0"/>
              </a:rPr>
              <a:t/>
            </a:r>
            <a:br>
              <a:rPr lang="tr-TR" altLang="en-US" sz="3200" b="1" dirty="0" smtClean="0">
                <a:solidFill>
                  <a:srgbClr val="070272"/>
                </a:solidFill>
                <a:latin typeface="Tahoma" pitchFamily="34" charset="0"/>
                <a:cs typeface="Tahoma" pitchFamily="34" charset="0"/>
              </a:rPr>
            </a:br>
            <a:r>
              <a:rPr lang="tr-TR" altLang="en-US" sz="2400" dirty="0" smtClean="0"/>
              <a:t/>
            </a:r>
            <a:br>
              <a:rPr lang="tr-TR" altLang="en-US" sz="2400" dirty="0" smtClean="0"/>
            </a:br>
            <a:r>
              <a:rPr lang="en-US" sz="2400" b="1" dirty="0" smtClean="0"/>
              <a:t> Workshop on 2008 SNA and GFSM for EECCA and SEE Countries</a:t>
            </a:r>
            <a:r>
              <a:rPr lang="tr-TR" sz="2400" dirty="0" smtClean="0"/>
              <a:t/>
            </a:r>
            <a:br>
              <a:rPr lang="tr-TR" sz="2400" dirty="0" smtClean="0"/>
            </a:br>
            <a:r>
              <a:rPr lang="en-US" altLang="en-US" sz="2000" b="1" dirty="0" smtClean="0">
                <a:solidFill>
                  <a:srgbClr val="FF0000"/>
                </a:solidFill>
                <a:latin typeface="Tahoma" pitchFamily="34" charset="0"/>
                <a:cs typeface="Tahoma" pitchFamily="34" charset="0"/>
              </a:rPr>
              <a:t/>
            </a:r>
            <a:br>
              <a:rPr lang="en-US" altLang="en-US" sz="2000" b="1" dirty="0" smtClean="0">
                <a:solidFill>
                  <a:srgbClr val="FF0000"/>
                </a:solidFill>
                <a:latin typeface="Tahoma" pitchFamily="34" charset="0"/>
                <a:cs typeface="Tahoma" pitchFamily="34" charset="0"/>
              </a:rPr>
            </a:br>
            <a:r>
              <a:rPr lang="en-US" altLang="en-US" sz="2000" b="1" dirty="0" smtClean="0">
                <a:solidFill>
                  <a:srgbClr val="FF0000"/>
                </a:solidFill>
                <a:latin typeface="Tahoma" pitchFamily="34" charset="0"/>
                <a:cs typeface="Tahoma" pitchFamily="34" charset="0"/>
              </a:rPr>
              <a:t/>
            </a:r>
            <a:br>
              <a:rPr lang="en-US" altLang="en-US" sz="2000" b="1" dirty="0" smtClean="0">
                <a:solidFill>
                  <a:srgbClr val="FF0000"/>
                </a:solidFill>
                <a:latin typeface="Tahoma" pitchFamily="34" charset="0"/>
                <a:cs typeface="Tahoma" pitchFamily="34" charset="0"/>
              </a:rPr>
            </a:br>
            <a:r>
              <a:rPr lang="tr-TR" altLang="en-US" sz="2000" b="1" dirty="0" smtClean="0">
                <a:solidFill>
                  <a:srgbClr val="FF0000"/>
                </a:solidFill>
                <a:latin typeface="Tahoma" pitchFamily="34" charset="0"/>
                <a:cs typeface="Tahoma" pitchFamily="34" charset="0"/>
              </a:rPr>
              <a:t>20-22  November </a:t>
            </a:r>
            <a:r>
              <a:rPr lang="en-US" altLang="en-US" sz="2000" b="1" dirty="0" smtClean="0">
                <a:solidFill>
                  <a:srgbClr val="FF0000"/>
                </a:solidFill>
                <a:latin typeface="Tahoma" pitchFamily="34" charset="0"/>
                <a:cs typeface="Tahoma" pitchFamily="34" charset="0"/>
              </a:rPr>
              <a:t>2013 </a:t>
            </a:r>
            <a:br>
              <a:rPr lang="en-US" altLang="en-US" sz="2000" b="1" dirty="0" smtClean="0">
                <a:solidFill>
                  <a:srgbClr val="FF0000"/>
                </a:solidFill>
                <a:latin typeface="Tahoma" pitchFamily="34" charset="0"/>
                <a:cs typeface="Tahoma" pitchFamily="34" charset="0"/>
              </a:rPr>
            </a:br>
            <a:r>
              <a:rPr lang="tr-TR" altLang="en-US" sz="2000" b="1" dirty="0" smtClean="0">
                <a:solidFill>
                  <a:srgbClr val="FF0000"/>
                </a:solidFill>
                <a:latin typeface="Tahoma" pitchFamily="34" charset="0"/>
                <a:cs typeface="Tahoma" pitchFamily="34" charset="0"/>
              </a:rPr>
              <a:t>İstanbul -</a:t>
            </a:r>
            <a:r>
              <a:rPr lang="en-US" altLang="en-US" sz="2000" b="1" dirty="0" smtClean="0">
                <a:solidFill>
                  <a:srgbClr val="FF0000"/>
                </a:solidFill>
                <a:latin typeface="Tahoma" pitchFamily="34" charset="0"/>
                <a:cs typeface="Tahoma" pitchFamily="34" charset="0"/>
              </a:rPr>
              <a:t> Turkey</a:t>
            </a:r>
            <a:r>
              <a:rPr lang="tr-TR" altLang="en-US" sz="2000" b="1" dirty="0" smtClean="0">
                <a:solidFill>
                  <a:srgbClr val="FF0000"/>
                </a:solidFill>
                <a:latin typeface="Tahoma" pitchFamily="34" charset="0"/>
                <a:cs typeface="Tahoma" pitchFamily="34" charset="0"/>
              </a:rPr>
              <a:t/>
            </a:r>
            <a:br>
              <a:rPr lang="tr-TR" altLang="en-US" sz="2000" b="1" dirty="0" smtClean="0">
                <a:solidFill>
                  <a:srgbClr val="FF0000"/>
                </a:solidFill>
                <a:latin typeface="Tahoma" pitchFamily="34" charset="0"/>
                <a:cs typeface="Tahoma" pitchFamily="34" charset="0"/>
              </a:rPr>
            </a:br>
            <a:r>
              <a:rPr lang="tr-TR" altLang="en-US" sz="2400" dirty="0" smtClean="0"/>
              <a:t/>
            </a:r>
            <a:br>
              <a:rPr lang="tr-TR" altLang="en-US" sz="2400" dirty="0" smtClean="0"/>
            </a:br>
            <a:r>
              <a:rPr lang="tr-TR" altLang="en-US" sz="2400" dirty="0" smtClean="0"/>
              <a:t>				</a:t>
            </a:r>
            <a:r>
              <a:rPr lang="en-US" altLang="en-US" sz="2400" b="1" dirty="0" smtClean="0">
                <a:solidFill>
                  <a:srgbClr val="21066E"/>
                </a:solidFill>
                <a:latin typeface="Tahoma" pitchFamily="34" charset="0"/>
                <a:cs typeface="Tahoma" pitchFamily="34" charset="0"/>
              </a:rPr>
              <a:t> </a:t>
            </a:r>
            <a:r>
              <a:rPr lang="tr-TR" altLang="en-US" sz="2400" b="1" dirty="0" smtClean="0">
                <a:solidFill>
                  <a:srgbClr val="21066E"/>
                </a:solidFill>
                <a:latin typeface="Tahoma" pitchFamily="34" charset="0"/>
                <a:cs typeface="Tahoma" pitchFamily="34" charset="0"/>
              </a:rPr>
              <a:t>	     </a:t>
            </a:r>
            <a:r>
              <a:rPr lang="en-US" altLang="en-US" sz="2000" b="1" dirty="0" smtClean="0">
                <a:solidFill>
                  <a:srgbClr val="070272"/>
                </a:solidFill>
                <a:latin typeface="Tahoma" pitchFamily="34" charset="0"/>
                <a:cs typeface="Tahoma" pitchFamily="34" charset="0"/>
              </a:rPr>
              <a:t>Alper GÜCÜMENGİL</a:t>
            </a:r>
            <a:br>
              <a:rPr lang="en-US" altLang="en-US" sz="2000" b="1" dirty="0" smtClean="0">
                <a:solidFill>
                  <a:srgbClr val="070272"/>
                </a:solidFill>
                <a:latin typeface="Tahoma" pitchFamily="34" charset="0"/>
                <a:cs typeface="Tahoma" pitchFamily="34" charset="0"/>
              </a:rPr>
            </a:br>
            <a:r>
              <a:rPr lang="tr-TR" altLang="en-US" sz="2000" b="1" dirty="0" smtClean="0">
                <a:solidFill>
                  <a:srgbClr val="070272"/>
                </a:solidFill>
                <a:latin typeface="Tahoma" pitchFamily="34" charset="0"/>
                <a:cs typeface="Tahoma" pitchFamily="34" charset="0"/>
              </a:rPr>
              <a:t>			              </a:t>
            </a:r>
            <a:r>
              <a:rPr lang="en-US" altLang="en-US" sz="2000" b="1" dirty="0" smtClean="0">
                <a:solidFill>
                  <a:srgbClr val="070272"/>
                </a:solidFill>
                <a:latin typeface="Tahoma" pitchFamily="34" charset="0"/>
                <a:cs typeface="Tahoma" pitchFamily="34" charset="0"/>
              </a:rPr>
              <a:t>Head of </a:t>
            </a:r>
            <a:r>
              <a:rPr lang="tr-TR" altLang="en-US" sz="2000" b="1" dirty="0" smtClean="0">
                <a:solidFill>
                  <a:srgbClr val="070272"/>
                </a:solidFill>
                <a:latin typeface="Tahoma" pitchFamily="34" charset="0"/>
                <a:cs typeface="Tahoma" pitchFamily="34" charset="0"/>
              </a:rPr>
              <a:t>International Project </a:t>
            </a:r>
            <a:br>
              <a:rPr lang="tr-TR" altLang="en-US" sz="2000" b="1" dirty="0" smtClean="0">
                <a:solidFill>
                  <a:srgbClr val="070272"/>
                </a:solidFill>
                <a:latin typeface="Tahoma" pitchFamily="34" charset="0"/>
                <a:cs typeface="Tahoma" pitchFamily="34" charset="0"/>
              </a:rPr>
            </a:br>
            <a:r>
              <a:rPr lang="tr-TR" altLang="en-US" sz="2000" b="1" dirty="0" smtClean="0">
                <a:solidFill>
                  <a:srgbClr val="070272"/>
                </a:solidFill>
                <a:latin typeface="Tahoma" pitchFamily="34" charset="0"/>
                <a:cs typeface="Tahoma" pitchFamily="34" charset="0"/>
              </a:rPr>
              <a:t>                                                                   Management</a:t>
            </a:r>
            <a:r>
              <a:rPr lang="en-US" altLang="en-US" sz="2000" b="1" dirty="0" smtClean="0">
                <a:solidFill>
                  <a:srgbClr val="070272"/>
                </a:solidFill>
                <a:latin typeface="Tahoma" pitchFamily="34" charset="0"/>
                <a:cs typeface="Tahoma" pitchFamily="34" charset="0"/>
              </a:rPr>
              <a:t> Group</a:t>
            </a:r>
            <a:endParaRPr lang="en-US" altLang="en-US" sz="1200" dirty="0" smtClean="0"/>
          </a:p>
        </p:txBody>
      </p:sp>
      <p:sp>
        <p:nvSpPr>
          <p:cNvPr id="2052" name="Rectangle 4"/>
          <p:cNvSpPr>
            <a:spLocks noChangeArrowheads="1"/>
          </p:cNvSpPr>
          <p:nvPr/>
        </p:nvSpPr>
        <p:spPr bwMode="auto">
          <a:xfrm>
            <a:off x="0" y="1600200"/>
            <a:ext cx="9144000" cy="0"/>
          </a:xfrm>
          <a:prstGeom prst="rect">
            <a:avLst/>
          </a:prstGeom>
          <a:noFill/>
          <a:ln w="9525">
            <a:noFill/>
            <a:miter lim="800000"/>
            <a:headEnd/>
            <a:tailEnd/>
          </a:ln>
        </p:spPr>
        <p:txBody>
          <a:bodyPr wrap="none" anchor="ctr">
            <a:spAutoFit/>
          </a:bodyPr>
          <a:lstStyle/>
          <a:p>
            <a:r>
              <a:rPr lang="tr-TR" altLang="en-US" sz="1100">
                <a:ea typeface="Constantia" pitchFamily="18" charset="0"/>
                <a:cs typeface="Times New Roman" pitchFamily="18" charset="0"/>
              </a:rPr>
              <a:t>					</a:t>
            </a:r>
            <a:endParaRPr lang="tr-TR" altLang="en-US">
              <a:ea typeface="Constantia" pitchFamily="18"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Veri Yer Tutucusu"/>
          <p:cNvSpPr>
            <a:spLocks noGrp="1"/>
          </p:cNvSpPr>
          <p:nvPr>
            <p:ph type="dt" sz="quarter" idx="10"/>
          </p:nvPr>
        </p:nvSpPr>
        <p:spPr>
          <a:xfrm>
            <a:off x="7643813" y="6453336"/>
            <a:ext cx="2133600" cy="476250"/>
          </a:xfrm>
          <a:noFill/>
        </p:spPr>
        <p:txBody>
          <a:bodyPr/>
          <a:lstStyle/>
          <a:p>
            <a:fld id="{52F44CBD-89F0-4CDC-953C-537C28B2DF3B}" type="datetime1">
              <a:rPr lang="tr-TR"/>
              <a:pPr/>
              <a:t>14.10.2013</a:t>
            </a:fld>
            <a:endParaRPr lang="tr-TR" dirty="0"/>
          </a:p>
        </p:txBody>
      </p:sp>
      <p:sp>
        <p:nvSpPr>
          <p:cNvPr id="5" name="4 Slayt Numarası Yer Tutucusu"/>
          <p:cNvSpPr>
            <a:spLocks noGrp="1"/>
          </p:cNvSpPr>
          <p:nvPr>
            <p:ph type="sldNum" sz="quarter" idx="11"/>
          </p:nvPr>
        </p:nvSpPr>
        <p:spPr>
          <a:xfrm>
            <a:off x="6948488" y="6453336"/>
            <a:ext cx="2133600" cy="476250"/>
          </a:xfrm>
        </p:spPr>
        <p:txBody>
          <a:bodyPr/>
          <a:lstStyle/>
          <a:p>
            <a:pPr>
              <a:defRPr/>
            </a:pPr>
            <a:fld id="{A43E05B6-A717-4C82-86F9-CE85F00AC468}" type="slidenum">
              <a:rPr lang="tr-TR"/>
              <a:pPr>
                <a:defRPr/>
              </a:pPr>
              <a:t>10</a:t>
            </a:fld>
            <a:endParaRPr lang="tr-TR" dirty="0"/>
          </a:p>
        </p:txBody>
      </p:sp>
      <p:sp>
        <p:nvSpPr>
          <p:cNvPr id="3076" name="Rectangle 2"/>
          <p:cNvSpPr>
            <a:spLocks noGrp="1" noChangeArrowheads="1"/>
          </p:cNvSpPr>
          <p:nvPr>
            <p:ph type="title"/>
          </p:nvPr>
        </p:nvSpPr>
        <p:spPr>
          <a:xfrm>
            <a:off x="428625" y="692696"/>
            <a:ext cx="8229600" cy="647700"/>
          </a:xfrm>
        </p:spPr>
        <p:txBody>
          <a:bodyPr/>
          <a:lstStyle/>
          <a:p>
            <a:pPr eaLnBrk="1" hangingPunct="1"/>
            <a:r>
              <a:rPr lang="en-US" sz="3600" b="1" dirty="0" smtClean="0">
                <a:latin typeface="Cambria" pitchFamily="18" charset="0"/>
              </a:rPr>
              <a:t>Legal Basis </a:t>
            </a:r>
            <a:r>
              <a:rPr lang="en-US" sz="2800" b="1" i="1" dirty="0" smtClean="0">
                <a:latin typeface="Cambria" pitchFamily="18" charset="0"/>
              </a:rPr>
              <a:t>(Cont’d)</a:t>
            </a:r>
          </a:p>
        </p:txBody>
      </p:sp>
      <p:sp>
        <p:nvSpPr>
          <p:cNvPr id="3077" name="Rectangle 6"/>
          <p:cNvSpPr>
            <a:spLocks noGrp="1" noChangeArrowheads="1"/>
          </p:cNvSpPr>
          <p:nvPr>
            <p:ph idx="1"/>
          </p:nvPr>
        </p:nvSpPr>
        <p:spPr>
          <a:xfrm>
            <a:off x="251520" y="1628800"/>
            <a:ext cx="8229600" cy="4137323"/>
          </a:xfrm>
        </p:spPr>
        <p:txBody>
          <a:bodyPr/>
          <a:lstStyle/>
          <a:p>
            <a:pPr eaLnBrk="1" hangingPunct="1">
              <a:buNone/>
            </a:pPr>
            <a:r>
              <a:rPr lang="en-US" sz="2000" b="1" dirty="0" smtClean="0">
                <a:latin typeface="Cambria" pitchFamily="18" charset="0"/>
              </a:rPr>
              <a:t>Regulations</a:t>
            </a:r>
          </a:p>
          <a:p>
            <a:pPr eaLnBrk="1" hangingPunct="1">
              <a:buFont typeface="Wingdings" pitchFamily="2" charset="2"/>
              <a:buChar char="§"/>
            </a:pPr>
            <a:r>
              <a:rPr lang="en-US" sz="2000" dirty="0" smtClean="0">
                <a:latin typeface="Cambria" pitchFamily="18" charset="0"/>
              </a:rPr>
              <a:t>Regulation on Statistical Council</a:t>
            </a:r>
          </a:p>
          <a:p>
            <a:pPr eaLnBrk="1" hangingPunct="1">
              <a:buFont typeface="Wingdings" pitchFamily="2" charset="2"/>
              <a:buChar char="§"/>
            </a:pPr>
            <a:r>
              <a:rPr lang="en-US" sz="2000" dirty="0" smtClean="0">
                <a:latin typeface="Cambria" pitchFamily="18" charset="0"/>
              </a:rPr>
              <a:t>Regulation on Procedure and Principles of Data Confidentiality and Confidential Data Security in Official Statistics</a:t>
            </a:r>
          </a:p>
          <a:p>
            <a:pPr eaLnBrk="1" hangingPunct="1">
              <a:buFont typeface="Wingdings" pitchFamily="2" charset="2"/>
              <a:buChar char="§"/>
            </a:pPr>
            <a:r>
              <a:rPr lang="en-US" sz="2000" dirty="0" smtClean="0">
                <a:latin typeface="Cambria" pitchFamily="18" charset="0"/>
              </a:rPr>
              <a:t>Regulation on Foundation of Data Quality Control</a:t>
            </a:r>
          </a:p>
          <a:p>
            <a:pPr eaLnBrk="1" hangingPunct="1">
              <a:buNone/>
            </a:pPr>
            <a:r>
              <a:rPr lang="en-US" sz="2000" dirty="0" smtClean="0">
                <a:latin typeface="Cambria" pitchFamily="18" charset="0"/>
              </a:rPr>
              <a:t>	Board and its Working Procedure and Principles</a:t>
            </a:r>
          </a:p>
          <a:p>
            <a:pPr eaLnBrk="1" hangingPunct="1">
              <a:buFont typeface="Wingdings" pitchFamily="2" charset="2"/>
              <a:buChar char="§"/>
            </a:pPr>
            <a:endParaRPr lang="en-US" sz="2000" dirty="0" smtClean="0">
              <a:latin typeface="Cambria" pitchFamily="18" charset="0"/>
            </a:endParaRPr>
          </a:p>
          <a:p>
            <a:pPr eaLnBrk="1" hangingPunct="1">
              <a:buNone/>
            </a:pPr>
            <a:r>
              <a:rPr lang="en-US" sz="2000" b="1" dirty="0" smtClean="0">
                <a:latin typeface="Cambria" pitchFamily="18" charset="0"/>
              </a:rPr>
              <a:t>Directive</a:t>
            </a:r>
            <a:r>
              <a:rPr lang="tr-TR" sz="2000" b="1" dirty="0" smtClean="0">
                <a:latin typeface="Cambria" pitchFamily="18" charset="0"/>
              </a:rPr>
              <a:t>s</a:t>
            </a:r>
            <a:endParaRPr lang="en-US" sz="2000" b="1" dirty="0" smtClean="0">
              <a:latin typeface="Cambria" pitchFamily="18" charset="0"/>
            </a:endParaRPr>
          </a:p>
          <a:p>
            <a:pPr eaLnBrk="1" hangingPunct="1">
              <a:buFont typeface="Wingdings" pitchFamily="2" charset="2"/>
              <a:buChar char="§"/>
            </a:pPr>
            <a:r>
              <a:rPr lang="en-US" sz="2000" dirty="0" smtClean="0">
                <a:latin typeface="Cambria" pitchFamily="18" charset="0"/>
              </a:rPr>
              <a:t>Directive on the Formation of Official Statistics</a:t>
            </a:r>
          </a:p>
          <a:p>
            <a:pPr eaLnBrk="1" hangingPunct="1">
              <a:buNone/>
            </a:pPr>
            <a:r>
              <a:rPr lang="en-US" sz="2000" dirty="0" smtClean="0">
                <a:latin typeface="Cambria" pitchFamily="18" charset="0"/>
              </a:rPr>
              <a:t>	Programme Working Groups and Working</a:t>
            </a:r>
          </a:p>
          <a:p>
            <a:pPr eaLnBrk="1" hangingPunct="1">
              <a:buNone/>
            </a:pPr>
            <a:r>
              <a:rPr lang="en-US" sz="2000" dirty="0" smtClean="0">
                <a:latin typeface="Cambria" pitchFamily="18" charset="0"/>
              </a:rPr>
              <a:t>	Procedures</a:t>
            </a:r>
          </a:p>
          <a:p>
            <a:pPr eaLnBrk="1" hangingPunct="1">
              <a:buNone/>
            </a:pPr>
            <a:endParaRPr lang="en-US" sz="2000" dirty="0" smtClean="0">
              <a:latin typeface="Cambria" pitchFamily="18" charset="0"/>
            </a:endParaRPr>
          </a:p>
        </p:txBody>
      </p:sp>
      <p:pic>
        <p:nvPicPr>
          <p:cNvPr id="2" name="Picture 2" descr="https://encrypted-tbn1.gstatic.com/images?q=tbn:ANd9GcS6NalvXs8d7vXUP2ZEccxYFVDxwP1dHr_6W6jKoB0MzgA2GeB2"/>
          <p:cNvPicPr>
            <a:picLocks noChangeAspect="1" noChangeArrowheads="1"/>
          </p:cNvPicPr>
          <p:nvPr/>
        </p:nvPicPr>
        <p:blipFill>
          <a:blip r:embed="rId2" cstate="print"/>
          <a:srcRect/>
          <a:stretch>
            <a:fillRect/>
          </a:stretch>
        </p:blipFill>
        <p:spPr bwMode="auto">
          <a:xfrm>
            <a:off x="6498136" y="3573016"/>
            <a:ext cx="2394344" cy="244827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Veri Yer Tutucusu"/>
          <p:cNvSpPr>
            <a:spLocks noGrp="1"/>
          </p:cNvSpPr>
          <p:nvPr>
            <p:ph type="dt" sz="quarter" idx="10"/>
          </p:nvPr>
        </p:nvSpPr>
        <p:spPr>
          <a:xfrm>
            <a:off x="7643813" y="6453336"/>
            <a:ext cx="2133600" cy="476250"/>
          </a:xfrm>
          <a:noFill/>
        </p:spPr>
        <p:txBody>
          <a:bodyPr/>
          <a:lstStyle/>
          <a:p>
            <a:fld id="{52F44CBD-89F0-4CDC-953C-537C28B2DF3B}" type="datetime1">
              <a:rPr lang="tr-TR"/>
              <a:pPr/>
              <a:t>14.10.2013</a:t>
            </a:fld>
            <a:endParaRPr lang="tr-TR" dirty="0"/>
          </a:p>
        </p:txBody>
      </p:sp>
      <p:sp>
        <p:nvSpPr>
          <p:cNvPr id="5" name="4 Slayt Numarası Yer Tutucusu"/>
          <p:cNvSpPr>
            <a:spLocks noGrp="1"/>
          </p:cNvSpPr>
          <p:nvPr>
            <p:ph type="sldNum" sz="quarter" idx="11"/>
          </p:nvPr>
        </p:nvSpPr>
        <p:spPr>
          <a:xfrm>
            <a:off x="6948488" y="6453336"/>
            <a:ext cx="2133600" cy="476250"/>
          </a:xfrm>
        </p:spPr>
        <p:txBody>
          <a:bodyPr/>
          <a:lstStyle/>
          <a:p>
            <a:pPr>
              <a:defRPr/>
            </a:pPr>
            <a:fld id="{A43E05B6-A717-4C82-86F9-CE85F00AC468}" type="slidenum">
              <a:rPr lang="tr-TR"/>
              <a:pPr>
                <a:defRPr/>
              </a:pPr>
              <a:t>11</a:t>
            </a:fld>
            <a:endParaRPr lang="tr-TR" dirty="0"/>
          </a:p>
        </p:txBody>
      </p:sp>
      <p:sp>
        <p:nvSpPr>
          <p:cNvPr id="3076" name="Rectangle 2"/>
          <p:cNvSpPr>
            <a:spLocks noGrp="1" noChangeArrowheads="1"/>
          </p:cNvSpPr>
          <p:nvPr>
            <p:ph type="title"/>
          </p:nvPr>
        </p:nvSpPr>
        <p:spPr>
          <a:xfrm>
            <a:off x="428625" y="692696"/>
            <a:ext cx="8229600" cy="647700"/>
          </a:xfrm>
        </p:spPr>
        <p:txBody>
          <a:bodyPr/>
          <a:lstStyle/>
          <a:p>
            <a:pPr eaLnBrk="1" hangingPunct="1"/>
            <a:r>
              <a:rPr lang="en-US" sz="3600" b="1" dirty="0" smtClean="0">
                <a:latin typeface="Cambria" pitchFamily="18" charset="0"/>
              </a:rPr>
              <a:t>Statistical Council</a:t>
            </a:r>
          </a:p>
        </p:txBody>
      </p:sp>
      <p:sp>
        <p:nvSpPr>
          <p:cNvPr id="3077" name="Rectangle 6"/>
          <p:cNvSpPr>
            <a:spLocks noGrp="1" noChangeArrowheads="1"/>
          </p:cNvSpPr>
          <p:nvPr>
            <p:ph idx="1"/>
          </p:nvPr>
        </p:nvSpPr>
        <p:spPr>
          <a:xfrm>
            <a:off x="107504" y="1556792"/>
            <a:ext cx="8229600" cy="4752528"/>
          </a:xfrm>
        </p:spPr>
        <p:txBody>
          <a:bodyPr/>
          <a:lstStyle/>
          <a:p>
            <a:pPr eaLnBrk="1" hangingPunct="1">
              <a:buFont typeface="Wingdings" pitchFamily="2" charset="2"/>
              <a:buChar char="§"/>
            </a:pPr>
            <a:r>
              <a:rPr lang="en-US" sz="2000" b="1" dirty="0" smtClean="0">
                <a:latin typeface="Cambria" pitchFamily="18" charset="0"/>
              </a:rPr>
              <a:t>Article 20 of the Law</a:t>
            </a:r>
          </a:p>
          <a:p>
            <a:pPr lvl="1" eaLnBrk="1" hangingPunct="1">
              <a:buFont typeface="Wingdings" pitchFamily="2" charset="2"/>
              <a:buChar char="ü"/>
            </a:pPr>
            <a:r>
              <a:rPr lang="en-US" sz="1800" dirty="0" smtClean="0">
                <a:latin typeface="Cambria" pitchFamily="18" charset="0"/>
              </a:rPr>
              <a:t>Advises on the preparation, implementation, development and functions of the official statistics.</a:t>
            </a:r>
          </a:p>
          <a:p>
            <a:pPr lvl="1" eaLnBrk="1" hangingPunct="1">
              <a:buFont typeface="Wingdings" pitchFamily="2" charset="2"/>
              <a:buChar char="ü"/>
            </a:pPr>
            <a:r>
              <a:rPr lang="en-US" sz="1800" dirty="0" smtClean="0">
                <a:latin typeface="Cambria" pitchFamily="18" charset="0"/>
              </a:rPr>
              <a:t>Determines and evaluates needs for official statistics and to carry out studies for future works.</a:t>
            </a:r>
          </a:p>
          <a:p>
            <a:pPr eaLnBrk="1" hangingPunct="1">
              <a:buFont typeface="Wingdings" pitchFamily="2" charset="2"/>
              <a:buChar char="§"/>
            </a:pPr>
            <a:r>
              <a:rPr lang="en-US" sz="2000" b="1" dirty="0" smtClean="0">
                <a:latin typeface="Cambria" pitchFamily="18" charset="0"/>
              </a:rPr>
              <a:t>Composition of Statistical Council</a:t>
            </a:r>
          </a:p>
          <a:p>
            <a:pPr lvl="1" eaLnBrk="1" hangingPunct="1">
              <a:buFont typeface="Wingdings" pitchFamily="2" charset="2"/>
              <a:buChar char="ü"/>
            </a:pPr>
            <a:r>
              <a:rPr lang="en-US" sz="1800" dirty="0" smtClean="0">
                <a:latin typeface="Cambria" pitchFamily="18" charset="0"/>
              </a:rPr>
              <a:t>Public authorities</a:t>
            </a:r>
          </a:p>
          <a:p>
            <a:pPr lvl="1" eaLnBrk="1" hangingPunct="1">
              <a:buFont typeface="Wingdings" pitchFamily="2" charset="2"/>
              <a:buChar char="ü"/>
            </a:pPr>
            <a:r>
              <a:rPr lang="en-US" sz="1800" dirty="0" smtClean="0">
                <a:latin typeface="Cambria" pitchFamily="18" charset="0"/>
              </a:rPr>
              <a:t>Academicians</a:t>
            </a:r>
          </a:p>
          <a:p>
            <a:pPr lvl="1" eaLnBrk="1" hangingPunct="1">
              <a:buFont typeface="Wingdings" pitchFamily="2" charset="2"/>
              <a:buChar char="ü"/>
            </a:pPr>
            <a:r>
              <a:rPr lang="en-US" sz="1800" dirty="0" smtClean="0">
                <a:latin typeface="Cambria" pitchFamily="18" charset="0"/>
              </a:rPr>
              <a:t>Professional associations</a:t>
            </a:r>
          </a:p>
          <a:p>
            <a:pPr lvl="1" eaLnBrk="1" hangingPunct="1">
              <a:buFont typeface="Wingdings" pitchFamily="2" charset="2"/>
              <a:buChar char="ü"/>
            </a:pPr>
            <a:r>
              <a:rPr lang="en-US" sz="1800" dirty="0" smtClean="0">
                <a:latin typeface="Cambria" pitchFamily="18" charset="0"/>
              </a:rPr>
              <a:t>Non-governmental organizations</a:t>
            </a:r>
          </a:p>
          <a:p>
            <a:pPr eaLnBrk="1" hangingPunct="1">
              <a:buFont typeface="Wingdings" pitchFamily="2" charset="2"/>
              <a:buChar char="§"/>
            </a:pPr>
            <a:r>
              <a:rPr lang="en-US" sz="2000" b="1" dirty="0" smtClean="0">
                <a:latin typeface="Cambria" pitchFamily="18" charset="0"/>
              </a:rPr>
              <a:t>Meeting Frequency and Organization</a:t>
            </a:r>
          </a:p>
          <a:p>
            <a:pPr lvl="1" eaLnBrk="1" hangingPunct="1">
              <a:buFont typeface="Wingdings" pitchFamily="2" charset="2"/>
              <a:buChar char="ü"/>
            </a:pPr>
            <a:r>
              <a:rPr lang="en-US" sz="1800" dirty="0" smtClean="0">
                <a:latin typeface="Cambria" pitchFamily="18" charset="0"/>
              </a:rPr>
              <a:t>Statistical Council meets at least once a year.</a:t>
            </a:r>
          </a:p>
          <a:p>
            <a:pPr lvl="1" eaLnBrk="1" hangingPunct="1">
              <a:buFont typeface="Wingdings" pitchFamily="2" charset="2"/>
              <a:buChar char="ü"/>
            </a:pPr>
            <a:r>
              <a:rPr lang="en-US" sz="1800" dirty="0" smtClean="0">
                <a:latin typeface="Cambria" pitchFamily="18" charset="0"/>
              </a:rPr>
              <a:t>It is an advisory body of the Turkish Statistical System.</a:t>
            </a:r>
          </a:p>
        </p:txBody>
      </p:sp>
      <p:pic>
        <p:nvPicPr>
          <p:cNvPr id="6" name="Picture 7" descr="C:\DOCUME~1\517422~1\LOCALS~1\Temp\Rar$DR65.459\Gonul_Erdem\Ist_Konsey.png"/>
          <p:cNvPicPr>
            <a:picLocks noChangeAspect="1" noChangeArrowheads="1"/>
          </p:cNvPicPr>
          <p:nvPr/>
        </p:nvPicPr>
        <p:blipFill>
          <a:blip r:embed="rId2" cstate="print"/>
          <a:srcRect/>
          <a:stretch>
            <a:fillRect/>
          </a:stretch>
        </p:blipFill>
        <p:spPr bwMode="auto">
          <a:xfrm>
            <a:off x="6336102" y="2958943"/>
            <a:ext cx="2700394" cy="3206361"/>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Veri Yer Tutucusu"/>
          <p:cNvSpPr>
            <a:spLocks noGrp="1"/>
          </p:cNvSpPr>
          <p:nvPr>
            <p:ph type="dt" sz="quarter" idx="10"/>
          </p:nvPr>
        </p:nvSpPr>
        <p:spPr>
          <a:xfrm>
            <a:off x="7643813" y="6453336"/>
            <a:ext cx="2133600" cy="476250"/>
          </a:xfrm>
          <a:noFill/>
        </p:spPr>
        <p:txBody>
          <a:bodyPr/>
          <a:lstStyle/>
          <a:p>
            <a:fld id="{52F44CBD-89F0-4CDC-953C-537C28B2DF3B}" type="datetime1">
              <a:rPr lang="tr-TR"/>
              <a:pPr/>
              <a:t>14.10.2013</a:t>
            </a:fld>
            <a:endParaRPr lang="tr-TR" dirty="0"/>
          </a:p>
        </p:txBody>
      </p:sp>
      <p:sp>
        <p:nvSpPr>
          <p:cNvPr id="5" name="4 Slayt Numarası Yer Tutucusu"/>
          <p:cNvSpPr>
            <a:spLocks noGrp="1"/>
          </p:cNvSpPr>
          <p:nvPr>
            <p:ph type="sldNum" sz="quarter" idx="11"/>
          </p:nvPr>
        </p:nvSpPr>
        <p:spPr>
          <a:xfrm>
            <a:off x="6948488" y="6453336"/>
            <a:ext cx="2133600" cy="476250"/>
          </a:xfrm>
        </p:spPr>
        <p:txBody>
          <a:bodyPr/>
          <a:lstStyle/>
          <a:p>
            <a:pPr>
              <a:defRPr/>
            </a:pPr>
            <a:fld id="{A43E05B6-A717-4C82-86F9-CE85F00AC468}" type="slidenum">
              <a:rPr lang="tr-TR"/>
              <a:pPr>
                <a:defRPr/>
              </a:pPr>
              <a:t>12</a:t>
            </a:fld>
            <a:endParaRPr lang="tr-TR" dirty="0"/>
          </a:p>
        </p:txBody>
      </p:sp>
      <p:sp>
        <p:nvSpPr>
          <p:cNvPr id="3076" name="Rectangle 2"/>
          <p:cNvSpPr>
            <a:spLocks noGrp="1" noChangeArrowheads="1"/>
          </p:cNvSpPr>
          <p:nvPr>
            <p:ph type="title"/>
          </p:nvPr>
        </p:nvSpPr>
        <p:spPr>
          <a:xfrm>
            <a:off x="428625" y="692696"/>
            <a:ext cx="8229600" cy="647700"/>
          </a:xfrm>
        </p:spPr>
        <p:txBody>
          <a:bodyPr/>
          <a:lstStyle/>
          <a:p>
            <a:pPr eaLnBrk="1" hangingPunct="1"/>
            <a:r>
              <a:rPr lang="en-US" sz="3600" b="1" dirty="0" smtClean="0">
                <a:latin typeface="Cambria" pitchFamily="18" charset="0"/>
              </a:rPr>
              <a:t>Official Statistics Programme</a:t>
            </a:r>
          </a:p>
        </p:txBody>
      </p:sp>
      <p:sp>
        <p:nvSpPr>
          <p:cNvPr id="3077" name="Rectangle 6"/>
          <p:cNvSpPr>
            <a:spLocks noGrp="1" noChangeArrowheads="1"/>
          </p:cNvSpPr>
          <p:nvPr>
            <p:ph idx="1"/>
          </p:nvPr>
        </p:nvSpPr>
        <p:spPr>
          <a:xfrm>
            <a:off x="518864" y="1340768"/>
            <a:ext cx="8229600" cy="3024336"/>
          </a:xfrm>
        </p:spPr>
        <p:txBody>
          <a:bodyPr/>
          <a:lstStyle/>
          <a:p>
            <a:pPr eaLnBrk="1" hangingPunct="1">
              <a:buFont typeface="Wingdings" pitchFamily="2" charset="2"/>
              <a:buChar char="§"/>
            </a:pPr>
            <a:r>
              <a:rPr lang="en-US" sz="2000" dirty="0" smtClean="0">
                <a:latin typeface="Cambria" pitchFamily="18" charset="0"/>
              </a:rPr>
              <a:t>Establishes a framework for official statistics.</a:t>
            </a:r>
          </a:p>
          <a:p>
            <a:pPr eaLnBrk="1" hangingPunct="1">
              <a:buFont typeface="Wingdings" pitchFamily="2" charset="2"/>
              <a:buChar char="§"/>
            </a:pPr>
            <a:r>
              <a:rPr lang="en-US" sz="2000" dirty="0" smtClean="0">
                <a:latin typeface="Cambria" pitchFamily="18" charset="0"/>
              </a:rPr>
              <a:t>Drafted by TurkStat, adopted by Council of Ministers.</a:t>
            </a:r>
          </a:p>
          <a:p>
            <a:pPr eaLnBrk="1" hangingPunct="1">
              <a:buFont typeface="Wingdings" pitchFamily="2" charset="2"/>
              <a:buChar char="§"/>
            </a:pPr>
            <a:r>
              <a:rPr lang="en-US" sz="2000" dirty="0" smtClean="0">
                <a:latin typeface="Cambria" pitchFamily="18" charset="0"/>
              </a:rPr>
              <a:t>States the objectives, coverage, methods, frequency, work plan and dissemination principles.</a:t>
            </a:r>
          </a:p>
          <a:p>
            <a:pPr eaLnBrk="1" hangingPunct="1">
              <a:buFont typeface="Wingdings" pitchFamily="2" charset="2"/>
              <a:buChar char="§"/>
            </a:pPr>
            <a:r>
              <a:rPr lang="en-US" sz="2000" dirty="0" smtClean="0">
                <a:latin typeface="Cambria" pitchFamily="18" charset="0"/>
              </a:rPr>
              <a:t>Defines the duties and authorities of the institutions and organizations regarding the compilation, evaluation and publication of data.</a:t>
            </a:r>
          </a:p>
          <a:p>
            <a:pPr eaLnBrk="1" hangingPunct="1">
              <a:buFont typeface="Wingdings" pitchFamily="2" charset="2"/>
              <a:buChar char="§"/>
            </a:pPr>
            <a:r>
              <a:rPr lang="en-US" sz="2000" dirty="0" smtClean="0">
                <a:latin typeface="Cambria" pitchFamily="18" charset="0"/>
              </a:rPr>
              <a:t>Second implementation period started in 2012 and covers 2012-2016. First period was in 2007-2011.</a:t>
            </a:r>
          </a:p>
          <a:p>
            <a:pPr eaLnBrk="1" hangingPunct="1">
              <a:buNone/>
            </a:pPr>
            <a:endParaRPr lang="en-US" sz="2000" dirty="0" smtClean="0">
              <a:latin typeface="Cambria" pitchFamily="18" charset="0"/>
            </a:endParaRPr>
          </a:p>
          <a:p>
            <a:pPr eaLnBrk="1" hangingPunct="1">
              <a:buNone/>
            </a:pPr>
            <a:endParaRPr lang="en-US" sz="2000" b="1" dirty="0" smtClean="0">
              <a:latin typeface="Cambria" pitchFamily="18" charset="0"/>
            </a:endParaRPr>
          </a:p>
          <a:p>
            <a:pPr eaLnBrk="1" hangingPunct="1">
              <a:buNone/>
            </a:pPr>
            <a:endParaRPr lang="en-US" sz="2000" dirty="0" smtClean="0">
              <a:latin typeface="Cambria" pitchFamily="18" charset="0"/>
            </a:endParaRPr>
          </a:p>
        </p:txBody>
      </p:sp>
      <p:pic>
        <p:nvPicPr>
          <p:cNvPr id="1026" name="Picture 2" descr="D:\TuikUser\17500785856\Desktop\rip.png"/>
          <p:cNvPicPr>
            <a:picLocks noChangeAspect="1" noChangeArrowheads="1"/>
          </p:cNvPicPr>
          <p:nvPr/>
        </p:nvPicPr>
        <p:blipFill>
          <a:blip r:embed="rId2" cstate="print"/>
          <a:srcRect/>
          <a:stretch>
            <a:fillRect/>
          </a:stretch>
        </p:blipFill>
        <p:spPr bwMode="auto">
          <a:xfrm>
            <a:off x="974476" y="4175684"/>
            <a:ext cx="1581300" cy="2079836"/>
          </a:xfrm>
          <a:prstGeom prst="rect">
            <a:avLst/>
          </a:prstGeom>
          <a:noFill/>
          <a:ln>
            <a:solidFill>
              <a:schemeClr val="accent6">
                <a:lumMod val="60000"/>
                <a:lumOff val="40000"/>
              </a:schemeClr>
            </a:solidFill>
          </a:ln>
        </p:spPr>
      </p:pic>
      <p:sp>
        <p:nvSpPr>
          <p:cNvPr id="7" name="6 Dikdörtgen"/>
          <p:cNvSpPr/>
          <p:nvPr/>
        </p:nvSpPr>
        <p:spPr>
          <a:xfrm>
            <a:off x="4139952" y="4133979"/>
            <a:ext cx="4176464" cy="2031325"/>
          </a:xfrm>
          <a:prstGeom prst="rect">
            <a:avLst/>
          </a:prstGeom>
        </p:spPr>
        <p:txBody>
          <a:bodyPr wrap="square">
            <a:spAutoFit/>
          </a:bodyPr>
          <a:lstStyle/>
          <a:p>
            <a:pPr marL="342900" indent="-342900">
              <a:spcBef>
                <a:spcPct val="20000"/>
              </a:spcBef>
              <a:buFont typeface="Wingdings" pitchFamily="2" charset="2"/>
              <a:buChar char="§"/>
            </a:pPr>
            <a:r>
              <a:rPr lang="en-US" dirty="0" smtClean="0">
                <a:latin typeface="Cambria" pitchFamily="18" charset="0"/>
                <a:cs typeface="Calibri" pitchFamily="34" charset="0"/>
              </a:rPr>
              <a:t>Statistical Infrastructure</a:t>
            </a:r>
          </a:p>
          <a:p>
            <a:pPr marL="342900" indent="-342900">
              <a:spcBef>
                <a:spcPct val="20000"/>
              </a:spcBef>
              <a:buFont typeface="Wingdings" pitchFamily="2" charset="2"/>
              <a:buChar char="§"/>
            </a:pPr>
            <a:r>
              <a:rPr lang="en-US" dirty="0" smtClean="0">
                <a:latin typeface="Cambria" pitchFamily="18" charset="0"/>
                <a:cs typeface="Calibri" pitchFamily="34" charset="0"/>
              </a:rPr>
              <a:t>Social and Demographic Statistics</a:t>
            </a:r>
          </a:p>
          <a:p>
            <a:pPr marL="342900" indent="-342900">
              <a:spcBef>
                <a:spcPct val="20000"/>
              </a:spcBef>
              <a:buFont typeface="Wingdings" pitchFamily="2" charset="2"/>
              <a:buChar char="§"/>
            </a:pPr>
            <a:r>
              <a:rPr lang="en-US" dirty="0" smtClean="0">
                <a:latin typeface="Cambria" pitchFamily="18" charset="0"/>
                <a:cs typeface="Calibri" pitchFamily="34" charset="0"/>
              </a:rPr>
              <a:t>Macroeconomic Statistics</a:t>
            </a:r>
          </a:p>
          <a:p>
            <a:pPr marL="342900" indent="-342900">
              <a:spcBef>
                <a:spcPct val="20000"/>
              </a:spcBef>
              <a:buFont typeface="Wingdings" pitchFamily="2" charset="2"/>
              <a:buChar char="§"/>
            </a:pPr>
            <a:r>
              <a:rPr lang="en-US" dirty="0" smtClean="0">
                <a:latin typeface="Cambria" pitchFamily="18" charset="0"/>
                <a:cs typeface="Calibri" pitchFamily="34" charset="0"/>
              </a:rPr>
              <a:t>Business Statistics</a:t>
            </a:r>
          </a:p>
          <a:p>
            <a:pPr marL="342900" indent="-342900">
              <a:spcBef>
                <a:spcPct val="20000"/>
              </a:spcBef>
              <a:buFont typeface="Wingdings" pitchFamily="2" charset="2"/>
              <a:buChar char="§"/>
            </a:pPr>
            <a:r>
              <a:rPr lang="en-US" dirty="0" smtClean="0">
                <a:latin typeface="Cambria" pitchFamily="18" charset="0"/>
                <a:cs typeface="Calibri" pitchFamily="34" charset="0"/>
              </a:rPr>
              <a:t>Agricultural Statistics</a:t>
            </a:r>
          </a:p>
          <a:p>
            <a:pPr marL="342900" indent="-342900">
              <a:spcBef>
                <a:spcPct val="20000"/>
              </a:spcBef>
              <a:buFont typeface="Wingdings" pitchFamily="2" charset="2"/>
              <a:buChar char="§"/>
            </a:pPr>
            <a:r>
              <a:rPr lang="en-US" dirty="0" smtClean="0">
                <a:latin typeface="Cambria" pitchFamily="18" charset="0"/>
                <a:cs typeface="Calibri" pitchFamily="34" charset="0"/>
              </a:rPr>
              <a:t>Environmental Statistics</a:t>
            </a:r>
            <a:endParaRPr lang="tr-TR" dirty="0" smtClean="0">
              <a:latin typeface="Cambria" pitchFamily="18" charset="0"/>
              <a:cs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Veri Yer Tutucusu"/>
          <p:cNvSpPr>
            <a:spLocks noGrp="1"/>
          </p:cNvSpPr>
          <p:nvPr>
            <p:ph type="dt" sz="quarter" idx="10"/>
          </p:nvPr>
        </p:nvSpPr>
        <p:spPr>
          <a:xfrm>
            <a:off x="7643813" y="6453336"/>
            <a:ext cx="2133600" cy="476250"/>
          </a:xfrm>
          <a:noFill/>
        </p:spPr>
        <p:txBody>
          <a:bodyPr/>
          <a:lstStyle/>
          <a:p>
            <a:fld id="{52F44CBD-89F0-4CDC-953C-537C28B2DF3B}" type="datetime1">
              <a:rPr lang="tr-TR"/>
              <a:pPr/>
              <a:t>14.10.2013</a:t>
            </a:fld>
            <a:endParaRPr lang="tr-TR" dirty="0"/>
          </a:p>
        </p:txBody>
      </p:sp>
      <p:sp>
        <p:nvSpPr>
          <p:cNvPr id="5" name="4 Slayt Numarası Yer Tutucusu"/>
          <p:cNvSpPr>
            <a:spLocks noGrp="1"/>
          </p:cNvSpPr>
          <p:nvPr>
            <p:ph type="sldNum" sz="quarter" idx="11"/>
          </p:nvPr>
        </p:nvSpPr>
        <p:spPr>
          <a:xfrm>
            <a:off x="6948488" y="6453336"/>
            <a:ext cx="2133600" cy="476250"/>
          </a:xfrm>
        </p:spPr>
        <p:txBody>
          <a:bodyPr/>
          <a:lstStyle/>
          <a:p>
            <a:pPr>
              <a:defRPr/>
            </a:pPr>
            <a:fld id="{A43E05B6-A717-4C82-86F9-CE85F00AC468}" type="slidenum">
              <a:rPr lang="tr-TR"/>
              <a:pPr>
                <a:defRPr/>
              </a:pPr>
              <a:t>13</a:t>
            </a:fld>
            <a:endParaRPr lang="tr-TR" dirty="0"/>
          </a:p>
        </p:txBody>
      </p:sp>
      <p:sp>
        <p:nvSpPr>
          <p:cNvPr id="3076" name="Rectangle 2"/>
          <p:cNvSpPr>
            <a:spLocks noGrp="1" noChangeArrowheads="1"/>
          </p:cNvSpPr>
          <p:nvPr>
            <p:ph type="title"/>
          </p:nvPr>
        </p:nvSpPr>
        <p:spPr>
          <a:xfrm>
            <a:off x="0" y="692696"/>
            <a:ext cx="9144000" cy="647700"/>
          </a:xfrm>
        </p:spPr>
        <p:txBody>
          <a:bodyPr/>
          <a:lstStyle/>
          <a:p>
            <a:pPr eaLnBrk="1" hangingPunct="1"/>
            <a:r>
              <a:rPr lang="en-US" sz="3600" b="1" dirty="0" smtClean="0">
                <a:latin typeface="Cambria" pitchFamily="18" charset="0"/>
              </a:rPr>
              <a:t>Official Statistics Programme </a:t>
            </a:r>
            <a:r>
              <a:rPr lang="en-US" sz="2800" b="1" i="1" dirty="0" smtClean="0">
                <a:latin typeface="Cambria" pitchFamily="18" charset="0"/>
              </a:rPr>
              <a:t>(Cont’d)</a:t>
            </a:r>
          </a:p>
        </p:txBody>
      </p:sp>
      <p:sp>
        <p:nvSpPr>
          <p:cNvPr id="3077" name="Rectangle 6"/>
          <p:cNvSpPr>
            <a:spLocks noGrp="1" noChangeArrowheads="1"/>
          </p:cNvSpPr>
          <p:nvPr>
            <p:ph idx="1"/>
          </p:nvPr>
        </p:nvSpPr>
        <p:spPr>
          <a:xfrm>
            <a:off x="518864" y="1484784"/>
            <a:ext cx="8229600" cy="4896544"/>
          </a:xfrm>
        </p:spPr>
        <p:txBody>
          <a:bodyPr/>
          <a:lstStyle/>
          <a:p>
            <a:pPr algn="ctr" eaLnBrk="1" hangingPunct="1">
              <a:buNone/>
            </a:pPr>
            <a:r>
              <a:rPr lang="en-US" sz="2200" b="1" dirty="0" smtClean="0">
                <a:latin typeface="Cambria" pitchFamily="18" charset="0"/>
              </a:rPr>
              <a:t>Official Statistics Programme Working Groups</a:t>
            </a:r>
          </a:p>
          <a:p>
            <a:pPr eaLnBrk="1" hangingPunct="1">
              <a:buFont typeface="Wingdings" pitchFamily="2" charset="2"/>
              <a:buChar char="§"/>
            </a:pPr>
            <a:r>
              <a:rPr lang="en-US" sz="2000" dirty="0" smtClean="0">
                <a:latin typeface="Cambria" pitchFamily="18" charset="0"/>
              </a:rPr>
              <a:t>Meets throughout the year by the participation of;</a:t>
            </a:r>
          </a:p>
          <a:p>
            <a:pPr lvl="1" eaLnBrk="1" hangingPunct="1">
              <a:buFont typeface="Wingdings" pitchFamily="2" charset="2"/>
              <a:buChar char="ü"/>
            </a:pPr>
            <a:r>
              <a:rPr lang="en-US" sz="1800" dirty="0" smtClean="0">
                <a:latin typeface="Cambria" pitchFamily="18" charset="0"/>
              </a:rPr>
              <a:t>TurkStat staff,</a:t>
            </a:r>
          </a:p>
          <a:p>
            <a:pPr lvl="1" eaLnBrk="1" hangingPunct="1">
              <a:buFont typeface="Wingdings" pitchFamily="2" charset="2"/>
              <a:buChar char="ü"/>
            </a:pPr>
            <a:r>
              <a:rPr lang="en-US" sz="1800" dirty="0" smtClean="0">
                <a:latin typeface="Cambria" pitchFamily="18" charset="0"/>
              </a:rPr>
              <a:t>Producers of official statistics,</a:t>
            </a:r>
          </a:p>
          <a:p>
            <a:pPr lvl="1" eaLnBrk="1" hangingPunct="1">
              <a:buFont typeface="Wingdings" pitchFamily="2" charset="2"/>
              <a:buChar char="ü"/>
            </a:pPr>
            <a:r>
              <a:rPr lang="en-US" sz="1800" dirty="0" smtClean="0">
                <a:latin typeface="Cambria" pitchFamily="18" charset="0"/>
              </a:rPr>
              <a:t>Representatives of non-governmental organizations,</a:t>
            </a:r>
          </a:p>
          <a:p>
            <a:pPr lvl="1" eaLnBrk="1" hangingPunct="1">
              <a:buFont typeface="Wingdings" pitchFamily="2" charset="2"/>
              <a:buChar char="ü"/>
            </a:pPr>
            <a:r>
              <a:rPr lang="en-US" sz="1800" dirty="0" smtClean="0">
                <a:latin typeface="Cambria" pitchFamily="18" charset="0"/>
              </a:rPr>
              <a:t>Academicians, media and private sector representatives.</a:t>
            </a:r>
          </a:p>
          <a:p>
            <a:pPr eaLnBrk="1" hangingPunct="1">
              <a:buFont typeface="Wingdings" pitchFamily="2" charset="2"/>
              <a:buChar char="§"/>
            </a:pPr>
            <a:r>
              <a:rPr lang="en-US" sz="2000" dirty="0" smtClean="0">
                <a:latin typeface="Cambria" pitchFamily="18" charset="0"/>
              </a:rPr>
              <a:t>There are 50 working groups within the OSP.</a:t>
            </a:r>
          </a:p>
          <a:p>
            <a:pPr eaLnBrk="1" hangingPunct="1">
              <a:buFont typeface="Wingdings" pitchFamily="2" charset="2"/>
              <a:buChar char="§"/>
            </a:pPr>
            <a:r>
              <a:rPr lang="en-US" sz="2000" dirty="0" smtClean="0">
                <a:latin typeface="Cambria" pitchFamily="18" charset="0"/>
              </a:rPr>
              <a:t>553 persons participated in the 55 meetings, held in 2012.</a:t>
            </a:r>
          </a:p>
          <a:p>
            <a:pPr eaLnBrk="1" hangingPunct="1">
              <a:buFont typeface="Wingdings" pitchFamily="2" charset="2"/>
              <a:buChar char="§"/>
            </a:pPr>
            <a:r>
              <a:rPr lang="en-US" sz="2000" dirty="0" smtClean="0">
                <a:latin typeface="Cambria" pitchFamily="18" charset="0"/>
              </a:rPr>
              <a:t>Objectives of the working groups are;</a:t>
            </a:r>
          </a:p>
          <a:p>
            <a:pPr lvl="1" eaLnBrk="1" hangingPunct="1">
              <a:buFont typeface="Wingdings" pitchFamily="2" charset="2"/>
              <a:buChar char="ü"/>
            </a:pPr>
            <a:r>
              <a:rPr lang="en-US" sz="1800" dirty="0" smtClean="0">
                <a:latin typeface="Cambria" pitchFamily="18" charset="0"/>
              </a:rPr>
              <a:t>To ensure the completion/validation of missing data of EU/International publications, reports and web sites.</a:t>
            </a:r>
          </a:p>
          <a:p>
            <a:pPr lvl="1" eaLnBrk="1" hangingPunct="1">
              <a:buFont typeface="Wingdings" pitchFamily="2" charset="2"/>
              <a:buChar char="ü"/>
            </a:pPr>
            <a:r>
              <a:rPr lang="en-US" sz="1800" dirty="0" smtClean="0">
                <a:latin typeface="Cambria" pitchFamily="18" charset="0"/>
              </a:rPr>
              <a:t>To  make an inventory of administrative records within Turkish Statistical System (through a questionnaire prepared by TurkStat).</a:t>
            </a:r>
          </a:p>
          <a:p>
            <a:pPr lvl="1" eaLnBrk="1" hangingPunct="1">
              <a:buFont typeface="Wingdings" pitchFamily="2" charset="2"/>
              <a:buChar char="ü"/>
            </a:pPr>
            <a:r>
              <a:rPr lang="en-US" sz="1800" dirty="0" smtClean="0">
                <a:latin typeface="Cambria" pitchFamily="18" charset="0"/>
              </a:rPr>
              <a:t>To give advice on methods, classification, etc.</a:t>
            </a:r>
          </a:p>
          <a:p>
            <a:pPr lvl="1" eaLnBrk="1" hangingPunct="1">
              <a:buFont typeface="Wingdings" pitchFamily="2" charset="2"/>
              <a:buChar char="§"/>
            </a:pPr>
            <a:endParaRPr lang="en-US" sz="1600" dirty="0" smtClean="0">
              <a:latin typeface="Cambria" pitchFamily="18" charset="0"/>
            </a:endParaRPr>
          </a:p>
          <a:p>
            <a:pPr eaLnBrk="1" hangingPunct="1">
              <a:buNone/>
            </a:pPr>
            <a:endParaRPr lang="en-US" sz="2000" dirty="0" smtClean="0">
              <a:latin typeface="Cambr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Veri Yer Tutucusu"/>
          <p:cNvSpPr>
            <a:spLocks noGrp="1"/>
          </p:cNvSpPr>
          <p:nvPr>
            <p:ph type="dt" sz="quarter" idx="10"/>
          </p:nvPr>
        </p:nvSpPr>
        <p:spPr>
          <a:xfrm>
            <a:off x="7643813" y="6453336"/>
            <a:ext cx="2133600" cy="476250"/>
          </a:xfrm>
          <a:noFill/>
        </p:spPr>
        <p:txBody>
          <a:bodyPr/>
          <a:lstStyle/>
          <a:p>
            <a:fld id="{52F44CBD-89F0-4CDC-953C-537C28B2DF3B}" type="datetime1">
              <a:rPr lang="tr-TR"/>
              <a:pPr/>
              <a:t>14.10.2013</a:t>
            </a:fld>
            <a:endParaRPr lang="tr-TR" dirty="0"/>
          </a:p>
        </p:txBody>
      </p:sp>
      <p:sp>
        <p:nvSpPr>
          <p:cNvPr id="5" name="4 Slayt Numarası Yer Tutucusu"/>
          <p:cNvSpPr>
            <a:spLocks noGrp="1"/>
          </p:cNvSpPr>
          <p:nvPr>
            <p:ph type="sldNum" sz="quarter" idx="11"/>
          </p:nvPr>
        </p:nvSpPr>
        <p:spPr>
          <a:xfrm>
            <a:off x="6948488" y="6453336"/>
            <a:ext cx="2133600" cy="476250"/>
          </a:xfrm>
        </p:spPr>
        <p:txBody>
          <a:bodyPr/>
          <a:lstStyle/>
          <a:p>
            <a:pPr>
              <a:defRPr/>
            </a:pPr>
            <a:fld id="{A43E05B6-A717-4C82-86F9-CE85F00AC468}" type="slidenum">
              <a:rPr lang="tr-TR"/>
              <a:pPr>
                <a:defRPr/>
              </a:pPr>
              <a:t>14</a:t>
            </a:fld>
            <a:endParaRPr lang="tr-TR" dirty="0"/>
          </a:p>
        </p:txBody>
      </p:sp>
      <p:sp>
        <p:nvSpPr>
          <p:cNvPr id="3076" name="Rectangle 2"/>
          <p:cNvSpPr>
            <a:spLocks noGrp="1" noChangeArrowheads="1"/>
          </p:cNvSpPr>
          <p:nvPr>
            <p:ph type="title"/>
          </p:nvPr>
        </p:nvSpPr>
        <p:spPr>
          <a:xfrm>
            <a:off x="0" y="692696"/>
            <a:ext cx="9144000" cy="647700"/>
          </a:xfrm>
        </p:spPr>
        <p:txBody>
          <a:bodyPr/>
          <a:lstStyle/>
          <a:p>
            <a:pPr eaLnBrk="1" hangingPunct="1"/>
            <a:r>
              <a:rPr lang="en-US" sz="3600" b="1" dirty="0" smtClean="0">
                <a:latin typeface="Cambria" pitchFamily="18" charset="0"/>
              </a:rPr>
              <a:t>Official Statistics Programme </a:t>
            </a:r>
            <a:r>
              <a:rPr lang="en-US" sz="2800" b="1" i="1" dirty="0" smtClean="0">
                <a:latin typeface="Cambria" pitchFamily="18" charset="0"/>
              </a:rPr>
              <a:t>(Cont’d)</a:t>
            </a:r>
          </a:p>
        </p:txBody>
      </p:sp>
      <p:sp>
        <p:nvSpPr>
          <p:cNvPr id="3077" name="Rectangle 6"/>
          <p:cNvSpPr>
            <a:spLocks noGrp="1" noChangeArrowheads="1"/>
          </p:cNvSpPr>
          <p:nvPr>
            <p:ph idx="1"/>
          </p:nvPr>
        </p:nvSpPr>
        <p:spPr>
          <a:xfrm>
            <a:off x="467544" y="1340768"/>
            <a:ext cx="8229600" cy="432048"/>
          </a:xfrm>
        </p:spPr>
        <p:txBody>
          <a:bodyPr/>
          <a:lstStyle/>
          <a:p>
            <a:pPr algn="ctr" eaLnBrk="1" hangingPunct="1">
              <a:buNone/>
            </a:pPr>
            <a:r>
              <a:rPr lang="en-US" sz="2000" b="1" dirty="0" smtClean="0">
                <a:latin typeface="Cambria" pitchFamily="18" charset="0"/>
              </a:rPr>
              <a:t>Official Statistics Programme Working Group</a:t>
            </a:r>
            <a:r>
              <a:rPr lang="tr-TR" sz="2000" b="1" dirty="0" smtClean="0">
                <a:latin typeface="Cambria" pitchFamily="18" charset="0"/>
              </a:rPr>
              <a:t> </a:t>
            </a:r>
            <a:r>
              <a:rPr lang="tr-TR" sz="2000" b="1" dirty="0" err="1" smtClean="0">
                <a:latin typeface="Cambria" pitchFamily="18" charset="0"/>
              </a:rPr>
              <a:t>Meetings</a:t>
            </a:r>
            <a:endParaRPr lang="en-US" sz="2000" b="1" dirty="0" smtClean="0">
              <a:latin typeface="Cambria" pitchFamily="18" charset="0"/>
            </a:endParaRPr>
          </a:p>
          <a:p>
            <a:pPr algn="ctr" eaLnBrk="1" hangingPunct="1">
              <a:buNone/>
            </a:pPr>
            <a:endParaRPr lang="en-US" sz="2000" dirty="0" smtClean="0">
              <a:latin typeface="Cambria" pitchFamily="18" charset="0"/>
            </a:endParaRPr>
          </a:p>
        </p:txBody>
      </p:sp>
      <p:graphicFrame>
        <p:nvGraphicFramePr>
          <p:cNvPr id="7" name="6 Tablo"/>
          <p:cNvGraphicFramePr>
            <a:graphicFrameLocks noGrp="1"/>
          </p:cNvGraphicFramePr>
          <p:nvPr/>
        </p:nvGraphicFramePr>
        <p:xfrm>
          <a:off x="539552" y="1988838"/>
          <a:ext cx="7992887" cy="4032450"/>
        </p:xfrm>
        <a:graphic>
          <a:graphicData uri="http://schemas.openxmlformats.org/drawingml/2006/table">
            <a:tbl>
              <a:tblPr>
                <a:effectLst>
                  <a:innerShdw blurRad="63500" dist="50800" dir="16200000">
                    <a:prstClr val="black">
                      <a:alpha val="50000"/>
                    </a:prstClr>
                  </a:innerShdw>
                </a:effectLst>
                <a:tableStyleId>{91EBBBCC-DAD2-459C-BE2E-F6DE35CF9A28}</a:tableStyleId>
              </a:tblPr>
              <a:tblGrid>
                <a:gridCol w="3456605"/>
                <a:gridCol w="1941124"/>
                <a:gridCol w="2595158"/>
              </a:tblGrid>
              <a:tr h="672075">
                <a:tc>
                  <a:txBody>
                    <a:bodyPr/>
                    <a:lstStyle/>
                    <a:p>
                      <a:pPr algn="l" rtl="0" fontAlgn="ctr"/>
                      <a:r>
                        <a:rPr lang="tr-TR" sz="1600" b="1" kern="1200" dirty="0" smtClean="0">
                          <a:effectLst/>
                          <a:latin typeface="Cambria" pitchFamily="18" charset="0"/>
                        </a:rPr>
                        <a:t> TYPE</a:t>
                      </a:r>
                      <a:r>
                        <a:rPr lang="tr-TR" sz="1600" b="1" kern="1200" baseline="0" dirty="0" smtClean="0">
                          <a:effectLst/>
                          <a:latin typeface="Cambria" pitchFamily="18" charset="0"/>
                        </a:rPr>
                        <a:t> OF INSTITUTION</a:t>
                      </a:r>
                      <a:endParaRPr lang="tr-TR" sz="1600" b="1" kern="1200" dirty="0">
                        <a:solidFill>
                          <a:srgbClr val="003399"/>
                        </a:solidFill>
                        <a:effectLst/>
                        <a:latin typeface="Cambria" pitchFamily="18" charset="0"/>
                        <a:ea typeface="+mn-ea"/>
                        <a:cs typeface="Arial" charset="0"/>
                      </a:endParaRPr>
                    </a:p>
                  </a:txBody>
                  <a:tcPr marL="53017" marR="5891" marT="5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tr-TR" sz="1600" b="1" kern="1200" dirty="0" smtClean="0">
                          <a:effectLst/>
                          <a:latin typeface="Cambria" pitchFamily="18" charset="0"/>
                        </a:rPr>
                        <a:t>NUMBER</a:t>
                      </a:r>
                      <a:r>
                        <a:rPr lang="tr-TR" sz="1600" b="1" kern="1200" baseline="0" dirty="0" smtClean="0">
                          <a:effectLst/>
                          <a:latin typeface="Cambria" pitchFamily="18" charset="0"/>
                        </a:rPr>
                        <a:t> OF UNITS</a:t>
                      </a:r>
                      <a:endParaRPr lang="tr-TR" sz="1600" b="1" kern="1200" dirty="0">
                        <a:solidFill>
                          <a:srgbClr val="003399"/>
                        </a:solidFill>
                        <a:effectLst/>
                        <a:latin typeface="Cambria" pitchFamily="18" charset="0"/>
                        <a:ea typeface="+mn-ea"/>
                        <a:cs typeface="Arial" charset="0"/>
                      </a:endParaRPr>
                    </a:p>
                  </a:txBody>
                  <a:tcPr marL="5891" marR="5891" marT="5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tr-TR" sz="1600" b="1" kern="1200" dirty="0" smtClean="0">
                          <a:effectLst/>
                          <a:latin typeface="Cambria" pitchFamily="18" charset="0"/>
                        </a:rPr>
                        <a:t>PARTICIPATED</a:t>
                      </a:r>
                      <a:r>
                        <a:rPr lang="tr-TR" sz="1600" b="1" kern="1200" baseline="0" dirty="0" smtClean="0">
                          <a:effectLst/>
                          <a:latin typeface="Cambria" pitchFamily="18" charset="0"/>
                        </a:rPr>
                        <a:t> PERSONS</a:t>
                      </a:r>
                      <a:r>
                        <a:rPr lang="tr-TR" sz="1600" b="1" kern="1200" dirty="0" smtClean="0">
                          <a:effectLst/>
                          <a:latin typeface="Cambria" pitchFamily="18" charset="0"/>
                        </a:rPr>
                        <a:t> </a:t>
                      </a:r>
                      <a:endParaRPr lang="tr-TR" sz="1600" b="1" kern="1200" dirty="0">
                        <a:solidFill>
                          <a:srgbClr val="003399"/>
                        </a:solidFill>
                        <a:effectLst/>
                        <a:latin typeface="Cambria" pitchFamily="18" charset="0"/>
                        <a:ea typeface="+mn-ea"/>
                        <a:cs typeface="Arial" charset="0"/>
                      </a:endParaRPr>
                    </a:p>
                  </a:txBody>
                  <a:tcPr marL="5891" marR="5891" marT="5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672075">
                <a:tc>
                  <a:txBody>
                    <a:bodyPr/>
                    <a:lstStyle/>
                    <a:p>
                      <a:pPr algn="l" rtl="0" fontAlgn="b">
                        <a:lnSpc>
                          <a:spcPct val="150000"/>
                        </a:lnSpc>
                      </a:pPr>
                      <a:r>
                        <a:rPr lang="tr-TR" sz="1600" b="0" i="0" u="none" strike="noStrike" dirty="0" smtClean="0">
                          <a:solidFill>
                            <a:schemeClr val="dk1"/>
                          </a:solidFill>
                          <a:latin typeface="Cambria" pitchFamily="18" charset="0"/>
                        </a:rPr>
                        <a:t>  MINISTRIES AND SUBSIDIARIES</a:t>
                      </a:r>
                      <a:endParaRPr lang="tr-TR" sz="1600" b="0" i="0" u="none" strike="noStrike" dirty="0">
                        <a:solidFill>
                          <a:srgbClr val="000000"/>
                        </a:solidFill>
                        <a:latin typeface="Cambria" pitchFamily="18" charset="0"/>
                      </a:endParaRPr>
                    </a:p>
                  </a:txBody>
                  <a:tcPr marL="5891" marR="5891" marT="5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b">
                        <a:lnSpc>
                          <a:spcPct val="150000"/>
                        </a:lnSpc>
                      </a:pPr>
                      <a:r>
                        <a:rPr lang="tr-TR" sz="1600" b="0" u="none" strike="noStrike" dirty="0">
                          <a:latin typeface="Cambria" pitchFamily="18" charset="0"/>
                        </a:rPr>
                        <a:t>172</a:t>
                      </a:r>
                      <a:endParaRPr lang="tr-TR" sz="1600" b="0" i="0" u="none" strike="noStrike" dirty="0">
                        <a:solidFill>
                          <a:srgbClr val="000000"/>
                        </a:solidFill>
                        <a:latin typeface="Cambria" pitchFamily="18" charset="0"/>
                      </a:endParaRPr>
                    </a:p>
                  </a:txBody>
                  <a:tcPr marL="5891" marR="5891" marT="5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rtl="0" fontAlgn="ctr">
                        <a:lnSpc>
                          <a:spcPct val="150000"/>
                        </a:lnSpc>
                      </a:pPr>
                      <a:r>
                        <a:rPr lang="tr-TR" sz="1600" b="0" u="none" strike="noStrike" dirty="0">
                          <a:latin typeface="Cambria" pitchFamily="18" charset="0"/>
                        </a:rPr>
                        <a:t>468</a:t>
                      </a:r>
                      <a:endParaRPr lang="tr-TR" sz="1600" b="0" i="0" u="none" strike="noStrike" dirty="0">
                        <a:solidFill>
                          <a:srgbClr val="000000"/>
                        </a:solidFill>
                        <a:latin typeface="Cambria" pitchFamily="18" charset="0"/>
                      </a:endParaRPr>
                    </a:p>
                  </a:txBody>
                  <a:tcPr marL="5891" marR="5891" marT="5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672075">
                <a:tc>
                  <a:txBody>
                    <a:bodyPr/>
                    <a:lstStyle/>
                    <a:p>
                      <a:pPr algn="l" rtl="0" fontAlgn="b">
                        <a:lnSpc>
                          <a:spcPct val="150000"/>
                        </a:lnSpc>
                      </a:pPr>
                      <a:r>
                        <a:rPr lang="tr-TR" sz="1600" b="0" i="0" u="none" strike="noStrike" dirty="0" smtClean="0">
                          <a:solidFill>
                            <a:srgbClr val="000000"/>
                          </a:solidFill>
                          <a:latin typeface="Cambria" pitchFamily="18" charset="0"/>
                        </a:rPr>
                        <a:t>  OTHER</a:t>
                      </a:r>
                      <a:r>
                        <a:rPr lang="tr-TR" sz="1600" b="0" i="0" u="none" strike="noStrike" baseline="0" dirty="0" smtClean="0">
                          <a:solidFill>
                            <a:srgbClr val="000000"/>
                          </a:solidFill>
                          <a:latin typeface="Cambria" pitchFamily="18" charset="0"/>
                        </a:rPr>
                        <a:t> PUBLIC INSTITUTIONS</a:t>
                      </a:r>
                      <a:endParaRPr lang="tr-TR" sz="1600" b="0" i="0" u="none" strike="noStrike" dirty="0">
                        <a:solidFill>
                          <a:srgbClr val="000000"/>
                        </a:solidFill>
                        <a:latin typeface="Cambria" pitchFamily="18" charset="0"/>
                      </a:endParaRPr>
                    </a:p>
                  </a:txBody>
                  <a:tcPr marL="5891" marR="5891" marT="5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b">
                        <a:lnSpc>
                          <a:spcPct val="150000"/>
                        </a:lnSpc>
                      </a:pPr>
                      <a:r>
                        <a:rPr lang="tr-TR" sz="1600" b="0" u="none" strike="noStrike" dirty="0">
                          <a:latin typeface="Cambria" pitchFamily="18" charset="0"/>
                        </a:rPr>
                        <a:t>19</a:t>
                      </a:r>
                      <a:endParaRPr lang="tr-TR" sz="1600" b="0" i="0" u="none" strike="noStrike" dirty="0">
                        <a:solidFill>
                          <a:srgbClr val="000000"/>
                        </a:solidFill>
                        <a:latin typeface="Cambria" pitchFamily="18" charset="0"/>
                      </a:endParaRPr>
                    </a:p>
                  </a:txBody>
                  <a:tcPr marL="5891" marR="5891" marT="5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lang="tr-TR"/>
                    </a:p>
                  </a:txBody>
                  <a:tcPr/>
                </a:tc>
              </a:tr>
              <a:tr h="672075">
                <a:tc>
                  <a:txBody>
                    <a:bodyPr/>
                    <a:lstStyle/>
                    <a:p>
                      <a:pPr algn="l" rtl="0" fontAlgn="b">
                        <a:lnSpc>
                          <a:spcPct val="150000"/>
                        </a:lnSpc>
                      </a:pPr>
                      <a:r>
                        <a:rPr lang="tr-TR" sz="1600" b="0" i="0" u="none" strike="noStrike" dirty="0" smtClean="0">
                          <a:solidFill>
                            <a:schemeClr val="dk1"/>
                          </a:solidFill>
                          <a:latin typeface="Cambria" pitchFamily="18" charset="0"/>
                        </a:rPr>
                        <a:t>  </a:t>
                      </a:r>
                      <a:r>
                        <a:rPr lang="tr-TR" sz="1600" b="0" i="0" u="none" strike="noStrike" dirty="0" err="1" smtClean="0">
                          <a:solidFill>
                            <a:schemeClr val="dk1"/>
                          </a:solidFill>
                          <a:latin typeface="Cambria" pitchFamily="18" charset="0"/>
                        </a:rPr>
                        <a:t>NGOs</a:t>
                      </a:r>
                      <a:r>
                        <a:rPr lang="tr-TR" sz="1600" b="0" i="0" u="none" strike="noStrike" baseline="0" dirty="0" smtClean="0">
                          <a:solidFill>
                            <a:schemeClr val="dk1"/>
                          </a:solidFill>
                          <a:latin typeface="Cambria" pitchFamily="18" charset="0"/>
                        </a:rPr>
                        <a:t> AND PRESS</a:t>
                      </a:r>
                      <a:endParaRPr lang="tr-TR" sz="1600" b="0" i="0" u="none" strike="noStrike" dirty="0">
                        <a:solidFill>
                          <a:srgbClr val="000000"/>
                        </a:solidFill>
                        <a:latin typeface="Cambria" pitchFamily="18" charset="0"/>
                      </a:endParaRPr>
                    </a:p>
                  </a:txBody>
                  <a:tcPr marL="5891" marR="5891" marT="5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lnSpc>
                          <a:spcPct val="150000"/>
                        </a:lnSpc>
                      </a:pPr>
                      <a:r>
                        <a:rPr lang="tr-TR" sz="1600" b="0" u="none" strike="noStrike" dirty="0">
                          <a:latin typeface="Cambria" pitchFamily="18" charset="0"/>
                        </a:rPr>
                        <a:t>67</a:t>
                      </a:r>
                      <a:endParaRPr lang="tr-TR" sz="1600" b="0" i="0" u="none" strike="noStrike" dirty="0">
                        <a:solidFill>
                          <a:srgbClr val="000000"/>
                        </a:solidFill>
                        <a:latin typeface="Cambria" pitchFamily="18" charset="0"/>
                      </a:endParaRPr>
                    </a:p>
                  </a:txBody>
                  <a:tcPr marL="5891" marR="5891" marT="5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lnSpc>
                          <a:spcPct val="150000"/>
                        </a:lnSpc>
                      </a:pPr>
                      <a:r>
                        <a:rPr lang="tr-TR" sz="1600" b="0" u="none" strike="noStrike" dirty="0">
                          <a:latin typeface="Cambria" pitchFamily="18" charset="0"/>
                        </a:rPr>
                        <a:t>61</a:t>
                      </a:r>
                      <a:endParaRPr lang="tr-TR" sz="1600" b="0" i="0" u="none" strike="noStrike" dirty="0">
                        <a:solidFill>
                          <a:srgbClr val="000000"/>
                        </a:solidFill>
                        <a:latin typeface="Cambria" pitchFamily="18" charset="0"/>
                      </a:endParaRPr>
                    </a:p>
                  </a:txBody>
                  <a:tcPr marL="5891" marR="5891" marT="5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672075">
                <a:tc>
                  <a:txBody>
                    <a:bodyPr/>
                    <a:lstStyle/>
                    <a:p>
                      <a:pPr algn="l" rtl="0" fontAlgn="ctr">
                        <a:lnSpc>
                          <a:spcPct val="150000"/>
                        </a:lnSpc>
                      </a:pPr>
                      <a:r>
                        <a:rPr lang="tr-TR" sz="1600" b="0" i="0" u="none" strike="noStrike" dirty="0" smtClean="0">
                          <a:solidFill>
                            <a:schemeClr val="dk1"/>
                          </a:solidFill>
                          <a:latin typeface="Cambria" pitchFamily="18" charset="0"/>
                        </a:rPr>
                        <a:t>  UNIVERSITIES</a:t>
                      </a:r>
                      <a:endParaRPr lang="tr-TR" sz="1600" b="0" i="0" u="none" strike="noStrike" dirty="0">
                        <a:solidFill>
                          <a:srgbClr val="000000"/>
                        </a:solidFill>
                        <a:latin typeface="Cambria" pitchFamily="18" charset="0"/>
                      </a:endParaRPr>
                    </a:p>
                  </a:txBody>
                  <a:tcPr marL="5891" marR="5891" marT="5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lnSpc>
                          <a:spcPct val="150000"/>
                        </a:lnSpc>
                      </a:pPr>
                      <a:r>
                        <a:rPr lang="tr-TR" sz="1600" b="0" u="none" strike="noStrike" dirty="0" smtClean="0">
                          <a:latin typeface="Cambria" pitchFamily="18" charset="0"/>
                        </a:rPr>
                        <a:t>19</a:t>
                      </a:r>
                      <a:endParaRPr lang="tr-TR" sz="1600" b="0" i="0" u="none" strike="noStrike" dirty="0">
                        <a:solidFill>
                          <a:srgbClr val="000000"/>
                        </a:solidFill>
                        <a:latin typeface="Cambria" pitchFamily="18" charset="0"/>
                      </a:endParaRPr>
                    </a:p>
                  </a:txBody>
                  <a:tcPr marL="5891" marR="5891" marT="5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lnSpc>
                          <a:spcPct val="150000"/>
                        </a:lnSpc>
                      </a:pPr>
                      <a:r>
                        <a:rPr lang="tr-TR" sz="1600" b="0" u="none" strike="noStrike" dirty="0" smtClean="0">
                          <a:latin typeface="Cambria" pitchFamily="18" charset="0"/>
                        </a:rPr>
                        <a:t>24</a:t>
                      </a:r>
                      <a:endParaRPr lang="tr-TR" sz="1600" b="0" i="0" u="none" strike="noStrike" dirty="0">
                        <a:solidFill>
                          <a:srgbClr val="000000"/>
                        </a:solidFill>
                        <a:latin typeface="Cambria" pitchFamily="18" charset="0"/>
                      </a:endParaRPr>
                    </a:p>
                  </a:txBody>
                  <a:tcPr marL="5891" marR="5891" marT="5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672075">
                <a:tc>
                  <a:txBody>
                    <a:bodyPr/>
                    <a:lstStyle/>
                    <a:p>
                      <a:pPr algn="l" rtl="0" fontAlgn="ctr">
                        <a:lnSpc>
                          <a:spcPct val="150000"/>
                        </a:lnSpc>
                      </a:pPr>
                      <a:r>
                        <a:rPr lang="tr-TR" sz="1600" b="1" i="0" u="none" strike="noStrike" dirty="0" smtClean="0">
                          <a:solidFill>
                            <a:schemeClr val="tx1"/>
                          </a:solidFill>
                          <a:latin typeface="Cambria" pitchFamily="18" charset="0"/>
                        </a:rPr>
                        <a:t>  TOTAL</a:t>
                      </a:r>
                      <a:endParaRPr lang="tr-TR" sz="1600" b="1" i="0" u="none" strike="noStrike" dirty="0">
                        <a:solidFill>
                          <a:schemeClr val="tx1"/>
                        </a:solidFill>
                        <a:latin typeface="Cambria" pitchFamily="18" charset="0"/>
                      </a:endParaRPr>
                    </a:p>
                  </a:txBody>
                  <a:tcPr marL="5891" marR="5891" marT="5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lnSpc>
                          <a:spcPct val="150000"/>
                        </a:lnSpc>
                      </a:pPr>
                      <a:r>
                        <a:rPr lang="tr-TR" sz="1600" b="1" u="none" strike="noStrike" dirty="0" smtClean="0">
                          <a:solidFill>
                            <a:schemeClr val="tx1"/>
                          </a:solidFill>
                          <a:latin typeface="Cambria" pitchFamily="18" charset="0"/>
                        </a:rPr>
                        <a:t>277</a:t>
                      </a:r>
                      <a:endParaRPr lang="tr-TR" sz="1600" b="1" i="0" u="none" strike="noStrike" dirty="0">
                        <a:solidFill>
                          <a:schemeClr val="tx1"/>
                        </a:solidFill>
                        <a:latin typeface="Cambria" pitchFamily="18" charset="0"/>
                      </a:endParaRPr>
                    </a:p>
                  </a:txBody>
                  <a:tcPr marL="5891" marR="5891" marT="5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lnSpc>
                          <a:spcPct val="150000"/>
                        </a:lnSpc>
                      </a:pPr>
                      <a:r>
                        <a:rPr lang="tr-TR" sz="1600" b="1" u="none" strike="noStrike" dirty="0" smtClean="0">
                          <a:solidFill>
                            <a:schemeClr val="tx1"/>
                          </a:solidFill>
                          <a:latin typeface="Cambria" pitchFamily="18" charset="0"/>
                        </a:rPr>
                        <a:t>553</a:t>
                      </a:r>
                      <a:endParaRPr lang="tr-TR" sz="1600" b="1" i="0" u="none" strike="noStrike" dirty="0">
                        <a:solidFill>
                          <a:schemeClr val="tx1"/>
                        </a:solidFill>
                        <a:latin typeface="Cambria" pitchFamily="18" charset="0"/>
                      </a:endParaRPr>
                    </a:p>
                  </a:txBody>
                  <a:tcPr marL="5891" marR="5891" marT="5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Veri Yer Tutucusu"/>
          <p:cNvSpPr>
            <a:spLocks noGrp="1"/>
          </p:cNvSpPr>
          <p:nvPr>
            <p:ph type="dt" sz="quarter" idx="10"/>
          </p:nvPr>
        </p:nvSpPr>
        <p:spPr>
          <a:xfrm>
            <a:off x="7643813" y="6453336"/>
            <a:ext cx="2133600" cy="476250"/>
          </a:xfrm>
          <a:noFill/>
        </p:spPr>
        <p:txBody>
          <a:bodyPr/>
          <a:lstStyle/>
          <a:p>
            <a:fld id="{52F44CBD-89F0-4CDC-953C-537C28B2DF3B}" type="datetime1">
              <a:rPr lang="tr-TR"/>
              <a:pPr/>
              <a:t>14.10.2013</a:t>
            </a:fld>
            <a:endParaRPr lang="tr-TR" dirty="0"/>
          </a:p>
        </p:txBody>
      </p:sp>
      <p:sp>
        <p:nvSpPr>
          <p:cNvPr id="5" name="4 Slayt Numarası Yer Tutucusu"/>
          <p:cNvSpPr>
            <a:spLocks noGrp="1"/>
          </p:cNvSpPr>
          <p:nvPr>
            <p:ph type="sldNum" sz="quarter" idx="11"/>
          </p:nvPr>
        </p:nvSpPr>
        <p:spPr>
          <a:xfrm>
            <a:off x="6948488" y="6453336"/>
            <a:ext cx="2133600" cy="476250"/>
          </a:xfrm>
        </p:spPr>
        <p:txBody>
          <a:bodyPr/>
          <a:lstStyle/>
          <a:p>
            <a:pPr>
              <a:defRPr/>
            </a:pPr>
            <a:fld id="{A43E05B6-A717-4C82-86F9-CE85F00AC468}" type="slidenum">
              <a:rPr lang="tr-TR"/>
              <a:pPr>
                <a:defRPr/>
              </a:pPr>
              <a:t>15</a:t>
            </a:fld>
            <a:endParaRPr lang="tr-TR" dirty="0"/>
          </a:p>
        </p:txBody>
      </p:sp>
      <p:sp>
        <p:nvSpPr>
          <p:cNvPr id="3076" name="Rectangle 2"/>
          <p:cNvSpPr>
            <a:spLocks noGrp="1" noChangeArrowheads="1"/>
          </p:cNvSpPr>
          <p:nvPr>
            <p:ph type="title"/>
          </p:nvPr>
        </p:nvSpPr>
        <p:spPr>
          <a:xfrm>
            <a:off x="428625" y="692696"/>
            <a:ext cx="8229600" cy="647700"/>
          </a:xfrm>
        </p:spPr>
        <p:txBody>
          <a:bodyPr/>
          <a:lstStyle/>
          <a:p>
            <a:pPr eaLnBrk="1" hangingPunct="1"/>
            <a:r>
              <a:rPr lang="en-US" sz="4000" b="1" dirty="0" smtClean="0">
                <a:latin typeface="Cambria" pitchFamily="18" charset="0"/>
              </a:rPr>
              <a:t>Protocols</a:t>
            </a:r>
          </a:p>
        </p:txBody>
      </p:sp>
      <p:sp>
        <p:nvSpPr>
          <p:cNvPr id="3077" name="Rectangle 6"/>
          <p:cNvSpPr>
            <a:spLocks noGrp="1" noChangeArrowheads="1"/>
          </p:cNvSpPr>
          <p:nvPr>
            <p:ph idx="1"/>
          </p:nvPr>
        </p:nvSpPr>
        <p:spPr>
          <a:xfrm>
            <a:off x="251520" y="1412776"/>
            <a:ext cx="8640960" cy="4896544"/>
          </a:xfrm>
        </p:spPr>
        <p:txBody>
          <a:bodyPr/>
          <a:lstStyle/>
          <a:p>
            <a:pPr eaLnBrk="1" hangingPunct="1">
              <a:buFont typeface="Wingdings" pitchFamily="2" charset="2"/>
              <a:buChar char="§"/>
            </a:pPr>
            <a:r>
              <a:rPr lang="en-US" sz="2000" smtClean="0">
                <a:latin typeface="Cambria" pitchFamily="18" charset="0"/>
              </a:rPr>
              <a:t>Article 7-10 ensures a clear and broad legal mandate to TurkStat in terms of data collection and access to administrative registers.</a:t>
            </a:r>
          </a:p>
          <a:p>
            <a:pPr eaLnBrk="1" hangingPunct="1">
              <a:buFont typeface="Wingdings" pitchFamily="2" charset="2"/>
              <a:buChar char="§"/>
            </a:pPr>
            <a:r>
              <a:rPr lang="en-US" sz="2000" smtClean="0">
                <a:latin typeface="Cambria" pitchFamily="18" charset="0"/>
              </a:rPr>
              <a:t>Protocols are also in place with public authorities, universities, professional associations, non-governmental organizations.</a:t>
            </a:r>
          </a:p>
          <a:p>
            <a:pPr eaLnBrk="1" hangingPunct="1">
              <a:buFont typeface="Wingdings" pitchFamily="2" charset="2"/>
              <a:buChar char="§"/>
            </a:pPr>
            <a:r>
              <a:rPr lang="en-US" sz="2000" smtClean="0">
                <a:latin typeface="Cambria" pitchFamily="18" charset="0"/>
              </a:rPr>
              <a:t>For instance,</a:t>
            </a:r>
          </a:p>
          <a:p>
            <a:pPr eaLnBrk="1" hangingPunct="1">
              <a:buFont typeface="Wingdings" pitchFamily="2" charset="2"/>
              <a:buChar char="§"/>
            </a:pPr>
            <a:endParaRPr lang="en-US" sz="800" smtClean="0">
              <a:latin typeface="Cambria" pitchFamily="18" charset="0"/>
            </a:endParaRPr>
          </a:p>
          <a:p>
            <a:pPr lvl="1" eaLnBrk="1" hangingPunct="1">
              <a:buFont typeface="Wingdings" pitchFamily="2" charset="2"/>
              <a:buChar char="ü"/>
            </a:pPr>
            <a:r>
              <a:rPr lang="en-US" sz="1600" smtClean="0">
                <a:latin typeface="Cambria" pitchFamily="18" charset="0"/>
              </a:rPr>
              <a:t>Ministry of Food, Agriculture and Livestock</a:t>
            </a:r>
          </a:p>
          <a:p>
            <a:pPr lvl="1" eaLnBrk="1" hangingPunct="1">
              <a:buNone/>
            </a:pPr>
            <a:r>
              <a:rPr lang="en-US" sz="1600" i="1" smtClean="0">
                <a:latin typeface="Cambria" pitchFamily="18" charset="0"/>
              </a:rPr>
              <a:t>	(Agricultural Holdings Register)</a:t>
            </a:r>
          </a:p>
          <a:p>
            <a:pPr lvl="1" eaLnBrk="1" hangingPunct="1">
              <a:buFont typeface="Wingdings" pitchFamily="2" charset="2"/>
              <a:buChar char="ü"/>
            </a:pPr>
            <a:r>
              <a:rPr lang="en-US" sz="1600" smtClean="0">
                <a:latin typeface="Cambria" pitchFamily="18" charset="0"/>
              </a:rPr>
              <a:t>Central Bank of the Republic of Turkey</a:t>
            </a:r>
          </a:p>
          <a:p>
            <a:pPr lvl="1" eaLnBrk="1" hangingPunct="1">
              <a:buNone/>
            </a:pPr>
            <a:r>
              <a:rPr lang="en-US" sz="1600" i="1" smtClean="0">
                <a:latin typeface="Cambria" pitchFamily="18" charset="0"/>
              </a:rPr>
              <a:t>	(Consumer Tendency Survey)</a:t>
            </a:r>
          </a:p>
          <a:p>
            <a:pPr lvl="1" eaLnBrk="1" hangingPunct="1">
              <a:buFont typeface="Wingdings" pitchFamily="2" charset="2"/>
              <a:buChar char="ü"/>
            </a:pPr>
            <a:r>
              <a:rPr lang="en-US" sz="1600" smtClean="0">
                <a:latin typeface="Cambria" pitchFamily="18" charset="0"/>
              </a:rPr>
              <a:t>İzmir Development Agency</a:t>
            </a:r>
          </a:p>
          <a:p>
            <a:pPr lvl="1" eaLnBrk="1" hangingPunct="1">
              <a:buNone/>
            </a:pPr>
            <a:r>
              <a:rPr lang="en-US" sz="1600" i="1" smtClean="0">
                <a:latin typeface="Cambria" pitchFamily="18" charset="0"/>
              </a:rPr>
              <a:t>	(Impact Analysis Research)</a:t>
            </a:r>
          </a:p>
          <a:p>
            <a:pPr lvl="1" eaLnBrk="1" hangingPunct="1">
              <a:buFont typeface="Wingdings" pitchFamily="2" charset="2"/>
              <a:buChar char="ü"/>
            </a:pPr>
            <a:r>
              <a:rPr lang="en-US" sz="1600" smtClean="0">
                <a:latin typeface="Cambria" pitchFamily="18" charset="0"/>
              </a:rPr>
              <a:t>Ministry of Culture and Tourism</a:t>
            </a:r>
          </a:p>
          <a:p>
            <a:pPr lvl="1" eaLnBrk="1" hangingPunct="1">
              <a:buNone/>
            </a:pPr>
            <a:r>
              <a:rPr lang="en-US" sz="1600" i="1" smtClean="0">
                <a:latin typeface="Cambria" pitchFamily="18" charset="0"/>
              </a:rPr>
              <a:t>	(Household Domestic Tourism Survey)</a:t>
            </a:r>
          </a:p>
          <a:p>
            <a:pPr lvl="1" eaLnBrk="1" hangingPunct="1">
              <a:buFont typeface="Wingdings" pitchFamily="2" charset="2"/>
              <a:buChar char="ü"/>
            </a:pPr>
            <a:r>
              <a:rPr lang="en-US" sz="1600" smtClean="0">
                <a:latin typeface="Cambria" pitchFamily="18" charset="0"/>
              </a:rPr>
              <a:t>Higher Education Council</a:t>
            </a:r>
          </a:p>
          <a:p>
            <a:pPr lvl="1" eaLnBrk="1" hangingPunct="1">
              <a:buNone/>
            </a:pPr>
            <a:r>
              <a:rPr lang="en-US" sz="1600" i="1" smtClean="0">
                <a:latin typeface="Cambria" pitchFamily="18" charset="0"/>
              </a:rPr>
              <a:t>	(National Education Statistics)</a:t>
            </a:r>
          </a:p>
          <a:p>
            <a:pPr eaLnBrk="1" hangingPunct="1">
              <a:buFont typeface="Wingdings" pitchFamily="2" charset="2"/>
              <a:buChar char="§"/>
            </a:pPr>
            <a:endParaRPr lang="en-US" sz="2000" smtClean="0">
              <a:latin typeface="Cambria" pitchFamily="18" charset="0"/>
            </a:endParaRPr>
          </a:p>
        </p:txBody>
      </p:sp>
      <p:pic>
        <p:nvPicPr>
          <p:cNvPr id="4100" name="Picture 4" descr="http://documentexperts.net/images/j0309628.jpg"/>
          <p:cNvPicPr>
            <a:picLocks noChangeAspect="1" noChangeArrowheads="1"/>
          </p:cNvPicPr>
          <p:nvPr/>
        </p:nvPicPr>
        <p:blipFill>
          <a:blip r:embed="rId2" cstate="print">
            <a:duotone>
              <a:prstClr val="black"/>
              <a:schemeClr val="accent3">
                <a:tint val="45000"/>
                <a:satMod val="400000"/>
              </a:schemeClr>
            </a:duotone>
            <a:lum bright="12000" contrast="-2000"/>
          </a:blip>
          <a:srcRect/>
          <a:stretch>
            <a:fillRect/>
          </a:stretch>
        </p:blipFill>
        <p:spPr bwMode="auto">
          <a:xfrm>
            <a:off x="5076056" y="3667452"/>
            <a:ext cx="4019525" cy="2569860"/>
          </a:xfrm>
          <a:prstGeom prst="rect">
            <a:avLst/>
          </a:prstGeom>
          <a:noFill/>
          <a:ln>
            <a:solidFill>
              <a:schemeClr val="accent6">
                <a:lumMod val="60000"/>
                <a:lumOff val="40000"/>
              </a:schemeClr>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Veri Yer Tutucusu"/>
          <p:cNvSpPr>
            <a:spLocks noGrp="1"/>
          </p:cNvSpPr>
          <p:nvPr>
            <p:ph type="dt" sz="quarter" idx="10"/>
          </p:nvPr>
        </p:nvSpPr>
        <p:spPr>
          <a:xfrm>
            <a:off x="7643813" y="6453336"/>
            <a:ext cx="2133600" cy="476250"/>
          </a:xfrm>
          <a:noFill/>
        </p:spPr>
        <p:txBody>
          <a:bodyPr/>
          <a:lstStyle/>
          <a:p>
            <a:fld id="{52F44CBD-89F0-4CDC-953C-537C28B2DF3B}" type="datetime1">
              <a:rPr lang="tr-TR"/>
              <a:pPr/>
              <a:t>14.10.2013</a:t>
            </a:fld>
            <a:endParaRPr lang="tr-TR"/>
          </a:p>
        </p:txBody>
      </p:sp>
      <p:sp>
        <p:nvSpPr>
          <p:cNvPr id="5" name="4 Slayt Numarası Yer Tutucusu"/>
          <p:cNvSpPr>
            <a:spLocks noGrp="1"/>
          </p:cNvSpPr>
          <p:nvPr>
            <p:ph type="sldNum" sz="quarter" idx="11"/>
          </p:nvPr>
        </p:nvSpPr>
        <p:spPr>
          <a:xfrm>
            <a:off x="6948488" y="6453336"/>
            <a:ext cx="2133600" cy="476250"/>
          </a:xfrm>
        </p:spPr>
        <p:txBody>
          <a:bodyPr/>
          <a:lstStyle/>
          <a:p>
            <a:pPr>
              <a:defRPr/>
            </a:pPr>
            <a:fld id="{A43E05B6-A717-4C82-86F9-CE85F00AC468}" type="slidenum">
              <a:rPr lang="tr-TR"/>
              <a:pPr>
                <a:defRPr/>
              </a:pPr>
              <a:t>16</a:t>
            </a:fld>
            <a:endParaRPr lang="tr-TR" dirty="0"/>
          </a:p>
        </p:txBody>
      </p:sp>
      <p:sp>
        <p:nvSpPr>
          <p:cNvPr id="3076" name="Rectangle 2"/>
          <p:cNvSpPr>
            <a:spLocks noGrp="1" noChangeArrowheads="1"/>
          </p:cNvSpPr>
          <p:nvPr>
            <p:ph type="title"/>
          </p:nvPr>
        </p:nvSpPr>
        <p:spPr>
          <a:xfrm>
            <a:off x="428625" y="620688"/>
            <a:ext cx="8229600" cy="647700"/>
          </a:xfrm>
        </p:spPr>
        <p:txBody>
          <a:bodyPr/>
          <a:lstStyle/>
          <a:p>
            <a:pPr eaLnBrk="1" hangingPunct="1"/>
            <a:r>
              <a:rPr lang="en-US" sz="3600" b="1" dirty="0" smtClean="0">
                <a:latin typeface="Cambria" pitchFamily="18" charset="0"/>
              </a:rPr>
              <a:t>National Data Release Calendar</a:t>
            </a:r>
          </a:p>
        </p:txBody>
      </p:sp>
      <p:sp>
        <p:nvSpPr>
          <p:cNvPr id="3077" name="Rectangle 6"/>
          <p:cNvSpPr>
            <a:spLocks noGrp="1" noChangeArrowheads="1"/>
          </p:cNvSpPr>
          <p:nvPr>
            <p:ph idx="1"/>
          </p:nvPr>
        </p:nvSpPr>
        <p:spPr>
          <a:xfrm>
            <a:off x="457200" y="3828181"/>
            <a:ext cx="8229600" cy="4425355"/>
          </a:xfrm>
        </p:spPr>
        <p:txBody>
          <a:bodyPr/>
          <a:lstStyle/>
          <a:p>
            <a:pPr algn="just" eaLnBrk="1" hangingPunct="1"/>
            <a:endParaRPr lang="en-US" sz="2000" dirty="0" smtClean="0">
              <a:latin typeface="Cambria" pitchFamily="18" charset="0"/>
            </a:endParaRPr>
          </a:p>
          <a:p>
            <a:pPr algn="just" eaLnBrk="1" hangingPunct="1">
              <a:buFont typeface="Wingdings" pitchFamily="2" charset="2"/>
              <a:buChar char="§"/>
            </a:pPr>
            <a:r>
              <a:rPr lang="en-US" sz="2000" dirty="0" smtClean="0">
                <a:latin typeface="Cambria" pitchFamily="18" charset="0"/>
              </a:rPr>
              <a:t>Prepared by TurkStat in close coordination with stakeholders, and published regularly each year since 2007.</a:t>
            </a:r>
          </a:p>
          <a:p>
            <a:pPr algn="just" eaLnBrk="1" hangingPunct="1">
              <a:buFont typeface="Wingdings" pitchFamily="2" charset="2"/>
              <a:buChar char="§"/>
            </a:pPr>
            <a:r>
              <a:rPr lang="en-US" sz="2000" dirty="0" smtClean="0">
                <a:latin typeface="Cambria" pitchFamily="18" charset="0"/>
              </a:rPr>
              <a:t>Publication dates and times of official statistics are announced in advance so that decision-makers and users could be informed timely.</a:t>
            </a:r>
          </a:p>
          <a:p>
            <a:pPr algn="just" eaLnBrk="1" hangingPunct="1">
              <a:buFont typeface="Wingdings" pitchFamily="2" charset="2"/>
              <a:buChar char="§"/>
            </a:pPr>
            <a:r>
              <a:rPr lang="en-US" sz="2000" dirty="0" smtClean="0">
                <a:latin typeface="Cambria" pitchFamily="18" charset="0"/>
              </a:rPr>
              <a:t>Main tool indicating the name of the news release, release date, period and responsible institution</a:t>
            </a:r>
            <a:r>
              <a:rPr lang="tr-TR" sz="2000" dirty="0" smtClean="0">
                <a:latin typeface="Cambria" pitchFamily="18" charset="0"/>
              </a:rPr>
              <a:t>.</a:t>
            </a:r>
            <a:endParaRPr lang="en-US" sz="2000" dirty="0" smtClean="0">
              <a:latin typeface="Cambria" pitchFamily="18" charset="0"/>
            </a:endParaRPr>
          </a:p>
        </p:txBody>
      </p:sp>
      <p:pic>
        <p:nvPicPr>
          <p:cNvPr id="2050" name="Picture 2" descr="D:\TuikUser\17500785856\Desktop\uvyt.png"/>
          <p:cNvPicPr>
            <a:picLocks noChangeAspect="1" noChangeArrowheads="1"/>
          </p:cNvPicPr>
          <p:nvPr/>
        </p:nvPicPr>
        <p:blipFill>
          <a:blip r:embed="rId2" cstate="print"/>
          <a:srcRect/>
          <a:stretch>
            <a:fillRect/>
          </a:stretch>
        </p:blipFill>
        <p:spPr bwMode="auto">
          <a:xfrm>
            <a:off x="757690" y="1365423"/>
            <a:ext cx="7630734" cy="2783657"/>
          </a:xfrm>
          <a:prstGeom prst="rect">
            <a:avLst/>
          </a:prstGeom>
          <a:noFill/>
          <a:ln>
            <a:solidFill>
              <a:schemeClr val="accent6">
                <a:lumMod val="60000"/>
                <a:lumOff val="40000"/>
              </a:schemeClr>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Veri Yer Tutucusu"/>
          <p:cNvSpPr>
            <a:spLocks noGrp="1"/>
          </p:cNvSpPr>
          <p:nvPr>
            <p:ph type="dt" sz="quarter" idx="10"/>
          </p:nvPr>
        </p:nvSpPr>
        <p:spPr>
          <a:xfrm>
            <a:off x="7643813" y="6453336"/>
            <a:ext cx="2133600" cy="476250"/>
          </a:xfrm>
          <a:noFill/>
        </p:spPr>
        <p:txBody>
          <a:bodyPr/>
          <a:lstStyle/>
          <a:p>
            <a:fld id="{52F44CBD-89F0-4CDC-953C-537C28B2DF3B}" type="datetime1">
              <a:rPr lang="tr-TR"/>
              <a:pPr/>
              <a:t>14.10.2013</a:t>
            </a:fld>
            <a:endParaRPr lang="tr-TR"/>
          </a:p>
        </p:txBody>
      </p:sp>
      <p:sp>
        <p:nvSpPr>
          <p:cNvPr id="5" name="4 Slayt Numarası Yer Tutucusu"/>
          <p:cNvSpPr>
            <a:spLocks noGrp="1"/>
          </p:cNvSpPr>
          <p:nvPr>
            <p:ph type="sldNum" sz="quarter" idx="11"/>
          </p:nvPr>
        </p:nvSpPr>
        <p:spPr>
          <a:xfrm>
            <a:off x="6948488" y="6453336"/>
            <a:ext cx="2133600" cy="476250"/>
          </a:xfrm>
        </p:spPr>
        <p:txBody>
          <a:bodyPr/>
          <a:lstStyle/>
          <a:p>
            <a:pPr>
              <a:defRPr/>
            </a:pPr>
            <a:fld id="{A43E05B6-A717-4C82-86F9-CE85F00AC468}" type="slidenum">
              <a:rPr lang="tr-TR"/>
              <a:pPr>
                <a:defRPr/>
              </a:pPr>
              <a:t>17</a:t>
            </a:fld>
            <a:endParaRPr lang="tr-TR" dirty="0"/>
          </a:p>
        </p:txBody>
      </p:sp>
      <p:sp>
        <p:nvSpPr>
          <p:cNvPr id="3076" name="Rectangle 2"/>
          <p:cNvSpPr>
            <a:spLocks noGrp="1" noChangeArrowheads="1"/>
          </p:cNvSpPr>
          <p:nvPr>
            <p:ph type="title"/>
          </p:nvPr>
        </p:nvSpPr>
        <p:spPr>
          <a:xfrm>
            <a:off x="0" y="620688"/>
            <a:ext cx="9144000" cy="647700"/>
          </a:xfrm>
        </p:spPr>
        <p:txBody>
          <a:bodyPr/>
          <a:lstStyle/>
          <a:p>
            <a:pPr eaLnBrk="1" hangingPunct="1"/>
            <a:r>
              <a:rPr lang="en-US" sz="3600" b="1" dirty="0" smtClean="0">
                <a:latin typeface="Cambria" pitchFamily="18" charset="0"/>
              </a:rPr>
              <a:t>National Data Release Calendar</a:t>
            </a:r>
            <a:r>
              <a:rPr lang="tr-TR" sz="3600" b="1" dirty="0" smtClean="0">
                <a:latin typeface="Cambria" pitchFamily="18" charset="0"/>
              </a:rPr>
              <a:t> </a:t>
            </a:r>
            <a:r>
              <a:rPr lang="tr-TR" sz="3200" b="1" i="1" dirty="0" smtClean="0">
                <a:latin typeface="Cambria" pitchFamily="18" charset="0"/>
              </a:rPr>
              <a:t>(Cont’d)</a:t>
            </a:r>
            <a:endParaRPr lang="en-US" sz="3200" b="1" i="1" dirty="0" smtClean="0">
              <a:latin typeface="Cambria" pitchFamily="18" charset="0"/>
            </a:endParaRPr>
          </a:p>
        </p:txBody>
      </p:sp>
      <p:graphicFrame>
        <p:nvGraphicFramePr>
          <p:cNvPr id="8" name="7 Tablo"/>
          <p:cNvGraphicFramePr>
            <a:graphicFrameLocks noGrp="1"/>
          </p:cNvGraphicFramePr>
          <p:nvPr/>
        </p:nvGraphicFramePr>
        <p:xfrm>
          <a:off x="107504" y="1976363"/>
          <a:ext cx="8913077" cy="4116933"/>
        </p:xfrm>
        <a:graphic>
          <a:graphicData uri="http://schemas.openxmlformats.org/drawingml/2006/table">
            <a:tbl>
              <a:tblPr firstRow="1" bandRow="1">
                <a:tableStyleId>{10A1B5D5-9B99-4C35-A422-299274C87663}</a:tableStyleId>
              </a:tblPr>
              <a:tblGrid>
                <a:gridCol w="1832292"/>
                <a:gridCol w="1416157"/>
                <a:gridCol w="1416157"/>
                <a:gridCol w="1416157"/>
                <a:gridCol w="1416157"/>
                <a:gridCol w="1416157"/>
              </a:tblGrid>
              <a:tr h="865900">
                <a:tc>
                  <a:txBody>
                    <a:bodyPr/>
                    <a:lstStyle/>
                    <a:p>
                      <a:pPr algn="ctr"/>
                      <a:r>
                        <a:rPr lang="en-US" sz="1600" kern="0" noProof="0" dirty="0" smtClean="0">
                          <a:effectLst>
                            <a:outerShdw blurRad="38100" dist="38100" dir="2700000" algn="tl">
                              <a:srgbClr val="000000">
                                <a:alpha val="43137"/>
                              </a:srgbClr>
                            </a:outerShdw>
                          </a:effectLst>
                          <a:latin typeface="Cambria" pitchFamily="18" charset="0"/>
                        </a:rPr>
                        <a:t>Press Release /</a:t>
                      </a:r>
                    </a:p>
                    <a:p>
                      <a:pPr algn="ctr"/>
                      <a:r>
                        <a:rPr lang="en-US" sz="1600" kern="0" noProof="0" dirty="0" smtClean="0">
                          <a:effectLst>
                            <a:outerShdw blurRad="38100" dist="38100" dir="2700000" algn="tl">
                              <a:srgbClr val="000000">
                                <a:alpha val="43137"/>
                              </a:srgbClr>
                            </a:outerShdw>
                          </a:effectLst>
                          <a:latin typeface="Cambria" pitchFamily="18" charset="0"/>
                        </a:rPr>
                        <a:t>Publications</a:t>
                      </a:r>
                      <a:endParaRPr lang="en-US" sz="1600" b="1" noProof="0" dirty="0">
                        <a:solidFill>
                          <a:schemeClr val="bg1"/>
                        </a:solidFill>
                        <a:latin typeface="Cambria" pitchFamily="18" charset="0"/>
                      </a:endParaRPr>
                    </a:p>
                  </a:txBody>
                  <a:tcPr marT="45721" marB="45721" anchor="ctr"/>
                </a:tc>
                <a:tc>
                  <a:txBody>
                    <a:bodyPr/>
                    <a:lstStyle/>
                    <a:p>
                      <a:pPr algn="ctr"/>
                      <a:r>
                        <a:rPr lang="tr-TR" sz="1600" dirty="0" smtClean="0">
                          <a:latin typeface="Cambria" pitchFamily="18" charset="0"/>
                        </a:rPr>
                        <a:t>2008</a:t>
                      </a:r>
                      <a:endParaRPr lang="tr-TR" sz="1600" b="1" dirty="0">
                        <a:solidFill>
                          <a:schemeClr val="bg1"/>
                        </a:solidFill>
                        <a:latin typeface="Cambria" pitchFamily="18" charset="0"/>
                      </a:endParaRPr>
                    </a:p>
                  </a:txBody>
                  <a:tcPr marT="45721" marB="45721" anchor="ctr"/>
                </a:tc>
                <a:tc>
                  <a:txBody>
                    <a:bodyPr/>
                    <a:lstStyle/>
                    <a:p>
                      <a:pPr algn="ctr"/>
                      <a:r>
                        <a:rPr lang="tr-TR" sz="1600" dirty="0" smtClean="0">
                          <a:latin typeface="Cambria" pitchFamily="18" charset="0"/>
                        </a:rPr>
                        <a:t>2009</a:t>
                      </a:r>
                      <a:endParaRPr lang="tr-TR" sz="1600" b="1" dirty="0">
                        <a:solidFill>
                          <a:schemeClr val="bg1"/>
                        </a:solidFill>
                        <a:latin typeface="Cambria" pitchFamily="18" charset="0"/>
                      </a:endParaRPr>
                    </a:p>
                  </a:txBody>
                  <a:tcPr marT="45721" marB="45721" anchor="ctr"/>
                </a:tc>
                <a:tc>
                  <a:txBody>
                    <a:bodyPr/>
                    <a:lstStyle/>
                    <a:p>
                      <a:pPr algn="ctr"/>
                      <a:r>
                        <a:rPr lang="tr-TR" sz="1600" dirty="0" smtClean="0">
                          <a:latin typeface="Cambria" pitchFamily="18" charset="0"/>
                        </a:rPr>
                        <a:t>2010</a:t>
                      </a:r>
                      <a:endParaRPr lang="tr-TR" sz="1600" b="1" dirty="0">
                        <a:solidFill>
                          <a:schemeClr val="bg1"/>
                        </a:solidFill>
                        <a:latin typeface="Cambria" pitchFamily="18" charset="0"/>
                      </a:endParaRPr>
                    </a:p>
                  </a:txBody>
                  <a:tcPr marT="45721" marB="45721" anchor="ctr"/>
                </a:tc>
                <a:tc>
                  <a:txBody>
                    <a:bodyPr/>
                    <a:lstStyle/>
                    <a:p>
                      <a:pPr algn="ctr"/>
                      <a:r>
                        <a:rPr lang="tr-TR" sz="1600" dirty="0" smtClean="0">
                          <a:latin typeface="Cambria" pitchFamily="18" charset="0"/>
                        </a:rPr>
                        <a:t>2011</a:t>
                      </a:r>
                      <a:endParaRPr lang="tr-TR" sz="1600" b="1" dirty="0">
                        <a:solidFill>
                          <a:schemeClr val="bg1"/>
                        </a:solidFill>
                        <a:latin typeface="Cambria" pitchFamily="18" charset="0"/>
                      </a:endParaRPr>
                    </a:p>
                  </a:txBody>
                  <a:tcPr marT="45721" marB="45721" anchor="ctr"/>
                </a:tc>
                <a:tc>
                  <a:txBody>
                    <a:bodyPr/>
                    <a:lstStyle/>
                    <a:p>
                      <a:pPr algn="ctr"/>
                      <a:r>
                        <a:rPr lang="tr-TR" sz="1600" dirty="0" smtClean="0">
                          <a:latin typeface="Cambria" pitchFamily="18" charset="0"/>
                        </a:rPr>
                        <a:t>2012</a:t>
                      </a:r>
                      <a:endParaRPr lang="tr-TR" sz="1600" b="1" dirty="0">
                        <a:solidFill>
                          <a:schemeClr val="bg1"/>
                        </a:solidFill>
                        <a:latin typeface="Cambria" pitchFamily="18" charset="0"/>
                      </a:endParaRPr>
                    </a:p>
                  </a:txBody>
                  <a:tcPr marT="45721" marB="45721" anchor="ctr"/>
                </a:tc>
              </a:tr>
              <a:tr h="436277">
                <a:tc>
                  <a:txBody>
                    <a:bodyPr/>
                    <a:lstStyle/>
                    <a:p>
                      <a:pPr algn="ctr"/>
                      <a:r>
                        <a:rPr lang="tr-TR" sz="1600" dirty="0" smtClean="0">
                          <a:latin typeface="Cambria" pitchFamily="18" charset="0"/>
                        </a:rPr>
                        <a:t>Daily</a:t>
                      </a:r>
                      <a:endParaRPr lang="tr-TR" sz="1600" b="1" dirty="0">
                        <a:solidFill>
                          <a:schemeClr val="accent4">
                            <a:lumMod val="50000"/>
                          </a:schemeClr>
                        </a:solidFill>
                        <a:latin typeface="Cambria" pitchFamily="18" charset="0"/>
                        <a:cs typeface="Tahoma" pitchFamily="34" charset="0"/>
                      </a:endParaRPr>
                    </a:p>
                  </a:txBody>
                  <a:tcPr marT="45721" marB="45721" anchor="ctr"/>
                </a:tc>
                <a:tc>
                  <a:txBody>
                    <a:bodyPr/>
                    <a:lstStyle/>
                    <a:p>
                      <a:pPr algn="ctr"/>
                      <a:r>
                        <a:rPr lang="tr-TR" sz="1600" dirty="0" smtClean="0">
                          <a:latin typeface="Cambria" pitchFamily="18" charset="0"/>
                        </a:rPr>
                        <a:t>753</a:t>
                      </a:r>
                      <a:endParaRPr lang="tr-TR" sz="1600" b="1" dirty="0">
                        <a:solidFill>
                          <a:schemeClr val="accent4">
                            <a:lumMod val="50000"/>
                          </a:schemeClr>
                        </a:solidFill>
                        <a:latin typeface="Cambria" pitchFamily="18" charset="0"/>
                        <a:cs typeface="Tahoma" pitchFamily="34" charset="0"/>
                      </a:endParaRPr>
                    </a:p>
                  </a:txBody>
                  <a:tcPr marT="45721" marB="45721" anchor="ctr"/>
                </a:tc>
                <a:tc>
                  <a:txBody>
                    <a:bodyPr/>
                    <a:lstStyle/>
                    <a:p>
                      <a:pPr algn="ctr"/>
                      <a:r>
                        <a:rPr lang="tr-TR" sz="1600" dirty="0" smtClean="0">
                          <a:latin typeface="Cambria" pitchFamily="18" charset="0"/>
                        </a:rPr>
                        <a:t>759</a:t>
                      </a:r>
                      <a:endParaRPr lang="tr-TR" sz="1600" b="1" dirty="0">
                        <a:solidFill>
                          <a:schemeClr val="accent4">
                            <a:lumMod val="50000"/>
                          </a:schemeClr>
                        </a:solidFill>
                        <a:latin typeface="Cambria" pitchFamily="18" charset="0"/>
                        <a:cs typeface="Tahoma" pitchFamily="34" charset="0"/>
                      </a:endParaRPr>
                    </a:p>
                  </a:txBody>
                  <a:tcPr marT="45721" marB="45721" anchor="ctr"/>
                </a:tc>
                <a:tc>
                  <a:txBody>
                    <a:bodyPr/>
                    <a:lstStyle/>
                    <a:p>
                      <a:pPr marL="0" algn="ctr" defTabSz="914400" rtl="0" eaLnBrk="1" latinLnBrk="0" hangingPunct="1"/>
                      <a:r>
                        <a:rPr lang="tr-TR" sz="1600" kern="1200" dirty="0" smtClean="0">
                          <a:latin typeface="Cambria" pitchFamily="18" charset="0"/>
                        </a:rPr>
                        <a:t>747</a:t>
                      </a:r>
                      <a:endParaRPr lang="tr-TR" sz="1600" kern="1200" dirty="0">
                        <a:solidFill>
                          <a:schemeClr val="accent4">
                            <a:lumMod val="50000"/>
                          </a:schemeClr>
                        </a:solidFill>
                        <a:latin typeface="Cambria" pitchFamily="18" charset="0"/>
                        <a:ea typeface="+mn-ea"/>
                        <a:cs typeface="+mn-cs"/>
                      </a:endParaRPr>
                    </a:p>
                  </a:txBody>
                  <a:tcPr marT="45721" marB="45721" anchor="ctr"/>
                </a:tc>
                <a:tc>
                  <a:txBody>
                    <a:bodyPr/>
                    <a:lstStyle/>
                    <a:p>
                      <a:pPr algn="ctr"/>
                      <a:r>
                        <a:rPr lang="tr-TR" sz="1600" dirty="0" smtClean="0">
                          <a:latin typeface="Cambria" pitchFamily="18" charset="0"/>
                        </a:rPr>
                        <a:t>758</a:t>
                      </a:r>
                      <a:endParaRPr lang="tr-TR" sz="1600" b="1" dirty="0">
                        <a:solidFill>
                          <a:schemeClr val="accent4">
                            <a:lumMod val="50000"/>
                          </a:schemeClr>
                        </a:solidFill>
                        <a:latin typeface="Cambria" pitchFamily="18" charset="0"/>
                        <a:cs typeface="Tahoma" pitchFamily="34" charset="0"/>
                      </a:endParaRPr>
                    </a:p>
                  </a:txBody>
                  <a:tcPr marT="45721" marB="45721" anchor="ctr"/>
                </a:tc>
                <a:tc>
                  <a:txBody>
                    <a:bodyPr/>
                    <a:lstStyle/>
                    <a:p>
                      <a:pPr algn="ctr"/>
                      <a:r>
                        <a:rPr lang="tr-TR" sz="1600" dirty="0" smtClean="0">
                          <a:latin typeface="Cambria" pitchFamily="18" charset="0"/>
                        </a:rPr>
                        <a:t>787</a:t>
                      </a:r>
                      <a:endParaRPr lang="tr-TR" sz="1600" b="1" dirty="0">
                        <a:solidFill>
                          <a:schemeClr val="accent4">
                            <a:lumMod val="50000"/>
                          </a:schemeClr>
                        </a:solidFill>
                        <a:latin typeface="Cambria" pitchFamily="18" charset="0"/>
                        <a:cs typeface="Tahoma" pitchFamily="34" charset="0"/>
                      </a:endParaRPr>
                    </a:p>
                  </a:txBody>
                  <a:tcPr marT="45721" marB="45721" anchor="ctr"/>
                </a:tc>
              </a:tr>
              <a:tr h="436277">
                <a:tc>
                  <a:txBody>
                    <a:bodyPr/>
                    <a:lstStyle/>
                    <a:p>
                      <a:pPr algn="ctr"/>
                      <a:r>
                        <a:rPr lang="tr-TR" sz="1600" dirty="0" smtClean="0">
                          <a:latin typeface="Cambria" pitchFamily="18" charset="0"/>
                        </a:rPr>
                        <a:t>Weekly</a:t>
                      </a:r>
                      <a:endParaRPr lang="tr-TR" sz="1600" b="1" dirty="0">
                        <a:solidFill>
                          <a:schemeClr val="accent4">
                            <a:lumMod val="50000"/>
                          </a:schemeClr>
                        </a:solidFill>
                        <a:latin typeface="Cambria" pitchFamily="18" charset="0"/>
                        <a:cs typeface="Tahoma" pitchFamily="34" charset="0"/>
                      </a:endParaRPr>
                    </a:p>
                  </a:txBody>
                  <a:tcPr marT="45721" marB="45721" anchor="ctr"/>
                </a:tc>
                <a:tc>
                  <a:txBody>
                    <a:bodyPr/>
                    <a:lstStyle/>
                    <a:p>
                      <a:pPr algn="ctr"/>
                      <a:r>
                        <a:rPr lang="tr-TR" sz="1600" dirty="0" smtClean="0">
                          <a:latin typeface="Cambria" pitchFamily="18" charset="0"/>
                        </a:rPr>
                        <a:t>364</a:t>
                      </a:r>
                      <a:endParaRPr lang="tr-TR" sz="1600" b="1" dirty="0">
                        <a:solidFill>
                          <a:schemeClr val="accent4">
                            <a:lumMod val="50000"/>
                          </a:schemeClr>
                        </a:solidFill>
                        <a:latin typeface="Cambria" pitchFamily="18" charset="0"/>
                        <a:cs typeface="Tahoma" pitchFamily="34" charset="0"/>
                      </a:endParaRPr>
                    </a:p>
                  </a:txBody>
                  <a:tcPr marT="45721" marB="45721" anchor="ctr"/>
                </a:tc>
                <a:tc>
                  <a:txBody>
                    <a:bodyPr/>
                    <a:lstStyle/>
                    <a:p>
                      <a:pPr algn="ctr"/>
                      <a:r>
                        <a:rPr lang="tr-TR" sz="1600" dirty="0" smtClean="0">
                          <a:latin typeface="Cambria" pitchFamily="18" charset="0"/>
                        </a:rPr>
                        <a:t>416</a:t>
                      </a:r>
                      <a:endParaRPr lang="tr-TR" sz="1600" b="1" dirty="0">
                        <a:solidFill>
                          <a:schemeClr val="accent4">
                            <a:lumMod val="50000"/>
                          </a:schemeClr>
                        </a:solidFill>
                        <a:latin typeface="Cambria" pitchFamily="18" charset="0"/>
                        <a:cs typeface="Tahoma" pitchFamily="34" charset="0"/>
                      </a:endParaRPr>
                    </a:p>
                  </a:txBody>
                  <a:tcPr marT="45721" marB="45721" anchor="ctr"/>
                </a:tc>
                <a:tc>
                  <a:txBody>
                    <a:bodyPr/>
                    <a:lstStyle/>
                    <a:p>
                      <a:pPr marL="0" algn="ctr" defTabSz="914400" rtl="0" eaLnBrk="1" latinLnBrk="0" hangingPunct="1"/>
                      <a:r>
                        <a:rPr lang="tr-TR" sz="1600" kern="1200" dirty="0" smtClean="0">
                          <a:latin typeface="Cambria" pitchFamily="18" charset="0"/>
                        </a:rPr>
                        <a:t>414</a:t>
                      </a:r>
                      <a:endParaRPr lang="tr-TR" sz="1600" kern="1200" dirty="0">
                        <a:solidFill>
                          <a:schemeClr val="accent4">
                            <a:lumMod val="50000"/>
                          </a:schemeClr>
                        </a:solidFill>
                        <a:latin typeface="Cambria" pitchFamily="18" charset="0"/>
                        <a:ea typeface="+mn-ea"/>
                        <a:cs typeface="+mn-cs"/>
                      </a:endParaRPr>
                    </a:p>
                  </a:txBody>
                  <a:tcPr marT="45721" marB="45721" anchor="ctr"/>
                </a:tc>
                <a:tc>
                  <a:txBody>
                    <a:bodyPr/>
                    <a:lstStyle/>
                    <a:p>
                      <a:pPr algn="ctr"/>
                      <a:r>
                        <a:rPr lang="tr-TR" sz="1600" dirty="0" smtClean="0">
                          <a:latin typeface="Cambria" pitchFamily="18" charset="0"/>
                        </a:rPr>
                        <a:t>467</a:t>
                      </a:r>
                      <a:endParaRPr lang="tr-TR" sz="1600" b="1" dirty="0">
                        <a:solidFill>
                          <a:schemeClr val="accent4">
                            <a:lumMod val="50000"/>
                          </a:schemeClr>
                        </a:solidFill>
                        <a:latin typeface="Cambria" pitchFamily="18" charset="0"/>
                        <a:cs typeface="Tahoma" pitchFamily="34" charset="0"/>
                      </a:endParaRPr>
                    </a:p>
                  </a:txBody>
                  <a:tcPr marT="45721" marB="45721" anchor="ctr"/>
                </a:tc>
                <a:tc>
                  <a:txBody>
                    <a:bodyPr/>
                    <a:lstStyle/>
                    <a:p>
                      <a:pPr algn="ctr"/>
                      <a:r>
                        <a:rPr lang="tr-TR" sz="1600" dirty="0" smtClean="0">
                          <a:latin typeface="Cambria" pitchFamily="18" charset="0"/>
                        </a:rPr>
                        <a:t>467</a:t>
                      </a:r>
                      <a:endParaRPr lang="tr-TR" sz="1600" b="1" dirty="0">
                        <a:solidFill>
                          <a:schemeClr val="accent4">
                            <a:lumMod val="50000"/>
                          </a:schemeClr>
                        </a:solidFill>
                        <a:latin typeface="Cambria" pitchFamily="18" charset="0"/>
                        <a:cs typeface="Tahoma" pitchFamily="34" charset="0"/>
                      </a:endParaRPr>
                    </a:p>
                  </a:txBody>
                  <a:tcPr marT="45721" marB="45721" anchor="ctr"/>
                </a:tc>
              </a:tr>
              <a:tr h="436277">
                <a:tc>
                  <a:txBody>
                    <a:bodyPr/>
                    <a:lstStyle/>
                    <a:p>
                      <a:pPr algn="ctr"/>
                      <a:r>
                        <a:rPr lang="tr-TR" sz="1600" dirty="0" smtClean="0">
                          <a:latin typeface="Cambria" pitchFamily="18" charset="0"/>
                        </a:rPr>
                        <a:t>Monthly</a:t>
                      </a:r>
                      <a:endParaRPr lang="tr-TR" sz="1600" b="1" dirty="0">
                        <a:solidFill>
                          <a:schemeClr val="accent4">
                            <a:lumMod val="50000"/>
                          </a:schemeClr>
                        </a:solidFill>
                        <a:latin typeface="Cambria" pitchFamily="18" charset="0"/>
                        <a:cs typeface="Tahoma" pitchFamily="34" charset="0"/>
                      </a:endParaRPr>
                    </a:p>
                  </a:txBody>
                  <a:tcPr marT="45721" marB="45721" anchor="ctr"/>
                </a:tc>
                <a:tc>
                  <a:txBody>
                    <a:bodyPr/>
                    <a:lstStyle/>
                    <a:p>
                      <a:pPr algn="ctr"/>
                      <a:r>
                        <a:rPr lang="tr-TR" sz="1600" dirty="0" smtClean="0">
                          <a:latin typeface="Cambria" pitchFamily="18" charset="0"/>
                        </a:rPr>
                        <a:t>696</a:t>
                      </a:r>
                      <a:endParaRPr lang="tr-TR" sz="1600" b="1" dirty="0">
                        <a:solidFill>
                          <a:schemeClr val="accent4">
                            <a:lumMod val="50000"/>
                          </a:schemeClr>
                        </a:solidFill>
                        <a:latin typeface="Cambria" pitchFamily="18" charset="0"/>
                        <a:cs typeface="Tahoma" pitchFamily="34" charset="0"/>
                      </a:endParaRPr>
                    </a:p>
                  </a:txBody>
                  <a:tcPr marT="45721" marB="45721" anchor="ctr"/>
                </a:tc>
                <a:tc>
                  <a:txBody>
                    <a:bodyPr/>
                    <a:lstStyle/>
                    <a:p>
                      <a:pPr algn="ctr"/>
                      <a:r>
                        <a:rPr lang="tr-TR" sz="1600" dirty="0" smtClean="0">
                          <a:latin typeface="Cambria" pitchFamily="18" charset="0"/>
                        </a:rPr>
                        <a:t>756</a:t>
                      </a:r>
                      <a:endParaRPr lang="tr-TR" sz="1600" b="1" dirty="0">
                        <a:solidFill>
                          <a:schemeClr val="accent4">
                            <a:lumMod val="50000"/>
                          </a:schemeClr>
                        </a:solidFill>
                        <a:latin typeface="Cambria" pitchFamily="18" charset="0"/>
                        <a:cs typeface="Tahoma" pitchFamily="34" charset="0"/>
                      </a:endParaRPr>
                    </a:p>
                  </a:txBody>
                  <a:tcPr marT="45721" marB="45721" anchor="ctr"/>
                </a:tc>
                <a:tc>
                  <a:txBody>
                    <a:bodyPr/>
                    <a:lstStyle/>
                    <a:p>
                      <a:pPr marL="0" algn="ctr" defTabSz="914400" rtl="0" eaLnBrk="1" latinLnBrk="0" hangingPunct="1"/>
                      <a:r>
                        <a:rPr lang="tr-TR" sz="1600" kern="1200" dirty="0" smtClean="0">
                          <a:latin typeface="Cambria" pitchFamily="18" charset="0"/>
                        </a:rPr>
                        <a:t>764</a:t>
                      </a:r>
                      <a:endParaRPr lang="tr-TR" sz="1600" kern="1200" dirty="0">
                        <a:solidFill>
                          <a:schemeClr val="accent4">
                            <a:lumMod val="50000"/>
                          </a:schemeClr>
                        </a:solidFill>
                        <a:latin typeface="Cambria" pitchFamily="18" charset="0"/>
                        <a:ea typeface="+mn-ea"/>
                        <a:cs typeface="+mn-cs"/>
                      </a:endParaRPr>
                    </a:p>
                  </a:txBody>
                  <a:tcPr marT="45721" marB="45721" anchor="ctr"/>
                </a:tc>
                <a:tc>
                  <a:txBody>
                    <a:bodyPr/>
                    <a:lstStyle/>
                    <a:p>
                      <a:pPr algn="ctr"/>
                      <a:r>
                        <a:rPr lang="tr-TR" sz="1600" dirty="0" smtClean="0">
                          <a:latin typeface="Cambria" pitchFamily="18" charset="0"/>
                        </a:rPr>
                        <a:t>759</a:t>
                      </a:r>
                      <a:endParaRPr lang="tr-TR" sz="1600" b="1" dirty="0">
                        <a:solidFill>
                          <a:schemeClr val="accent4">
                            <a:lumMod val="50000"/>
                          </a:schemeClr>
                        </a:solidFill>
                        <a:latin typeface="Cambria" pitchFamily="18" charset="0"/>
                        <a:cs typeface="Tahoma" pitchFamily="34" charset="0"/>
                      </a:endParaRPr>
                    </a:p>
                  </a:txBody>
                  <a:tcPr marT="45721" marB="45721" anchor="ctr"/>
                </a:tc>
                <a:tc>
                  <a:txBody>
                    <a:bodyPr/>
                    <a:lstStyle/>
                    <a:p>
                      <a:pPr algn="ctr"/>
                      <a:r>
                        <a:rPr lang="tr-TR" sz="1600" dirty="0" smtClean="0">
                          <a:latin typeface="Cambria" pitchFamily="18" charset="0"/>
                        </a:rPr>
                        <a:t>801</a:t>
                      </a:r>
                      <a:endParaRPr lang="tr-TR" sz="1600" b="1" dirty="0">
                        <a:solidFill>
                          <a:schemeClr val="accent4">
                            <a:lumMod val="50000"/>
                          </a:schemeClr>
                        </a:solidFill>
                        <a:latin typeface="Cambria" pitchFamily="18" charset="0"/>
                        <a:cs typeface="Tahoma" pitchFamily="34" charset="0"/>
                      </a:endParaRPr>
                    </a:p>
                  </a:txBody>
                  <a:tcPr marT="45721" marB="45721" anchor="ctr"/>
                </a:tc>
              </a:tr>
              <a:tr h="436277">
                <a:tc>
                  <a:txBody>
                    <a:bodyPr/>
                    <a:lstStyle/>
                    <a:p>
                      <a:pPr algn="ctr"/>
                      <a:r>
                        <a:rPr lang="tr-TR" sz="1600" dirty="0" smtClean="0">
                          <a:latin typeface="Cambria" pitchFamily="18" charset="0"/>
                        </a:rPr>
                        <a:t>Quarterly</a:t>
                      </a:r>
                      <a:endParaRPr lang="tr-TR" sz="1600" b="1" dirty="0">
                        <a:solidFill>
                          <a:schemeClr val="accent4">
                            <a:lumMod val="50000"/>
                          </a:schemeClr>
                        </a:solidFill>
                        <a:latin typeface="Cambria" pitchFamily="18" charset="0"/>
                        <a:cs typeface="Tahoma" pitchFamily="34" charset="0"/>
                      </a:endParaRPr>
                    </a:p>
                  </a:txBody>
                  <a:tcPr marT="45721" marB="45721" anchor="ctr"/>
                </a:tc>
                <a:tc>
                  <a:txBody>
                    <a:bodyPr/>
                    <a:lstStyle/>
                    <a:p>
                      <a:pPr algn="ctr"/>
                      <a:r>
                        <a:rPr lang="tr-TR" sz="1600" dirty="0" smtClean="0">
                          <a:latin typeface="Cambria" pitchFamily="18" charset="0"/>
                        </a:rPr>
                        <a:t>120</a:t>
                      </a:r>
                      <a:endParaRPr lang="tr-TR" sz="1600" b="1" dirty="0">
                        <a:solidFill>
                          <a:schemeClr val="accent4">
                            <a:lumMod val="50000"/>
                          </a:schemeClr>
                        </a:solidFill>
                        <a:latin typeface="Cambria" pitchFamily="18" charset="0"/>
                        <a:cs typeface="Tahoma" pitchFamily="34" charset="0"/>
                      </a:endParaRPr>
                    </a:p>
                  </a:txBody>
                  <a:tcPr marT="45721" marB="45721" anchor="ctr"/>
                </a:tc>
                <a:tc>
                  <a:txBody>
                    <a:bodyPr/>
                    <a:lstStyle/>
                    <a:p>
                      <a:pPr algn="ctr"/>
                      <a:r>
                        <a:rPr lang="tr-TR" sz="1600" dirty="0" smtClean="0">
                          <a:latin typeface="Cambria" pitchFamily="18" charset="0"/>
                        </a:rPr>
                        <a:t>136</a:t>
                      </a:r>
                      <a:endParaRPr lang="tr-TR" sz="1600" b="1" dirty="0">
                        <a:solidFill>
                          <a:schemeClr val="accent4">
                            <a:lumMod val="50000"/>
                          </a:schemeClr>
                        </a:solidFill>
                        <a:latin typeface="Cambria" pitchFamily="18" charset="0"/>
                        <a:cs typeface="Tahoma" pitchFamily="34" charset="0"/>
                      </a:endParaRPr>
                    </a:p>
                  </a:txBody>
                  <a:tcPr marT="45721" marB="45721" anchor="ctr"/>
                </a:tc>
                <a:tc>
                  <a:txBody>
                    <a:bodyPr/>
                    <a:lstStyle/>
                    <a:p>
                      <a:pPr marL="0" algn="ctr" defTabSz="914400" rtl="0" eaLnBrk="1" latinLnBrk="0" hangingPunct="1"/>
                      <a:r>
                        <a:rPr lang="tr-TR" sz="1600" kern="1200" dirty="0" smtClean="0">
                          <a:latin typeface="Cambria" pitchFamily="18" charset="0"/>
                        </a:rPr>
                        <a:t>164</a:t>
                      </a:r>
                      <a:endParaRPr lang="tr-TR" sz="1600" kern="1200" dirty="0">
                        <a:solidFill>
                          <a:schemeClr val="accent4">
                            <a:lumMod val="50000"/>
                          </a:schemeClr>
                        </a:solidFill>
                        <a:latin typeface="Cambria" pitchFamily="18" charset="0"/>
                        <a:ea typeface="+mn-ea"/>
                        <a:cs typeface="+mn-cs"/>
                      </a:endParaRPr>
                    </a:p>
                  </a:txBody>
                  <a:tcPr marT="45721" marB="45721" anchor="ctr"/>
                </a:tc>
                <a:tc>
                  <a:txBody>
                    <a:bodyPr/>
                    <a:lstStyle/>
                    <a:p>
                      <a:pPr algn="ctr"/>
                      <a:r>
                        <a:rPr lang="tr-TR" sz="1600" dirty="0" smtClean="0">
                          <a:latin typeface="Cambria" pitchFamily="18" charset="0"/>
                        </a:rPr>
                        <a:t>152</a:t>
                      </a:r>
                      <a:endParaRPr lang="tr-TR" sz="1600" b="1" dirty="0">
                        <a:solidFill>
                          <a:schemeClr val="accent4">
                            <a:lumMod val="50000"/>
                          </a:schemeClr>
                        </a:solidFill>
                        <a:latin typeface="Cambria" pitchFamily="18" charset="0"/>
                        <a:cs typeface="Tahoma" pitchFamily="34" charset="0"/>
                      </a:endParaRPr>
                    </a:p>
                  </a:txBody>
                  <a:tcPr marT="45721" marB="45721" anchor="ctr"/>
                </a:tc>
                <a:tc>
                  <a:txBody>
                    <a:bodyPr/>
                    <a:lstStyle/>
                    <a:p>
                      <a:pPr algn="ctr"/>
                      <a:r>
                        <a:rPr lang="tr-TR" sz="1600" dirty="0" smtClean="0">
                          <a:latin typeface="Cambria" pitchFamily="18" charset="0"/>
                        </a:rPr>
                        <a:t>166</a:t>
                      </a:r>
                      <a:endParaRPr lang="tr-TR" sz="1600" b="1" dirty="0">
                        <a:solidFill>
                          <a:schemeClr val="accent4">
                            <a:lumMod val="50000"/>
                          </a:schemeClr>
                        </a:solidFill>
                        <a:latin typeface="Cambria" pitchFamily="18" charset="0"/>
                        <a:cs typeface="Tahoma" pitchFamily="34" charset="0"/>
                      </a:endParaRPr>
                    </a:p>
                  </a:txBody>
                  <a:tcPr marT="45721" marB="45721" anchor="ctr"/>
                </a:tc>
              </a:tr>
              <a:tr h="436277">
                <a:tc>
                  <a:txBody>
                    <a:bodyPr/>
                    <a:lstStyle/>
                    <a:p>
                      <a:pPr algn="ctr"/>
                      <a:r>
                        <a:rPr lang="tr-TR" sz="1600" dirty="0" smtClean="0">
                          <a:latin typeface="Cambria" pitchFamily="18" charset="0"/>
                        </a:rPr>
                        <a:t>Biannually</a:t>
                      </a:r>
                      <a:endParaRPr lang="tr-TR" sz="1600" b="1" dirty="0">
                        <a:solidFill>
                          <a:schemeClr val="accent4">
                            <a:lumMod val="50000"/>
                          </a:schemeClr>
                        </a:solidFill>
                        <a:latin typeface="Cambria" pitchFamily="18" charset="0"/>
                        <a:cs typeface="Tahoma" pitchFamily="34" charset="0"/>
                      </a:endParaRPr>
                    </a:p>
                  </a:txBody>
                  <a:tcPr marT="45721" marB="45721" anchor="ctr"/>
                </a:tc>
                <a:tc>
                  <a:txBody>
                    <a:bodyPr/>
                    <a:lstStyle/>
                    <a:p>
                      <a:pPr algn="ctr"/>
                      <a:r>
                        <a:rPr lang="tr-TR" sz="1600" dirty="0" smtClean="0">
                          <a:latin typeface="Cambria" pitchFamily="18" charset="0"/>
                        </a:rPr>
                        <a:t>4</a:t>
                      </a:r>
                      <a:endParaRPr lang="tr-TR" sz="1600" b="1" dirty="0">
                        <a:solidFill>
                          <a:schemeClr val="accent4">
                            <a:lumMod val="50000"/>
                          </a:schemeClr>
                        </a:solidFill>
                        <a:latin typeface="Cambria" pitchFamily="18" charset="0"/>
                        <a:cs typeface="Tahoma" pitchFamily="34" charset="0"/>
                      </a:endParaRPr>
                    </a:p>
                  </a:txBody>
                  <a:tcPr marT="45721" marB="45721" anchor="ctr"/>
                </a:tc>
                <a:tc>
                  <a:txBody>
                    <a:bodyPr/>
                    <a:lstStyle/>
                    <a:p>
                      <a:pPr algn="ctr"/>
                      <a:r>
                        <a:rPr lang="tr-TR" sz="1600" dirty="0" smtClean="0">
                          <a:latin typeface="Cambria" pitchFamily="18" charset="0"/>
                        </a:rPr>
                        <a:t>8</a:t>
                      </a:r>
                      <a:endParaRPr lang="tr-TR" sz="1600" b="1" dirty="0">
                        <a:solidFill>
                          <a:schemeClr val="accent4">
                            <a:lumMod val="50000"/>
                          </a:schemeClr>
                        </a:solidFill>
                        <a:latin typeface="Cambria" pitchFamily="18" charset="0"/>
                        <a:cs typeface="Tahoma" pitchFamily="34" charset="0"/>
                      </a:endParaRPr>
                    </a:p>
                  </a:txBody>
                  <a:tcPr marT="45721" marB="45721" anchor="ctr"/>
                </a:tc>
                <a:tc>
                  <a:txBody>
                    <a:bodyPr/>
                    <a:lstStyle/>
                    <a:p>
                      <a:pPr marL="0" algn="ctr" defTabSz="914400" rtl="0" eaLnBrk="1" latinLnBrk="0" hangingPunct="1"/>
                      <a:r>
                        <a:rPr lang="tr-TR" sz="1600" kern="1200" dirty="0" smtClean="0">
                          <a:latin typeface="Cambria" pitchFamily="18" charset="0"/>
                        </a:rPr>
                        <a:t>10</a:t>
                      </a:r>
                      <a:endParaRPr lang="tr-TR" sz="1600" kern="1200" dirty="0">
                        <a:solidFill>
                          <a:schemeClr val="accent4">
                            <a:lumMod val="50000"/>
                          </a:schemeClr>
                        </a:solidFill>
                        <a:latin typeface="Cambria" pitchFamily="18" charset="0"/>
                        <a:ea typeface="+mn-ea"/>
                        <a:cs typeface="+mn-cs"/>
                      </a:endParaRPr>
                    </a:p>
                  </a:txBody>
                  <a:tcPr marT="45721" marB="45721" anchor="ctr"/>
                </a:tc>
                <a:tc>
                  <a:txBody>
                    <a:bodyPr/>
                    <a:lstStyle/>
                    <a:p>
                      <a:pPr algn="ctr"/>
                      <a:r>
                        <a:rPr lang="tr-TR" sz="1600" dirty="0" smtClean="0">
                          <a:latin typeface="Cambria" pitchFamily="18" charset="0"/>
                        </a:rPr>
                        <a:t>4</a:t>
                      </a:r>
                      <a:endParaRPr lang="tr-TR" sz="1600" b="1" dirty="0">
                        <a:solidFill>
                          <a:schemeClr val="accent4">
                            <a:lumMod val="50000"/>
                          </a:schemeClr>
                        </a:solidFill>
                        <a:latin typeface="Cambria" pitchFamily="18" charset="0"/>
                        <a:cs typeface="Tahoma" pitchFamily="34" charset="0"/>
                      </a:endParaRPr>
                    </a:p>
                  </a:txBody>
                  <a:tcPr marT="45721" marB="45721" anchor="ctr"/>
                </a:tc>
                <a:tc>
                  <a:txBody>
                    <a:bodyPr/>
                    <a:lstStyle/>
                    <a:p>
                      <a:pPr algn="ctr"/>
                      <a:r>
                        <a:rPr lang="tr-TR" sz="1600" dirty="0" smtClean="0">
                          <a:latin typeface="Cambria" pitchFamily="18" charset="0"/>
                        </a:rPr>
                        <a:t>7</a:t>
                      </a:r>
                      <a:endParaRPr lang="tr-TR" sz="1600" b="1" dirty="0">
                        <a:solidFill>
                          <a:schemeClr val="accent4">
                            <a:lumMod val="50000"/>
                          </a:schemeClr>
                        </a:solidFill>
                        <a:latin typeface="Cambria" pitchFamily="18" charset="0"/>
                        <a:cs typeface="Tahoma" pitchFamily="34" charset="0"/>
                      </a:endParaRPr>
                    </a:p>
                  </a:txBody>
                  <a:tcPr marT="45721" marB="45721" anchor="ctr"/>
                </a:tc>
              </a:tr>
              <a:tr h="436277">
                <a:tc>
                  <a:txBody>
                    <a:bodyPr/>
                    <a:lstStyle/>
                    <a:p>
                      <a:pPr algn="ctr"/>
                      <a:r>
                        <a:rPr lang="tr-TR" sz="1600" dirty="0" smtClean="0">
                          <a:latin typeface="Cambria" pitchFamily="18" charset="0"/>
                        </a:rPr>
                        <a:t>Annuallly</a:t>
                      </a:r>
                      <a:endParaRPr lang="tr-TR" sz="1600" b="0" dirty="0">
                        <a:solidFill>
                          <a:schemeClr val="accent4">
                            <a:lumMod val="50000"/>
                          </a:schemeClr>
                        </a:solidFill>
                        <a:latin typeface="Cambria" pitchFamily="18" charset="0"/>
                        <a:cs typeface="Tahoma" pitchFamily="34" charset="0"/>
                      </a:endParaRPr>
                    </a:p>
                  </a:txBody>
                  <a:tcPr marT="45721" marB="45721" anchor="ctr"/>
                </a:tc>
                <a:tc>
                  <a:txBody>
                    <a:bodyPr/>
                    <a:lstStyle/>
                    <a:p>
                      <a:pPr algn="ctr"/>
                      <a:r>
                        <a:rPr lang="tr-TR" sz="1600" dirty="0" smtClean="0">
                          <a:latin typeface="Cambria" pitchFamily="18" charset="0"/>
                        </a:rPr>
                        <a:t>196</a:t>
                      </a:r>
                      <a:endParaRPr lang="tr-TR" sz="1600" b="1" dirty="0">
                        <a:solidFill>
                          <a:schemeClr val="accent4">
                            <a:lumMod val="50000"/>
                          </a:schemeClr>
                        </a:solidFill>
                        <a:latin typeface="Cambria" pitchFamily="18" charset="0"/>
                        <a:cs typeface="Tahoma" pitchFamily="34" charset="0"/>
                      </a:endParaRPr>
                    </a:p>
                  </a:txBody>
                  <a:tcPr marT="45721" marB="45721" anchor="ctr"/>
                </a:tc>
                <a:tc>
                  <a:txBody>
                    <a:bodyPr/>
                    <a:lstStyle/>
                    <a:p>
                      <a:pPr algn="ctr"/>
                      <a:r>
                        <a:rPr lang="tr-TR" sz="1600" dirty="0" smtClean="0">
                          <a:latin typeface="Cambria" pitchFamily="18" charset="0"/>
                        </a:rPr>
                        <a:t>151</a:t>
                      </a:r>
                      <a:endParaRPr lang="tr-TR" sz="1600" b="1" dirty="0">
                        <a:solidFill>
                          <a:schemeClr val="accent4">
                            <a:lumMod val="50000"/>
                          </a:schemeClr>
                        </a:solidFill>
                        <a:latin typeface="Cambria" pitchFamily="18" charset="0"/>
                        <a:cs typeface="Tahoma" pitchFamily="34" charset="0"/>
                      </a:endParaRPr>
                    </a:p>
                  </a:txBody>
                  <a:tcPr marT="45721" marB="45721" anchor="ctr"/>
                </a:tc>
                <a:tc>
                  <a:txBody>
                    <a:bodyPr/>
                    <a:lstStyle/>
                    <a:p>
                      <a:pPr marL="0" algn="ctr" defTabSz="914400" rtl="0" eaLnBrk="1" latinLnBrk="0" hangingPunct="1"/>
                      <a:r>
                        <a:rPr lang="tr-TR" sz="1600" kern="1200" dirty="0" smtClean="0">
                          <a:latin typeface="Cambria" pitchFamily="18" charset="0"/>
                        </a:rPr>
                        <a:t>152</a:t>
                      </a:r>
                      <a:endParaRPr lang="tr-TR" sz="1600" kern="1200" dirty="0">
                        <a:solidFill>
                          <a:schemeClr val="accent4">
                            <a:lumMod val="50000"/>
                          </a:schemeClr>
                        </a:solidFill>
                        <a:latin typeface="Cambria" pitchFamily="18" charset="0"/>
                        <a:ea typeface="+mn-ea"/>
                        <a:cs typeface="+mn-cs"/>
                      </a:endParaRPr>
                    </a:p>
                  </a:txBody>
                  <a:tcPr marT="45721" marB="45721" anchor="ctr"/>
                </a:tc>
                <a:tc>
                  <a:txBody>
                    <a:bodyPr/>
                    <a:lstStyle/>
                    <a:p>
                      <a:pPr algn="ctr"/>
                      <a:r>
                        <a:rPr lang="tr-TR" sz="1600" dirty="0" smtClean="0">
                          <a:latin typeface="Cambria" pitchFamily="18" charset="0"/>
                        </a:rPr>
                        <a:t>145</a:t>
                      </a:r>
                      <a:endParaRPr lang="tr-TR" sz="1600" b="1" dirty="0">
                        <a:solidFill>
                          <a:schemeClr val="accent4">
                            <a:lumMod val="50000"/>
                          </a:schemeClr>
                        </a:solidFill>
                        <a:latin typeface="Cambria" pitchFamily="18" charset="0"/>
                        <a:cs typeface="Tahoma" pitchFamily="34" charset="0"/>
                      </a:endParaRPr>
                    </a:p>
                  </a:txBody>
                  <a:tcPr marT="45721" marB="45721" anchor="ctr"/>
                </a:tc>
                <a:tc>
                  <a:txBody>
                    <a:bodyPr/>
                    <a:lstStyle/>
                    <a:p>
                      <a:pPr algn="ctr"/>
                      <a:r>
                        <a:rPr lang="tr-TR" sz="1600" dirty="0" smtClean="0">
                          <a:latin typeface="Cambria" pitchFamily="18" charset="0"/>
                        </a:rPr>
                        <a:t>175</a:t>
                      </a:r>
                      <a:endParaRPr lang="tr-TR" sz="1600" b="1" dirty="0">
                        <a:solidFill>
                          <a:schemeClr val="accent4">
                            <a:lumMod val="50000"/>
                          </a:schemeClr>
                        </a:solidFill>
                        <a:latin typeface="Cambria" pitchFamily="18" charset="0"/>
                        <a:cs typeface="Tahoma" pitchFamily="34" charset="0"/>
                      </a:endParaRPr>
                    </a:p>
                  </a:txBody>
                  <a:tcPr marT="45721" marB="45721" anchor="ctr"/>
                </a:tc>
              </a:tr>
              <a:tr h="633371">
                <a:tc>
                  <a:txBody>
                    <a:bodyPr/>
                    <a:lstStyle/>
                    <a:p>
                      <a:pPr marL="0" algn="ctr" defTabSz="914400" rtl="0" eaLnBrk="1" latinLnBrk="0" hangingPunct="1"/>
                      <a:r>
                        <a:rPr lang="tr-TR" sz="1800" kern="1200" dirty="0" smtClean="0">
                          <a:effectLst>
                            <a:outerShdw blurRad="38100" dist="38100" dir="2700000" algn="tl">
                              <a:srgbClr val="000000">
                                <a:alpha val="43137"/>
                              </a:srgbClr>
                            </a:outerShdw>
                          </a:effectLst>
                          <a:latin typeface="Cambria" pitchFamily="18" charset="0"/>
                        </a:rPr>
                        <a:t>Total</a:t>
                      </a:r>
                      <a:endParaRPr lang="tr-TR" sz="1800" b="1" kern="1200" dirty="0" smtClean="0">
                        <a:solidFill>
                          <a:srgbClr val="C00000"/>
                        </a:solidFill>
                        <a:effectLst>
                          <a:outerShdw blurRad="38100" dist="38100" dir="2700000" algn="tl">
                            <a:srgbClr val="000000">
                              <a:alpha val="43137"/>
                            </a:srgbClr>
                          </a:outerShdw>
                        </a:effectLst>
                        <a:latin typeface="Cambria" pitchFamily="18" charset="0"/>
                        <a:ea typeface="+mn-ea"/>
                        <a:cs typeface="+mn-cs"/>
                      </a:endParaRPr>
                    </a:p>
                  </a:txBody>
                  <a:tcPr marT="45721" marB="45721" anchor="ctr"/>
                </a:tc>
                <a:tc>
                  <a:txBody>
                    <a:bodyPr/>
                    <a:lstStyle/>
                    <a:p>
                      <a:pPr marL="0" algn="ctr" defTabSz="914400" rtl="0" eaLnBrk="1" latinLnBrk="0" hangingPunct="1"/>
                      <a:r>
                        <a:rPr lang="tr-TR" sz="1800" kern="1200" dirty="0" smtClean="0">
                          <a:effectLst>
                            <a:outerShdw blurRad="38100" dist="38100" dir="2700000" algn="tl">
                              <a:srgbClr val="000000">
                                <a:alpha val="43137"/>
                              </a:srgbClr>
                            </a:outerShdw>
                          </a:effectLst>
                          <a:latin typeface="Cambria" pitchFamily="18" charset="0"/>
                        </a:rPr>
                        <a:t>2133</a:t>
                      </a:r>
                      <a:endParaRPr lang="tr-TR" sz="1800" b="1" kern="1200" dirty="0" smtClean="0">
                        <a:solidFill>
                          <a:srgbClr val="C00000"/>
                        </a:solidFill>
                        <a:effectLst>
                          <a:outerShdw blurRad="38100" dist="38100" dir="2700000" algn="tl">
                            <a:srgbClr val="000000">
                              <a:alpha val="43137"/>
                            </a:srgbClr>
                          </a:outerShdw>
                        </a:effectLst>
                        <a:latin typeface="Cambria" pitchFamily="18" charset="0"/>
                        <a:ea typeface="+mn-ea"/>
                        <a:cs typeface="+mn-cs"/>
                      </a:endParaRPr>
                    </a:p>
                  </a:txBody>
                  <a:tcPr marT="45721" marB="45721" anchor="ctr"/>
                </a:tc>
                <a:tc>
                  <a:txBody>
                    <a:bodyPr/>
                    <a:lstStyle/>
                    <a:p>
                      <a:pPr marL="0" algn="ctr" defTabSz="914400" rtl="0" eaLnBrk="1" latinLnBrk="0" hangingPunct="1"/>
                      <a:r>
                        <a:rPr lang="tr-TR" sz="1800" kern="1200" dirty="0" smtClean="0">
                          <a:effectLst>
                            <a:outerShdw blurRad="38100" dist="38100" dir="2700000" algn="tl">
                              <a:srgbClr val="000000">
                                <a:alpha val="43137"/>
                              </a:srgbClr>
                            </a:outerShdw>
                          </a:effectLst>
                          <a:latin typeface="Cambria" pitchFamily="18" charset="0"/>
                        </a:rPr>
                        <a:t>2226</a:t>
                      </a:r>
                      <a:endParaRPr lang="tr-TR" sz="1800" b="1" kern="1200" dirty="0" smtClean="0">
                        <a:solidFill>
                          <a:srgbClr val="C00000"/>
                        </a:solidFill>
                        <a:effectLst>
                          <a:outerShdw blurRad="38100" dist="38100" dir="2700000" algn="tl">
                            <a:srgbClr val="000000">
                              <a:alpha val="43137"/>
                            </a:srgbClr>
                          </a:outerShdw>
                        </a:effectLst>
                        <a:latin typeface="Cambria" pitchFamily="18" charset="0"/>
                        <a:ea typeface="+mn-ea"/>
                        <a:cs typeface="+mn-cs"/>
                      </a:endParaRPr>
                    </a:p>
                  </a:txBody>
                  <a:tcPr marT="45721" marB="45721" anchor="ctr"/>
                </a:tc>
                <a:tc>
                  <a:txBody>
                    <a:bodyPr/>
                    <a:lstStyle/>
                    <a:p>
                      <a:pPr marL="0" algn="ctr" defTabSz="914400" rtl="0" eaLnBrk="1" latinLnBrk="0" hangingPunct="1"/>
                      <a:r>
                        <a:rPr lang="tr-TR" sz="1800" kern="1200" dirty="0" smtClean="0">
                          <a:effectLst>
                            <a:outerShdw blurRad="38100" dist="38100" dir="2700000" algn="tl">
                              <a:srgbClr val="000000">
                                <a:alpha val="43137"/>
                              </a:srgbClr>
                            </a:outerShdw>
                          </a:effectLst>
                          <a:latin typeface="Cambria" pitchFamily="18" charset="0"/>
                        </a:rPr>
                        <a:t>2251</a:t>
                      </a:r>
                      <a:endParaRPr lang="tr-TR" sz="1800" b="1" kern="1200" dirty="0" smtClean="0">
                        <a:solidFill>
                          <a:srgbClr val="C00000"/>
                        </a:solidFill>
                        <a:effectLst>
                          <a:outerShdw blurRad="38100" dist="38100" dir="2700000" algn="tl">
                            <a:srgbClr val="000000">
                              <a:alpha val="43137"/>
                            </a:srgbClr>
                          </a:outerShdw>
                        </a:effectLst>
                        <a:latin typeface="Cambria" pitchFamily="18" charset="0"/>
                        <a:ea typeface="+mn-ea"/>
                        <a:cs typeface="+mn-cs"/>
                      </a:endParaRPr>
                    </a:p>
                  </a:txBody>
                  <a:tcPr marT="45721" marB="45721" anchor="ctr"/>
                </a:tc>
                <a:tc>
                  <a:txBody>
                    <a:bodyPr/>
                    <a:lstStyle/>
                    <a:p>
                      <a:pPr marL="0" algn="ctr" defTabSz="914400" rtl="0" eaLnBrk="1" latinLnBrk="0" hangingPunct="1"/>
                      <a:r>
                        <a:rPr lang="tr-TR" sz="1800" kern="1200" dirty="0" smtClean="0">
                          <a:effectLst>
                            <a:outerShdw blurRad="38100" dist="38100" dir="2700000" algn="tl">
                              <a:srgbClr val="000000">
                                <a:alpha val="43137"/>
                              </a:srgbClr>
                            </a:outerShdw>
                          </a:effectLst>
                          <a:latin typeface="Cambria" pitchFamily="18" charset="0"/>
                        </a:rPr>
                        <a:t>2285</a:t>
                      </a:r>
                      <a:endParaRPr lang="tr-TR" sz="1800" b="1" kern="1200" dirty="0" smtClean="0">
                        <a:solidFill>
                          <a:srgbClr val="C00000"/>
                        </a:solidFill>
                        <a:effectLst>
                          <a:outerShdw blurRad="38100" dist="38100" dir="2700000" algn="tl">
                            <a:srgbClr val="000000">
                              <a:alpha val="43137"/>
                            </a:srgbClr>
                          </a:outerShdw>
                        </a:effectLst>
                        <a:latin typeface="Cambria" pitchFamily="18" charset="0"/>
                        <a:ea typeface="+mn-ea"/>
                        <a:cs typeface="+mn-cs"/>
                      </a:endParaRPr>
                    </a:p>
                  </a:txBody>
                  <a:tcPr marT="45721" marB="45721" anchor="ctr"/>
                </a:tc>
                <a:tc>
                  <a:txBody>
                    <a:bodyPr/>
                    <a:lstStyle/>
                    <a:p>
                      <a:pPr marL="0" algn="ctr" defTabSz="914400" rtl="0" eaLnBrk="1" latinLnBrk="0" hangingPunct="1"/>
                      <a:r>
                        <a:rPr lang="tr-TR" sz="1800" kern="1200" dirty="0" smtClean="0">
                          <a:effectLst>
                            <a:outerShdw blurRad="38100" dist="38100" dir="2700000" algn="tl">
                              <a:srgbClr val="000000">
                                <a:alpha val="43137"/>
                              </a:srgbClr>
                            </a:outerShdw>
                          </a:effectLst>
                          <a:latin typeface="Cambria" pitchFamily="18" charset="0"/>
                        </a:rPr>
                        <a:t>2403</a:t>
                      </a:r>
                      <a:endParaRPr lang="tr-TR" sz="1800" b="1" kern="1200" dirty="0" smtClean="0">
                        <a:solidFill>
                          <a:srgbClr val="C00000"/>
                        </a:solidFill>
                        <a:effectLst>
                          <a:outerShdw blurRad="38100" dist="38100" dir="2700000" algn="tl">
                            <a:srgbClr val="000000">
                              <a:alpha val="43137"/>
                            </a:srgbClr>
                          </a:outerShdw>
                        </a:effectLst>
                        <a:latin typeface="Cambria" pitchFamily="18" charset="0"/>
                        <a:ea typeface="+mn-ea"/>
                        <a:cs typeface="+mn-cs"/>
                      </a:endParaRPr>
                    </a:p>
                  </a:txBody>
                  <a:tcPr marT="45721" marB="45721" anchor="ctr"/>
                </a:tc>
              </a:tr>
            </a:tbl>
          </a:graphicData>
        </a:graphic>
      </p:graphicFrame>
      <p:sp>
        <p:nvSpPr>
          <p:cNvPr id="9" name="8 Dikdörtgen"/>
          <p:cNvSpPr/>
          <p:nvPr/>
        </p:nvSpPr>
        <p:spPr>
          <a:xfrm>
            <a:off x="611560" y="1412776"/>
            <a:ext cx="7848872" cy="369332"/>
          </a:xfrm>
          <a:prstGeom prst="rect">
            <a:avLst/>
          </a:prstGeom>
        </p:spPr>
        <p:txBody>
          <a:bodyPr wrap="square">
            <a:spAutoFit/>
          </a:bodyPr>
          <a:lstStyle/>
          <a:p>
            <a:pPr algn="ctr"/>
            <a:r>
              <a:rPr lang="en-US" b="1" dirty="0" smtClean="0">
                <a:latin typeface="Cambria" pitchFamily="18" charset="0"/>
              </a:rPr>
              <a:t>Press Releases/Publications Disseminated in the Context of OSP by Years</a:t>
            </a:r>
            <a:endParaRPr lang="tr-TR" b="1" dirty="0">
              <a:latin typeface="Cambr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3">
            <a:lum bright="23000" contrast="-42000"/>
          </a:blip>
          <a:srcRect/>
          <a:stretch>
            <a:fillRect/>
          </a:stretch>
        </p:blipFill>
        <p:spPr bwMode="auto">
          <a:xfrm>
            <a:off x="357158" y="857232"/>
            <a:ext cx="8358246" cy="5000660"/>
          </a:xfrm>
          <a:prstGeom prst="rect">
            <a:avLst/>
          </a:prstGeom>
          <a:noFill/>
          <a:ln w="9525">
            <a:noFill/>
            <a:miter lim="800000"/>
            <a:headEnd/>
            <a:tailEnd/>
          </a:ln>
          <a:effectLst/>
        </p:spPr>
      </p:pic>
      <p:sp>
        <p:nvSpPr>
          <p:cNvPr id="3074" name="3 Veri Yer Tutucusu"/>
          <p:cNvSpPr>
            <a:spLocks noGrp="1"/>
          </p:cNvSpPr>
          <p:nvPr>
            <p:ph type="dt" sz="quarter" idx="10"/>
          </p:nvPr>
        </p:nvSpPr>
        <p:spPr>
          <a:noFill/>
        </p:spPr>
        <p:txBody>
          <a:bodyPr/>
          <a:lstStyle/>
          <a:p>
            <a:r>
              <a:rPr lang="tr-TR" altLang="en-US" smtClean="0">
                <a:ea typeface="Calibri" pitchFamily="34" charset="0"/>
              </a:rPr>
              <a:t>13.09.2013</a:t>
            </a:r>
          </a:p>
        </p:txBody>
      </p:sp>
      <p:sp>
        <p:nvSpPr>
          <p:cNvPr id="3075" name="Rectangle 2"/>
          <p:cNvSpPr>
            <a:spLocks noGrp="1" noChangeArrowheads="1"/>
          </p:cNvSpPr>
          <p:nvPr>
            <p:ph type="title"/>
          </p:nvPr>
        </p:nvSpPr>
        <p:spPr>
          <a:xfrm>
            <a:off x="285720" y="3714752"/>
            <a:ext cx="8072494" cy="1938992"/>
          </a:xfrm>
          <a:noFill/>
        </p:spPr>
        <p:txBody>
          <a:bodyPr wrap="square" rtlCol="0">
            <a:spAutoFit/>
          </a:bodyPr>
          <a:lstStyle/>
          <a:p>
            <a:pPr lvl="1" eaLnBrk="1" hangingPunct="1"/>
            <a:r>
              <a:rPr lang="tr-TR" altLang="en-US" sz="4000" b="1" kern="1200" dirty="0" smtClean="0">
                <a:solidFill>
                  <a:schemeClr val="tx1"/>
                </a:solidFill>
                <a:latin typeface="Cambria" pitchFamily="18" charset="0"/>
                <a:ea typeface="+mn-ea"/>
                <a:cs typeface="+mn-cs"/>
              </a:rPr>
              <a:t>PART II:</a:t>
            </a:r>
            <a:br>
              <a:rPr lang="tr-TR" altLang="en-US" sz="4000" b="1" kern="1200" dirty="0" smtClean="0">
                <a:solidFill>
                  <a:schemeClr val="tx1"/>
                </a:solidFill>
                <a:latin typeface="Cambria" pitchFamily="18" charset="0"/>
                <a:ea typeface="+mn-ea"/>
                <a:cs typeface="+mn-cs"/>
              </a:rPr>
            </a:br>
            <a:r>
              <a:rPr lang="tr-TR" altLang="en-US" sz="4000" b="1" kern="1200" dirty="0" smtClean="0">
                <a:solidFill>
                  <a:schemeClr val="tx1"/>
                </a:solidFill>
                <a:latin typeface="Cambria" pitchFamily="18" charset="0"/>
                <a:ea typeface="+mn-ea"/>
                <a:cs typeface="+mn-cs"/>
              </a:rPr>
              <a:t>International Cooperation Activities in TurkStat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658F3F2D-3296-4AF8-9F56-C79530D140CF}" type="datetime1">
              <a:rPr lang="tr-TR" smtClean="0"/>
              <a:pPr>
                <a:defRPr/>
              </a:pPr>
              <a:t>14.10.2013</a:t>
            </a:fld>
            <a:endParaRPr lang="tr-TR" dirty="0"/>
          </a:p>
        </p:txBody>
      </p:sp>
      <p:sp>
        <p:nvSpPr>
          <p:cNvPr id="5" name="Slide Number Placeholder 4"/>
          <p:cNvSpPr>
            <a:spLocks noGrp="1"/>
          </p:cNvSpPr>
          <p:nvPr>
            <p:ph type="sldNum" sz="quarter" idx="11"/>
          </p:nvPr>
        </p:nvSpPr>
        <p:spPr/>
        <p:txBody>
          <a:bodyPr/>
          <a:lstStyle/>
          <a:p>
            <a:pPr>
              <a:defRPr/>
            </a:pPr>
            <a:fld id="{A2BD06D3-487F-4E68-8997-A85B7CE085C1}" type="slidenum">
              <a:rPr lang="tr-TR" smtClean="0"/>
              <a:pPr>
                <a:defRPr/>
              </a:pPr>
              <a:t>19</a:t>
            </a:fld>
            <a:endParaRPr lang="tr-TR" dirty="0"/>
          </a:p>
        </p:txBody>
      </p:sp>
      <p:sp>
        <p:nvSpPr>
          <p:cNvPr id="6" name="Rectangle 3"/>
          <p:cNvSpPr txBox="1">
            <a:spLocks noChangeArrowheads="1"/>
          </p:cNvSpPr>
          <p:nvPr/>
        </p:nvSpPr>
        <p:spPr bwMode="auto">
          <a:xfrm>
            <a:off x="285720" y="1714488"/>
            <a:ext cx="5857916" cy="42148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en-US" altLang="en-US" sz="2000" b="0" i="0" u="none" strike="noStrike" kern="0" cap="none" spc="0" normalizeH="0" baseline="0" noProof="0" dirty="0" smtClean="0">
                <a:ln>
                  <a:noFill/>
                </a:ln>
                <a:solidFill>
                  <a:schemeClr val="tx1"/>
                </a:solidFill>
                <a:effectLst/>
                <a:uLnTx/>
                <a:uFillTx/>
                <a:latin typeface="Cambria" pitchFamily="18" charset="0"/>
                <a:ea typeface="Calibri" pitchFamily="34" charset="0"/>
                <a:cs typeface="Calibri" pitchFamily="34" charset="0"/>
              </a:rPr>
              <a:t>Turkey’s EU candidacy in 1999 </a:t>
            </a:r>
            <a:r>
              <a:rPr kumimoji="0" lang="tr-TR" altLang="en-US" sz="2000" b="0" i="0" u="none" strike="noStrike" kern="0" cap="none" spc="0" normalizeH="0" baseline="0" noProof="0" dirty="0" smtClean="0">
                <a:ln>
                  <a:noFill/>
                </a:ln>
                <a:solidFill>
                  <a:schemeClr val="tx1"/>
                </a:solidFill>
                <a:effectLst/>
                <a:uLnTx/>
                <a:uFillTx/>
                <a:latin typeface="Cambria" pitchFamily="18" charset="0"/>
                <a:ea typeface="Calibri" pitchFamily="34" charset="0"/>
                <a:cs typeface="Calibri" pitchFamily="34" charset="0"/>
              </a:rPr>
              <a:t> - a breakpoint in TurkStat for Capacity Building efforts </a:t>
            </a:r>
          </a:p>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tr-TR" altLang="en-US" sz="2000" b="0" i="0" u="none" strike="noStrike" kern="0" cap="none" spc="0" normalizeH="0" baseline="0" noProof="0" dirty="0" smtClean="0">
                <a:ln>
                  <a:noFill/>
                </a:ln>
                <a:solidFill>
                  <a:schemeClr val="tx1"/>
                </a:solidFill>
                <a:effectLst/>
                <a:uLnTx/>
                <a:uFillTx/>
                <a:latin typeface="Cambria" pitchFamily="18" charset="0"/>
                <a:ea typeface="Calibri" pitchFamily="34" charset="0"/>
                <a:cs typeface="Calibri" pitchFamily="34" charset="0"/>
              </a:rPr>
              <a:t>S</a:t>
            </a:r>
            <a:r>
              <a:rPr kumimoji="0" lang="en-US" altLang="en-US" sz="2000" b="0" i="0" u="none" strike="noStrike" kern="0" cap="none" spc="0" normalizeH="0" baseline="0" noProof="0" dirty="0" err="1" smtClean="0">
                <a:ln>
                  <a:noFill/>
                </a:ln>
                <a:solidFill>
                  <a:schemeClr val="tx1"/>
                </a:solidFill>
                <a:effectLst/>
                <a:uLnTx/>
                <a:uFillTx/>
                <a:latin typeface="Cambria" pitchFamily="18" charset="0"/>
                <a:ea typeface="Calibri" pitchFamily="34" charset="0"/>
                <a:cs typeface="Calibri" pitchFamily="34" charset="0"/>
              </a:rPr>
              <a:t>etting</a:t>
            </a:r>
            <a:r>
              <a:rPr kumimoji="0" lang="en-US" altLang="en-US" sz="2000" b="0" i="0" u="none" strike="noStrike" kern="0" cap="none" spc="0" normalizeH="0" baseline="0" noProof="0" dirty="0" smtClean="0">
                <a:ln>
                  <a:noFill/>
                </a:ln>
                <a:solidFill>
                  <a:schemeClr val="tx1"/>
                </a:solidFill>
                <a:effectLst/>
                <a:uLnTx/>
                <a:uFillTx/>
                <a:latin typeface="Cambria" pitchFamily="18" charset="0"/>
                <a:ea typeface="Calibri" pitchFamily="34" charset="0"/>
                <a:cs typeface="Calibri" pitchFamily="34" charset="0"/>
              </a:rPr>
              <a:t> priority to EU membership.</a:t>
            </a:r>
          </a:p>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en-US" altLang="en-US" sz="2000" b="0" i="0" u="none" strike="noStrike" kern="0" cap="none" spc="0" normalizeH="0" baseline="0" noProof="0" dirty="0" smtClean="0">
                <a:ln>
                  <a:noFill/>
                </a:ln>
                <a:solidFill>
                  <a:schemeClr val="tx1"/>
                </a:solidFill>
                <a:effectLst/>
                <a:uLnTx/>
                <a:uFillTx/>
                <a:latin typeface="Cambria" pitchFamily="18" charset="0"/>
                <a:ea typeface="Calibri" pitchFamily="34" charset="0"/>
                <a:cs typeface="Calibri" pitchFamily="34" charset="0"/>
              </a:rPr>
              <a:t>Interaction with </a:t>
            </a:r>
            <a:r>
              <a:rPr kumimoji="0" lang="en-US" altLang="en-US" sz="2000" b="0" i="0" u="none" strike="noStrike" kern="0" cap="none" spc="0" normalizeH="0" baseline="0" noProof="0" dirty="0" err="1" smtClean="0">
                <a:ln>
                  <a:noFill/>
                </a:ln>
                <a:solidFill>
                  <a:schemeClr val="tx1"/>
                </a:solidFill>
                <a:effectLst/>
                <a:uLnTx/>
                <a:uFillTx/>
                <a:latin typeface="Cambria" pitchFamily="18" charset="0"/>
                <a:ea typeface="Calibri" pitchFamily="34" charset="0"/>
                <a:cs typeface="Calibri" pitchFamily="34" charset="0"/>
              </a:rPr>
              <a:t>Eurostat</a:t>
            </a:r>
            <a:r>
              <a:rPr kumimoji="0" lang="en-US" altLang="en-US" sz="2000" b="0" i="0" u="none" strike="noStrike" kern="0" cap="none" spc="0" normalizeH="0" baseline="0" noProof="0" dirty="0" smtClean="0">
                <a:ln>
                  <a:noFill/>
                </a:ln>
                <a:solidFill>
                  <a:schemeClr val="tx1"/>
                </a:solidFill>
                <a:effectLst/>
                <a:uLnTx/>
                <a:uFillTx/>
                <a:latin typeface="Cambria" pitchFamily="18" charset="0"/>
                <a:ea typeface="Calibri" pitchFamily="34" charset="0"/>
                <a:cs typeface="Calibri" pitchFamily="34" charset="0"/>
              </a:rPr>
              <a:t> and Global Assessment Exercise </a:t>
            </a:r>
            <a:r>
              <a:rPr kumimoji="0" lang="tr-TR" altLang="en-US" sz="2000" b="0" i="0" u="none" strike="noStrike" kern="0" cap="none" spc="0" normalizeH="0" baseline="0" noProof="0" dirty="0" smtClean="0">
                <a:ln>
                  <a:noFill/>
                </a:ln>
                <a:solidFill>
                  <a:schemeClr val="tx1"/>
                </a:solidFill>
                <a:effectLst/>
                <a:uLnTx/>
                <a:uFillTx/>
                <a:latin typeface="Cambria" pitchFamily="18" charset="0"/>
                <a:ea typeface="Calibri" pitchFamily="34" charset="0"/>
                <a:cs typeface="Calibri" pitchFamily="34" charset="0"/>
              </a:rPr>
              <a:t>in </a:t>
            </a:r>
            <a:r>
              <a:rPr kumimoji="0" lang="en-US" altLang="en-US" sz="2000" b="0" i="0" u="none" strike="noStrike" kern="0" cap="none" spc="0" normalizeH="0" baseline="0" noProof="0" dirty="0" smtClean="0">
                <a:ln>
                  <a:noFill/>
                </a:ln>
                <a:solidFill>
                  <a:schemeClr val="tx1"/>
                </a:solidFill>
                <a:effectLst/>
                <a:uLnTx/>
                <a:uFillTx/>
                <a:latin typeface="Cambria" pitchFamily="18" charset="0"/>
                <a:ea typeface="Calibri" pitchFamily="34" charset="0"/>
                <a:cs typeface="Calibri" pitchFamily="34" charset="0"/>
              </a:rPr>
              <a:t>200</a:t>
            </a:r>
            <a:r>
              <a:rPr kumimoji="0" lang="tr-TR" altLang="en-US" sz="2000" b="0" i="0" u="none" strike="noStrike" kern="0" cap="none" spc="0" normalizeH="0" baseline="0" noProof="0" dirty="0" smtClean="0">
                <a:ln>
                  <a:noFill/>
                </a:ln>
                <a:solidFill>
                  <a:schemeClr val="tx1"/>
                </a:solidFill>
                <a:effectLst/>
                <a:uLnTx/>
                <a:uFillTx/>
                <a:latin typeface="Cambria" pitchFamily="18" charset="0"/>
                <a:ea typeface="Calibri" pitchFamily="34" charset="0"/>
                <a:cs typeface="Calibri" pitchFamily="34" charset="0"/>
              </a:rPr>
              <a:t>2</a:t>
            </a:r>
            <a:r>
              <a:rPr kumimoji="0" lang="en-US" altLang="en-US" sz="2000" b="0" i="0" u="none" strike="noStrike" kern="0" cap="none" spc="0" normalizeH="0" baseline="0" noProof="0" dirty="0" smtClean="0">
                <a:ln>
                  <a:noFill/>
                </a:ln>
                <a:solidFill>
                  <a:schemeClr val="tx1"/>
                </a:solidFill>
                <a:effectLst/>
                <a:uLnTx/>
                <a:uFillTx/>
                <a:latin typeface="Cambria" pitchFamily="18" charset="0"/>
                <a:ea typeface="Calibri" pitchFamily="34" charset="0"/>
                <a:cs typeface="Calibri" pitchFamily="34" charset="0"/>
              </a:rPr>
              <a:t>.</a:t>
            </a:r>
          </a:p>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en-US" altLang="en-US" sz="2000" b="0" i="0" u="none" strike="noStrike" kern="0" cap="none" spc="0" normalizeH="0" baseline="0" noProof="0" dirty="0" err="1" smtClean="0">
                <a:ln>
                  <a:noFill/>
                </a:ln>
                <a:solidFill>
                  <a:schemeClr val="tx1"/>
                </a:solidFill>
                <a:effectLst/>
                <a:uLnTx/>
                <a:uFillTx/>
                <a:latin typeface="Cambria" pitchFamily="18" charset="0"/>
                <a:ea typeface="Calibri" pitchFamily="34" charset="0"/>
                <a:cs typeface="Calibri" pitchFamily="34" charset="0"/>
              </a:rPr>
              <a:t>Partici</a:t>
            </a:r>
            <a:r>
              <a:rPr kumimoji="0" lang="tr-TR" altLang="en-US" sz="2000" b="0" i="0" u="none" strike="noStrike" kern="0" cap="none" spc="0" normalizeH="0" baseline="0" noProof="0" dirty="0" smtClean="0">
                <a:ln>
                  <a:noFill/>
                </a:ln>
                <a:solidFill>
                  <a:schemeClr val="tx1"/>
                </a:solidFill>
                <a:effectLst/>
                <a:uLnTx/>
                <a:uFillTx/>
                <a:latin typeface="Cambria" pitchFamily="18" charset="0"/>
                <a:ea typeface="Calibri" pitchFamily="34" charset="0"/>
                <a:cs typeface="Calibri" pitchFamily="34" charset="0"/>
              </a:rPr>
              <a:t>pation</a:t>
            </a:r>
            <a:r>
              <a:rPr kumimoji="0" lang="tr-TR" altLang="en-US" sz="2000" b="0" i="0" u="none" strike="noStrike" kern="0" cap="none" spc="0" normalizeH="0" noProof="0" dirty="0" smtClean="0">
                <a:ln>
                  <a:noFill/>
                </a:ln>
                <a:solidFill>
                  <a:schemeClr val="tx1"/>
                </a:solidFill>
                <a:effectLst/>
                <a:uLnTx/>
                <a:uFillTx/>
                <a:latin typeface="Cambria" pitchFamily="18" charset="0"/>
                <a:ea typeface="Calibri" pitchFamily="34" charset="0"/>
                <a:cs typeface="Calibri" pitchFamily="34" charset="0"/>
              </a:rPr>
              <a:t> in </a:t>
            </a:r>
            <a:r>
              <a:rPr kumimoji="0" lang="en-US" altLang="en-US" sz="2000" b="0" i="0" u="none" strike="noStrike" kern="0" cap="none" spc="0" normalizeH="0" baseline="0" noProof="0" dirty="0" err="1" smtClean="0">
                <a:ln>
                  <a:noFill/>
                </a:ln>
                <a:solidFill>
                  <a:schemeClr val="tx1"/>
                </a:solidFill>
                <a:effectLst/>
                <a:uLnTx/>
                <a:uFillTx/>
                <a:latin typeface="Cambria" pitchFamily="18" charset="0"/>
                <a:ea typeface="Calibri" pitchFamily="34" charset="0"/>
                <a:cs typeface="Calibri" pitchFamily="34" charset="0"/>
              </a:rPr>
              <a:t>Eurostat’s</a:t>
            </a:r>
            <a:r>
              <a:rPr kumimoji="0" lang="en-US" altLang="en-US" sz="2000" b="0" i="0" u="none" strike="noStrike" kern="0" cap="none" spc="0" normalizeH="0" baseline="0" noProof="0" dirty="0" smtClean="0">
                <a:ln>
                  <a:noFill/>
                </a:ln>
                <a:solidFill>
                  <a:schemeClr val="tx1"/>
                </a:solidFill>
                <a:effectLst/>
                <a:uLnTx/>
                <a:uFillTx/>
                <a:latin typeface="Cambria" pitchFamily="18" charset="0"/>
                <a:ea typeface="Calibri" pitchFamily="34" charset="0"/>
                <a:cs typeface="Calibri" pitchFamily="34" charset="0"/>
              </a:rPr>
              <a:t> workshops, meetings and training courses </a:t>
            </a:r>
            <a:r>
              <a:rPr kumimoji="0" lang="tr-TR" altLang="en-US" sz="2000" b="0" i="0" u="none" strike="noStrike" kern="0" cap="none" spc="0" normalizeH="0" baseline="0" noProof="0" dirty="0" smtClean="0">
                <a:ln>
                  <a:noFill/>
                </a:ln>
                <a:solidFill>
                  <a:schemeClr val="tx1"/>
                </a:solidFill>
                <a:effectLst/>
                <a:uLnTx/>
                <a:uFillTx/>
                <a:latin typeface="Cambria" pitchFamily="18" charset="0"/>
                <a:ea typeface="Calibri" pitchFamily="34" charset="0"/>
                <a:cs typeface="Calibri" pitchFamily="34" charset="0"/>
              </a:rPr>
              <a:t> </a:t>
            </a:r>
          </a:p>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tr-TR" altLang="en-US" sz="2000" b="0" i="0" u="none" strike="noStrike" kern="0" cap="none" spc="0" normalizeH="0" baseline="0" noProof="0" dirty="0" smtClean="0">
                <a:ln>
                  <a:noFill/>
                </a:ln>
                <a:solidFill>
                  <a:schemeClr val="tx1"/>
                </a:solidFill>
                <a:effectLst/>
                <a:uLnTx/>
                <a:uFillTx/>
                <a:latin typeface="Cambria" pitchFamily="18" charset="0"/>
                <a:ea typeface="Calibri" pitchFamily="34" charset="0"/>
                <a:cs typeface="Calibri" pitchFamily="34" charset="0"/>
              </a:rPr>
              <a:t>Initiation of EU financed programmes </a:t>
            </a:r>
            <a:endParaRPr kumimoji="0" lang="en-US" altLang="en-US" sz="2000" b="0" i="0" u="none" strike="noStrike" kern="0" cap="none" spc="0" normalizeH="0" baseline="0" noProof="0" dirty="0" smtClean="0">
              <a:ln>
                <a:noFill/>
              </a:ln>
              <a:solidFill>
                <a:schemeClr val="tx1"/>
              </a:solidFill>
              <a:effectLst/>
              <a:uLnTx/>
              <a:uFillTx/>
              <a:latin typeface="Cambria" pitchFamily="18" charset="0"/>
              <a:ea typeface="Calibri" pitchFamily="34" charset="0"/>
              <a:cs typeface="Calibri" pitchFamily="34" charset="0"/>
            </a:endParaRPr>
          </a:p>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en-US" altLang="en-US" sz="2000" b="0" i="0" u="none" strike="noStrike" kern="0" cap="none" spc="0" normalizeH="0" baseline="0" noProof="0" dirty="0" smtClean="0">
                <a:ln>
                  <a:noFill/>
                </a:ln>
                <a:solidFill>
                  <a:schemeClr val="tx1"/>
                </a:solidFill>
                <a:effectLst/>
                <a:uLnTx/>
                <a:uFillTx/>
                <a:latin typeface="Cambria" pitchFamily="18" charset="0"/>
                <a:ea typeface="Calibri" pitchFamily="34" charset="0"/>
                <a:cs typeface="Calibri" pitchFamily="34" charset="0"/>
              </a:rPr>
              <a:t>Upgrading the Statistical System of Turkey </a:t>
            </a:r>
            <a:r>
              <a:rPr kumimoji="0" lang="en-US" altLang="en-US" sz="2000" b="0" i="0" u="none" strike="noStrike" kern="0" cap="none" spc="0" normalizeH="0" baseline="0" noProof="0" dirty="0" err="1" smtClean="0">
                <a:ln>
                  <a:noFill/>
                </a:ln>
                <a:solidFill>
                  <a:schemeClr val="tx1"/>
                </a:solidFill>
                <a:effectLst/>
                <a:uLnTx/>
                <a:uFillTx/>
                <a:latin typeface="Cambria" pitchFamily="18" charset="0"/>
                <a:ea typeface="Calibri" pitchFamily="34" charset="0"/>
                <a:cs typeface="Calibri" pitchFamily="34" charset="0"/>
              </a:rPr>
              <a:t>Programme</a:t>
            </a:r>
            <a:r>
              <a:rPr kumimoji="0" lang="en-US" altLang="en-US" sz="2000" b="0" i="0" u="none" strike="noStrike" kern="0" cap="none" spc="0" normalizeH="0" baseline="0" noProof="0" dirty="0" smtClean="0">
                <a:ln>
                  <a:noFill/>
                </a:ln>
                <a:solidFill>
                  <a:schemeClr val="tx1"/>
                </a:solidFill>
                <a:effectLst/>
                <a:uLnTx/>
                <a:uFillTx/>
                <a:latin typeface="Cambria" pitchFamily="18" charset="0"/>
                <a:ea typeface="Calibri" pitchFamily="34" charset="0"/>
                <a:cs typeface="Calibri" pitchFamily="34" charset="0"/>
              </a:rPr>
              <a:t> </a:t>
            </a:r>
            <a:r>
              <a:rPr kumimoji="0" lang="tr-TR" altLang="en-US" sz="2000" b="0" i="0" u="none" strike="noStrike" kern="0" cap="none" spc="0" normalizeH="0" baseline="0" noProof="0" dirty="0" smtClean="0">
                <a:ln>
                  <a:noFill/>
                </a:ln>
                <a:solidFill>
                  <a:schemeClr val="tx1"/>
                </a:solidFill>
                <a:effectLst/>
                <a:uLnTx/>
                <a:uFillTx/>
                <a:latin typeface="Cambria" pitchFamily="18" charset="0"/>
                <a:ea typeface="Calibri" pitchFamily="34" charset="0"/>
                <a:cs typeface="Calibri" pitchFamily="34" charset="0"/>
              </a:rPr>
              <a:t>(started in 2003)</a:t>
            </a:r>
            <a:endParaRPr kumimoji="0" lang="en-US" altLang="en-US" sz="2000" b="0" i="0" u="none" strike="noStrike" kern="0" cap="none" spc="0" normalizeH="0" baseline="0" noProof="0" dirty="0" smtClean="0">
              <a:ln>
                <a:noFill/>
              </a:ln>
              <a:solidFill>
                <a:schemeClr val="tx1"/>
              </a:solidFill>
              <a:effectLst/>
              <a:uLnTx/>
              <a:uFillTx/>
              <a:latin typeface="Cambria" pitchFamily="18" charset="0"/>
              <a:ea typeface="Calibri" pitchFamily="34" charset="0"/>
              <a:cs typeface="Calibri" pitchFamily="34" charset="0"/>
            </a:endParaRPr>
          </a:p>
          <a:p>
            <a:pPr marL="342900" marR="0" lvl="0" indent="-34290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0" cap="none" spc="0" normalizeH="0" baseline="0" noProof="0" dirty="0" smtClean="0">
              <a:ln>
                <a:noFill/>
              </a:ln>
              <a:solidFill>
                <a:schemeClr val="tx1"/>
              </a:solidFill>
              <a:effectLst/>
              <a:uLnTx/>
              <a:uFillTx/>
              <a:latin typeface="Cambria" pitchFamily="18" charset="0"/>
              <a:ea typeface="Calibri" pitchFamily="34" charset="0"/>
              <a:cs typeface="Calibri" pitchFamily="34" charset="0"/>
            </a:endParaRPr>
          </a:p>
        </p:txBody>
      </p:sp>
      <p:sp>
        <p:nvSpPr>
          <p:cNvPr id="8" name="Rectangle 7"/>
          <p:cNvSpPr/>
          <p:nvPr/>
        </p:nvSpPr>
        <p:spPr>
          <a:xfrm>
            <a:off x="51446" y="714356"/>
            <a:ext cx="9042860" cy="646331"/>
          </a:xfrm>
          <a:prstGeom prst="rect">
            <a:avLst/>
          </a:prstGeom>
        </p:spPr>
        <p:txBody>
          <a:bodyPr wrap="none">
            <a:spAutoFit/>
          </a:bodyPr>
          <a:lstStyle/>
          <a:p>
            <a:r>
              <a:rPr lang="tr-TR" altLang="en-US" sz="3600" b="1" dirty="0">
                <a:solidFill>
                  <a:srgbClr val="262626"/>
                </a:solidFill>
                <a:latin typeface="Cambria" pitchFamily="18" charset="0"/>
                <a:ea typeface="Calibri" pitchFamily="34" charset="0"/>
                <a:cs typeface="Calibri" pitchFamily="34" charset="0"/>
              </a:rPr>
              <a:t>Participation in EU </a:t>
            </a:r>
            <a:r>
              <a:rPr lang="tr-TR" altLang="en-US" sz="3600" b="1" dirty="0" smtClean="0">
                <a:solidFill>
                  <a:srgbClr val="262626"/>
                </a:solidFill>
                <a:latin typeface="Cambria" pitchFamily="18" charset="0"/>
                <a:ea typeface="Calibri" pitchFamily="34" charset="0"/>
                <a:cs typeface="Calibri" pitchFamily="34" charset="0"/>
              </a:rPr>
              <a:t>Financed Programmes</a:t>
            </a:r>
            <a:endParaRPr lang="tr-TR" altLang="en-US" sz="3600" b="1" dirty="0">
              <a:solidFill>
                <a:srgbClr val="262626"/>
              </a:solidFill>
              <a:latin typeface="Cambria" pitchFamily="18" charset="0"/>
              <a:ea typeface="Calibri" pitchFamily="34" charset="0"/>
              <a:cs typeface="Calibri" pitchFamily="34" charset="0"/>
            </a:endParaRPr>
          </a:p>
        </p:txBody>
      </p:sp>
      <p:pic>
        <p:nvPicPr>
          <p:cNvPr id="9" name="Picture 4" descr="j0233018"/>
          <p:cNvPicPr>
            <a:picLocks noChangeAspect="1" noChangeArrowheads="1"/>
          </p:cNvPicPr>
          <p:nvPr/>
        </p:nvPicPr>
        <p:blipFill>
          <a:blip r:embed="rId2"/>
          <a:srcRect/>
          <a:stretch>
            <a:fillRect/>
          </a:stretch>
        </p:blipFill>
        <p:spPr bwMode="auto">
          <a:xfrm>
            <a:off x="6286512" y="1928802"/>
            <a:ext cx="2693986" cy="29527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658F3F2D-3296-4AF8-9F56-C79530D140CF}" type="datetime1">
              <a:rPr lang="tr-TR" smtClean="0"/>
              <a:pPr>
                <a:defRPr/>
              </a:pPr>
              <a:t>14.10.2013</a:t>
            </a:fld>
            <a:endParaRPr lang="tr-TR" dirty="0"/>
          </a:p>
        </p:txBody>
      </p:sp>
      <p:sp>
        <p:nvSpPr>
          <p:cNvPr id="5" name="Slide Number Placeholder 4"/>
          <p:cNvSpPr>
            <a:spLocks noGrp="1"/>
          </p:cNvSpPr>
          <p:nvPr>
            <p:ph type="sldNum" sz="quarter" idx="11"/>
          </p:nvPr>
        </p:nvSpPr>
        <p:spPr/>
        <p:txBody>
          <a:bodyPr/>
          <a:lstStyle/>
          <a:p>
            <a:pPr>
              <a:defRPr/>
            </a:pPr>
            <a:fld id="{A2BD06D3-487F-4E68-8997-A85B7CE085C1}" type="slidenum">
              <a:rPr lang="tr-TR" smtClean="0"/>
              <a:pPr>
                <a:defRPr/>
              </a:pPr>
              <a:t>2</a:t>
            </a:fld>
            <a:endParaRPr lang="tr-TR" dirty="0"/>
          </a:p>
        </p:txBody>
      </p:sp>
      <p:sp>
        <p:nvSpPr>
          <p:cNvPr id="6" name="Rectangle 2"/>
          <p:cNvSpPr txBox="1">
            <a:spLocks noChangeArrowheads="1"/>
          </p:cNvSpPr>
          <p:nvPr/>
        </p:nvSpPr>
        <p:spPr bwMode="auto">
          <a:xfrm>
            <a:off x="285720" y="642918"/>
            <a:ext cx="8229600"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3600" b="1" kern="0" dirty="0" smtClean="0">
                <a:solidFill>
                  <a:srgbClr val="262626"/>
                </a:solidFill>
                <a:latin typeface="Cambria" pitchFamily="18" charset="0"/>
                <a:ea typeface="Calibri" pitchFamily="34" charset="0"/>
                <a:cs typeface="Calibri" pitchFamily="34" charset="0"/>
              </a:rPr>
              <a:t>Content of Presentation</a:t>
            </a:r>
          </a:p>
        </p:txBody>
      </p:sp>
      <p:graphicFrame>
        <p:nvGraphicFramePr>
          <p:cNvPr id="8" name="Group 45"/>
          <p:cNvGraphicFramePr>
            <a:graphicFrameLocks noGrp="1"/>
          </p:cNvGraphicFramePr>
          <p:nvPr/>
        </p:nvGraphicFramePr>
        <p:xfrm>
          <a:off x="1142976" y="1571612"/>
          <a:ext cx="6286544" cy="4565636"/>
        </p:xfrm>
        <a:graphic>
          <a:graphicData uri="http://schemas.openxmlformats.org/drawingml/2006/table">
            <a:tbl>
              <a:tblPr/>
              <a:tblGrid>
                <a:gridCol w="6286544"/>
              </a:tblGrid>
              <a:tr h="4382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dirty="0" smtClean="0">
                          <a:ln>
                            <a:noFill/>
                          </a:ln>
                          <a:solidFill>
                            <a:schemeClr val="tx1"/>
                          </a:solidFill>
                          <a:effectLst/>
                          <a:latin typeface="Cambria" pitchFamily="18" charset="0"/>
                        </a:rPr>
                        <a:t>Part I: Features of Turkish Statistical System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90000"/>
                        <a:alpha val="61000"/>
                      </a:schemeClr>
                    </a:solidFill>
                  </a:tcPr>
                </a:tc>
              </a:tr>
              <a:tr h="2123642">
                <a:tc>
                  <a:txBody>
                    <a:bodyPr/>
                    <a:lstStyle/>
                    <a:p>
                      <a:pPr marL="363538" marR="0" lvl="0" indent="-363538"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tr-TR" sz="1800" b="0" i="0" u="none" strike="noStrike" cap="none" normalizeH="0" baseline="0" dirty="0" smtClean="0">
                          <a:ln>
                            <a:noFill/>
                          </a:ln>
                          <a:solidFill>
                            <a:schemeClr val="tx1"/>
                          </a:solidFill>
                          <a:effectLst/>
                          <a:latin typeface="Cambria" pitchFamily="18" charset="0"/>
                        </a:rPr>
                        <a:t>Vision and Mission</a:t>
                      </a:r>
                    </a:p>
                    <a:p>
                      <a:pPr marL="363538" marR="0" lvl="0" indent="-363538"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tr-TR" sz="1800" b="0" i="0" u="none" strike="noStrike" cap="none" normalizeH="0" baseline="0" dirty="0" smtClean="0">
                          <a:ln>
                            <a:noFill/>
                          </a:ln>
                          <a:solidFill>
                            <a:schemeClr val="tx1"/>
                          </a:solidFill>
                          <a:effectLst/>
                          <a:latin typeface="Cambria" pitchFamily="18" charset="0"/>
                        </a:rPr>
                        <a:t>Main Principles</a:t>
                      </a:r>
                    </a:p>
                    <a:p>
                      <a:pPr marL="363538" marR="0" lvl="0" indent="-363538"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tr-TR" sz="1800" b="0" i="0" u="none" strike="noStrike" cap="none" normalizeH="0" baseline="0" dirty="0" smtClean="0">
                          <a:ln>
                            <a:noFill/>
                          </a:ln>
                          <a:solidFill>
                            <a:schemeClr val="tx1"/>
                          </a:solidFill>
                          <a:effectLst/>
                          <a:latin typeface="Cambria" pitchFamily="18" charset="0"/>
                        </a:rPr>
                        <a:t>Legal basis</a:t>
                      </a:r>
                    </a:p>
                    <a:p>
                      <a:pPr marL="363538" marR="0" lvl="0" indent="-363538"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800" noProof="1" smtClean="0">
                          <a:latin typeface="Cambria" pitchFamily="18" charset="0"/>
                          <a:cs typeface="Calibri" pitchFamily="34" charset="0"/>
                        </a:rPr>
                        <a:t>Statistical Council</a:t>
                      </a:r>
                    </a:p>
                    <a:p>
                      <a:pPr marL="363538" marR="0" lvl="0" indent="-363538"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800" noProof="1" smtClean="0">
                          <a:latin typeface="Cambria" pitchFamily="18" charset="0"/>
                          <a:cs typeface="Calibri" pitchFamily="34" charset="0"/>
                        </a:rPr>
                        <a:t>Official Statistics Programme</a:t>
                      </a:r>
                      <a:endParaRPr lang="tr-TR" sz="1800" noProof="1" smtClean="0">
                        <a:latin typeface="Cambria" pitchFamily="18" charset="0"/>
                        <a:cs typeface="Calibri" pitchFamily="34" charset="0"/>
                      </a:endParaRPr>
                    </a:p>
                    <a:p>
                      <a:pPr marL="363538" marR="0" lvl="0" indent="-363538" algn="l" defTabSz="914400" rtl="0" eaLnBrk="1" fontAlgn="base" latinLnBrk="0" hangingPunct="1">
                        <a:lnSpc>
                          <a:spcPct val="100000"/>
                        </a:lnSpc>
                        <a:spcBef>
                          <a:spcPct val="0"/>
                        </a:spcBef>
                        <a:spcAft>
                          <a:spcPct val="0"/>
                        </a:spcAft>
                        <a:buClrTx/>
                        <a:buSzTx/>
                        <a:buFont typeface="Arial" pitchFamily="34" charset="0"/>
                        <a:buChar char="•"/>
                        <a:tabLst/>
                        <a:defRPr/>
                      </a:pPr>
                      <a:r>
                        <a:rPr lang="tr-TR" sz="1800" noProof="1" smtClean="0">
                          <a:latin typeface="Cambria" pitchFamily="18" charset="0"/>
                          <a:cs typeface="Calibri" pitchFamily="34" charset="0"/>
                        </a:rPr>
                        <a:t>Protocols</a:t>
                      </a:r>
                    </a:p>
                    <a:p>
                      <a:pPr marL="363538" marR="0" lvl="0" indent="-363538"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800" noProof="1" smtClean="0">
                          <a:latin typeface="Cambria" pitchFamily="18" charset="0"/>
                          <a:cs typeface="Calibri" pitchFamily="34" charset="0"/>
                        </a:rPr>
                        <a:t>National Data Release Calendar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F1D5"/>
                    </a:solidFill>
                  </a:tcPr>
                </a:tc>
              </a:tr>
              <a:tr h="5407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dirty="0" smtClean="0">
                          <a:ln>
                            <a:noFill/>
                          </a:ln>
                          <a:solidFill>
                            <a:schemeClr val="tx1"/>
                          </a:solidFill>
                          <a:effectLst/>
                          <a:latin typeface="Cambria" pitchFamily="18" charset="0"/>
                        </a:rPr>
                        <a:t>Part II: International Cooperation Activities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r>
              <a:tr h="540742">
                <a:tc>
                  <a:txBody>
                    <a:bodyPr/>
                    <a:lstStyle/>
                    <a:p>
                      <a:pPr marL="363538" indent="-363538">
                        <a:buFont typeface="Arial" pitchFamily="34" charset="0"/>
                        <a:buChar char="•"/>
                      </a:pPr>
                      <a:r>
                        <a:rPr lang="tr-TR" sz="1800" b="0" dirty="0" smtClean="0">
                          <a:latin typeface="Cambria" pitchFamily="18" charset="0"/>
                        </a:rPr>
                        <a:t>Participation in EU financed programmes</a:t>
                      </a:r>
                    </a:p>
                    <a:p>
                      <a:pPr marL="363538" indent="-363538">
                        <a:buFont typeface="Arial" pitchFamily="34" charset="0"/>
                        <a:buChar char="•"/>
                      </a:pPr>
                      <a:r>
                        <a:rPr lang="tr-TR" sz="1800" b="0" dirty="0" smtClean="0">
                          <a:latin typeface="Cambria" pitchFamily="18" charset="0"/>
                        </a:rPr>
                        <a:t>EU Negotiations – Chapter 18 Statistics </a:t>
                      </a:r>
                    </a:p>
                    <a:p>
                      <a:pPr marL="363538" indent="-363538">
                        <a:buFont typeface="Arial" pitchFamily="34" charset="0"/>
                        <a:buChar char="•"/>
                      </a:pPr>
                      <a:r>
                        <a:rPr lang="tr-TR" altLang="en-US" sz="1800" b="0" kern="1200" dirty="0" smtClean="0">
                          <a:latin typeface="Cambria" pitchFamily="18" charset="0"/>
                        </a:rPr>
                        <a:t>Chapter 18: Closing Benchmarks</a:t>
                      </a:r>
                    </a:p>
                    <a:p>
                      <a:pPr marL="363538" indent="-363538">
                        <a:buFont typeface="Arial" pitchFamily="34" charset="0"/>
                        <a:buChar char="•"/>
                      </a:pPr>
                      <a:r>
                        <a:rPr lang="tr-TR" sz="1800" b="0" dirty="0" smtClean="0">
                          <a:latin typeface="Cambria" pitchFamily="18" charset="0"/>
                        </a:rPr>
                        <a:t>International Cooperation Goals &amp; </a:t>
                      </a:r>
                      <a:r>
                        <a:rPr lang="en-US" altLang="en-US" sz="1800" b="0" kern="1200" dirty="0" smtClean="0">
                          <a:latin typeface="Cambria" pitchFamily="18" charset="0"/>
                        </a:rPr>
                        <a:t>Activities</a:t>
                      </a:r>
                      <a:endParaRPr lang="tr-TR" altLang="en-US" sz="1800" b="0" kern="1200" dirty="0" smtClean="0">
                        <a:latin typeface="Cambria" pitchFamily="18" charset="0"/>
                      </a:endParaRPr>
                    </a:p>
                    <a:p>
                      <a:pPr marL="363538" marR="0" lvl="0" indent="-363538" algn="l" defTabSz="914400" rtl="0" eaLnBrk="1" fontAlgn="base" latinLnBrk="0" hangingPunct="1">
                        <a:lnSpc>
                          <a:spcPct val="100000"/>
                        </a:lnSpc>
                        <a:spcBef>
                          <a:spcPct val="0"/>
                        </a:spcBef>
                        <a:spcAft>
                          <a:spcPct val="0"/>
                        </a:spcAft>
                        <a:buClrTx/>
                        <a:buSzTx/>
                        <a:buFont typeface="Arial" pitchFamily="34" charset="0"/>
                        <a:buChar char="•"/>
                        <a:tabLst/>
                      </a:pPr>
                      <a:r>
                        <a:rPr lang="tr-TR" altLang="en-US" sz="1800" b="0" kern="1200" dirty="0" smtClean="0">
                          <a:latin typeface="Cambria" pitchFamily="18" charset="0"/>
                        </a:rPr>
                        <a:t>Projects supported by TurkStat</a:t>
                      </a:r>
                      <a:endParaRPr kumimoji="0" lang="tr-TR" sz="1800" b="0" i="0" u="none" strike="noStrike" cap="none" normalizeH="0" baseline="0" dirty="0" smtClean="0">
                        <a:ln>
                          <a:noFill/>
                        </a:ln>
                        <a:solidFill>
                          <a:srgbClr val="000000"/>
                        </a:solidFill>
                        <a:effectLst/>
                        <a:latin typeface="Cambr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6E3"/>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Veri Yer Tutucusu"/>
          <p:cNvSpPr>
            <a:spLocks noGrp="1"/>
          </p:cNvSpPr>
          <p:nvPr>
            <p:ph type="dt" sz="quarter" idx="10"/>
          </p:nvPr>
        </p:nvSpPr>
        <p:spPr>
          <a:noFill/>
        </p:spPr>
        <p:txBody>
          <a:bodyPr/>
          <a:lstStyle/>
          <a:p>
            <a:r>
              <a:rPr lang="tr-TR" altLang="en-US" smtClean="0">
                <a:ea typeface="Calibri" pitchFamily="34" charset="0"/>
              </a:rPr>
              <a:t>13.09.2013</a:t>
            </a:r>
          </a:p>
          <a:p>
            <a:endParaRPr lang="tr-TR" altLang="en-US" smtClean="0">
              <a:ea typeface="Calibri" pitchFamily="34" charset="0"/>
            </a:endParaRPr>
          </a:p>
        </p:txBody>
      </p:sp>
      <p:sp>
        <p:nvSpPr>
          <p:cNvPr id="17411" name="Rectangle 2"/>
          <p:cNvSpPr>
            <a:spLocks noGrp="1" noChangeArrowheads="1"/>
          </p:cNvSpPr>
          <p:nvPr>
            <p:ph type="title"/>
          </p:nvPr>
        </p:nvSpPr>
        <p:spPr>
          <a:xfrm>
            <a:off x="285720" y="714356"/>
            <a:ext cx="8229600" cy="576262"/>
          </a:xfrm>
          <a:noFill/>
        </p:spPr>
        <p:txBody>
          <a:bodyPr/>
          <a:lstStyle/>
          <a:p>
            <a:pPr eaLnBrk="1" hangingPunct="1"/>
            <a:r>
              <a:rPr lang="tr-TR" altLang="en-US" sz="3200" b="1" dirty="0" smtClean="0">
                <a:solidFill>
                  <a:srgbClr val="FF0000"/>
                </a:solidFill>
              </a:rPr>
              <a:t>Main Inputs under EU Programmes </a:t>
            </a:r>
            <a:endParaRPr lang="en-GB" altLang="en-US" sz="3200" b="1" dirty="0" smtClean="0">
              <a:solidFill>
                <a:srgbClr val="FF0000"/>
              </a:solidFill>
            </a:endParaRPr>
          </a:p>
        </p:txBody>
      </p:sp>
      <p:sp>
        <p:nvSpPr>
          <p:cNvPr id="17412" name="Rectangle 3"/>
          <p:cNvSpPr>
            <a:spLocks noGrp="1" noChangeArrowheads="1"/>
          </p:cNvSpPr>
          <p:nvPr>
            <p:ph type="body" idx="1"/>
          </p:nvPr>
        </p:nvSpPr>
        <p:spPr>
          <a:xfrm>
            <a:off x="250825" y="1484313"/>
            <a:ext cx="8569325" cy="4802207"/>
          </a:xfrm>
          <a:noFill/>
        </p:spPr>
        <p:txBody>
          <a:bodyPr/>
          <a:lstStyle/>
          <a:p>
            <a:pPr>
              <a:spcBef>
                <a:spcPts val="1200"/>
              </a:spcBef>
              <a:buFontTx/>
              <a:buChar char="•"/>
            </a:pPr>
            <a:r>
              <a:rPr lang="en-US" altLang="en-US" sz="1900" dirty="0" smtClean="0">
                <a:latin typeface="Cambria" pitchFamily="18" charset="0"/>
              </a:rPr>
              <a:t>The total budget of the</a:t>
            </a:r>
            <a:r>
              <a:rPr lang="tr-TR" altLang="en-US" sz="1900" dirty="0" smtClean="0">
                <a:latin typeface="Cambria" pitchFamily="18" charset="0"/>
              </a:rPr>
              <a:t> completed</a:t>
            </a:r>
            <a:r>
              <a:rPr lang="en-US" altLang="en-US" sz="1900" dirty="0" smtClean="0">
                <a:latin typeface="Cambria" pitchFamily="18" charset="0"/>
              </a:rPr>
              <a:t> </a:t>
            </a:r>
            <a:r>
              <a:rPr lang="en-US" altLang="en-US" sz="1900" dirty="0" err="1" smtClean="0">
                <a:latin typeface="Cambria" pitchFamily="18" charset="0"/>
              </a:rPr>
              <a:t>programmes</a:t>
            </a:r>
            <a:r>
              <a:rPr lang="tr-TR" altLang="en-US" sz="1900" dirty="0" smtClean="0">
                <a:latin typeface="Cambria" pitchFamily="18" charset="0"/>
              </a:rPr>
              <a:t>=</a:t>
            </a:r>
            <a:r>
              <a:rPr lang="en-US" altLang="en-US" sz="1900" dirty="0" smtClean="0">
                <a:latin typeface="Cambria" pitchFamily="18" charset="0"/>
              </a:rPr>
              <a:t>25 Million Euro</a:t>
            </a:r>
            <a:r>
              <a:rPr lang="tr-TR" altLang="en-US" sz="1900" dirty="0" smtClean="0">
                <a:latin typeface="Cambria" pitchFamily="18" charset="0"/>
              </a:rPr>
              <a:t> (app.)</a:t>
            </a:r>
            <a:r>
              <a:rPr lang="en-US" altLang="en-US" sz="1900" dirty="0" smtClean="0">
                <a:latin typeface="Cambria" pitchFamily="18" charset="0"/>
              </a:rPr>
              <a:t>.</a:t>
            </a:r>
            <a:endParaRPr lang="tr-TR" altLang="en-US" sz="1900" dirty="0" smtClean="0">
              <a:latin typeface="Cambria" pitchFamily="18" charset="0"/>
            </a:endParaRPr>
          </a:p>
          <a:p>
            <a:pPr>
              <a:spcBef>
                <a:spcPts val="1200"/>
              </a:spcBef>
              <a:buFontTx/>
              <a:buChar char="•"/>
            </a:pPr>
            <a:r>
              <a:rPr lang="tr-TR" altLang="en-US" sz="1900" dirty="0" smtClean="0">
                <a:latin typeface="Cambria" pitchFamily="18" charset="0"/>
              </a:rPr>
              <a:t>Several</a:t>
            </a:r>
            <a:r>
              <a:rPr lang="en-US" altLang="en-US" sz="1900" dirty="0" smtClean="0">
                <a:latin typeface="Cambria" pitchFamily="18" charset="0"/>
              </a:rPr>
              <a:t> data collection projects </a:t>
            </a:r>
            <a:r>
              <a:rPr lang="tr-TR" altLang="en-US" sz="1900" dirty="0" smtClean="0">
                <a:latin typeface="Cambria" pitchFamily="18" charset="0"/>
              </a:rPr>
              <a:t>i</a:t>
            </a:r>
            <a:r>
              <a:rPr lang="en-US" altLang="en-US" sz="1900" dirty="0" smtClean="0">
                <a:latin typeface="Cambria" pitchFamily="18" charset="0"/>
              </a:rPr>
              <a:t>n order to bring selected statistical surveys up to EU standards by field testing their new methodologies</a:t>
            </a:r>
            <a:endParaRPr lang="tr-TR" altLang="en-US" sz="1900" dirty="0" smtClean="0">
              <a:latin typeface="Cambria" pitchFamily="18" charset="0"/>
            </a:endParaRPr>
          </a:p>
          <a:p>
            <a:pPr>
              <a:spcBef>
                <a:spcPts val="1200"/>
              </a:spcBef>
              <a:buFontTx/>
              <a:buChar char="•"/>
            </a:pPr>
            <a:r>
              <a:rPr lang="en-US" altLang="en-US" sz="1900" dirty="0" smtClean="0">
                <a:latin typeface="Cambria" pitchFamily="18" charset="0"/>
              </a:rPr>
              <a:t>The consultancy service of ~10000 Working Days</a:t>
            </a:r>
            <a:endParaRPr lang="tr-TR" altLang="en-US" sz="1900" dirty="0" smtClean="0">
              <a:latin typeface="Cambria" pitchFamily="18" charset="0"/>
            </a:endParaRPr>
          </a:p>
          <a:p>
            <a:pPr>
              <a:spcBef>
                <a:spcPts val="1200"/>
              </a:spcBef>
              <a:buFontTx/>
              <a:buChar char="•"/>
            </a:pPr>
            <a:r>
              <a:rPr lang="tr-TR" altLang="en-US" sz="1900" dirty="0" smtClean="0">
                <a:latin typeface="Cambria" pitchFamily="18" charset="0"/>
              </a:rPr>
              <a:t>Provision of hardware and software</a:t>
            </a:r>
          </a:p>
          <a:p>
            <a:pPr>
              <a:spcBef>
                <a:spcPts val="1200"/>
              </a:spcBef>
              <a:buFontTx/>
              <a:buChar char="•"/>
            </a:pPr>
            <a:r>
              <a:rPr lang="tr-TR" altLang="en-US" sz="1900" dirty="0" smtClean="0">
                <a:latin typeface="Cambria" pitchFamily="18" charset="0"/>
              </a:rPr>
              <a:t>App. 5500</a:t>
            </a:r>
            <a:r>
              <a:rPr lang="en-US" altLang="en-US" sz="1900" dirty="0" smtClean="0">
                <a:latin typeface="Cambria" pitchFamily="18" charset="0"/>
              </a:rPr>
              <a:t> participants attended to 1</a:t>
            </a:r>
            <a:r>
              <a:rPr lang="tr-TR" altLang="en-US" sz="1900" dirty="0" smtClean="0">
                <a:latin typeface="Cambria" pitchFamily="18" charset="0"/>
              </a:rPr>
              <a:t>8</a:t>
            </a:r>
            <a:r>
              <a:rPr lang="en-US" altLang="en-US" sz="1900" dirty="0" smtClean="0">
                <a:latin typeface="Cambria" pitchFamily="18" charset="0"/>
              </a:rPr>
              <a:t>00 international and local activities such as study visits, training courses, meetings, conferences and traineeships. </a:t>
            </a:r>
            <a:endParaRPr lang="tr-TR" altLang="en-US" sz="1900" dirty="0" smtClean="0">
              <a:latin typeface="Cambria" pitchFamily="18" charset="0"/>
            </a:endParaRPr>
          </a:p>
          <a:p>
            <a:pPr>
              <a:spcBef>
                <a:spcPts val="1200"/>
              </a:spcBef>
              <a:buFontTx/>
              <a:buChar char="•"/>
            </a:pPr>
            <a:r>
              <a:rPr lang="en-US" altLang="en-US" sz="1900" dirty="0" smtClean="0">
                <a:latin typeface="Cambria" pitchFamily="18" charset="0"/>
              </a:rPr>
              <a:t>Language Training (English)</a:t>
            </a:r>
            <a:r>
              <a:rPr lang="tr-TR" altLang="en-US" sz="1900" dirty="0" smtClean="0">
                <a:latin typeface="Cambria" pitchFamily="18" charset="0"/>
              </a:rPr>
              <a:t>:</a:t>
            </a:r>
            <a:r>
              <a:rPr lang="en-US" altLang="en-US" sz="1900" dirty="0" smtClean="0">
                <a:latin typeface="Cambria" pitchFamily="18" charset="0"/>
              </a:rPr>
              <a:t> 210 </a:t>
            </a:r>
            <a:r>
              <a:rPr lang="en-US" altLang="en-US" sz="1900" dirty="0" err="1" smtClean="0">
                <a:latin typeface="Cambria" pitchFamily="18" charset="0"/>
              </a:rPr>
              <a:t>TurkStat</a:t>
            </a:r>
            <a:r>
              <a:rPr lang="en-US" altLang="en-US" sz="1900" dirty="0" smtClean="0">
                <a:latin typeface="Cambria" pitchFamily="18" charset="0"/>
              </a:rPr>
              <a:t> staff and the staff of other Ministries within Turkish Statistical System (TSS). </a:t>
            </a:r>
            <a:endParaRPr lang="tr-TR" altLang="en-US" sz="1900" dirty="0" smtClean="0">
              <a:latin typeface="Cambria" pitchFamily="18" charset="0"/>
            </a:endParaRPr>
          </a:p>
          <a:p>
            <a:pPr>
              <a:spcBef>
                <a:spcPts val="1200"/>
              </a:spcBef>
              <a:buFontTx/>
              <a:buChar char="•"/>
            </a:pPr>
            <a:r>
              <a:rPr lang="tr-TR" altLang="en-US" sz="1900" dirty="0" smtClean="0">
                <a:latin typeface="Cambria" pitchFamily="18" charset="0"/>
              </a:rPr>
              <a:t>Translation of </a:t>
            </a:r>
            <a:r>
              <a:rPr lang="en-US" altLang="en-US" sz="1900" dirty="0" smtClean="0">
                <a:latin typeface="Cambria" pitchFamily="18" charset="0"/>
              </a:rPr>
              <a:t>8000 pages of EU legislation and methodology</a:t>
            </a:r>
            <a:endParaRPr lang="tr-TR" altLang="en-US" sz="1900" dirty="0" smtClean="0">
              <a:latin typeface="Cambria" pitchFamily="18" charset="0"/>
            </a:endParaRPr>
          </a:p>
          <a:p>
            <a:pPr>
              <a:spcBef>
                <a:spcPts val="1200"/>
              </a:spcBef>
              <a:buFontTx/>
              <a:buChar char="•"/>
            </a:pPr>
            <a:r>
              <a:rPr lang="en-US" altLang="en-US" sz="1900" dirty="0" smtClean="0">
                <a:latin typeface="Cambria" pitchFamily="18" charset="0"/>
              </a:rPr>
              <a:t>Technical assistance to 12 Ministries within TSS (namely main data providers)</a:t>
            </a:r>
            <a:endParaRPr lang="tr-TR" altLang="en-US" sz="1900" dirty="0" smtClean="0">
              <a:latin typeface="Cambria" pitchFamily="18" charset="0"/>
            </a:endParaRPr>
          </a:p>
          <a:p>
            <a:endParaRPr lang="tr-TR" altLang="en-US" sz="1900" dirty="0" smtClean="0">
              <a:latin typeface="Cambr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Veri Yer Tutucusu"/>
          <p:cNvSpPr>
            <a:spLocks noGrp="1"/>
          </p:cNvSpPr>
          <p:nvPr>
            <p:ph type="dt" sz="quarter" idx="10"/>
          </p:nvPr>
        </p:nvSpPr>
        <p:spPr>
          <a:noFill/>
        </p:spPr>
        <p:txBody>
          <a:bodyPr/>
          <a:lstStyle/>
          <a:p>
            <a:r>
              <a:rPr lang="tr-TR" altLang="en-US" smtClean="0">
                <a:ea typeface="Calibri" pitchFamily="34" charset="0"/>
              </a:rPr>
              <a:t>05.12.2012</a:t>
            </a:r>
          </a:p>
        </p:txBody>
      </p:sp>
      <p:sp>
        <p:nvSpPr>
          <p:cNvPr id="18435" name="Rectangle 2"/>
          <p:cNvSpPr>
            <a:spLocks noGrp="1" noChangeArrowheads="1"/>
          </p:cNvSpPr>
          <p:nvPr>
            <p:ph type="title"/>
          </p:nvPr>
        </p:nvSpPr>
        <p:spPr>
          <a:xfrm>
            <a:off x="428596" y="714356"/>
            <a:ext cx="7129462" cy="576262"/>
          </a:xfrm>
          <a:noFill/>
        </p:spPr>
        <p:txBody>
          <a:bodyPr/>
          <a:lstStyle/>
          <a:p>
            <a:pPr eaLnBrk="1" hangingPunct="1"/>
            <a:r>
              <a:rPr lang="tr-TR" altLang="en-US" sz="3200" b="1" dirty="0" smtClean="0">
                <a:solidFill>
                  <a:srgbClr val="FF0000"/>
                </a:solidFill>
              </a:rPr>
              <a:t>Main Results of EU Programmes </a:t>
            </a:r>
            <a:endParaRPr lang="en-GB" altLang="en-US" sz="3200" b="1" dirty="0" smtClean="0"/>
          </a:p>
        </p:txBody>
      </p:sp>
      <p:sp>
        <p:nvSpPr>
          <p:cNvPr id="18436" name="Rectangle 3"/>
          <p:cNvSpPr>
            <a:spLocks noGrp="1" noChangeArrowheads="1"/>
          </p:cNvSpPr>
          <p:nvPr>
            <p:ph type="body" idx="1"/>
          </p:nvPr>
        </p:nvSpPr>
        <p:spPr>
          <a:xfrm>
            <a:off x="0" y="1500174"/>
            <a:ext cx="9144000" cy="4752975"/>
          </a:xfrm>
          <a:noFill/>
        </p:spPr>
        <p:txBody>
          <a:bodyPr/>
          <a:lstStyle/>
          <a:p>
            <a:pPr eaLnBrk="1" hangingPunct="1">
              <a:lnSpc>
                <a:spcPct val="80000"/>
              </a:lnSpc>
              <a:spcBef>
                <a:spcPct val="70000"/>
              </a:spcBef>
              <a:buClr>
                <a:srgbClr val="009999"/>
              </a:buClr>
              <a:buFont typeface="Wingdings" pitchFamily="2" charset="2"/>
              <a:buChar char="Ø"/>
            </a:pPr>
            <a:r>
              <a:rPr lang="tr-TR" altLang="en-US" sz="1900" dirty="0" smtClean="0">
                <a:latin typeface="Cambria" pitchFamily="18" charset="0"/>
              </a:rPr>
              <a:t>Supported the efforts of EU Compliance Process</a:t>
            </a:r>
          </a:p>
          <a:p>
            <a:pPr lvl="1" eaLnBrk="1" hangingPunct="1">
              <a:spcBef>
                <a:spcPts val="600"/>
              </a:spcBef>
              <a:buFontTx/>
              <a:buChar char="•"/>
            </a:pPr>
            <a:r>
              <a:rPr lang="en-US" altLang="en-US" sz="1800" dirty="0" smtClean="0">
                <a:latin typeface="Cambria" pitchFamily="18" charset="0"/>
              </a:rPr>
              <a:t>A statistical Law set</a:t>
            </a:r>
            <a:r>
              <a:rPr lang="tr-TR" altLang="en-US" sz="1800" dirty="0" smtClean="0">
                <a:latin typeface="Cambria" pitchFamily="18" charset="0"/>
              </a:rPr>
              <a:t>ting</a:t>
            </a:r>
            <a:r>
              <a:rPr lang="en-US" altLang="en-US" sz="1800" dirty="0" smtClean="0">
                <a:latin typeface="Cambria" pitchFamily="18" charset="0"/>
              </a:rPr>
              <a:t> the basis of reform of Turkish Statistical System launched in 200</a:t>
            </a:r>
            <a:r>
              <a:rPr lang="tr-TR" altLang="en-US" sz="1800" dirty="0" smtClean="0">
                <a:latin typeface="Cambria" pitchFamily="18" charset="0"/>
              </a:rPr>
              <a:t>5</a:t>
            </a:r>
            <a:r>
              <a:rPr lang="en-US" altLang="en-US" sz="1800" dirty="0" smtClean="0">
                <a:latin typeface="Cambria" pitchFamily="18" charset="0"/>
              </a:rPr>
              <a:t>.</a:t>
            </a:r>
          </a:p>
          <a:p>
            <a:pPr lvl="1" eaLnBrk="1" hangingPunct="1">
              <a:spcBef>
                <a:spcPts val="600"/>
              </a:spcBef>
              <a:buFontTx/>
              <a:buChar char="•"/>
            </a:pPr>
            <a:r>
              <a:rPr lang="en-US" altLang="en-US" sz="1800" dirty="0" smtClean="0">
                <a:latin typeface="Cambria" pitchFamily="18" charset="0"/>
              </a:rPr>
              <a:t>Re-structuring of Regional Offices according NUTS levels.</a:t>
            </a:r>
          </a:p>
          <a:p>
            <a:pPr lvl="1" eaLnBrk="1" hangingPunct="1">
              <a:spcBef>
                <a:spcPts val="600"/>
              </a:spcBef>
              <a:buFontTx/>
              <a:buChar char="•"/>
            </a:pPr>
            <a:r>
              <a:rPr lang="en-US" altLang="en-US" sz="1800" dirty="0" smtClean="0">
                <a:latin typeface="Cambria" pitchFamily="18" charset="0"/>
              </a:rPr>
              <a:t>Beginning of Strategic Planning</a:t>
            </a:r>
          </a:p>
          <a:p>
            <a:pPr lvl="1" eaLnBrk="1" hangingPunct="1">
              <a:spcBef>
                <a:spcPts val="600"/>
              </a:spcBef>
              <a:buFontTx/>
              <a:buChar char="•"/>
            </a:pPr>
            <a:r>
              <a:rPr lang="en-US" altLang="en-US" sz="1800" dirty="0" smtClean="0">
                <a:latin typeface="Cambria" pitchFamily="18" charset="0"/>
              </a:rPr>
              <a:t>Official Statistics </a:t>
            </a:r>
            <a:r>
              <a:rPr lang="en-US" altLang="en-US" sz="1800" dirty="0" err="1" smtClean="0">
                <a:latin typeface="Cambria" pitchFamily="18" charset="0"/>
              </a:rPr>
              <a:t>Programme</a:t>
            </a:r>
            <a:r>
              <a:rPr lang="en-US" altLang="en-US" sz="1800" dirty="0" smtClean="0">
                <a:latin typeface="Cambria" pitchFamily="18" charset="0"/>
              </a:rPr>
              <a:t> and Statistics Council</a:t>
            </a:r>
          </a:p>
          <a:p>
            <a:pPr lvl="1" eaLnBrk="1" hangingPunct="1">
              <a:lnSpc>
                <a:spcPct val="80000"/>
              </a:lnSpc>
              <a:spcBef>
                <a:spcPct val="70000"/>
              </a:spcBef>
              <a:buClr>
                <a:srgbClr val="009999"/>
              </a:buClr>
              <a:buFont typeface="Wingdings" pitchFamily="2" charset="2"/>
              <a:buChar char="Ø"/>
            </a:pPr>
            <a:endParaRPr lang="tr-TR" altLang="en-US" sz="1600" b="1" dirty="0" smtClean="0">
              <a:solidFill>
                <a:srgbClr val="FF0000"/>
              </a:solidFill>
              <a:latin typeface="Cambria" pitchFamily="18" charset="0"/>
            </a:endParaRPr>
          </a:p>
          <a:p>
            <a:pPr eaLnBrk="1" hangingPunct="1">
              <a:spcBef>
                <a:spcPct val="70000"/>
              </a:spcBef>
              <a:buClr>
                <a:srgbClr val="009999"/>
              </a:buClr>
              <a:buFont typeface="Wingdings" pitchFamily="2" charset="2"/>
              <a:buChar char="Ø"/>
            </a:pPr>
            <a:r>
              <a:rPr lang="en-US" altLang="en-US" sz="1900" dirty="0" smtClean="0">
                <a:latin typeface="Cambria" pitchFamily="18" charset="0"/>
              </a:rPr>
              <a:t>Increased knowledge of </a:t>
            </a:r>
            <a:r>
              <a:rPr lang="en-US" altLang="en-US" sz="1900" dirty="0" err="1" smtClean="0">
                <a:latin typeface="Cambria" pitchFamily="18" charset="0"/>
              </a:rPr>
              <a:t>TurkStat</a:t>
            </a:r>
            <a:r>
              <a:rPr lang="en-US" altLang="en-US" sz="1900" b="1" dirty="0" smtClean="0">
                <a:latin typeface="Cambria" pitchFamily="18" charset="0"/>
              </a:rPr>
              <a:t> </a:t>
            </a:r>
            <a:r>
              <a:rPr lang="en-US" altLang="en-US" sz="1900" dirty="0" smtClean="0">
                <a:latin typeface="Cambria" pitchFamily="18" charset="0"/>
              </a:rPr>
              <a:t>experts</a:t>
            </a:r>
            <a:r>
              <a:rPr lang="en-US" altLang="en-US" sz="1900" b="1" dirty="0" smtClean="0">
                <a:latin typeface="Cambria" pitchFamily="18" charset="0"/>
              </a:rPr>
              <a:t> </a:t>
            </a:r>
            <a:r>
              <a:rPr lang="en-US" altLang="en-US" sz="1900" dirty="0" smtClean="0">
                <a:latin typeface="Cambria" pitchFamily="18" charset="0"/>
              </a:rPr>
              <a:t>on major areas of official statistics via service contracts and training grants.</a:t>
            </a:r>
          </a:p>
          <a:p>
            <a:pPr eaLnBrk="1" hangingPunct="1">
              <a:spcBef>
                <a:spcPct val="70000"/>
              </a:spcBef>
              <a:buClr>
                <a:srgbClr val="009999"/>
              </a:buClr>
              <a:buFont typeface="Wingdings" pitchFamily="2" charset="2"/>
              <a:buChar char="Ø"/>
            </a:pPr>
            <a:r>
              <a:rPr lang="en-US" altLang="en-US" sz="1900" dirty="0" smtClean="0">
                <a:latin typeface="Cambria" pitchFamily="18" charset="0"/>
              </a:rPr>
              <a:t>Cooperation and coordination between </a:t>
            </a:r>
            <a:r>
              <a:rPr lang="en-US" altLang="en-US" sz="1900" dirty="0" err="1" smtClean="0">
                <a:latin typeface="Cambria" pitchFamily="18" charset="0"/>
              </a:rPr>
              <a:t>TurkStat</a:t>
            </a:r>
            <a:r>
              <a:rPr lang="en-US" altLang="en-US" sz="1900" dirty="0" smtClean="0">
                <a:latin typeface="Cambria" pitchFamily="18" charset="0"/>
              </a:rPr>
              <a:t> and main data providers enhanced.</a:t>
            </a:r>
          </a:p>
          <a:p>
            <a:pPr eaLnBrk="1" hangingPunct="1">
              <a:spcBef>
                <a:spcPct val="70000"/>
              </a:spcBef>
              <a:buClr>
                <a:srgbClr val="009999"/>
              </a:buClr>
              <a:buFont typeface="Wingdings" pitchFamily="2" charset="2"/>
              <a:buChar char="Ø"/>
            </a:pPr>
            <a:r>
              <a:rPr lang="en-US" altLang="en-US" sz="1900" dirty="0" smtClean="0">
                <a:latin typeface="Cambria" pitchFamily="18" charset="0"/>
              </a:rPr>
              <a:t>Provision of tailor-made expertise and consultancy activities through the </a:t>
            </a:r>
            <a:r>
              <a:rPr lang="en-US" altLang="en-US" sz="1900" dirty="0" err="1" smtClean="0">
                <a:latin typeface="Cambria" pitchFamily="18" charset="0"/>
              </a:rPr>
              <a:t>Programme</a:t>
            </a:r>
            <a:r>
              <a:rPr lang="en-US" altLang="en-US" sz="1900" dirty="0" smtClean="0">
                <a:latin typeface="Cambria" pitchFamily="18" charset="0"/>
              </a:rPr>
              <a:t> </a:t>
            </a:r>
            <a:r>
              <a:rPr lang="en-US" altLang="en-US" sz="1900" b="1" dirty="0" smtClean="0">
                <a:latin typeface="Cambria" pitchFamily="18" charset="0"/>
              </a:rPr>
              <a:t>improved</a:t>
            </a:r>
            <a:r>
              <a:rPr lang="en-US" altLang="en-US" sz="1900" dirty="0" smtClean="0">
                <a:latin typeface="Cambria" pitchFamily="18" charset="0"/>
              </a:rPr>
              <a:t> the statistical methodology.</a:t>
            </a:r>
            <a:endParaRPr lang="tr-TR" altLang="en-US" sz="1900" dirty="0" smtClean="0">
              <a:latin typeface="Cambria" pitchFamily="18" charset="0"/>
            </a:endParaRPr>
          </a:p>
          <a:p>
            <a:pPr eaLnBrk="1" hangingPunct="1">
              <a:lnSpc>
                <a:spcPct val="80000"/>
              </a:lnSpc>
              <a:spcBef>
                <a:spcPct val="70000"/>
              </a:spcBef>
              <a:buClr>
                <a:srgbClr val="009999"/>
              </a:buClr>
              <a:buFont typeface="Wingdings" pitchFamily="2" charset="2"/>
              <a:buChar char="Ø"/>
            </a:pPr>
            <a:endParaRPr lang="tr-TR" altLang="en-US" sz="2000" dirty="0" smtClean="0">
              <a:latin typeface="Cambria" pitchFamily="18" charset="0"/>
            </a:endParaRPr>
          </a:p>
          <a:p>
            <a:pPr eaLnBrk="1" hangingPunct="1">
              <a:lnSpc>
                <a:spcPct val="80000"/>
              </a:lnSpc>
              <a:spcBef>
                <a:spcPct val="70000"/>
              </a:spcBef>
              <a:buClr>
                <a:srgbClr val="009999"/>
              </a:buClr>
              <a:buFont typeface="Wingdings" pitchFamily="2" charset="2"/>
              <a:buChar char="Ø"/>
            </a:pPr>
            <a:endParaRPr lang="tr-TR" altLang="en-US" sz="2000" dirty="0" smtClean="0">
              <a:latin typeface="Cambria" pitchFamily="18" charset="0"/>
            </a:endParaRPr>
          </a:p>
        </p:txBody>
      </p:sp>
      <p:pic>
        <p:nvPicPr>
          <p:cNvPr id="18437" name="Picture 6" descr="D:\Sunumlar\görseller\5-Most-Important-Points-When-Optimizing-Your-Wix-Website_1.jpg"/>
          <p:cNvPicPr>
            <a:picLocks noChangeAspect="1" noChangeArrowheads="1"/>
          </p:cNvPicPr>
          <p:nvPr/>
        </p:nvPicPr>
        <p:blipFill>
          <a:blip r:embed="rId3"/>
          <a:srcRect/>
          <a:stretch>
            <a:fillRect/>
          </a:stretch>
        </p:blipFill>
        <p:spPr bwMode="auto">
          <a:xfrm>
            <a:off x="7054850" y="765175"/>
            <a:ext cx="2054225"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Veri Yer Tutucusu"/>
          <p:cNvSpPr>
            <a:spLocks noGrp="1"/>
          </p:cNvSpPr>
          <p:nvPr>
            <p:ph type="dt" sz="quarter" idx="10"/>
          </p:nvPr>
        </p:nvSpPr>
        <p:spPr>
          <a:noFill/>
        </p:spPr>
        <p:txBody>
          <a:bodyPr/>
          <a:lstStyle/>
          <a:p>
            <a:r>
              <a:rPr lang="tr-TR" altLang="en-US" smtClean="0">
                <a:ea typeface="Calibri" pitchFamily="34" charset="0"/>
              </a:rPr>
              <a:t>13.09.2013</a:t>
            </a:r>
          </a:p>
          <a:p>
            <a:endParaRPr lang="tr-TR" altLang="en-US" smtClean="0">
              <a:ea typeface="Calibri" pitchFamily="34" charset="0"/>
            </a:endParaRPr>
          </a:p>
        </p:txBody>
      </p:sp>
      <p:sp>
        <p:nvSpPr>
          <p:cNvPr id="5123" name="Rectangle 4"/>
          <p:cNvSpPr>
            <a:spLocks noChangeArrowheads="1"/>
          </p:cNvSpPr>
          <p:nvPr/>
        </p:nvSpPr>
        <p:spPr bwMode="auto">
          <a:xfrm>
            <a:off x="642910" y="857232"/>
            <a:ext cx="7488237" cy="590931"/>
          </a:xfrm>
          <a:prstGeom prst="rect">
            <a:avLst/>
          </a:prstGeom>
          <a:noFill/>
          <a:ln w="9525">
            <a:noFill/>
            <a:miter lim="800000"/>
            <a:headEnd/>
            <a:tailEnd/>
          </a:ln>
        </p:spPr>
        <p:txBody>
          <a:bodyPr>
            <a:spAutoFit/>
          </a:bodyPr>
          <a:lstStyle/>
          <a:p>
            <a:pPr lvl="2" algn="ctr">
              <a:lnSpc>
                <a:spcPct val="90000"/>
              </a:lnSpc>
              <a:spcBef>
                <a:spcPct val="60000"/>
              </a:spcBef>
            </a:pPr>
            <a:r>
              <a:rPr lang="tr-TR" altLang="en-US" sz="3600" b="1" dirty="0">
                <a:solidFill>
                  <a:srgbClr val="262626"/>
                </a:solidFill>
                <a:latin typeface="Cambria" pitchFamily="18" charset="0"/>
                <a:ea typeface="Calibri" pitchFamily="34" charset="0"/>
                <a:cs typeface="Calibri" pitchFamily="34" charset="0"/>
              </a:rPr>
              <a:t>EU Negotiation Process</a:t>
            </a:r>
          </a:p>
        </p:txBody>
      </p:sp>
      <p:sp>
        <p:nvSpPr>
          <p:cNvPr id="5124" name="2 İçerik Yer Tutucusu"/>
          <p:cNvSpPr>
            <a:spLocks/>
          </p:cNvSpPr>
          <p:nvPr/>
        </p:nvSpPr>
        <p:spPr bwMode="auto">
          <a:xfrm>
            <a:off x="285721" y="1857364"/>
            <a:ext cx="4929222" cy="3929090"/>
          </a:xfrm>
          <a:prstGeom prst="rect">
            <a:avLst/>
          </a:prstGeom>
          <a:noFill/>
          <a:ln w="9525">
            <a:noFill/>
            <a:miter lim="800000"/>
            <a:headEnd/>
            <a:tailEnd/>
          </a:ln>
        </p:spPr>
        <p:txBody>
          <a:bodyPr/>
          <a:lstStyle/>
          <a:p>
            <a:pPr marL="261938" indent="-261938">
              <a:spcBef>
                <a:spcPct val="70000"/>
              </a:spcBef>
              <a:buFontTx/>
              <a:buChar char="•"/>
            </a:pPr>
            <a:r>
              <a:rPr lang="tr-TR" altLang="en-US" sz="2000" dirty="0">
                <a:latin typeface="Cambria" pitchFamily="18" charset="0"/>
              </a:rPr>
              <a:t>Turkey’s </a:t>
            </a:r>
            <a:r>
              <a:rPr lang="en-US" altLang="en-US" sz="2000" dirty="0">
                <a:latin typeface="Cambria" pitchFamily="18" charset="0"/>
              </a:rPr>
              <a:t>Negotiation</a:t>
            </a:r>
            <a:r>
              <a:rPr lang="tr-TR" altLang="en-US" sz="2000" dirty="0">
                <a:latin typeface="Cambria" pitchFamily="18" charset="0"/>
              </a:rPr>
              <a:t> process</a:t>
            </a:r>
            <a:r>
              <a:rPr lang="en-US" altLang="en-US" sz="2000" dirty="0">
                <a:latin typeface="Cambria" pitchFamily="18" charset="0"/>
              </a:rPr>
              <a:t> started on 20 October 2005</a:t>
            </a:r>
            <a:r>
              <a:rPr lang="tr-TR" altLang="en-US" sz="2000" dirty="0">
                <a:latin typeface="Cambria" pitchFamily="18" charset="0"/>
              </a:rPr>
              <a:t> about 33 chapters.</a:t>
            </a:r>
          </a:p>
          <a:p>
            <a:pPr marL="261938" indent="-261938">
              <a:spcBef>
                <a:spcPct val="70000"/>
              </a:spcBef>
              <a:buFontTx/>
              <a:buChar char="•"/>
            </a:pPr>
            <a:r>
              <a:rPr lang="tr-TR" altLang="en-US" sz="2000" dirty="0">
                <a:latin typeface="Cambria" pitchFamily="18" charset="0"/>
              </a:rPr>
              <a:t>TurkStat has been the responsible institution for Chapter 18 – Statistics.</a:t>
            </a:r>
          </a:p>
          <a:p>
            <a:pPr marL="261938" indent="-261938">
              <a:spcBef>
                <a:spcPct val="70000"/>
              </a:spcBef>
              <a:buFontTx/>
              <a:buChar char="•"/>
            </a:pPr>
            <a:r>
              <a:rPr lang="tr-TR" altLang="en-US" sz="2000" b="1" dirty="0">
                <a:latin typeface="Cambria" pitchFamily="18" charset="0"/>
              </a:rPr>
              <a:t>Chapter 18</a:t>
            </a:r>
            <a:r>
              <a:rPr lang="tr-TR" altLang="en-US" sz="2000" dirty="0">
                <a:latin typeface="Cambria" pitchFamily="18" charset="0"/>
              </a:rPr>
              <a:t> opened for Negotiations in June 2007 with two closing criteria: National Accounts &amp; Agricultural Statistics</a:t>
            </a:r>
          </a:p>
        </p:txBody>
      </p:sp>
      <p:pic>
        <p:nvPicPr>
          <p:cNvPr id="5127" name="Picture 7" descr="http://careergirlnetwork.com/wp-content/uploads/2012/11/negotiation.png"/>
          <p:cNvPicPr>
            <a:picLocks noChangeAspect="1" noChangeArrowheads="1"/>
          </p:cNvPicPr>
          <p:nvPr/>
        </p:nvPicPr>
        <p:blipFill>
          <a:blip r:embed="rId2"/>
          <a:srcRect/>
          <a:stretch>
            <a:fillRect/>
          </a:stretch>
        </p:blipFill>
        <p:spPr bwMode="auto">
          <a:xfrm>
            <a:off x="5643570" y="1857364"/>
            <a:ext cx="3262307" cy="268605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Veri Yer Tutucusu"/>
          <p:cNvSpPr>
            <a:spLocks noGrp="1"/>
          </p:cNvSpPr>
          <p:nvPr>
            <p:ph type="dt" sz="quarter" idx="10"/>
          </p:nvPr>
        </p:nvSpPr>
        <p:spPr>
          <a:noFill/>
        </p:spPr>
        <p:txBody>
          <a:bodyPr/>
          <a:lstStyle/>
          <a:p>
            <a:r>
              <a:rPr lang="tr-TR" altLang="en-US" smtClean="0">
                <a:ea typeface="Calibri" pitchFamily="34" charset="0"/>
              </a:rPr>
              <a:t>13.09.2013</a:t>
            </a:r>
          </a:p>
          <a:p>
            <a:endParaRPr lang="tr-TR" altLang="en-US" smtClean="0">
              <a:ea typeface="Calibri" pitchFamily="34" charset="0"/>
            </a:endParaRPr>
          </a:p>
        </p:txBody>
      </p:sp>
      <p:sp>
        <p:nvSpPr>
          <p:cNvPr id="9219" name="Rectangle 2"/>
          <p:cNvSpPr>
            <a:spLocks noGrp="1" noChangeArrowheads="1"/>
          </p:cNvSpPr>
          <p:nvPr>
            <p:ph type="title"/>
          </p:nvPr>
        </p:nvSpPr>
        <p:spPr>
          <a:xfrm>
            <a:off x="428596" y="785794"/>
            <a:ext cx="8229600" cy="647700"/>
          </a:xfrm>
        </p:spPr>
        <p:txBody>
          <a:bodyPr/>
          <a:lstStyle/>
          <a:p>
            <a:pPr marL="342900" indent="-342900">
              <a:lnSpc>
                <a:spcPct val="90000"/>
              </a:lnSpc>
              <a:spcBef>
                <a:spcPct val="60000"/>
              </a:spcBef>
              <a:defRPr/>
            </a:pPr>
            <a:r>
              <a:rPr lang="tr-TR" altLang="en-US" sz="3600" b="1" kern="1200" dirty="0" smtClean="0">
                <a:latin typeface="Cambria" pitchFamily="18" charset="0"/>
              </a:rPr>
              <a:t>Chapter 18: Closing Benchmarks</a:t>
            </a:r>
          </a:p>
        </p:txBody>
      </p:sp>
      <p:sp>
        <p:nvSpPr>
          <p:cNvPr id="6148" name="Rectangle 4"/>
          <p:cNvSpPr>
            <a:spLocks noChangeArrowheads="1"/>
          </p:cNvSpPr>
          <p:nvPr/>
        </p:nvSpPr>
        <p:spPr bwMode="auto">
          <a:xfrm>
            <a:off x="428596" y="1785926"/>
            <a:ext cx="6286544" cy="2147887"/>
          </a:xfrm>
          <a:prstGeom prst="rect">
            <a:avLst/>
          </a:prstGeom>
          <a:noFill/>
          <a:ln w="9525">
            <a:noFill/>
            <a:miter lim="800000"/>
            <a:headEnd/>
            <a:tailEnd/>
          </a:ln>
        </p:spPr>
        <p:txBody>
          <a:bodyPr/>
          <a:lstStyle/>
          <a:p>
            <a:pPr>
              <a:spcBef>
                <a:spcPct val="20000"/>
              </a:spcBef>
            </a:pPr>
            <a:r>
              <a:rPr lang="en-GB" altLang="en-US" b="1" dirty="0"/>
              <a:t>Benchmark on agriculture statistics data and methodology addresses three main issues: </a:t>
            </a:r>
            <a:endParaRPr lang="tr-TR" altLang="en-US" b="1" dirty="0"/>
          </a:p>
          <a:p>
            <a:pPr>
              <a:spcBef>
                <a:spcPct val="20000"/>
              </a:spcBef>
            </a:pPr>
            <a:endParaRPr lang="en-GB" altLang="en-US" sz="500" b="1" dirty="0"/>
          </a:p>
          <a:p>
            <a:pPr marL="914400" lvl="1" indent="-285750">
              <a:spcBef>
                <a:spcPct val="20000"/>
              </a:spcBef>
              <a:buFontTx/>
              <a:buChar char="–"/>
            </a:pPr>
            <a:r>
              <a:rPr lang="en-GB" altLang="en-US" dirty="0"/>
              <a:t>Setting up the farm register</a:t>
            </a:r>
            <a:endParaRPr lang="en-US" altLang="en-US" dirty="0"/>
          </a:p>
          <a:p>
            <a:pPr marL="914400" lvl="1" indent="-285750">
              <a:spcBef>
                <a:spcPct val="20000"/>
              </a:spcBef>
              <a:buFontTx/>
              <a:buChar char="–"/>
            </a:pPr>
            <a:r>
              <a:rPr lang="en-US" altLang="en-US" dirty="0"/>
              <a:t>Submission of statistics</a:t>
            </a:r>
          </a:p>
          <a:p>
            <a:pPr marL="914400" lvl="1" indent="-285750">
              <a:spcBef>
                <a:spcPct val="20000"/>
              </a:spcBef>
              <a:buFontTx/>
              <a:buChar char="–"/>
            </a:pPr>
            <a:r>
              <a:rPr lang="en-US" altLang="en-US" dirty="0"/>
              <a:t>Detailed description of the methodology and organization for compiling data.</a:t>
            </a:r>
            <a:endParaRPr lang="tr-TR" altLang="en-US" dirty="0"/>
          </a:p>
        </p:txBody>
      </p:sp>
      <p:sp>
        <p:nvSpPr>
          <p:cNvPr id="6149" name="Rectangle 5"/>
          <p:cNvSpPr>
            <a:spLocks noChangeArrowheads="1"/>
          </p:cNvSpPr>
          <p:nvPr/>
        </p:nvSpPr>
        <p:spPr bwMode="auto">
          <a:xfrm>
            <a:off x="3357554" y="4357694"/>
            <a:ext cx="5643602" cy="1754326"/>
          </a:xfrm>
          <a:prstGeom prst="rect">
            <a:avLst/>
          </a:prstGeom>
          <a:noFill/>
          <a:ln w="9525">
            <a:noFill/>
            <a:miter lim="800000"/>
            <a:headEnd/>
            <a:tailEnd/>
          </a:ln>
        </p:spPr>
        <p:txBody>
          <a:bodyPr wrap="square" anchor="ctr">
            <a:spAutoFit/>
          </a:bodyPr>
          <a:lstStyle/>
          <a:p>
            <a:pPr>
              <a:tabLst>
                <a:tab pos="457200" algn="l"/>
              </a:tabLst>
            </a:pPr>
            <a:r>
              <a:rPr lang="en-US" altLang="en-US" b="1" dirty="0"/>
              <a:t>Benchmark on national accounts data and methodology addresses two main issues:</a:t>
            </a:r>
            <a:endParaRPr lang="tr-TR" altLang="en-US" b="1" dirty="0"/>
          </a:p>
          <a:p>
            <a:pPr>
              <a:tabLst>
                <a:tab pos="457200" algn="l"/>
              </a:tabLst>
            </a:pPr>
            <a:endParaRPr lang="tr-TR" altLang="en-US" b="1" dirty="0"/>
          </a:p>
          <a:p>
            <a:pPr lvl="1">
              <a:buFontTx/>
              <a:buChar char="–"/>
              <a:tabLst>
                <a:tab pos="457200" algn="l"/>
              </a:tabLst>
            </a:pPr>
            <a:r>
              <a:rPr lang="tr-TR" altLang="en-US" dirty="0"/>
              <a:t> </a:t>
            </a:r>
            <a:r>
              <a:rPr lang="en-US" altLang="en-US" dirty="0"/>
              <a:t>Submission of national accounts datasets</a:t>
            </a:r>
            <a:endParaRPr lang="tr-TR" altLang="en-US" dirty="0"/>
          </a:p>
          <a:p>
            <a:pPr lvl="1">
              <a:buFontTx/>
              <a:buChar char="–"/>
              <a:tabLst>
                <a:tab pos="457200" algn="l"/>
              </a:tabLst>
            </a:pPr>
            <a:r>
              <a:rPr lang="tr-TR" altLang="en-US" dirty="0"/>
              <a:t> </a:t>
            </a:r>
            <a:r>
              <a:rPr lang="en-US" altLang="en-US" dirty="0"/>
              <a:t>Detailed description of the methodologies used to compile these data</a:t>
            </a:r>
          </a:p>
        </p:txBody>
      </p:sp>
      <p:pic>
        <p:nvPicPr>
          <p:cNvPr id="7" name="irc_mi" descr="http://file.yabantv.com/1/0/1/0/0/1/0/0/1/0/1/0/1/file/10539.jpg"/>
          <p:cNvPicPr/>
          <p:nvPr/>
        </p:nvPicPr>
        <p:blipFill>
          <a:blip r:embed="rId2" cstate="print"/>
          <a:srcRect/>
          <a:stretch>
            <a:fillRect/>
          </a:stretch>
        </p:blipFill>
        <p:spPr bwMode="auto">
          <a:xfrm>
            <a:off x="6429388" y="1714488"/>
            <a:ext cx="2449412" cy="1857388"/>
          </a:xfrm>
          <a:prstGeom prst="rect">
            <a:avLst/>
          </a:prstGeom>
          <a:noFill/>
          <a:ln w="9525">
            <a:noFill/>
            <a:miter lim="800000"/>
            <a:headEnd/>
            <a:tailEnd/>
          </a:ln>
        </p:spPr>
      </p:pic>
      <p:pic>
        <p:nvPicPr>
          <p:cNvPr id="8" name="irc_mi" descr="http://www.1news.com.tr/images/articles/2010/10/07/thumb300_20101007014130497.jpg"/>
          <p:cNvPicPr/>
          <p:nvPr/>
        </p:nvPicPr>
        <p:blipFill>
          <a:blip r:embed="rId3" cstate="print"/>
          <a:srcRect/>
          <a:stretch>
            <a:fillRect/>
          </a:stretch>
        </p:blipFill>
        <p:spPr bwMode="auto">
          <a:xfrm>
            <a:off x="428596" y="4429132"/>
            <a:ext cx="2714644" cy="161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71480"/>
            <a:ext cx="8229600" cy="917596"/>
          </a:xfrm>
        </p:spPr>
        <p:txBody>
          <a:bodyPr>
            <a:normAutofit/>
          </a:bodyPr>
          <a:lstStyle/>
          <a:p>
            <a:pPr algn="l"/>
            <a:r>
              <a:rPr lang="tr-TR" sz="3200" b="1" dirty="0" smtClean="0">
                <a:latin typeface="Cambria" pitchFamily="18" charset="0"/>
              </a:rPr>
              <a:t>International Cooperation Goals</a:t>
            </a:r>
            <a:endParaRPr lang="tr-TR" sz="3200" b="1" dirty="0">
              <a:latin typeface="Cambria" pitchFamily="18" charset="0"/>
            </a:endParaRPr>
          </a:p>
        </p:txBody>
      </p:sp>
      <p:graphicFrame>
        <p:nvGraphicFramePr>
          <p:cNvPr id="6" name="5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Veri Yer Tutucusu"/>
          <p:cNvSpPr>
            <a:spLocks noGrp="1"/>
          </p:cNvSpPr>
          <p:nvPr>
            <p:ph type="dt" sz="half" idx="10"/>
          </p:nvPr>
        </p:nvSpPr>
        <p:spPr/>
        <p:txBody>
          <a:bodyPr/>
          <a:lstStyle/>
          <a:p>
            <a:pPr>
              <a:defRPr/>
            </a:pPr>
            <a:fld id="{B346D1D8-FF20-4288-8535-B3C65509EE6F}" type="datetime1">
              <a:rPr lang="tr-TR" smtClean="0"/>
              <a:pPr>
                <a:defRPr/>
              </a:pPr>
              <a:t>14.10.2013</a:t>
            </a:fld>
            <a:endParaRPr lang="tr-TR"/>
          </a:p>
        </p:txBody>
      </p:sp>
      <p:sp>
        <p:nvSpPr>
          <p:cNvPr id="5" name="4 Altbilgi Yer Tutucusu"/>
          <p:cNvSpPr>
            <a:spLocks noGrp="1"/>
          </p:cNvSpPr>
          <p:nvPr>
            <p:ph type="ftr" sz="quarter" idx="11"/>
          </p:nvPr>
        </p:nvSpPr>
        <p:spPr/>
        <p:txBody>
          <a:bodyPr/>
          <a:lstStyle/>
          <a:p>
            <a:endParaRPr kumimoji="0"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lum bright="25000" contrast="-50000"/>
          </a:blip>
          <a:srcRect/>
          <a:stretch>
            <a:fillRect/>
          </a:stretch>
        </p:blipFill>
        <p:spPr bwMode="auto">
          <a:xfrm>
            <a:off x="4357686" y="2000240"/>
            <a:ext cx="4572032" cy="3929090"/>
          </a:xfrm>
          <a:prstGeom prst="rect">
            <a:avLst/>
          </a:prstGeom>
          <a:noFill/>
          <a:ln w="9525">
            <a:noFill/>
            <a:miter lim="800000"/>
            <a:headEnd/>
            <a:tailEnd/>
          </a:ln>
          <a:effectLst/>
        </p:spPr>
      </p:pic>
      <p:sp>
        <p:nvSpPr>
          <p:cNvPr id="50178" name="1 Başlık"/>
          <p:cNvSpPr>
            <a:spLocks noGrp="1"/>
          </p:cNvSpPr>
          <p:nvPr>
            <p:ph type="title"/>
          </p:nvPr>
        </p:nvSpPr>
        <p:spPr>
          <a:xfrm>
            <a:off x="285720" y="642918"/>
            <a:ext cx="8229600" cy="720725"/>
          </a:xfrm>
          <a:noFill/>
          <a:ln w="9525">
            <a:noFill/>
            <a:miter lim="800000"/>
            <a:headEnd/>
            <a:tailEnd/>
          </a:ln>
        </p:spPr>
        <p:txBody>
          <a:bodyPr vert="horz" wrap="square" lIns="91440" tIns="45720" rIns="91440" bIns="45720" numCol="1" anchor="ctr" anchorCtr="0" compatLnSpc="1">
            <a:prstTxWarp prst="textNoShape">
              <a:avLst/>
            </a:prstTxWarp>
          </a:bodyPr>
          <a:lstStyle/>
          <a:p>
            <a:pPr marL="342900" indent="-342900">
              <a:lnSpc>
                <a:spcPct val="90000"/>
              </a:lnSpc>
              <a:spcBef>
                <a:spcPct val="60000"/>
              </a:spcBef>
              <a:defRPr/>
            </a:pPr>
            <a:r>
              <a:rPr lang="en-US" altLang="en-US" sz="3600" b="1" kern="1200" dirty="0" smtClean="0">
                <a:latin typeface="Cambria" pitchFamily="18" charset="0"/>
              </a:rPr>
              <a:t>International Cooperation Activities</a:t>
            </a:r>
          </a:p>
        </p:txBody>
      </p:sp>
      <p:sp>
        <p:nvSpPr>
          <p:cNvPr id="76802" name="Rectangle 3"/>
          <p:cNvSpPr>
            <a:spLocks noGrp="1" noChangeArrowheads="1"/>
          </p:cNvSpPr>
          <p:nvPr>
            <p:ph type="body" idx="1"/>
          </p:nvPr>
        </p:nvSpPr>
        <p:spPr>
          <a:xfrm>
            <a:off x="0" y="1357298"/>
            <a:ext cx="8640763" cy="4953014"/>
          </a:xfrm>
        </p:spPr>
        <p:txBody>
          <a:bodyPr/>
          <a:lstStyle/>
          <a:p>
            <a:pPr lvl="1" eaLnBrk="1" hangingPunct="1">
              <a:lnSpc>
                <a:spcPct val="80000"/>
              </a:lnSpc>
              <a:buFontTx/>
              <a:buNone/>
            </a:pPr>
            <a:r>
              <a:rPr lang="tr-TR" sz="2000" b="1" u="sng" dirty="0" smtClean="0">
                <a:solidFill>
                  <a:srgbClr val="FF0000"/>
                </a:solidFill>
                <a:latin typeface="Cambria" pitchFamily="18" charset="0"/>
              </a:rPr>
              <a:t>Completed Programs</a:t>
            </a:r>
          </a:p>
          <a:p>
            <a:pPr lvl="1" eaLnBrk="1" hangingPunct="1">
              <a:lnSpc>
                <a:spcPct val="80000"/>
              </a:lnSpc>
              <a:buFontTx/>
              <a:buNone/>
            </a:pPr>
            <a:endParaRPr lang="tr-TR" sz="1900" dirty="0" smtClean="0">
              <a:solidFill>
                <a:srgbClr val="FF0000"/>
              </a:solidFill>
              <a:latin typeface="Cambria" pitchFamily="18" charset="0"/>
            </a:endParaRPr>
          </a:p>
          <a:p>
            <a:pPr lvl="1" eaLnBrk="1" hangingPunct="1">
              <a:spcBef>
                <a:spcPts val="600"/>
              </a:spcBef>
            </a:pPr>
            <a:r>
              <a:rPr lang="en-US" sz="2000" dirty="0" smtClean="0">
                <a:latin typeface="Cambria" pitchFamily="18" charset="0"/>
              </a:rPr>
              <a:t>Azerbaijan, Kazakhstan, </a:t>
            </a:r>
            <a:r>
              <a:rPr lang="tr-TR" sz="2000" dirty="0" smtClean="0">
                <a:latin typeface="Cambria" pitchFamily="18" charset="0"/>
              </a:rPr>
              <a:t>K</a:t>
            </a:r>
            <a:r>
              <a:rPr lang="en-US" sz="2000" dirty="0" err="1" smtClean="0">
                <a:latin typeface="Cambria" pitchFamily="18" charset="0"/>
              </a:rPr>
              <a:t>yrgyzstan</a:t>
            </a:r>
            <a:r>
              <a:rPr lang="en-US" sz="2000" dirty="0" smtClean="0">
                <a:latin typeface="Cambria" pitchFamily="18" charset="0"/>
              </a:rPr>
              <a:t>, Uzbekistan,</a:t>
            </a:r>
            <a:r>
              <a:rPr lang="tr-TR" sz="2000" dirty="0" smtClean="0">
                <a:latin typeface="Cambria" pitchFamily="18" charset="0"/>
              </a:rPr>
              <a:t> </a:t>
            </a:r>
          </a:p>
          <a:p>
            <a:pPr lvl="1" eaLnBrk="1" hangingPunct="1">
              <a:spcBef>
                <a:spcPts val="600"/>
              </a:spcBef>
              <a:buNone/>
            </a:pPr>
            <a:r>
              <a:rPr lang="tr-TR" sz="2000" dirty="0" smtClean="0">
                <a:latin typeface="Cambria" pitchFamily="18" charset="0"/>
              </a:rPr>
              <a:t>	</a:t>
            </a:r>
            <a:r>
              <a:rPr lang="en-US" sz="2000" dirty="0" smtClean="0">
                <a:latin typeface="Cambria" pitchFamily="18" charset="0"/>
              </a:rPr>
              <a:t>Turkmenistan </a:t>
            </a:r>
            <a:r>
              <a:rPr lang="tr-TR" sz="1900" dirty="0" smtClean="0">
                <a:latin typeface="Cambria" pitchFamily="18" charset="0"/>
              </a:rPr>
              <a:t>(1994-2003)</a:t>
            </a:r>
          </a:p>
          <a:p>
            <a:pPr lvl="1" eaLnBrk="1" hangingPunct="1">
              <a:spcBef>
                <a:spcPts val="600"/>
              </a:spcBef>
            </a:pPr>
            <a:r>
              <a:rPr lang="en-US" sz="2000" dirty="0" smtClean="0">
                <a:latin typeface="Cambria" pitchFamily="18" charset="0"/>
              </a:rPr>
              <a:t>Bosnia</a:t>
            </a:r>
            <a:r>
              <a:rPr lang="tr-TR" sz="2000" dirty="0" smtClean="0">
                <a:latin typeface="Cambria" pitchFamily="18" charset="0"/>
              </a:rPr>
              <a:t> and </a:t>
            </a:r>
            <a:r>
              <a:rPr lang="en-US" sz="2000" dirty="0" smtClean="0">
                <a:latin typeface="Cambria" pitchFamily="18" charset="0"/>
              </a:rPr>
              <a:t>Herzegovina</a:t>
            </a:r>
            <a:r>
              <a:rPr lang="tr-TR" sz="1900" dirty="0" smtClean="0">
                <a:latin typeface="Cambria" pitchFamily="18" charset="0"/>
              </a:rPr>
              <a:t> (1996-1999) ve  (2002-2004)</a:t>
            </a:r>
          </a:p>
          <a:p>
            <a:pPr lvl="1" eaLnBrk="1" hangingPunct="1">
              <a:spcBef>
                <a:spcPts val="600"/>
              </a:spcBef>
            </a:pPr>
            <a:r>
              <a:rPr lang="en-US" sz="2000" dirty="0" smtClean="0">
                <a:latin typeface="Cambria" pitchFamily="18" charset="0"/>
              </a:rPr>
              <a:t>Mongolia</a:t>
            </a:r>
            <a:r>
              <a:rPr lang="tr-TR" sz="1900" dirty="0" smtClean="0">
                <a:latin typeface="Cambria" pitchFamily="18" charset="0"/>
              </a:rPr>
              <a:t> (1998-1999) and (2005-2009)</a:t>
            </a:r>
          </a:p>
          <a:p>
            <a:pPr lvl="1" eaLnBrk="1" hangingPunct="1">
              <a:spcBef>
                <a:spcPts val="600"/>
              </a:spcBef>
            </a:pPr>
            <a:r>
              <a:rPr lang="en-US" sz="2000" dirty="0" smtClean="0">
                <a:latin typeface="Cambria" pitchFamily="18" charset="0"/>
              </a:rPr>
              <a:t>Macedonia</a:t>
            </a:r>
            <a:r>
              <a:rPr lang="tr-TR" sz="1900" dirty="0" smtClean="0">
                <a:latin typeface="Cambria" pitchFamily="18" charset="0"/>
              </a:rPr>
              <a:t> (1997-2001)</a:t>
            </a:r>
          </a:p>
          <a:p>
            <a:pPr lvl="1" eaLnBrk="1" hangingPunct="1">
              <a:spcBef>
                <a:spcPts val="600"/>
              </a:spcBef>
            </a:pPr>
            <a:r>
              <a:rPr lang="tr-TR" sz="2000" dirty="0" smtClean="0">
                <a:latin typeface="Cambria" pitchFamily="18" charset="0"/>
              </a:rPr>
              <a:t>Georgia</a:t>
            </a:r>
            <a:r>
              <a:rPr lang="tr-TR" sz="1900" dirty="0" smtClean="0">
                <a:latin typeface="Cambria" pitchFamily="18" charset="0"/>
              </a:rPr>
              <a:t>(1997-1998) and (2001-2004)</a:t>
            </a:r>
          </a:p>
          <a:p>
            <a:pPr lvl="1" eaLnBrk="1" hangingPunct="1">
              <a:spcBef>
                <a:spcPts val="600"/>
              </a:spcBef>
            </a:pPr>
            <a:r>
              <a:rPr lang="en-US" sz="2000" dirty="0" smtClean="0">
                <a:latin typeface="Cambria" pitchFamily="18" charset="0"/>
              </a:rPr>
              <a:t>Kazakhstan</a:t>
            </a:r>
            <a:r>
              <a:rPr lang="tr-TR" sz="1900" dirty="0" smtClean="0">
                <a:latin typeface="Cambria" pitchFamily="18" charset="0"/>
              </a:rPr>
              <a:t> (2005-2009)</a:t>
            </a:r>
          </a:p>
          <a:p>
            <a:pPr lvl="1" eaLnBrk="1" hangingPunct="1">
              <a:spcBef>
                <a:spcPts val="600"/>
              </a:spcBef>
            </a:pPr>
            <a:r>
              <a:rPr lang="en-US" sz="2000" dirty="0" smtClean="0">
                <a:latin typeface="Cambria" pitchFamily="18" charset="0"/>
              </a:rPr>
              <a:t>Kyrgyzstan</a:t>
            </a:r>
            <a:r>
              <a:rPr lang="tr-TR" sz="1900" dirty="0" smtClean="0">
                <a:latin typeface="Cambria" pitchFamily="18" charset="0"/>
              </a:rPr>
              <a:t> (2006-2007)</a:t>
            </a:r>
          </a:p>
          <a:p>
            <a:pPr lvl="1" eaLnBrk="1" hangingPunct="1">
              <a:spcBef>
                <a:spcPts val="600"/>
              </a:spcBef>
            </a:pPr>
            <a:r>
              <a:rPr lang="en-US" sz="1800" dirty="0" smtClean="0">
                <a:latin typeface="Cambria" pitchFamily="18" charset="0"/>
              </a:rPr>
              <a:t>Turkmenistan</a:t>
            </a:r>
            <a:r>
              <a:rPr lang="tr-TR" sz="1900" dirty="0" smtClean="0">
                <a:latin typeface="Cambria" pitchFamily="18" charset="0"/>
              </a:rPr>
              <a:t> (2008-2010)</a:t>
            </a:r>
          </a:p>
          <a:p>
            <a:pPr lvl="1" eaLnBrk="1" hangingPunct="1">
              <a:spcBef>
                <a:spcPts val="600"/>
              </a:spcBef>
            </a:pPr>
            <a:r>
              <a:rPr lang="tr-TR" sz="1900" dirty="0" smtClean="0">
                <a:latin typeface="Cambria" pitchFamily="18" charset="0"/>
              </a:rPr>
              <a:t>Tajikistan (2007-2010)</a:t>
            </a:r>
          </a:p>
          <a:p>
            <a:pPr lvl="1" eaLnBrk="1" hangingPunct="1">
              <a:spcBef>
                <a:spcPts val="600"/>
              </a:spcBef>
            </a:pPr>
            <a:r>
              <a:rPr lang="tr-TR" sz="1900" dirty="0" smtClean="0">
                <a:latin typeface="Cambria" pitchFamily="18" charset="0"/>
              </a:rPr>
              <a:t>Moldovo (2010-2011)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p:cNvPicPr>
            <a:picLocks noChangeAspect="1" noChangeArrowheads="1"/>
          </p:cNvPicPr>
          <p:nvPr/>
        </p:nvPicPr>
        <p:blipFill>
          <a:blip r:embed="rId2"/>
          <a:srcRect/>
          <a:stretch>
            <a:fillRect/>
          </a:stretch>
        </p:blipFill>
        <p:spPr bwMode="auto">
          <a:xfrm>
            <a:off x="4643438" y="1500174"/>
            <a:ext cx="3929090" cy="4500594"/>
          </a:xfrm>
          <a:prstGeom prst="rect">
            <a:avLst/>
          </a:prstGeom>
          <a:noFill/>
          <a:ln w="9525">
            <a:noFill/>
            <a:miter lim="800000"/>
            <a:headEnd/>
            <a:tailEnd/>
          </a:ln>
          <a:effectLst/>
        </p:spPr>
      </p:pic>
      <p:sp>
        <p:nvSpPr>
          <p:cNvPr id="77826" name="Rectangle 3"/>
          <p:cNvSpPr>
            <a:spLocks noGrp="1" noChangeArrowheads="1"/>
          </p:cNvSpPr>
          <p:nvPr>
            <p:ph type="body" idx="1"/>
          </p:nvPr>
        </p:nvSpPr>
        <p:spPr>
          <a:xfrm>
            <a:off x="357158" y="1714488"/>
            <a:ext cx="5462597" cy="4897437"/>
          </a:xfrm>
        </p:spPr>
        <p:txBody>
          <a:bodyPr/>
          <a:lstStyle/>
          <a:p>
            <a:pPr lvl="1" eaLnBrk="1" hangingPunct="1">
              <a:lnSpc>
                <a:spcPct val="80000"/>
              </a:lnSpc>
              <a:buFontTx/>
              <a:buNone/>
            </a:pPr>
            <a:r>
              <a:rPr lang="tr-TR" sz="2000" b="1" u="sng" dirty="0" smtClean="0">
                <a:solidFill>
                  <a:srgbClr val="AB2328"/>
                </a:solidFill>
                <a:latin typeface="Cambria" pitchFamily="18" charset="0"/>
              </a:rPr>
              <a:t>On-going activities:</a:t>
            </a:r>
            <a:endParaRPr lang="tr-TR" sz="2000" b="1" dirty="0" smtClean="0">
              <a:solidFill>
                <a:srgbClr val="AB2328"/>
              </a:solidFill>
              <a:latin typeface="Cambria" pitchFamily="18" charset="0"/>
            </a:endParaRPr>
          </a:p>
          <a:p>
            <a:pPr lvl="1" eaLnBrk="1" hangingPunct="1">
              <a:lnSpc>
                <a:spcPct val="90000"/>
              </a:lnSpc>
            </a:pPr>
            <a:r>
              <a:rPr lang="en-US" sz="1900" dirty="0" smtClean="0">
                <a:latin typeface="Cambria" pitchFamily="18" charset="0"/>
              </a:rPr>
              <a:t>Azerbaijan</a:t>
            </a:r>
            <a:endParaRPr lang="tr-TR" sz="1900" dirty="0" smtClean="0">
              <a:latin typeface="Cambria" pitchFamily="18" charset="0"/>
            </a:endParaRPr>
          </a:p>
          <a:p>
            <a:pPr lvl="1" eaLnBrk="1" hangingPunct="1">
              <a:lnSpc>
                <a:spcPct val="90000"/>
              </a:lnSpc>
            </a:pPr>
            <a:r>
              <a:rPr lang="en-US" sz="1900" dirty="0" smtClean="0">
                <a:latin typeface="Cambria" pitchFamily="18" charset="0"/>
              </a:rPr>
              <a:t>Turkmenistan </a:t>
            </a:r>
            <a:endParaRPr lang="tr-TR" sz="1900" dirty="0" smtClean="0">
              <a:latin typeface="Cambria" pitchFamily="18" charset="0"/>
            </a:endParaRPr>
          </a:p>
          <a:p>
            <a:pPr lvl="1" eaLnBrk="1" hangingPunct="1">
              <a:lnSpc>
                <a:spcPct val="90000"/>
              </a:lnSpc>
            </a:pPr>
            <a:r>
              <a:rPr lang="tr-TR" sz="1900" dirty="0" smtClean="0">
                <a:latin typeface="Cambria" pitchFamily="18" charset="0"/>
              </a:rPr>
              <a:t>Palestin</a:t>
            </a:r>
          </a:p>
          <a:p>
            <a:pPr lvl="1" eaLnBrk="1" hangingPunct="1">
              <a:lnSpc>
                <a:spcPct val="90000"/>
              </a:lnSpc>
            </a:pPr>
            <a:r>
              <a:rPr lang="tr-TR" sz="1900" dirty="0" smtClean="0">
                <a:latin typeface="Cambria" pitchFamily="18" charset="0"/>
              </a:rPr>
              <a:t>Tajikistan </a:t>
            </a:r>
          </a:p>
          <a:p>
            <a:pPr lvl="1" eaLnBrk="1" hangingPunct="1">
              <a:lnSpc>
                <a:spcPct val="90000"/>
              </a:lnSpc>
            </a:pPr>
            <a:r>
              <a:rPr lang="tr-TR" sz="1900" dirty="0" smtClean="0">
                <a:latin typeface="Cambria" pitchFamily="18" charset="0"/>
              </a:rPr>
              <a:t>Afghanistan</a:t>
            </a:r>
            <a:r>
              <a:rPr lang="en-GB" sz="1900" b="1" dirty="0" smtClean="0">
                <a:solidFill>
                  <a:srgbClr val="005A74"/>
                </a:solidFill>
                <a:latin typeface="Cambria" pitchFamily="18" charset="0"/>
              </a:rPr>
              <a:t> </a:t>
            </a:r>
            <a:endParaRPr lang="tr-TR" sz="1900" dirty="0" smtClean="0">
              <a:latin typeface="Cambria" pitchFamily="18" charset="0"/>
            </a:endParaRPr>
          </a:p>
          <a:p>
            <a:pPr lvl="1" eaLnBrk="1" hangingPunct="1">
              <a:lnSpc>
                <a:spcPct val="90000"/>
              </a:lnSpc>
            </a:pPr>
            <a:r>
              <a:rPr lang="en-US" sz="1900" dirty="0" smtClean="0">
                <a:latin typeface="Cambria" pitchFamily="18" charset="0"/>
              </a:rPr>
              <a:t>Kazakhstan </a:t>
            </a:r>
            <a:endParaRPr lang="tr-TR" sz="1900" dirty="0" smtClean="0">
              <a:latin typeface="Cambria" pitchFamily="18" charset="0"/>
            </a:endParaRPr>
          </a:p>
          <a:p>
            <a:pPr lvl="1" eaLnBrk="1" hangingPunct="1">
              <a:lnSpc>
                <a:spcPct val="90000"/>
              </a:lnSpc>
            </a:pPr>
            <a:r>
              <a:rPr lang="tr-TR" sz="1900" dirty="0" smtClean="0">
                <a:latin typeface="Cambria" pitchFamily="18" charset="0"/>
              </a:rPr>
              <a:t>Tunusia</a:t>
            </a:r>
          </a:p>
          <a:p>
            <a:pPr lvl="1" eaLnBrk="1" hangingPunct="1">
              <a:lnSpc>
                <a:spcPct val="90000"/>
              </a:lnSpc>
            </a:pPr>
            <a:r>
              <a:rPr lang="tr-TR" sz="1900" dirty="0" smtClean="0">
                <a:latin typeface="Cambria" pitchFamily="18" charset="0"/>
              </a:rPr>
              <a:t>Mongolia</a:t>
            </a:r>
          </a:p>
          <a:p>
            <a:pPr lvl="1" eaLnBrk="1" hangingPunct="1">
              <a:lnSpc>
                <a:spcPct val="90000"/>
              </a:lnSpc>
            </a:pPr>
            <a:r>
              <a:rPr lang="tr-TR" sz="1900" dirty="0" smtClean="0">
                <a:latin typeface="Cambria" pitchFamily="18" charset="0"/>
              </a:rPr>
              <a:t> </a:t>
            </a:r>
            <a:r>
              <a:rPr lang="en-US" sz="1900" dirty="0" smtClean="0">
                <a:latin typeface="Cambria" pitchFamily="18" charset="0"/>
                <a:cs typeface="Times New Roman" pitchFamily="18" charset="0"/>
              </a:rPr>
              <a:t>Turkish Republic </a:t>
            </a:r>
            <a:r>
              <a:rPr lang="tr-TR" sz="1900" dirty="0" smtClean="0">
                <a:latin typeface="Cambria" pitchFamily="18" charset="0"/>
                <a:cs typeface="Times New Roman" pitchFamily="18" charset="0"/>
              </a:rPr>
              <a:t>o</a:t>
            </a:r>
            <a:r>
              <a:rPr lang="en-US" sz="1900" dirty="0" smtClean="0">
                <a:latin typeface="Cambria" pitchFamily="18" charset="0"/>
                <a:cs typeface="Times New Roman" pitchFamily="18" charset="0"/>
              </a:rPr>
              <a:t>f Northern Cyprus</a:t>
            </a:r>
            <a:endParaRPr lang="tr-TR" sz="1900" dirty="0" smtClean="0">
              <a:latin typeface="Cambria" pitchFamily="18" charset="0"/>
              <a:cs typeface="Times New Roman" pitchFamily="18" charset="0"/>
            </a:endParaRPr>
          </a:p>
          <a:p>
            <a:pPr lvl="1" eaLnBrk="1" hangingPunct="1">
              <a:lnSpc>
                <a:spcPct val="90000"/>
              </a:lnSpc>
            </a:pPr>
            <a:r>
              <a:rPr lang="tr-TR" sz="1900" dirty="0" smtClean="0">
                <a:latin typeface="Cambria" pitchFamily="18" charset="0"/>
              </a:rPr>
              <a:t>Iran</a:t>
            </a:r>
          </a:p>
          <a:p>
            <a:pPr lvl="1" eaLnBrk="1" hangingPunct="1">
              <a:lnSpc>
                <a:spcPct val="90000"/>
              </a:lnSpc>
            </a:pPr>
            <a:r>
              <a:rPr lang="tr-TR" sz="1900" dirty="0" smtClean="0">
                <a:latin typeface="Cambria" pitchFamily="18" charset="0"/>
              </a:rPr>
              <a:t>ECO Member Countries</a:t>
            </a:r>
          </a:p>
          <a:p>
            <a:pPr lvl="1" eaLnBrk="1" hangingPunct="1">
              <a:lnSpc>
                <a:spcPct val="90000"/>
              </a:lnSpc>
            </a:pPr>
            <a:r>
              <a:rPr lang="tr-TR" sz="1900" dirty="0" smtClean="0">
                <a:latin typeface="Cambria" pitchFamily="18" charset="0"/>
              </a:rPr>
              <a:t>OIC Countries</a:t>
            </a:r>
          </a:p>
          <a:p>
            <a:pPr lvl="1" eaLnBrk="1" hangingPunct="1">
              <a:lnSpc>
                <a:spcPct val="80000"/>
              </a:lnSpc>
            </a:pPr>
            <a:r>
              <a:rPr lang="tr-TR" sz="1900" dirty="0" smtClean="0">
                <a:latin typeface="Cambria" pitchFamily="18" charset="0"/>
              </a:rPr>
              <a:t>International Organizations</a:t>
            </a:r>
          </a:p>
          <a:p>
            <a:pPr lvl="1" eaLnBrk="1" hangingPunct="1">
              <a:lnSpc>
                <a:spcPct val="90000"/>
              </a:lnSpc>
              <a:buNone/>
            </a:pPr>
            <a:endParaRPr lang="tr-TR" sz="1800" dirty="0" smtClean="0">
              <a:latin typeface="Cambria" pitchFamily="18" charset="0"/>
            </a:endParaRPr>
          </a:p>
          <a:p>
            <a:pPr lvl="1" eaLnBrk="1" hangingPunct="1">
              <a:lnSpc>
                <a:spcPct val="90000"/>
              </a:lnSpc>
            </a:pPr>
            <a:endParaRPr lang="tr-TR" sz="2000" dirty="0" smtClean="0">
              <a:latin typeface="Cambria" pitchFamily="18" charset="0"/>
            </a:endParaRPr>
          </a:p>
          <a:p>
            <a:pPr lvl="1" eaLnBrk="1" hangingPunct="1">
              <a:lnSpc>
                <a:spcPct val="90000"/>
              </a:lnSpc>
            </a:pPr>
            <a:endParaRPr lang="tr-TR" sz="2000" dirty="0" smtClean="0">
              <a:latin typeface="Cambria" pitchFamily="18" charset="0"/>
            </a:endParaRPr>
          </a:p>
          <a:p>
            <a:pPr lvl="1" eaLnBrk="1" hangingPunct="1">
              <a:lnSpc>
                <a:spcPct val="90000"/>
              </a:lnSpc>
              <a:buFontTx/>
              <a:buNone/>
            </a:pPr>
            <a:endParaRPr lang="tr-TR" sz="2000" dirty="0" smtClean="0">
              <a:latin typeface="Cambria" pitchFamily="18" charset="0"/>
            </a:endParaRPr>
          </a:p>
          <a:p>
            <a:pPr lvl="1" eaLnBrk="1" hangingPunct="1">
              <a:lnSpc>
                <a:spcPct val="90000"/>
              </a:lnSpc>
              <a:buFontTx/>
              <a:buNone/>
            </a:pPr>
            <a:r>
              <a:rPr lang="tr-TR" sz="2000" dirty="0" smtClean="0">
                <a:latin typeface="Cambria" pitchFamily="18" charset="0"/>
              </a:rPr>
              <a:t> </a:t>
            </a:r>
          </a:p>
          <a:p>
            <a:pPr lvl="1" eaLnBrk="1" hangingPunct="1">
              <a:lnSpc>
                <a:spcPct val="80000"/>
              </a:lnSpc>
            </a:pPr>
            <a:endParaRPr lang="tr-TR" sz="1900" dirty="0" smtClean="0">
              <a:latin typeface="Cambria" pitchFamily="18" charset="0"/>
            </a:endParaRPr>
          </a:p>
        </p:txBody>
      </p:sp>
      <p:sp>
        <p:nvSpPr>
          <p:cNvPr id="4" name="1 Başlık"/>
          <p:cNvSpPr txBox="1">
            <a:spLocks/>
          </p:cNvSpPr>
          <p:nvPr/>
        </p:nvSpPr>
        <p:spPr bwMode="auto">
          <a:xfrm>
            <a:off x="357158" y="857232"/>
            <a:ext cx="8229600"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marR="0" lvl="0" indent="-342900" algn="ctr" defTabSz="914400" rtl="0" eaLnBrk="0" fontAlgn="base" latinLnBrk="0" hangingPunct="0">
              <a:lnSpc>
                <a:spcPct val="90000"/>
              </a:lnSpc>
              <a:spcBef>
                <a:spcPct val="60000"/>
              </a:spcBef>
              <a:spcAft>
                <a:spcPct val="0"/>
              </a:spcAft>
              <a:buClrTx/>
              <a:buSzTx/>
              <a:buFontTx/>
              <a:buNone/>
              <a:tabLst/>
              <a:defRPr/>
            </a:pPr>
            <a:r>
              <a:rPr kumimoji="0" lang="en-US" altLang="en-US" sz="3600" b="1" i="0" u="none" strike="noStrike" kern="1200" cap="none" spc="0" normalizeH="0" baseline="0" noProof="0" dirty="0" smtClean="0">
                <a:ln>
                  <a:noFill/>
                </a:ln>
                <a:solidFill>
                  <a:srgbClr val="262626"/>
                </a:solidFill>
                <a:effectLst/>
                <a:uLnTx/>
                <a:uFillTx/>
                <a:latin typeface="Cambria" pitchFamily="18" charset="0"/>
                <a:ea typeface="Calibri" pitchFamily="34" charset="0"/>
                <a:cs typeface="Calibri" pitchFamily="34" charset="0"/>
              </a:rPr>
              <a:t>International Cooperation Activities</a:t>
            </a:r>
            <a:r>
              <a:rPr kumimoji="0" lang="tr-TR" altLang="en-US" sz="3600" b="1" i="0" u="none" strike="noStrike" kern="1200" cap="none" spc="0" normalizeH="0" baseline="0" noProof="0" dirty="0" smtClean="0">
                <a:ln>
                  <a:noFill/>
                </a:ln>
                <a:solidFill>
                  <a:srgbClr val="262626"/>
                </a:solidFill>
                <a:effectLst/>
                <a:uLnTx/>
                <a:uFillTx/>
                <a:latin typeface="Cambria" pitchFamily="18" charset="0"/>
                <a:ea typeface="Calibri" pitchFamily="34" charset="0"/>
                <a:cs typeface="Calibri" pitchFamily="34" charset="0"/>
              </a:rPr>
              <a:t> (cont.)</a:t>
            </a:r>
            <a:endParaRPr kumimoji="0" lang="en-US" altLang="en-US" sz="3600" b="1" i="0" u="none" strike="noStrike" kern="1200" cap="none" spc="0" normalizeH="0" baseline="0" noProof="0" dirty="0" smtClean="0">
              <a:ln>
                <a:noFill/>
              </a:ln>
              <a:solidFill>
                <a:srgbClr val="262626"/>
              </a:solidFill>
              <a:effectLst/>
              <a:uLnTx/>
              <a:uFillTx/>
              <a:latin typeface="Cambria" pitchFamily="18" charset="0"/>
              <a:ea typeface="Calibri" pitchFamily="34" charset="0"/>
              <a:cs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İçerik Yer Tutucusu"/>
          <p:cNvSpPr>
            <a:spLocks noGrp="1"/>
          </p:cNvSpPr>
          <p:nvPr>
            <p:ph idx="1"/>
          </p:nvPr>
        </p:nvSpPr>
        <p:spPr>
          <a:xfrm>
            <a:off x="468313" y="1844675"/>
            <a:ext cx="8229600" cy="4032250"/>
          </a:xfrm>
        </p:spPr>
        <p:txBody>
          <a:bodyPr/>
          <a:lstStyle/>
          <a:p>
            <a:pPr marL="355600" indent="-355600">
              <a:spcBef>
                <a:spcPct val="95000"/>
              </a:spcBef>
              <a:tabLst>
                <a:tab pos="1701800" algn="l"/>
              </a:tabLst>
            </a:pPr>
            <a:r>
              <a:rPr lang="tr-TR" altLang="en-US" sz="2800" dirty="0" smtClean="0">
                <a:solidFill>
                  <a:srgbClr val="FF3300"/>
                </a:solidFill>
                <a:latin typeface="Cambria" pitchFamily="18" charset="0"/>
              </a:rPr>
              <a:t>	</a:t>
            </a:r>
            <a:endParaRPr lang="tr-TR" altLang="en-US" sz="2800" dirty="0" smtClean="0">
              <a:latin typeface="Cambria" pitchFamily="18" charset="0"/>
            </a:endParaRPr>
          </a:p>
        </p:txBody>
      </p:sp>
      <p:sp>
        <p:nvSpPr>
          <p:cNvPr id="21507" name="Rectangle 6"/>
          <p:cNvSpPr>
            <a:spLocks noChangeArrowheads="1"/>
          </p:cNvSpPr>
          <p:nvPr/>
        </p:nvSpPr>
        <p:spPr bwMode="auto">
          <a:xfrm>
            <a:off x="357158" y="1857375"/>
            <a:ext cx="8358246" cy="3354765"/>
          </a:xfrm>
          <a:prstGeom prst="rect">
            <a:avLst/>
          </a:prstGeom>
          <a:noFill/>
          <a:ln w="9525">
            <a:noFill/>
            <a:miter lim="800000"/>
            <a:headEnd/>
            <a:tailEnd/>
          </a:ln>
        </p:spPr>
        <p:txBody>
          <a:bodyPr wrap="square">
            <a:spAutoFit/>
          </a:bodyPr>
          <a:lstStyle/>
          <a:p>
            <a:pPr lvl="1" algn="ctr"/>
            <a:r>
              <a:rPr lang="tr-TR" altLang="en-US" sz="2400" b="1" i="1" dirty="0">
                <a:solidFill>
                  <a:schemeClr val="accent5">
                    <a:lumMod val="50000"/>
                  </a:schemeClr>
                </a:solidFill>
                <a:latin typeface="Cambria" pitchFamily="18" charset="0"/>
              </a:rPr>
              <a:t>Strengthening the Statistical System Of Kazakhistan Statistical Office</a:t>
            </a:r>
          </a:p>
          <a:p>
            <a:pPr lvl="1"/>
            <a:endParaRPr lang="tr-TR" altLang="en-US" sz="2400" b="1" dirty="0">
              <a:solidFill>
                <a:srgbClr val="801A1E"/>
              </a:solidFill>
            </a:endParaRPr>
          </a:p>
          <a:p>
            <a:pPr lvl="1">
              <a:buFont typeface="Wingdings" pitchFamily="2" charset="2"/>
              <a:buChar char="Ø"/>
            </a:pPr>
            <a:r>
              <a:rPr lang="tr-TR" altLang="en-US" sz="2000" b="1" dirty="0">
                <a:solidFill>
                  <a:srgbClr val="801A1E"/>
                </a:solidFill>
                <a:latin typeface="Cambria" pitchFamily="18" charset="0"/>
              </a:rPr>
              <a:t>Consortium leader: </a:t>
            </a:r>
            <a:r>
              <a:rPr lang="tr-TR" altLang="en-US" sz="2000" dirty="0">
                <a:latin typeface="Cambria" pitchFamily="18" charset="0"/>
              </a:rPr>
              <a:t>Federal Statistical Office of Germany</a:t>
            </a:r>
            <a:endParaRPr lang="tr-TR" altLang="en-US" sz="2000" b="1" dirty="0">
              <a:solidFill>
                <a:srgbClr val="801A1E"/>
              </a:solidFill>
              <a:latin typeface="Cambria" pitchFamily="18" charset="0"/>
            </a:endParaRPr>
          </a:p>
          <a:p>
            <a:pPr lvl="1">
              <a:buFont typeface="Wingdings" pitchFamily="2" charset="2"/>
              <a:buChar char="Ø"/>
            </a:pPr>
            <a:r>
              <a:rPr lang="tr-TR" altLang="en-US" sz="2000" b="1" dirty="0">
                <a:solidFill>
                  <a:srgbClr val="801A1E"/>
                </a:solidFill>
                <a:latin typeface="Cambria" pitchFamily="18" charset="0"/>
              </a:rPr>
              <a:t>Financed by: </a:t>
            </a:r>
            <a:r>
              <a:rPr lang="tr-TR" altLang="en-US" sz="2000" dirty="0">
                <a:latin typeface="Cambria" pitchFamily="18" charset="0"/>
              </a:rPr>
              <a:t>World Bank  </a:t>
            </a:r>
          </a:p>
          <a:p>
            <a:pPr lvl="1">
              <a:buFont typeface="Wingdings" pitchFamily="2" charset="2"/>
              <a:buChar char="Ø"/>
            </a:pPr>
            <a:r>
              <a:rPr lang="tr-TR" altLang="en-US" sz="2000" b="1" dirty="0">
                <a:solidFill>
                  <a:srgbClr val="801A1E"/>
                </a:solidFill>
                <a:latin typeface="Cambria" pitchFamily="18" charset="0"/>
              </a:rPr>
              <a:t>Duration: </a:t>
            </a:r>
            <a:r>
              <a:rPr lang="tr-TR" altLang="en-US" sz="2000" dirty="0">
                <a:latin typeface="Cambria" pitchFamily="18" charset="0"/>
              </a:rPr>
              <a:t>Project started by October 2012’ and will last in 55 months. </a:t>
            </a:r>
          </a:p>
          <a:p>
            <a:r>
              <a:rPr lang="tr-TR" altLang="en-US" sz="2000" dirty="0">
                <a:latin typeface="Cambria" pitchFamily="18" charset="0"/>
              </a:rPr>
              <a:t>	</a:t>
            </a:r>
          </a:p>
          <a:p>
            <a:pPr lvl="1">
              <a:buFont typeface="Wingdings" pitchFamily="2" charset="2"/>
              <a:buChar char="ü"/>
            </a:pPr>
            <a:r>
              <a:rPr lang="tr-TR" altLang="en-US" sz="2000" dirty="0">
                <a:latin typeface="Cambria" pitchFamily="18" charset="0"/>
              </a:rPr>
              <a:t>TurkStat provides consultancy and hosts study visits under this project</a:t>
            </a:r>
          </a:p>
        </p:txBody>
      </p:sp>
      <p:sp>
        <p:nvSpPr>
          <p:cNvPr id="24580" name="7 Başlık"/>
          <p:cNvSpPr>
            <a:spLocks noGrp="1"/>
          </p:cNvSpPr>
          <p:nvPr>
            <p:ph type="title"/>
          </p:nvPr>
        </p:nvSpPr>
        <p:spPr>
          <a:xfrm>
            <a:off x="428625" y="836613"/>
            <a:ext cx="8229600" cy="647700"/>
          </a:xfrm>
          <a:noFill/>
          <a:ln w="9525">
            <a:noFill/>
            <a:miter lim="800000"/>
            <a:headEnd/>
            <a:tailEnd/>
          </a:ln>
        </p:spPr>
        <p:txBody>
          <a:bodyPr vert="horz" wrap="square" lIns="91440" tIns="45720" rIns="91440" bIns="45720" numCol="1" anchor="ctr" anchorCtr="0" compatLnSpc="1">
            <a:prstTxWarp prst="textNoShape">
              <a:avLst/>
            </a:prstTxWarp>
          </a:bodyPr>
          <a:lstStyle/>
          <a:p>
            <a:pPr marL="342900" indent="-342900">
              <a:lnSpc>
                <a:spcPct val="90000"/>
              </a:lnSpc>
              <a:spcBef>
                <a:spcPct val="60000"/>
              </a:spcBef>
              <a:defRPr/>
            </a:pPr>
            <a:r>
              <a:rPr lang="tr-TR" altLang="en-US" sz="3600" b="1" kern="1200" dirty="0" smtClean="0">
                <a:latin typeface="Cambria" pitchFamily="18" charset="0"/>
              </a:rPr>
              <a:t/>
            </a:r>
            <a:br>
              <a:rPr lang="tr-TR" altLang="en-US" sz="3600" b="1" kern="1200" dirty="0" smtClean="0">
                <a:latin typeface="Cambria" pitchFamily="18" charset="0"/>
              </a:rPr>
            </a:br>
            <a:r>
              <a:rPr lang="tr-TR" altLang="en-US" sz="3600" b="1" kern="1200" dirty="0" err="1" smtClean="0">
                <a:latin typeface="Cambria" pitchFamily="18" charset="0"/>
              </a:rPr>
              <a:t>Projects</a:t>
            </a:r>
            <a:r>
              <a:rPr lang="tr-TR" altLang="en-US" sz="3600" b="1" kern="1200" dirty="0" smtClean="0">
                <a:latin typeface="Cambria" pitchFamily="18" charset="0"/>
              </a:rPr>
              <a:t> </a:t>
            </a:r>
            <a:r>
              <a:rPr lang="tr-TR" altLang="en-US" sz="3600" b="1" kern="1200" dirty="0" err="1" smtClean="0">
                <a:latin typeface="Cambria" pitchFamily="18" charset="0"/>
              </a:rPr>
              <a:t>supported</a:t>
            </a:r>
            <a:r>
              <a:rPr lang="tr-TR" altLang="en-US" sz="3600" b="1" kern="1200" dirty="0" smtClean="0">
                <a:latin typeface="Cambria" pitchFamily="18" charset="0"/>
              </a:rPr>
              <a:t> </a:t>
            </a:r>
            <a:r>
              <a:rPr lang="tr-TR" altLang="en-US" sz="3600" b="1" kern="1200" dirty="0" err="1" smtClean="0">
                <a:latin typeface="Cambria" pitchFamily="18" charset="0"/>
              </a:rPr>
              <a:t>by</a:t>
            </a:r>
            <a:r>
              <a:rPr lang="tr-TR" altLang="en-US" sz="3600" b="1" kern="1200" dirty="0" smtClean="0">
                <a:latin typeface="Cambria" pitchFamily="18" charset="0"/>
              </a:rPr>
              <a:t> </a:t>
            </a:r>
            <a:r>
              <a:rPr lang="tr-TR" altLang="en-US" sz="3600" b="1" kern="1200" dirty="0" err="1" smtClean="0">
                <a:latin typeface="Cambria" pitchFamily="18" charset="0"/>
              </a:rPr>
              <a:t>TurkStat</a:t>
            </a:r>
            <a:r>
              <a:rPr lang="tr-TR" altLang="en-US" sz="3600" b="1" kern="1200" dirty="0" smtClean="0">
                <a:latin typeface="Cambria" pitchFamily="18" charset="0"/>
              </a:rPr>
              <a:t/>
            </a:r>
            <a:br>
              <a:rPr lang="tr-TR" altLang="en-US" sz="3600" b="1" kern="1200" dirty="0" smtClean="0">
                <a:latin typeface="Cambria" pitchFamily="18" charset="0"/>
              </a:rPr>
            </a:br>
            <a:endParaRPr lang="tr-TR" altLang="en-US" sz="3600" b="1" kern="1200" dirty="0" smtClean="0">
              <a:latin typeface="Cambr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İçerik Yer Tutucusu"/>
          <p:cNvSpPr>
            <a:spLocks noGrp="1"/>
          </p:cNvSpPr>
          <p:nvPr>
            <p:ph idx="1"/>
          </p:nvPr>
        </p:nvSpPr>
        <p:spPr>
          <a:xfrm>
            <a:off x="468313" y="1844675"/>
            <a:ext cx="8229600" cy="4032250"/>
          </a:xfrm>
        </p:spPr>
        <p:txBody>
          <a:bodyPr/>
          <a:lstStyle/>
          <a:p>
            <a:pPr marL="355600" indent="-355600">
              <a:spcBef>
                <a:spcPct val="95000"/>
              </a:spcBef>
              <a:tabLst>
                <a:tab pos="1701800" algn="l"/>
              </a:tabLst>
            </a:pPr>
            <a:r>
              <a:rPr lang="tr-TR" altLang="en-US" sz="2800" dirty="0" smtClean="0">
                <a:solidFill>
                  <a:srgbClr val="FF3300"/>
                </a:solidFill>
              </a:rPr>
              <a:t>	</a:t>
            </a:r>
            <a:endParaRPr lang="tr-TR" altLang="en-US" sz="2800" dirty="0" smtClean="0"/>
          </a:p>
        </p:txBody>
      </p:sp>
      <p:sp>
        <p:nvSpPr>
          <p:cNvPr id="22531" name="Rectangle 6"/>
          <p:cNvSpPr>
            <a:spLocks noChangeArrowheads="1"/>
          </p:cNvSpPr>
          <p:nvPr/>
        </p:nvSpPr>
        <p:spPr bwMode="auto">
          <a:xfrm>
            <a:off x="642938" y="1857375"/>
            <a:ext cx="7715250" cy="3354765"/>
          </a:xfrm>
          <a:prstGeom prst="rect">
            <a:avLst/>
          </a:prstGeom>
          <a:noFill/>
          <a:ln w="9525">
            <a:noFill/>
            <a:miter lim="800000"/>
            <a:headEnd/>
            <a:tailEnd/>
          </a:ln>
        </p:spPr>
        <p:txBody>
          <a:bodyPr>
            <a:spAutoFit/>
          </a:bodyPr>
          <a:lstStyle/>
          <a:p>
            <a:pPr lvl="1" algn="ctr"/>
            <a:r>
              <a:rPr lang="tr-TR" altLang="en-US" sz="2400" b="1" i="1" dirty="0">
                <a:solidFill>
                  <a:schemeClr val="accent5">
                    <a:lumMod val="50000"/>
                  </a:schemeClr>
                </a:solidFill>
                <a:latin typeface="Cambria" pitchFamily="18" charset="0"/>
              </a:rPr>
              <a:t>Strengthening the Statistical System Of Afghanistan Statistical Office</a:t>
            </a:r>
          </a:p>
          <a:p>
            <a:pPr lvl="1"/>
            <a:endParaRPr lang="tr-TR" altLang="en-US" sz="2400" b="1" dirty="0">
              <a:solidFill>
                <a:srgbClr val="801A1E"/>
              </a:solidFill>
            </a:endParaRPr>
          </a:p>
          <a:p>
            <a:pPr lvl="1">
              <a:buFont typeface="Wingdings" pitchFamily="2" charset="2"/>
              <a:buChar char="Ø"/>
            </a:pPr>
            <a:r>
              <a:rPr lang="tr-TR" altLang="en-US" sz="2000" b="1" dirty="0">
                <a:solidFill>
                  <a:srgbClr val="801A1E"/>
                </a:solidFill>
                <a:latin typeface="Cambria" pitchFamily="18" charset="0"/>
              </a:rPr>
              <a:t>Consortium leader:  </a:t>
            </a:r>
            <a:r>
              <a:rPr lang="tr-TR" altLang="en-US" sz="2000" dirty="0">
                <a:latin typeface="Cambria" pitchFamily="18" charset="0"/>
              </a:rPr>
              <a:t>GIZ Gmbh Germany</a:t>
            </a:r>
            <a:endParaRPr lang="tr-TR" altLang="en-US" sz="2000" b="1" dirty="0">
              <a:solidFill>
                <a:srgbClr val="801A1E"/>
              </a:solidFill>
              <a:latin typeface="Cambria" pitchFamily="18" charset="0"/>
            </a:endParaRPr>
          </a:p>
          <a:p>
            <a:pPr lvl="1">
              <a:buFont typeface="Wingdings" pitchFamily="2" charset="2"/>
              <a:buChar char="Ø"/>
            </a:pPr>
            <a:r>
              <a:rPr lang="tr-TR" altLang="en-US" sz="2000" b="1" dirty="0">
                <a:solidFill>
                  <a:srgbClr val="801A1E"/>
                </a:solidFill>
                <a:latin typeface="Cambria" pitchFamily="18" charset="0"/>
              </a:rPr>
              <a:t>Financed by: </a:t>
            </a:r>
            <a:r>
              <a:rPr lang="tr-TR" altLang="en-US" sz="2000" dirty="0">
                <a:latin typeface="Cambria" pitchFamily="18" charset="0"/>
              </a:rPr>
              <a:t>World Bank  </a:t>
            </a:r>
          </a:p>
          <a:p>
            <a:pPr lvl="1">
              <a:buFont typeface="Wingdings" pitchFamily="2" charset="2"/>
              <a:buChar char="Ø"/>
            </a:pPr>
            <a:r>
              <a:rPr lang="tr-TR" altLang="en-US" sz="2000" b="1" dirty="0">
                <a:solidFill>
                  <a:srgbClr val="801A1E"/>
                </a:solidFill>
                <a:latin typeface="Cambria" pitchFamily="18" charset="0"/>
              </a:rPr>
              <a:t>Duration: </a:t>
            </a:r>
            <a:r>
              <a:rPr lang="tr-TR" altLang="en-US" sz="2000" dirty="0">
                <a:latin typeface="Cambria" pitchFamily="18" charset="0"/>
              </a:rPr>
              <a:t>Project started by March 2013 and will last in 4 years. </a:t>
            </a:r>
          </a:p>
          <a:p>
            <a:r>
              <a:rPr lang="tr-TR" altLang="en-US" sz="2000" dirty="0">
                <a:latin typeface="Cambria" pitchFamily="18" charset="0"/>
              </a:rPr>
              <a:t>	</a:t>
            </a:r>
          </a:p>
          <a:p>
            <a:pPr lvl="1">
              <a:buFont typeface="Wingdings" pitchFamily="2" charset="2"/>
              <a:buChar char="ü"/>
            </a:pPr>
            <a:r>
              <a:rPr lang="tr-TR" altLang="en-US" sz="2000" dirty="0">
                <a:latin typeface="Cambria" pitchFamily="18" charset="0"/>
              </a:rPr>
              <a:t>TurkStat provides concultancy and hosts study visits under this project as a consortium member.</a:t>
            </a:r>
          </a:p>
        </p:txBody>
      </p:sp>
      <p:sp>
        <p:nvSpPr>
          <p:cNvPr id="22532" name="7 Başlık"/>
          <p:cNvSpPr>
            <a:spLocks noGrp="1"/>
          </p:cNvSpPr>
          <p:nvPr>
            <p:ph type="title"/>
          </p:nvPr>
        </p:nvSpPr>
        <p:spPr>
          <a:xfrm>
            <a:off x="428625" y="908050"/>
            <a:ext cx="8229600" cy="720725"/>
          </a:xfrm>
          <a:noFill/>
          <a:ln w="9525">
            <a:noFill/>
            <a:miter lim="800000"/>
            <a:headEnd/>
            <a:tailEnd/>
          </a:ln>
        </p:spPr>
        <p:txBody>
          <a:bodyPr vert="horz" wrap="square" lIns="91440" tIns="45720" rIns="91440" bIns="45720" numCol="1" anchor="ctr" anchorCtr="0" compatLnSpc="1">
            <a:prstTxWarp prst="textNoShape">
              <a:avLst/>
            </a:prstTxWarp>
          </a:bodyPr>
          <a:lstStyle/>
          <a:p>
            <a:pPr marL="342900" indent="-342900">
              <a:lnSpc>
                <a:spcPct val="90000"/>
              </a:lnSpc>
              <a:spcBef>
                <a:spcPct val="60000"/>
              </a:spcBef>
              <a:defRPr/>
            </a:pPr>
            <a:r>
              <a:rPr lang="tr-TR" altLang="en-US" sz="3600" b="1" kern="1200" dirty="0" smtClean="0">
                <a:latin typeface="Cambria" pitchFamily="18" charset="0"/>
              </a:rPr>
              <a:t>Projects supported by TurkStat</a:t>
            </a:r>
            <a:br>
              <a:rPr lang="tr-TR" altLang="en-US" sz="3600" b="1" kern="1200" dirty="0" smtClean="0">
                <a:latin typeface="Cambria" pitchFamily="18" charset="0"/>
              </a:rPr>
            </a:br>
            <a:endParaRPr lang="tr-TR" altLang="en-US" sz="3600" b="1" kern="1200" dirty="0" smtClean="0">
              <a:latin typeface="Cambri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TÜİKimage-2.jpg"/>
          <p:cNvPicPr>
            <a:picLocks noChangeAspect="1"/>
          </p:cNvPicPr>
          <p:nvPr/>
        </p:nvPicPr>
        <p:blipFill>
          <a:blip r:embed="rId3">
            <a:lum bright="36000" contrast="-51000"/>
          </a:blip>
          <a:stretch>
            <a:fillRect/>
          </a:stretch>
        </p:blipFill>
        <p:spPr>
          <a:xfrm>
            <a:off x="714348" y="1000107"/>
            <a:ext cx="7572428" cy="4295897"/>
          </a:xfrm>
          <a:prstGeom prst="rect">
            <a:avLst/>
          </a:prstGeom>
          <a:ln>
            <a:noFill/>
          </a:ln>
          <a:effectLst>
            <a:outerShdw blurRad="292100" dist="139700" dir="2700000" algn="tl" rotWithShape="0">
              <a:srgbClr val="333333">
                <a:alpha val="65000"/>
              </a:srgbClr>
            </a:outerShdw>
          </a:effectLst>
        </p:spPr>
      </p:pic>
      <p:sp>
        <p:nvSpPr>
          <p:cNvPr id="23555" name="3 Veri Yer Tutucusu"/>
          <p:cNvSpPr>
            <a:spLocks noGrp="1"/>
          </p:cNvSpPr>
          <p:nvPr>
            <p:ph type="dt" sz="quarter" idx="10"/>
          </p:nvPr>
        </p:nvSpPr>
        <p:spPr>
          <a:noFill/>
        </p:spPr>
        <p:txBody>
          <a:bodyPr/>
          <a:lstStyle/>
          <a:p>
            <a:fld id="{63F1844B-1339-4412-A320-7D9FE408CE4D}" type="datetime1">
              <a:rPr lang="tr-TR" altLang="en-US" smtClean="0">
                <a:ea typeface="Calibri" pitchFamily="34" charset="0"/>
              </a:rPr>
              <a:pPr/>
              <a:t>14.10.2013</a:t>
            </a:fld>
            <a:endParaRPr lang="tr-TR" altLang="en-US" smtClean="0">
              <a:ea typeface="Calibri" pitchFamily="34" charset="0"/>
            </a:endParaRPr>
          </a:p>
        </p:txBody>
      </p:sp>
      <p:sp>
        <p:nvSpPr>
          <p:cNvPr id="5" name="4 Slayt Numarası Yer Tutucusu"/>
          <p:cNvSpPr>
            <a:spLocks noGrp="1"/>
          </p:cNvSpPr>
          <p:nvPr>
            <p:ph type="sldNum" sz="quarter" idx="11"/>
          </p:nvPr>
        </p:nvSpPr>
        <p:spPr/>
        <p:txBody>
          <a:bodyPr/>
          <a:lstStyle/>
          <a:p>
            <a:pPr>
              <a:defRPr/>
            </a:pPr>
            <a:fld id="{B6CF6DBE-9A54-4133-9319-063D6CEAEE1A}" type="slidenum">
              <a:rPr lang="tr-TR" smtClean="0"/>
              <a:pPr>
                <a:defRPr/>
              </a:pPr>
              <a:t>29</a:t>
            </a:fld>
            <a:endParaRPr lang="tr-TR" dirty="0"/>
          </a:p>
        </p:txBody>
      </p:sp>
      <p:sp>
        <p:nvSpPr>
          <p:cNvPr id="23557" name="2 İçerik Yer Tutucusu"/>
          <p:cNvSpPr txBox="1">
            <a:spLocks/>
          </p:cNvSpPr>
          <p:nvPr/>
        </p:nvSpPr>
        <p:spPr bwMode="auto">
          <a:xfrm>
            <a:off x="571472" y="4786322"/>
            <a:ext cx="8358214" cy="1303332"/>
          </a:xfrm>
          <a:prstGeom prst="rect">
            <a:avLst/>
          </a:prstGeom>
          <a:noFill/>
          <a:ln w="9525">
            <a:noFill/>
            <a:miter lim="800000"/>
            <a:headEnd/>
            <a:tailEnd/>
          </a:ln>
        </p:spPr>
        <p:txBody>
          <a:bodyPr/>
          <a:lstStyle/>
          <a:p>
            <a:pPr marL="342900" indent="-342900" algn="ctr" eaLnBrk="0" hangingPunct="0"/>
            <a:endParaRPr lang="tr-TR" altLang="en-US" sz="4000" dirty="0">
              <a:solidFill>
                <a:srgbClr val="000066"/>
              </a:solidFill>
            </a:endParaRPr>
          </a:p>
          <a:p>
            <a:pPr marL="342900" indent="-342900" algn="ctr" eaLnBrk="0" hangingPunct="0"/>
            <a:r>
              <a:rPr lang="tr-TR" altLang="en-US" sz="4400" b="1" dirty="0">
                <a:solidFill>
                  <a:srgbClr val="FF0000"/>
                </a:solidFill>
              </a:rPr>
              <a:t>Thank </a:t>
            </a:r>
            <a:r>
              <a:rPr lang="tr-TR" altLang="en-US" sz="4400" b="1" dirty="0" smtClean="0">
                <a:solidFill>
                  <a:srgbClr val="FF0000"/>
                </a:solidFill>
              </a:rPr>
              <a:t>You …</a:t>
            </a:r>
          </a:p>
        </p:txBody>
      </p:sp>
      <p:sp>
        <p:nvSpPr>
          <p:cNvPr id="8" name="Rectangle 7"/>
          <p:cNvSpPr/>
          <p:nvPr/>
        </p:nvSpPr>
        <p:spPr>
          <a:xfrm>
            <a:off x="714348" y="1000108"/>
            <a:ext cx="2426626" cy="400110"/>
          </a:xfrm>
          <a:prstGeom prst="rect">
            <a:avLst/>
          </a:prstGeom>
        </p:spPr>
        <p:txBody>
          <a:bodyPr wrap="none">
            <a:spAutoFit/>
          </a:bodyPr>
          <a:lstStyle/>
          <a:p>
            <a:pPr marL="342900" indent="-342900" algn="ctr" eaLnBrk="0" hangingPunct="0"/>
            <a:r>
              <a:rPr lang="tr-TR" altLang="en-US" sz="2000" b="1" dirty="0" smtClean="0">
                <a:solidFill>
                  <a:schemeClr val="accent6">
                    <a:lumMod val="75000"/>
                  </a:schemeClr>
                </a:solidFill>
                <a:latin typeface="Gill Sans MT Condensed" pitchFamily="34" charset="0"/>
              </a:rPr>
              <a:t>A view from TurkStat -Ankara</a:t>
            </a:r>
            <a:endParaRPr lang="tr-TR" altLang="en-US" sz="2000" b="1" dirty="0">
              <a:solidFill>
                <a:schemeClr val="accent6">
                  <a:lumMod val="75000"/>
                </a:schemeClr>
              </a:solidFill>
              <a:latin typeface="Gill Sans MT Condensed"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p:cNvPicPr>
            <a:picLocks noChangeAspect="1" noChangeArrowheads="1"/>
          </p:cNvPicPr>
          <p:nvPr/>
        </p:nvPicPr>
        <p:blipFill>
          <a:blip r:embed="rId2">
            <a:lum bright="59000" contrast="-36000"/>
          </a:blip>
          <a:srcRect/>
          <a:stretch>
            <a:fillRect/>
          </a:stretch>
        </p:blipFill>
        <p:spPr bwMode="auto">
          <a:xfrm>
            <a:off x="214282" y="785794"/>
            <a:ext cx="5143536" cy="4714908"/>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pPr>
              <a:defRPr/>
            </a:pPr>
            <a:fld id="{658F3F2D-3296-4AF8-9F56-C79530D140CF}" type="datetime1">
              <a:rPr lang="tr-TR" smtClean="0"/>
              <a:pPr>
                <a:defRPr/>
              </a:pPr>
              <a:t>14.10.2013</a:t>
            </a:fld>
            <a:endParaRPr lang="tr-TR" dirty="0"/>
          </a:p>
        </p:txBody>
      </p:sp>
      <p:sp>
        <p:nvSpPr>
          <p:cNvPr id="5" name="Slide Number Placeholder 4"/>
          <p:cNvSpPr>
            <a:spLocks noGrp="1"/>
          </p:cNvSpPr>
          <p:nvPr>
            <p:ph type="sldNum" sz="quarter" idx="11"/>
          </p:nvPr>
        </p:nvSpPr>
        <p:spPr/>
        <p:txBody>
          <a:bodyPr/>
          <a:lstStyle/>
          <a:p>
            <a:pPr>
              <a:defRPr/>
            </a:pPr>
            <a:fld id="{A2BD06D3-487F-4E68-8997-A85B7CE085C1}" type="slidenum">
              <a:rPr lang="tr-TR" smtClean="0"/>
              <a:pPr>
                <a:defRPr/>
              </a:pPr>
              <a:t>3</a:t>
            </a:fld>
            <a:endParaRPr lang="tr-TR" dirty="0"/>
          </a:p>
        </p:txBody>
      </p:sp>
      <p:sp>
        <p:nvSpPr>
          <p:cNvPr id="6" name="TextBox 5"/>
          <p:cNvSpPr txBox="1"/>
          <p:nvPr/>
        </p:nvSpPr>
        <p:spPr>
          <a:xfrm>
            <a:off x="571472" y="4000504"/>
            <a:ext cx="8143932" cy="1938992"/>
          </a:xfrm>
          <a:prstGeom prst="rect">
            <a:avLst/>
          </a:prstGeom>
          <a:noFill/>
        </p:spPr>
        <p:txBody>
          <a:bodyPr wrap="square" rtlCol="0">
            <a:spAutoFit/>
          </a:bodyPr>
          <a:lstStyle/>
          <a:p>
            <a:pPr algn="ctr"/>
            <a:r>
              <a:rPr lang="tr-TR" sz="4000" b="1" dirty="0" smtClean="0">
                <a:latin typeface="Cambria" pitchFamily="18" charset="0"/>
              </a:rPr>
              <a:t>PART I: </a:t>
            </a:r>
          </a:p>
          <a:p>
            <a:pPr algn="ctr"/>
            <a:r>
              <a:rPr kumimoji="0" lang="tr-TR" sz="4000" b="1" i="0" u="none" strike="noStrike" cap="none" normalizeH="0" baseline="0" dirty="0" smtClean="0">
                <a:ln>
                  <a:noFill/>
                </a:ln>
                <a:solidFill>
                  <a:schemeClr val="tx1"/>
                </a:solidFill>
                <a:effectLst/>
                <a:latin typeface="Cambria" pitchFamily="18" charset="0"/>
              </a:rPr>
              <a:t>Features of Turkish Statistical System</a:t>
            </a:r>
            <a:r>
              <a:rPr lang="tr-TR" sz="4000" b="1" dirty="0" smtClean="0">
                <a:latin typeface="Cambria" pitchFamily="18" charset="0"/>
              </a:rPr>
              <a:t> </a:t>
            </a:r>
            <a:endParaRPr lang="tr-TR" sz="4000" b="1" dirty="0">
              <a:latin typeface="Cambr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Veri Yer Tutucusu"/>
          <p:cNvSpPr>
            <a:spLocks noGrp="1"/>
          </p:cNvSpPr>
          <p:nvPr>
            <p:ph type="dt" sz="quarter" idx="10"/>
          </p:nvPr>
        </p:nvSpPr>
        <p:spPr>
          <a:xfrm>
            <a:off x="7643813" y="6453336"/>
            <a:ext cx="2133600" cy="476250"/>
          </a:xfrm>
          <a:noFill/>
        </p:spPr>
        <p:txBody>
          <a:bodyPr/>
          <a:lstStyle/>
          <a:p>
            <a:fld id="{52F44CBD-89F0-4CDC-953C-537C28B2DF3B}" type="datetime1">
              <a:rPr lang="tr-TR"/>
              <a:pPr/>
              <a:t>14.10.2013</a:t>
            </a:fld>
            <a:endParaRPr lang="tr-TR" dirty="0"/>
          </a:p>
        </p:txBody>
      </p:sp>
      <p:sp>
        <p:nvSpPr>
          <p:cNvPr id="5" name="4 Slayt Numarası Yer Tutucusu"/>
          <p:cNvSpPr>
            <a:spLocks noGrp="1"/>
          </p:cNvSpPr>
          <p:nvPr>
            <p:ph type="sldNum" sz="quarter" idx="11"/>
          </p:nvPr>
        </p:nvSpPr>
        <p:spPr>
          <a:xfrm>
            <a:off x="6948488" y="6453336"/>
            <a:ext cx="2133600" cy="476250"/>
          </a:xfrm>
        </p:spPr>
        <p:txBody>
          <a:bodyPr/>
          <a:lstStyle/>
          <a:p>
            <a:pPr>
              <a:defRPr/>
            </a:pPr>
            <a:fld id="{A43E05B6-A717-4C82-86F9-CE85F00AC468}" type="slidenum">
              <a:rPr lang="tr-TR"/>
              <a:pPr>
                <a:defRPr/>
              </a:pPr>
              <a:t>4</a:t>
            </a:fld>
            <a:endParaRPr lang="tr-TR" dirty="0"/>
          </a:p>
        </p:txBody>
      </p:sp>
      <p:sp>
        <p:nvSpPr>
          <p:cNvPr id="3076" name="Rectangle 2"/>
          <p:cNvSpPr>
            <a:spLocks noGrp="1" noChangeArrowheads="1"/>
          </p:cNvSpPr>
          <p:nvPr>
            <p:ph type="title"/>
          </p:nvPr>
        </p:nvSpPr>
        <p:spPr>
          <a:xfrm>
            <a:off x="428625" y="692696"/>
            <a:ext cx="8229600" cy="647700"/>
          </a:xfrm>
        </p:spPr>
        <p:txBody>
          <a:bodyPr/>
          <a:lstStyle/>
          <a:p>
            <a:pPr eaLnBrk="1" hangingPunct="1"/>
            <a:r>
              <a:rPr lang="en-US" sz="3600" b="1" dirty="0" smtClean="0">
                <a:latin typeface="Cambria" pitchFamily="18" charset="0"/>
              </a:rPr>
              <a:t>Turkish Statistical System</a:t>
            </a:r>
          </a:p>
        </p:txBody>
      </p:sp>
      <p:sp>
        <p:nvSpPr>
          <p:cNvPr id="7" name="6 Dikdörtgen"/>
          <p:cNvSpPr/>
          <p:nvPr/>
        </p:nvSpPr>
        <p:spPr>
          <a:xfrm>
            <a:off x="4067944" y="1680478"/>
            <a:ext cx="4680520" cy="3939540"/>
          </a:xfrm>
          <a:prstGeom prst="rect">
            <a:avLst/>
          </a:prstGeom>
        </p:spPr>
        <p:txBody>
          <a:bodyPr wrap="square">
            <a:spAutoFit/>
          </a:bodyPr>
          <a:lstStyle/>
          <a:p>
            <a:pPr marL="342900" indent="-342900" algn="just">
              <a:spcBef>
                <a:spcPts val="1200"/>
              </a:spcBef>
              <a:spcAft>
                <a:spcPts val="600"/>
              </a:spcAft>
              <a:buFont typeface="Wingdings" pitchFamily="2" charset="2"/>
              <a:buChar char="§"/>
            </a:pPr>
            <a:r>
              <a:rPr lang="en-US" sz="2000" dirty="0" smtClean="0">
                <a:latin typeface="Cambria" pitchFamily="18" charset="0"/>
                <a:cs typeface="Calibri" pitchFamily="34" charset="0"/>
              </a:rPr>
              <a:t>A centralized system with specific task distribution to other institutions.</a:t>
            </a:r>
          </a:p>
          <a:p>
            <a:pPr marL="342900" indent="-342900" algn="just">
              <a:spcBef>
                <a:spcPts val="1200"/>
              </a:spcBef>
              <a:spcAft>
                <a:spcPts val="600"/>
              </a:spcAft>
              <a:buFont typeface="Wingdings" pitchFamily="2" charset="2"/>
              <a:buChar char="§"/>
            </a:pPr>
            <a:r>
              <a:rPr lang="en-US" sz="2000" dirty="0" err="1" smtClean="0">
                <a:latin typeface="Cambria" pitchFamily="18" charset="0"/>
                <a:cs typeface="Calibri" pitchFamily="34" charset="0"/>
              </a:rPr>
              <a:t>TurkStat</a:t>
            </a:r>
            <a:r>
              <a:rPr lang="en-US" sz="2000" dirty="0" smtClean="0">
                <a:latin typeface="Cambria" pitchFamily="18" charset="0"/>
                <a:cs typeface="Calibri" pitchFamily="34" charset="0"/>
              </a:rPr>
              <a:t> is the main actor of Turkish Statistical System and organized under the Ministry of Development.</a:t>
            </a:r>
          </a:p>
          <a:p>
            <a:pPr marL="342900" indent="-342900" algn="just">
              <a:spcBef>
                <a:spcPts val="1200"/>
              </a:spcBef>
              <a:spcAft>
                <a:spcPts val="600"/>
              </a:spcAft>
              <a:buFont typeface="Wingdings" pitchFamily="2" charset="2"/>
              <a:buChar char="§"/>
            </a:pPr>
            <a:r>
              <a:rPr lang="en-US" sz="2000" dirty="0" smtClean="0">
                <a:latin typeface="Cambria" pitchFamily="18" charset="0"/>
                <a:cs typeface="Calibri" pitchFamily="34" charset="0"/>
              </a:rPr>
              <a:t>Other actors are Ministry of Finance, Central Bank, </a:t>
            </a:r>
            <a:r>
              <a:rPr lang="en-US" sz="2000" dirty="0" err="1" smtClean="0">
                <a:latin typeface="Cambria" pitchFamily="18" charset="0"/>
                <a:cs typeface="Calibri" pitchFamily="34" charset="0"/>
              </a:rPr>
              <a:t>Undersecretariat</a:t>
            </a:r>
            <a:r>
              <a:rPr lang="en-US" sz="2000" dirty="0" smtClean="0">
                <a:latin typeface="Cambria" pitchFamily="18" charset="0"/>
                <a:cs typeface="Calibri" pitchFamily="34" charset="0"/>
              </a:rPr>
              <a:t> of Treasury and other Ministries and Institutions having administrative registers  or databases serving statistical purposes.</a:t>
            </a:r>
          </a:p>
        </p:txBody>
      </p:sp>
      <p:pic>
        <p:nvPicPr>
          <p:cNvPr id="13314" name="Picture 2" descr="http://www.drivingir.com/wp-content/uploads/2012/03/cartoon-men-gears.jpg"/>
          <p:cNvPicPr>
            <a:picLocks noChangeAspect="1" noChangeArrowheads="1"/>
          </p:cNvPicPr>
          <p:nvPr/>
        </p:nvPicPr>
        <p:blipFill>
          <a:blip r:embed="rId2" cstate="print"/>
          <a:srcRect/>
          <a:stretch>
            <a:fillRect/>
          </a:stretch>
        </p:blipFill>
        <p:spPr bwMode="auto">
          <a:xfrm>
            <a:off x="155576" y="1700808"/>
            <a:ext cx="3840424" cy="3888432"/>
          </a:xfrm>
          <a:prstGeom prst="rect">
            <a:avLst/>
          </a:prstGeom>
          <a:noFill/>
          <a:ln>
            <a:solidFill>
              <a:schemeClr val="accent2">
                <a:lumMod val="20000"/>
                <a:lumOff val="80000"/>
              </a:schemeClr>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Veri Yer Tutucusu"/>
          <p:cNvSpPr>
            <a:spLocks noGrp="1"/>
          </p:cNvSpPr>
          <p:nvPr>
            <p:ph type="dt" sz="quarter" idx="10"/>
          </p:nvPr>
        </p:nvSpPr>
        <p:spPr>
          <a:xfrm>
            <a:off x="7643813" y="6453336"/>
            <a:ext cx="2133600" cy="476250"/>
          </a:xfrm>
          <a:noFill/>
        </p:spPr>
        <p:txBody>
          <a:bodyPr/>
          <a:lstStyle/>
          <a:p>
            <a:fld id="{52F44CBD-89F0-4CDC-953C-537C28B2DF3B}" type="datetime1">
              <a:rPr lang="tr-TR"/>
              <a:pPr/>
              <a:t>14.10.2013</a:t>
            </a:fld>
            <a:endParaRPr lang="tr-TR" dirty="0"/>
          </a:p>
        </p:txBody>
      </p:sp>
      <p:sp>
        <p:nvSpPr>
          <p:cNvPr id="5" name="4 Slayt Numarası Yer Tutucusu"/>
          <p:cNvSpPr>
            <a:spLocks noGrp="1"/>
          </p:cNvSpPr>
          <p:nvPr>
            <p:ph type="sldNum" sz="quarter" idx="11"/>
          </p:nvPr>
        </p:nvSpPr>
        <p:spPr>
          <a:xfrm>
            <a:off x="6948488" y="6453336"/>
            <a:ext cx="2133600" cy="476250"/>
          </a:xfrm>
        </p:spPr>
        <p:txBody>
          <a:bodyPr/>
          <a:lstStyle/>
          <a:p>
            <a:pPr>
              <a:defRPr/>
            </a:pPr>
            <a:fld id="{A43E05B6-A717-4C82-86F9-CE85F00AC468}" type="slidenum">
              <a:rPr lang="tr-TR"/>
              <a:pPr>
                <a:defRPr/>
              </a:pPr>
              <a:t>5</a:t>
            </a:fld>
            <a:endParaRPr lang="tr-TR" dirty="0"/>
          </a:p>
        </p:txBody>
      </p:sp>
      <p:sp>
        <p:nvSpPr>
          <p:cNvPr id="3076" name="Rectangle 2"/>
          <p:cNvSpPr>
            <a:spLocks noGrp="1" noChangeArrowheads="1"/>
          </p:cNvSpPr>
          <p:nvPr>
            <p:ph type="title"/>
          </p:nvPr>
        </p:nvSpPr>
        <p:spPr>
          <a:xfrm>
            <a:off x="107504" y="693068"/>
            <a:ext cx="8892479" cy="647700"/>
          </a:xfrm>
        </p:spPr>
        <p:txBody>
          <a:bodyPr/>
          <a:lstStyle/>
          <a:p>
            <a:pPr eaLnBrk="1" hangingPunct="1"/>
            <a:r>
              <a:rPr lang="en-US" sz="3600" b="1" dirty="0" smtClean="0">
                <a:latin typeface="Cambria" pitchFamily="18" charset="0"/>
              </a:rPr>
              <a:t>Turkish Statistical System</a:t>
            </a:r>
            <a:r>
              <a:rPr lang="tr-TR" sz="3600" b="1" dirty="0" smtClean="0">
                <a:latin typeface="Cambria" pitchFamily="18" charset="0"/>
              </a:rPr>
              <a:t> </a:t>
            </a:r>
            <a:r>
              <a:rPr lang="tr-TR" sz="2800" b="1" i="1" dirty="0" smtClean="0">
                <a:latin typeface="Cambria" pitchFamily="18" charset="0"/>
              </a:rPr>
              <a:t>(Cont’d)</a:t>
            </a:r>
            <a:endParaRPr lang="en-US" sz="2800" b="1" i="1" dirty="0" smtClean="0">
              <a:latin typeface="Cambria" pitchFamily="18" charset="0"/>
            </a:endParaRPr>
          </a:p>
        </p:txBody>
      </p:sp>
      <p:pic>
        <p:nvPicPr>
          <p:cNvPr id="1026" name="Picture 2" descr="D:\TuikUser\17500785856\Desktop\Brussels\TSS.png"/>
          <p:cNvPicPr>
            <a:picLocks noChangeAspect="1" noChangeArrowheads="1"/>
          </p:cNvPicPr>
          <p:nvPr/>
        </p:nvPicPr>
        <p:blipFill>
          <a:blip r:embed="rId2" cstate="print"/>
          <a:srcRect/>
          <a:stretch>
            <a:fillRect/>
          </a:stretch>
        </p:blipFill>
        <p:spPr bwMode="auto">
          <a:xfrm>
            <a:off x="0" y="1268760"/>
            <a:ext cx="9144000" cy="496855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Veri Yer Tutucusu"/>
          <p:cNvSpPr>
            <a:spLocks noGrp="1"/>
          </p:cNvSpPr>
          <p:nvPr>
            <p:ph type="dt" sz="quarter" idx="10"/>
          </p:nvPr>
        </p:nvSpPr>
        <p:spPr>
          <a:xfrm>
            <a:off x="7643813" y="6453336"/>
            <a:ext cx="2133600" cy="476250"/>
          </a:xfrm>
          <a:noFill/>
        </p:spPr>
        <p:txBody>
          <a:bodyPr/>
          <a:lstStyle/>
          <a:p>
            <a:fld id="{52F44CBD-89F0-4CDC-953C-537C28B2DF3B}" type="datetime1">
              <a:rPr lang="tr-TR"/>
              <a:pPr/>
              <a:t>14.10.2013</a:t>
            </a:fld>
            <a:endParaRPr lang="tr-TR" dirty="0"/>
          </a:p>
        </p:txBody>
      </p:sp>
      <p:sp>
        <p:nvSpPr>
          <p:cNvPr id="5" name="4 Slayt Numarası Yer Tutucusu"/>
          <p:cNvSpPr>
            <a:spLocks noGrp="1"/>
          </p:cNvSpPr>
          <p:nvPr>
            <p:ph type="sldNum" sz="quarter" idx="11"/>
          </p:nvPr>
        </p:nvSpPr>
        <p:spPr>
          <a:xfrm>
            <a:off x="6948488" y="6453336"/>
            <a:ext cx="2133600" cy="476250"/>
          </a:xfrm>
        </p:spPr>
        <p:txBody>
          <a:bodyPr/>
          <a:lstStyle/>
          <a:p>
            <a:pPr>
              <a:defRPr/>
            </a:pPr>
            <a:fld id="{A43E05B6-A717-4C82-86F9-CE85F00AC468}" type="slidenum">
              <a:rPr lang="tr-TR"/>
              <a:pPr>
                <a:defRPr/>
              </a:pPr>
              <a:t>6</a:t>
            </a:fld>
            <a:endParaRPr lang="tr-TR" dirty="0"/>
          </a:p>
        </p:txBody>
      </p:sp>
      <p:sp>
        <p:nvSpPr>
          <p:cNvPr id="3076" name="Rectangle 2"/>
          <p:cNvSpPr>
            <a:spLocks noGrp="1" noChangeArrowheads="1"/>
          </p:cNvSpPr>
          <p:nvPr>
            <p:ph type="title"/>
          </p:nvPr>
        </p:nvSpPr>
        <p:spPr>
          <a:xfrm>
            <a:off x="428625" y="692696"/>
            <a:ext cx="8229600" cy="647700"/>
          </a:xfrm>
        </p:spPr>
        <p:txBody>
          <a:bodyPr/>
          <a:lstStyle/>
          <a:p>
            <a:pPr eaLnBrk="1" hangingPunct="1"/>
            <a:r>
              <a:rPr lang="en-US" sz="3600" b="1" dirty="0" smtClean="0">
                <a:latin typeface="Cambria" pitchFamily="18" charset="0"/>
              </a:rPr>
              <a:t>Vision and Mission</a:t>
            </a:r>
            <a:endParaRPr lang="en-US" sz="3600" b="1" i="1" dirty="0" smtClean="0">
              <a:latin typeface="Cambria" pitchFamily="18" charset="0"/>
            </a:endParaRPr>
          </a:p>
        </p:txBody>
      </p:sp>
      <p:sp>
        <p:nvSpPr>
          <p:cNvPr id="3077" name="Rectangle 6"/>
          <p:cNvSpPr>
            <a:spLocks noGrp="1" noChangeArrowheads="1"/>
          </p:cNvSpPr>
          <p:nvPr>
            <p:ph idx="1"/>
          </p:nvPr>
        </p:nvSpPr>
        <p:spPr>
          <a:xfrm>
            <a:off x="2664296" y="1772816"/>
            <a:ext cx="6228184" cy="2016224"/>
          </a:xfrm>
        </p:spPr>
        <p:txBody>
          <a:bodyPr anchor="ctr"/>
          <a:lstStyle/>
          <a:p>
            <a:pPr algn="just" eaLnBrk="1" hangingPunct="1">
              <a:buNone/>
            </a:pPr>
            <a:r>
              <a:rPr lang="tr-TR" sz="2000" b="1" kern="1200" noProof="1" smtClean="0">
                <a:latin typeface="Cambria" pitchFamily="18" charset="0"/>
              </a:rPr>
              <a:t>	</a:t>
            </a:r>
            <a:r>
              <a:rPr lang="en-US" sz="2000" b="1" kern="1200" noProof="1" smtClean="0">
                <a:latin typeface="Cambria" pitchFamily="18" charset="0"/>
              </a:rPr>
              <a:t>Our Vision</a:t>
            </a:r>
          </a:p>
          <a:p>
            <a:pPr algn="just" eaLnBrk="1" hangingPunct="1">
              <a:buNone/>
            </a:pPr>
            <a:r>
              <a:rPr lang="tr-TR" sz="2000" kern="1200" noProof="1" smtClean="0">
                <a:latin typeface="Cambria" pitchFamily="18" charset="0"/>
              </a:rPr>
              <a:t>	</a:t>
            </a:r>
            <a:r>
              <a:rPr lang="en-US" sz="2000" kern="1200" noProof="1" smtClean="0">
                <a:latin typeface="Cambria" pitchFamily="18" charset="0"/>
              </a:rPr>
              <a:t>To establish a user</a:t>
            </a:r>
            <a:r>
              <a:rPr lang="tr-TR" sz="2000" kern="1200" noProof="1" smtClean="0">
                <a:latin typeface="Cambria" pitchFamily="18" charset="0"/>
              </a:rPr>
              <a:t>-</a:t>
            </a:r>
            <a:r>
              <a:rPr lang="en-US" sz="2000" kern="1200" noProof="1" smtClean="0">
                <a:latin typeface="Cambria" pitchFamily="18" charset="0"/>
              </a:rPr>
              <a:t>focused and sustainable</a:t>
            </a:r>
            <a:endParaRPr lang="tr-TR" sz="2000" kern="1200" noProof="1" smtClean="0">
              <a:latin typeface="Cambria" pitchFamily="18" charset="0"/>
            </a:endParaRPr>
          </a:p>
          <a:p>
            <a:pPr algn="just" eaLnBrk="1" hangingPunct="1">
              <a:buNone/>
            </a:pPr>
            <a:r>
              <a:rPr lang="tr-TR" sz="2000" kern="1200" noProof="1" smtClean="0">
                <a:latin typeface="Cambria" pitchFamily="18" charset="0"/>
              </a:rPr>
              <a:t>	</a:t>
            </a:r>
            <a:r>
              <a:rPr lang="en-US" sz="2000" kern="1200" noProof="1" smtClean="0">
                <a:latin typeface="Cambria" pitchFamily="18" charset="0"/>
              </a:rPr>
              <a:t>statistical system based on international standards</a:t>
            </a:r>
            <a:r>
              <a:rPr lang="tr-TR" sz="2000" kern="1200" noProof="1" smtClean="0">
                <a:latin typeface="Cambria" pitchFamily="18" charset="0"/>
              </a:rPr>
              <a:t>.</a:t>
            </a:r>
            <a:endParaRPr lang="en-US" sz="2000" kern="1200" noProof="1" smtClean="0">
              <a:latin typeface="Cambria" pitchFamily="18" charset="0"/>
            </a:endParaRPr>
          </a:p>
        </p:txBody>
      </p:sp>
      <p:sp>
        <p:nvSpPr>
          <p:cNvPr id="8" name="Rectangle 6"/>
          <p:cNvSpPr txBox="1">
            <a:spLocks noChangeArrowheads="1"/>
          </p:cNvSpPr>
          <p:nvPr/>
        </p:nvSpPr>
        <p:spPr bwMode="auto">
          <a:xfrm>
            <a:off x="395536" y="3717032"/>
            <a:ext cx="8229600" cy="23762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0" lang="tr-TR" sz="2000" b="1" i="0" u="none" strike="noStrike" kern="1200" cap="none" spc="0" normalizeH="0" baseline="0" noProof="1" smtClean="0">
                <a:ln>
                  <a:noFill/>
                </a:ln>
                <a:solidFill>
                  <a:schemeClr val="tx1"/>
                </a:solidFill>
                <a:effectLst/>
                <a:uLnTx/>
                <a:uFillTx/>
                <a:latin typeface="Cambria" pitchFamily="18" charset="0"/>
                <a:ea typeface="+mn-ea"/>
                <a:cs typeface="Calibri" pitchFamily="34" charset="0"/>
              </a:rPr>
              <a:t>	</a:t>
            </a:r>
            <a:r>
              <a:rPr kumimoji="0" lang="en-US" sz="2000" b="1" i="0" u="none" strike="noStrike" kern="1200" cap="none" spc="0" normalizeH="0" baseline="0" noProof="1" smtClean="0">
                <a:ln>
                  <a:noFill/>
                </a:ln>
                <a:solidFill>
                  <a:schemeClr val="tx1"/>
                </a:solidFill>
                <a:effectLst/>
                <a:uLnTx/>
                <a:uFillTx/>
                <a:latin typeface="Cambria" pitchFamily="18" charset="0"/>
                <a:ea typeface="+mn-ea"/>
                <a:cs typeface="Calibri" pitchFamily="34" charset="0"/>
              </a:rPr>
              <a:t>Our Mission</a:t>
            </a:r>
          </a:p>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0" lang="tr-TR" sz="2000" b="0" i="0" u="none" strike="noStrike" kern="1200" cap="none" spc="0" normalizeH="0" baseline="0" noProof="1" smtClean="0">
                <a:ln>
                  <a:noFill/>
                </a:ln>
                <a:solidFill>
                  <a:schemeClr val="tx1"/>
                </a:solidFill>
                <a:effectLst/>
                <a:uLnTx/>
                <a:uFillTx/>
                <a:latin typeface="Cambria" pitchFamily="18" charset="0"/>
                <a:ea typeface="+mn-ea"/>
                <a:cs typeface="Calibri" pitchFamily="34" charset="0"/>
              </a:rPr>
              <a:t>	</a:t>
            </a:r>
            <a:r>
              <a:rPr kumimoji="0" lang="en-US" sz="2000" b="0" i="0" u="none" strike="noStrike" kern="1200" cap="none" spc="0" normalizeH="0" baseline="0" noProof="1" smtClean="0">
                <a:ln>
                  <a:noFill/>
                </a:ln>
                <a:solidFill>
                  <a:schemeClr val="tx1"/>
                </a:solidFill>
                <a:effectLst/>
                <a:uLnTx/>
                <a:uFillTx/>
                <a:latin typeface="Cambria" pitchFamily="18" charset="0"/>
                <a:ea typeface="+mn-ea"/>
                <a:cs typeface="Calibri" pitchFamily="34" charset="0"/>
              </a:rPr>
              <a:t>To produce and disseminate statistics which are qualified, timely, reliable, objective and consistent with the international standards respond to the requirements and priorities of national and international users, and to provide co-ordination between the public institutions involved in the production process of official statistics.</a:t>
            </a:r>
          </a:p>
        </p:txBody>
      </p:sp>
      <p:pic>
        <p:nvPicPr>
          <p:cNvPr id="4098" name="Picture 2" descr="http://www.thuraya.com/sites/default/files/styles/generic_page_images/public/Mission%20and%20vission_300x300.png"/>
          <p:cNvPicPr>
            <a:picLocks noChangeAspect="1" noChangeArrowheads="1"/>
          </p:cNvPicPr>
          <p:nvPr/>
        </p:nvPicPr>
        <p:blipFill>
          <a:blip r:embed="rId2" cstate="print"/>
          <a:srcRect/>
          <a:stretch>
            <a:fillRect/>
          </a:stretch>
        </p:blipFill>
        <p:spPr bwMode="auto">
          <a:xfrm>
            <a:off x="202332" y="1340768"/>
            <a:ext cx="2857500" cy="25922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Veri Yer Tutucusu"/>
          <p:cNvSpPr>
            <a:spLocks noGrp="1"/>
          </p:cNvSpPr>
          <p:nvPr>
            <p:ph type="dt" sz="quarter" idx="10"/>
          </p:nvPr>
        </p:nvSpPr>
        <p:spPr>
          <a:xfrm>
            <a:off x="7643813" y="6453336"/>
            <a:ext cx="2133600" cy="476250"/>
          </a:xfrm>
          <a:noFill/>
        </p:spPr>
        <p:txBody>
          <a:bodyPr/>
          <a:lstStyle/>
          <a:p>
            <a:fld id="{52F44CBD-89F0-4CDC-953C-537C28B2DF3B}" type="datetime1">
              <a:rPr lang="tr-TR"/>
              <a:pPr/>
              <a:t>14.10.2013</a:t>
            </a:fld>
            <a:endParaRPr lang="tr-TR" dirty="0"/>
          </a:p>
        </p:txBody>
      </p:sp>
      <p:sp>
        <p:nvSpPr>
          <p:cNvPr id="5" name="4 Slayt Numarası Yer Tutucusu"/>
          <p:cNvSpPr>
            <a:spLocks noGrp="1"/>
          </p:cNvSpPr>
          <p:nvPr>
            <p:ph type="sldNum" sz="quarter" idx="11"/>
          </p:nvPr>
        </p:nvSpPr>
        <p:spPr>
          <a:xfrm>
            <a:off x="6948488" y="6453336"/>
            <a:ext cx="2133600" cy="476250"/>
          </a:xfrm>
        </p:spPr>
        <p:txBody>
          <a:bodyPr/>
          <a:lstStyle/>
          <a:p>
            <a:pPr>
              <a:defRPr/>
            </a:pPr>
            <a:fld id="{A43E05B6-A717-4C82-86F9-CE85F00AC468}" type="slidenum">
              <a:rPr lang="tr-TR"/>
              <a:pPr>
                <a:defRPr/>
              </a:pPr>
              <a:t>7</a:t>
            </a:fld>
            <a:endParaRPr lang="tr-TR" dirty="0"/>
          </a:p>
        </p:txBody>
      </p:sp>
      <p:sp>
        <p:nvSpPr>
          <p:cNvPr id="3076" name="Rectangle 2"/>
          <p:cNvSpPr>
            <a:spLocks noGrp="1" noChangeArrowheads="1"/>
          </p:cNvSpPr>
          <p:nvPr>
            <p:ph type="title"/>
          </p:nvPr>
        </p:nvSpPr>
        <p:spPr>
          <a:xfrm>
            <a:off x="428625" y="692696"/>
            <a:ext cx="8229600" cy="647700"/>
          </a:xfrm>
        </p:spPr>
        <p:txBody>
          <a:bodyPr/>
          <a:lstStyle/>
          <a:p>
            <a:pPr eaLnBrk="1" hangingPunct="1"/>
            <a:r>
              <a:rPr lang="en-US" sz="3600" b="1" dirty="0" smtClean="0">
                <a:latin typeface="Cambria" pitchFamily="18" charset="0"/>
              </a:rPr>
              <a:t>Strategic Objectives</a:t>
            </a:r>
            <a:endParaRPr lang="en-US" sz="3600" b="1" i="1" dirty="0" smtClean="0">
              <a:latin typeface="Cambria" pitchFamily="18" charset="0"/>
            </a:endParaRPr>
          </a:p>
        </p:txBody>
      </p:sp>
      <p:graphicFrame>
        <p:nvGraphicFramePr>
          <p:cNvPr id="9" name="Diagram 4"/>
          <p:cNvGraphicFramePr/>
          <p:nvPr/>
        </p:nvGraphicFramePr>
        <p:xfrm>
          <a:off x="179512" y="2214554"/>
          <a:ext cx="8964488"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Veri Yer Tutucusu"/>
          <p:cNvSpPr>
            <a:spLocks noGrp="1"/>
          </p:cNvSpPr>
          <p:nvPr>
            <p:ph type="dt" sz="quarter" idx="10"/>
          </p:nvPr>
        </p:nvSpPr>
        <p:spPr>
          <a:xfrm>
            <a:off x="7643813" y="6453336"/>
            <a:ext cx="2133600" cy="476250"/>
          </a:xfrm>
          <a:noFill/>
        </p:spPr>
        <p:txBody>
          <a:bodyPr/>
          <a:lstStyle/>
          <a:p>
            <a:fld id="{52F44CBD-89F0-4CDC-953C-537C28B2DF3B}" type="datetime1">
              <a:rPr lang="tr-TR"/>
              <a:pPr/>
              <a:t>14.10.2013</a:t>
            </a:fld>
            <a:endParaRPr lang="tr-TR" dirty="0"/>
          </a:p>
        </p:txBody>
      </p:sp>
      <p:sp>
        <p:nvSpPr>
          <p:cNvPr id="5" name="4 Slayt Numarası Yer Tutucusu"/>
          <p:cNvSpPr>
            <a:spLocks noGrp="1"/>
          </p:cNvSpPr>
          <p:nvPr>
            <p:ph type="sldNum" sz="quarter" idx="11"/>
          </p:nvPr>
        </p:nvSpPr>
        <p:spPr>
          <a:xfrm>
            <a:off x="6948488" y="6453336"/>
            <a:ext cx="2133600" cy="476250"/>
          </a:xfrm>
        </p:spPr>
        <p:txBody>
          <a:bodyPr/>
          <a:lstStyle/>
          <a:p>
            <a:pPr>
              <a:defRPr/>
            </a:pPr>
            <a:fld id="{A43E05B6-A717-4C82-86F9-CE85F00AC468}" type="slidenum">
              <a:rPr lang="tr-TR"/>
              <a:pPr>
                <a:defRPr/>
              </a:pPr>
              <a:t>8</a:t>
            </a:fld>
            <a:endParaRPr lang="tr-TR" dirty="0"/>
          </a:p>
        </p:txBody>
      </p:sp>
      <p:sp>
        <p:nvSpPr>
          <p:cNvPr id="3076" name="Rectangle 2"/>
          <p:cNvSpPr>
            <a:spLocks noGrp="1" noChangeArrowheads="1"/>
          </p:cNvSpPr>
          <p:nvPr>
            <p:ph type="title"/>
          </p:nvPr>
        </p:nvSpPr>
        <p:spPr>
          <a:xfrm>
            <a:off x="428625" y="692696"/>
            <a:ext cx="8229600" cy="647700"/>
          </a:xfrm>
        </p:spPr>
        <p:txBody>
          <a:bodyPr/>
          <a:lstStyle/>
          <a:p>
            <a:pPr eaLnBrk="1" hangingPunct="1"/>
            <a:r>
              <a:rPr lang="en-US" sz="3600" b="1" dirty="0" smtClean="0">
                <a:latin typeface="Cambria" pitchFamily="18" charset="0"/>
              </a:rPr>
              <a:t>Main Principles</a:t>
            </a:r>
            <a:endParaRPr lang="en-US" sz="3600" b="1" i="1" dirty="0" smtClean="0">
              <a:latin typeface="Cambria" pitchFamily="18" charset="0"/>
            </a:endParaRPr>
          </a:p>
        </p:txBody>
      </p:sp>
      <p:sp>
        <p:nvSpPr>
          <p:cNvPr id="3077" name="Rectangle 6"/>
          <p:cNvSpPr>
            <a:spLocks noGrp="1" noChangeArrowheads="1"/>
          </p:cNvSpPr>
          <p:nvPr>
            <p:ph idx="1"/>
          </p:nvPr>
        </p:nvSpPr>
        <p:spPr>
          <a:xfrm>
            <a:off x="467544" y="1412776"/>
            <a:ext cx="8229600" cy="4752528"/>
          </a:xfrm>
        </p:spPr>
        <p:txBody>
          <a:bodyPr anchor="ctr"/>
          <a:lstStyle/>
          <a:p>
            <a:pPr algn="just" eaLnBrk="1" hangingPunct="1">
              <a:buFont typeface="Wingdings" pitchFamily="2" charset="2"/>
              <a:buChar char="§"/>
            </a:pPr>
            <a:r>
              <a:rPr lang="en-US" sz="2000" kern="1200" noProof="1" smtClean="0">
                <a:latin typeface="Cambria" pitchFamily="18" charset="0"/>
              </a:rPr>
              <a:t>Professional Independence</a:t>
            </a:r>
          </a:p>
          <a:p>
            <a:pPr algn="just" eaLnBrk="1" hangingPunct="1">
              <a:buFont typeface="Wingdings" pitchFamily="2" charset="2"/>
              <a:buChar char="§"/>
            </a:pPr>
            <a:r>
              <a:rPr lang="en-US" sz="2000" kern="1200" noProof="1" smtClean="0">
                <a:latin typeface="Cambria" pitchFamily="18" charset="0"/>
              </a:rPr>
              <a:t>User-Orientedness</a:t>
            </a:r>
          </a:p>
          <a:p>
            <a:pPr algn="just" eaLnBrk="1" hangingPunct="1">
              <a:buFont typeface="Wingdings" pitchFamily="2" charset="2"/>
              <a:buChar char="§"/>
            </a:pPr>
            <a:r>
              <a:rPr lang="en-US" sz="2000" kern="1200" noProof="1" smtClean="0">
                <a:latin typeface="Cambria" pitchFamily="18" charset="0"/>
              </a:rPr>
              <a:t>Comparability</a:t>
            </a:r>
          </a:p>
          <a:p>
            <a:pPr algn="just" eaLnBrk="1" hangingPunct="1">
              <a:buFont typeface="Wingdings" pitchFamily="2" charset="2"/>
              <a:buChar char="§"/>
            </a:pPr>
            <a:r>
              <a:rPr lang="en-US" sz="2000" kern="1200" noProof="1" smtClean="0">
                <a:latin typeface="Cambria" pitchFamily="18" charset="0"/>
              </a:rPr>
              <a:t>Impartiality</a:t>
            </a:r>
          </a:p>
          <a:p>
            <a:pPr algn="just" eaLnBrk="1" hangingPunct="1">
              <a:buFont typeface="Wingdings" pitchFamily="2" charset="2"/>
              <a:buChar char="§"/>
            </a:pPr>
            <a:r>
              <a:rPr lang="en-US" sz="2000" kern="1200" noProof="1" smtClean="0">
                <a:latin typeface="Cambria" pitchFamily="18" charset="0"/>
              </a:rPr>
              <a:t>Timeliness</a:t>
            </a:r>
          </a:p>
          <a:p>
            <a:pPr algn="just" eaLnBrk="1" hangingPunct="1">
              <a:buFont typeface="Wingdings" pitchFamily="2" charset="2"/>
              <a:buChar char="§"/>
            </a:pPr>
            <a:r>
              <a:rPr lang="en-US" sz="2000" kern="1200" noProof="1" smtClean="0">
                <a:latin typeface="Cambria" pitchFamily="18" charset="0"/>
              </a:rPr>
              <a:t>Accessibility</a:t>
            </a:r>
          </a:p>
          <a:p>
            <a:pPr algn="just" eaLnBrk="1" hangingPunct="1">
              <a:buFont typeface="Wingdings" pitchFamily="2" charset="2"/>
              <a:buChar char="§"/>
            </a:pPr>
            <a:r>
              <a:rPr lang="en-US" sz="2000" kern="1200" noProof="1" smtClean="0">
                <a:latin typeface="Cambria" pitchFamily="18" charset="0"/>
              </a:rPr>
              <a:t>Confidentiality of Individual Data</a:t>
            </a:r>
          </a:p>
          <a:p>
            <a:pPr algn="just" eaLnBrk="1" hangingPunct="1">
              <a:buFont typeface="Wingdings" pitchFamily="2" charset="2"/>
              <a:buChar char="§"/>
            </a:pPr>
            <a:r>
              <a:rPr lang="en-US" sz="2000" kern="1200" noProof="1" smtClean="0">
                <a:latin typeface="Cambria" pitchFamily="18" charset="0"/>
              </a:rPr>
              <a:t>Professional Expertise</a:t>
            </a:r>
          </a:p>
          <a:p>
            <a:pPr algn="just" eaLnBrk="1" hangingPunct="1">
              <a:buFont typeface="Wingdings" pitchFamily="2" charset="2"/>
              <a:buChar char="§"/>
            </a:pPr>
            <a:r>
              <a:rPr lang="en-US" sz="2000" kern="1200" noProof="1" smtClean="0">
                <a:latin typeface="Cambria" pitchFamily="18" charset="0"/>
              </a:rPr>
              <a:t>Reliability</a:t>
            </a:r>
          </a:p>
          <a:p>
            <a:pPr algn="just" eaLnBrk="1" hangingPunct="1">
              <a:buFont typeface="Wingdings" pitchFamily="2" charset="2"/>
              <a:buChar char="§"/>
            </a:pPr>
            <a:r>
              <a:rPr lang="en-US" sz="2000" kern="1200" noProof="1" smtClean="0">
                <a:latin typeface="Cambria" pitchFamily="18" charset="0"/>
              </a:rPr>
              <a:t>Coherence</a:t>
            </a:r>
          </a:p>
          <a:p>
            <a:pPr algn="just" eaLnBrk="1" hangingPunct="1">
              <a:buFont typeface="Wingdings" pitchFamily="2" charset="2"/>
              <a:buChar char="§"/>
            </a:pPr>
            <a:r>
              <a:rPr lang="en-US" sz="2000" kern="1200" noProof="1" smtClean="0">
                <a:latin typeface="Cambria" pitchFamily="18" charset="0"/>
              </a:rPr>
              <a:t>Transparency</a:t>
            </a:r>
          </a:p>
          <a:p>
            <a:pPr algn="just" eaLnBrk="1" hangingPunct="1">
              <a:buFont typeface="Wingdings" pitchFamily="2" charset="2"/>
              <a:buChar char="§"/>
            </a:pPr>
            <a:r>
              <a:rPr lang="en-US" sz="2000" kern="1200" noProof="1" smtClean="0">
                <a:latin typeface="Cambria" pitchFamily="18" charset="0"/>
              </a:rPr>
              <a:t>Up-to-Dateness</a:t>
            </a:r>
          </a:p>
          <a:p>
            <a:pPr algn="just" eaLnBrk="1" hangingPunct="1">
              <a:buFont typeface="Wingdings" pitchFamily="2" charset="2"/>
              <a:buChar char="§"/>
            </a:pPr>
            <a:r>
              <a:rPr lang="en-US" sz="2000" kern="1200" noProof="1" smtClean="0">
                <a:latin typeface="Cambria" pitchFamily="18" charset="0"/>
              </a:rPr>
              <a:t>Scientificity</a:t>
            </a:r>
          </a:p>
        </p:txBody>
      </p:sp>
      <p:pic>
        <p:nvPicPr>
          <p:cNvPr id="7" name="Picture 9" descr="C:\Documents and Settings\10648169106\Local Settings\Temporary Internet Files\Content.IE5\PG3WMZF5\MP900439527[1].jpg"/>
          <p:cNvPicPr>
            <a:picLocks noChangeAspect="1" noChangeArrowheads="1"/>
          </p:cNvPicPr>
          <p:nvPr/>
        </p:nvPicPr>
        <p:blipFill>
          <a:blip r:embed="rId2" cstate="print"/>
          <a:srcRect/>
          <a:stretch>
            <a:fillRect/>
          </a:stretch>
        </p:blipFill>
        <p:spPr bwMode="auto">
          <a:xfrm>
            <a:off x="6228184" y="1412776"/>
            <a:ext cx="2808312" cy="47525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Veri Yer Tutucusu"/>
          <p:cNvSpPr>
            <a:spLocks noGrp="1"/>
          </p:cNvSpPr>
          <p:nvPr>
            <p:ph type="dt" sz="quarter" idx="10"/>
          </p:nvPr>
        </p:nvSpPr>
        <p:spPr>
          <a:xfrm>
            <a:off x="7643813" y="6453336"/>
            <a:ext cx="2133600" cy="476250"/>
          </a:xfrm>
          <a:noFill/>
        </p:spPr>
        <p:txBody>
          <a:bodyPr/>
          <a:lstStyle/>
          <a:p>
            <a:fld id="{52F44CBD-89F0-4CDC-953C-537C28B2DF3B}" type="datetime1">
              <a:rPr lang="tr-TR"/>
              <a:pPr/>
              <a:t>14.10.2013</a:t>
            </a:fld>
            <a:endParaRPr lang="tr-TR" dirty="0"/>
          </a:p>
        </p:txBody>
      </p:sp>
      <p:sp>
        <p:nvSpPr>
          <p:cNvPr id="5" name="4 Slayt Numarası Yer Tutucusu"/>
          <p:cNvSpPr>
            <a:spLocks noGrp="1"/>
          </p:cNvSpPr>
          <p:nvPr>
            <p:ph type="sldNum" sz="quarter" idx="11"/>
          </p:nvPr>
        </p:nvSpPr>
        <p:spPr>
          <a:xfrm>
            <a:off x="6948488" y="6453336"/>
            <a:ext cx="2133600" cy="476250"/>
          </a:xfrm>
        </p:spPr>
        <p:txBody>
          <a:bodyPr/>
          <a:lstStyle/>
          <a:p>
            <a:pPr>
              <a:defRPr/>
            </a:pPr>
            <a:fld id="{A43E05B6-A717-4C82-86F9-CE85F00AC468}" type="slidenum">
              <a:rPr lang="tr-TR"/>
              <a:pPr>
                <a:defRPr/>
              </a:pPr>
              <a:t>9</a:t>
            </a:fld>
            <a:endParaRPr lang="tr-TR" dirty="0"/>
          </a:p>
        </p:txBody>
      </p:sp>
      <p:sp>
        <p:nvSpPr>
          <p:cNvPr id="3076" name="Rectangle 2"/>
          <p:cNvSpPr>
            <a:spLocks noGrp="1" noChangeArrowheads="1"/>
          </p:cNvSpPr>
          <p:nvPr>
            <p:ph type="title"/>
          </p:nvPr>
        </p:nvSpPr>
        <p:spPr>
          <a:xfrm>
            <a:off x="428625" y="692696"/>
            <a:ext cx="8229600" cy="647700"/>
          </a:xfrm>
        </p:spPr>
        <p:txBody>
          <a:bodyPr/>
          <a:lstStyle/>
          <a:p>
            <a:pPr eaLnBrk="1" hangingPunct="1"/>
            <a:r>
              <a:rPr lang="en-US" sz="3600" b="1" dirty="0" smtClean="0">
                <a:latin typeface="Cambria" pitchFamily="18" charset="0"/>
              </a:rPr>
              <a:t>Legal Basis</a:t>
            </a:r>
          </a:p>
        </p:txBody>
      </p:sp>
      <p:sp>
        <p:nvSpPr>
          <p:cNvPr id="3077" name="Rectangle 6"/>
          <p:cNvSpPr>
            <a:spLocks noGrp="1" noChangeArrowheads="1"/>
          </p:cNvSpPr>
          <p:nvPr>
            <p:ph idx="1"/>
          </p:nvPr>
        </p:nvSpPr>
        <p:spPr>
          <a:xfrm>
            <a:off x="251520" y="1883965"/>
            <a:ext cx="8229600" cy="4137323"/>
          </a:xfrm>
        </p:spPr>
        <p:txBody>
          <a:bodyPr/>
          <a:lstStyle/>
          <a:p>
            <a:pPr eaLnBrk="1" hangingPunct="1">
              <a:buNone/>
            </a:pPr>
            <a:r>
              <a:rPr lang="en-US" sz="2000" b="1" dirty="0" smtClean="0">
                <a:latin typeface="Cambria" pitchFamily="18" charset="0"/>
              </a:rPr>
              <a:t>Statistics Law of Turkey, Articles Specifying Coordination</a:t>
            </a:r>
          </a:p>
          <a:p>
            <a:pPr eaLnBrk="1" hangingPunct="1">
              <a:buFont typeface="Wingdings" pitchFamily="2" charset="2"/>
              <a:buChar char="§"/>
            </a:pPr>
            <a:r>
              <a:rPr lang="en-US" sz="2000" b="1" dirty="0" smtClean="0">
                <a:latin typeface="Cambria" pitchFamily="18" charset="0"/>
              </a:rPr>
              <a:t>Article 4:</a:t>
            </a:r>
            <a:r>
              <a:rPr lang="en-US" sz="2000" dirty="0" smtClean="0">
                <a:latin typeface="Cambria" pitchFamily="18" charset="0"/>
              </a:rPr>
              <a:t> Principles of Official Statistics Programme (OSP)</a:t>
            </a:r>
          </a:p>
          <a:p>
            <a:pPr eaLnBrk="1" hangingPunct="1">
              <a:buFont typeface="Wingdings" pitchFamily="2" charset="2"/>
              <a:buChar char="§"/>
            </a:pPr>
            <a:r>
              <a:rPr lang="en-US" sz="2000" b="1" dirty="0" smtClean="0">
                <a:latin typeface="Cambria" pitchFamily="18" charset="0"/>
              </a:rPr>
              <a:t>Article 5:</a:t>
            </a:r>
            <a:r>
              <a:rPr lang="en-US" sz="2000" dirty="0" smtClean="0">
                <a:latin typeface="Cambria" pitchFamily="18" charset="0"/>
              </a:rPr>
              <a:t> OSP Implementation Principles</a:t>
            </a:r>
          </a:p>
          <a:p>
            <a:pPr eaLnBrk="1" hangingPunct="1">
              <a:buFont typeface="Wingdings" pitchFamily="2" charset="2"/>
              <a:buChar char="§"/>
            </a:pPr>
            <a:r>
              <a:rPr lang="en-US" sz="2000" b="1" dirty="0" smtClean="0">
                <a:latin typeface="Cambria" pitchFamily="18" charset="0"/>
              </a:rPr>
              <a:t>Article 6: </a:t>
            </a:r>
            <a:r>
              <a:rPr lang="en-US" sz="2000" dirty="0" smtClean="0">
                <a:latin typeface="Cambria" pitchFamily="18" charset="0"/>
              </a:rPr>
              <a:t>OSP Implementation Authorities</a:t>
            </a:r>
          </a:p>
          <a:p>
            <a:pPr eaLnBrk="1" hangingPunct="1">
              <a:buFont typeface="Wingdings" pitchFamily="2" charset="2"/>
              <a:buChar char="§"/>
            </a:pPr>
            <a:r>
              <a:rPr lang="en-US" sz="2000" b="1" dirty="0" smtClean="0">
                <a:latin typeface="Cambria" pitchFamily="18" charset="0"/>
              </a:rPr>
              <a:t>Article 7:</a:t>
            </a:r>
            <a:r>
              <a:rPr lang="en-US" sz="2000" dirty="0" smtClean="0">
                <a:latin typeface="Cambria" pitchFamily="18" charset="0"/>
              </a:rPr>
              <a:t> Requesting Information, Verifying the</a:t>
            </a:r>
            <a:endParaRPr lang="tr-TR" sz="2000" dirty="0" smtClean="0">
              <a:latin typeface="Cambria" pitchFamily="18" charset="0"/>
            </a:endParaRPr>
          </a:p>
          <a:p>
            <a:pPr eaLnBrk="1" hangingPunct="1">
              <a:buNone/>
            </a:pPr>
            <a:r>
              <a:rPr lang="tr-TR" sz="2000" dirty="0" smtClean="0">
                <a:latin typeface="Cambria" pitchFamily="18" charset="0"/>
              </a:rPr>
              <a:t>	</a:t>
            </a:r>
            <a:r>
              <a:rPr lang="en-US" sz="2000" dirty="0" smtClean="0">
                <a:latin typeface="Cambria" pitchFamily="18" charset="0"/>
              </a:rPr>
              <a:t>Accuracy of Information, Controlling and Storing</a:t>
            </a:r>
          </a:p>
          <a:p>
            <a:pPr eaLnBrk="1" hangingPunct="1">
              <a:buFont typeface="Wingdings" pitchFamily="2" charset="2"/>
              <a:buChar char="§"/>
            </a:pPr>
            <a:r>
              <a:rPr lang="en-US" sz="2000" b="1" dirty="0" smtClean="0">
                <a:latin typeface="Cambria" pitchFamily="18" charset="0"/>
              </a:rPr>
              <a:t>Article 8:</a:t>
            </a:r>
            <a:r>
              <a:rPr lang="en-US" sz="2000" dirty="0" smtClean="0">
                <a:latin typeface="Cambria" pitchFamily="18" charset="0"/>
              </a:rPr>
              <a:t> Obligation to Respond and Boundaries</a:t>
            </a:r>
          </a:p>
          <a:p>
            <a:pPr eaLnBrk="1" hangingPunct="1">
              <a:buFont typeface="Wingdings" pitchFamily="2" charset="2"/>
              <a:buChar char="§"/>
            </a:pPr>
            <a:r>
              <a:rPr lang="en-US" sz="2000" b="1" dirty="0" smtClean="0">
                <a:latin typeface="Cambria" pitchFamily="18" charset="0"/>
              </a:rPr>
              <a:t>Article 9:</a:t>
            </a:r>
            <a:r>
              <a:rPr lang="en-US" sz="2000" dirty="0" smtClean="0">
                <a:latin typeface="Cambria" pitchFamily="18" charset="0"/>
              </a:rPr>
              <a:t> Access to Administrative Data</a:t>
            </a:r>
          </a:p>
          <a:p>
            <a:pPr eaLnBrk="1" hangingPunct="1">
              <a:buFont typeface="Wingdings" pitchFamily="2" charset="2"/>
              <a:buChar char="§"/>
            </a:pPr>
            <a:r>
              <a:rPr lang="en-US" sz="2000" b="1" dirty="0" smtClean="0">
                <a:latin typeface="Cambria" pitchFamily="18" charset="0"/>
              </a:rPr>
              <a:t>Article 10: </a:t>
            </a:r>
            <a:r>
              <a:rPr lang="en-US" sz="2000" dirty="0" smtClean="0">
                <a:latin typeface="Cambria" pitchFamily="18" charset="0"/>
              </a:rPr>
              <a:t>National Register Systems</a:t>
            </a:r>
          </a:p>
          <a:p>
            <a:pPr eaLnBrk="1" hangingPunct="1">
              <a:buFont typeface="Wingdings" pitchFamily="2" charset="2"/>
              <a:buChar char="§"/>
            </a:pPr>
            <a:r>
              <a:rPr lang="en-US" sz="2000" b="1" dirty="0" smtClean="0">
                <a:latin typeface="Cambria" pitchFamily="18" charset="0"/>
              </a:rPr>
              <a:t>Article 11: </a:t>
            </a:r>
            <a:r>
              <a:rPr lang="en-US" sz="2000" dirty="0" smtClean="0">
                <a:latin typeface="Cambria" pitchFamily="18" charset="0"/>
              </a:rPr>
              <a:t>Classifications</a:t>
            </a:r>
          </a:p>
          <a:p>
            <a:pPr eaLnBrk="1" hangingPunct="1">
              <a:buFont typeface="Wingdings" pitchFamily="2" charset="2"/>
              <a:buChar char="§"/>
            </a:pPr>
            <a:r>
              <a:rPr lang="en-US" sz="2000" b="1" dirty="0" smtClean="0">
                <a:latin typeface="Cambria" pitchFamily="18" charset="0"/>
              </a:rPr>
              <a:t>Article 54: </a:t>
            </a:r>
            <a:r>
              <a:rPr lang="en-US" sz="2000" dirty="0" smtClean="0">
                <a:latin typeface="Cambria" pitchFamily="18" charset="0"/>
              </a:rPr>
              <a:t>Administrative Fines </a:t>
            </a:r>
          </a:p>
        </p:txBody>
      </p:sp>
      <p:pic>
        <p:nvPicPr>
          <p:cNvPr id="7170" name="Picture 2" descr="http://diceofdoom.com/blog/wp-content/uploads/2011/12/person-reading-lots-of-books-in-piles-drawing-symatt.jpg"/>
          <p:cNvPicPr>
            <a:picLocks noChangeAspect="1" noChangeArrowheads="1"/>
          </p:cNvPicPr>
          <p:nvPr/>
        </p:nvPicPr>
        <p:blipFill>
          <a:blip r:embed="rId2" cstate="print"/>
          <a:srcRect/>
          <a:stretch>
            <a:fillRect/>
          </a:stretch>
        </p:blipFill>
        <p:spPr bwMode="auto">
          <a:xfrm>
            <a:off x="6012160" y="2708920"/>
            <a:ext cx="3078522" cy="352839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Varsayılan Tasarım">
  <a:themeElements>
    <a:clrScheme name="Özel 1">
      <a:dk1>
        <a:srgbClr val="000000"/>
      </a:dk1>
      <a:lt1>
        <a:srgbClr val="FFFFFF"/>
      </a:lt1>
      <a:dk2>
        <a:srgbClr val="000000"/>
      </a:dk2>
      <a:lt2>
        <a:srgbClr val="808080"/>
      </a:lt2>
      <a:accent1>
        <a:srgbClr val="BBE0E3"/>
      </a:accent1>
      <a:accent2>
        <a:srgbClr val="AB2328"/>
      </a:accent2>
      <a:accent3>
        <a:srgbClr val="FFFFFF"/>
      </a:accent3>
      <a:accent4>
        <a:srgbClr val="000000"/>
      </a:accent4>
      <a:accent5>
        <a:srgbClr val="DAEDEF"/>
      </a:accent5>
      <a:accent6>
        <a:srgbClr val="AB2328"/>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3273</TotalTime>
  <Words>1446</Words>
  <Application>Microsoft Office PowerPoint</Application>
  <PresentationFormat>On-screen Show (4:3)</PresentationFormat>
  <Paragraphs>359</Paragraphs>
  <Slides>29</Slides>
  <Notes>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Varsayılan Tasarım</vt:lpstr>
      <vt:lpstr>        Turkish Statistical System    Workshop on 2008 SNA and GFSM for EECCA and SEE Countries   20-22  November 2013  İstanbul - Turkey             Alper GÜCÜMENGİL                  Head of International Project                                                                     Management Group</vt:lpstr>
      <vt:lpstr>PowerPoint Presentation</vt:lpstr>
      <vt:lpstr>PowerPoint Presentation</vt:lpstr>
      <vt:lpstr>Turkish Statistical System</vt:lpstr>
      <vt:lpstr>Turkish Statistical System (Cont’d)</vt:lpstr>
      <vt:lpstr>Vision and Mission</vt:lpstr>
      <vt:lpstr>Strategic Objectives</vt:lpstr>
      <vt:lpstr>Main Principles</vt:lpstr>
      <vt:lpstr>Legal Basis</vt:lpstr>
      <vt:lpstr>Legal Basis (Cont’d)</vt:lpstr>
      <vt:lpstr>Statistical Council</vt:lpstr>
      <vt:lpstr>Official Statistics Programme</vt:lpstr>
      <vt:lpstr>Official Statistics Programme (Cont’d)</vt:lpstr>
      <vt:lpstr>Official Statistics Programme (Cont’d)</vt:lpstr>
      <vt:lpstr>Protocols</vt:lpstr>
      <vt:lpstr>National Data Release Calendar</vt:lpstr>
      <vt:lpstr>National Data Release Calendar (Cont’d)</vt:lpstr>
      <vt:lpstr>PART II: International Cooperation Activities in TurkStat</vt:lpstr>
      <vt:lpstr>PowerPoint Presentation</vt:lpstr>
      <vt:lpstr>Main Inputs under EU Programmes </vt:lpstr>
      <vt:lpstr>Main Results of EU Programmes </vt:lpstr>
      <vt:lpstr>PowerPoint Presentation</vt:lpstr>
      <vt:lpstr>Chapter 18: Closing Benchmarks</vt:lpstr>
      <vt:lpstr>International Cooperation Goals</vt:lpstr>
      <vt:lpstr>International Cooperation Activities</vt:lpstr>
      <vt:lpstr>PowerPoint Presentation</vt:lpstr>
      <vt:lpstr> Projects supported by TurkStat </vt:lpstr>
      <vt:lpstr>Projects supported by TurkStat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tuik</dc:creator>
  <cp:lastModifiedBy>Caroline Jeunet</cp:lastModifiedBy>
  <cp:revision>386</cp:revision>
  <dcterms:created xsi:type="dcterms:W3CDTF">2006-12-22T08:39:23Z</dcterms:created>
  <dcterms:modified xsi:type="dcterms:W3CDTF">2013-10-14T07:18:24Z</dcterms:modified>
</cp:coreProperties>
</file>