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8"/>
  </p:notesMasterIdLst>
  <p:handoutMasterIdLst>
    <p:handoutMasterId r:id="rId19"/>
  </p:handoutMasterIdLst>
  <p:sldIdLst>
    <p:sldId id="256" r:id="rId2"/>
    <p:sldId id="257" r:id="rId3"/>
    <p:sldId id="258" r:id="rId4"/>
    <p:sldId id="261" r:id="rId5"/>
    <p:sldId id="268" r:id="rId6"/>
    <p:sldId id="269" r:id="rId7"/>
    <p:sldId id="271" r:id="rId8"/>
    <p:sldId id="272" r:id="rId9"/>
    <p:sldId id="273" r:id="rId10"/>
    <p:sldId id="274" r:id="rId11"/>
    <p:sldId id="275" r:id="rId12"/>
    <p:sldId id="276" r:id="rId13"/>
    <p:sldId id="277" r:id="rId14"/>
    <p:sldId id="278" r:id="rId15"/>
    <p:sldId id="279" r:id="rId16"/>
    <p:sldId id="280" r:id="rId17"/>
  </p:sldIdLst>
  <p:sldSz cx="9144000" cy="6858000" type="screen4x3"/>
  <p:notesSz cx="7026275" cy="93122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8E9FC"/>
    <a:srgbClr val="DADCFA"/>
    <a:srgbClr val="FAFAFF"/>
    <a:srgbClr val="FAFBFF"/>
    <a:srgbClr val="008000"/>
    <a:srgbClr val="0000FF"/>
    <a:srgbClr val="CC00CC"/>
    <a:srgbClr val="0099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24" autoAdjust="0"/>
    <p:restoredTop sz="92894" autoAdjust="0"/>
  </p:normalViewPr>
  <p:slideViewPr>
    <p:cSldViewPr>
      <p:cViewPr>
        <p:scale>
          <a:sx n="80" d="100"/>
          <a:sy n="80" d="100"/>
        </p:scale>
        <p:origin x="-1794" y="-60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3270" y="-90"/>
      </p:cViewPr>
      <p:guideLst>
        <p:guide orient="horz" pos="2933"/>
        <p:guide pos="2213"/>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bwMode="auto">
          <a:xfrm>
            <a:off x="0" y="0"/>
            <a:ext cx="3045356" cy="465932"/>
          </a:xfrm>
          <a:prstGeom prst="rect">
            <a:avLst/>
          </a:prstGeom>
          <a:noFill/>
          <a:ln w="9525">
            <a:noFill/>
            <a:miter lim="800000"/>
            <a:headEnd/>
            <a:tailEnd/>
          </a:ln>
          <a:effectLst/>
        </p:spPr>
        <p:txBody>
          <a:bodyPr vert="horz" wrap="square" lIns="91590" tIns="45795" rIns="91590" bIns="45795" numCol="1" anchor="t" anchorCtr="0" compatLnSpc="1">
            <a:prstTxWarp prst="textNoShape">
              <a:avLst/>
            </a:prstTxWarp>
          </a:bodyPr>
          <a:lstStyle>
            <a:lvl1pPr>
              <a:defRPr sz="1200" smtClean="0"/>
            </a:lvl1pPr>
          </a:lstStyle>
          <a:p>
            <a:pPr>
              <a:defRPr/>
            </a:pPr>
            <a:endParaRPr lang="en-US"/>
          </a:p>
        </p:txBody>
      </p:sp>
      <p:sp>
        <p:nvSpPr>
          <p:cNvPr id="38915" name="Rectangle 3"/>
          <p:cNvSpPr>
            <a:spLocks noGrp="1" noChangeArrowheads="1"/>
          </p:cNvSpPr>
          <p:nvPr>
            <p:ph type="dt" sz="quarter" idx="1"/>
          </p:nvPr>
        </p:nvSpPr>
        <p:spPr bwMode="auto">
          <a:xfrm>
            <a:off x="3979329" y="0"/>
            <a:ext cx="3045356" cy="465932"/>
          </a:xfrm>
          <a:prstGeom prst="rect">
            <a:avLst/>
          </a:prstGeom>
          <a:noFill/>
          <a:ln w="9525">
            <a:noFill/>
            <a:miter lim="800000"/>
            <a:headEnd/>
            <a:tailEnd/>
          </a:ln>
          <a:effectLst/>
        </p:spPr>
        <p:txBody>
          <a:bodyPr vert="horz" wrap="square" lIns="91590" tIns="45795" rIns="91590" bIns="45795" numCol="1" anchor="t" anchorCtr="0" compatLnSpc="1">
            <a:prstTxWarp prst="textNoShape">
              <a:avLst/>
            </a:prstTxWarp>
          </a:bodyPr>
          <a:lstStyle>
            <a:lvl1pPr algn="r">
              <a:defRPr sz="1200" smtClean="0"/>
            </a:lvl1pPr>
          </a:lstStyle>
          <a:p>
            <a:pPr>
              <a:defRPr/>
            </a:pPr>
            <a:endParaRPr lang="en-US"/>
          </a:p>
        </p:txBody>
      </p:sp>
      <p:sp>
        <p:nvSpPr>
          <p:cNvPr id="38916" name="Rectangle 4"/>
          <p:cNvSpPr>
            <a:spLocks noGrp="1" noChangeArrowheads="1"/>
          </p:cNvSpPr>
          <p:nvPr>
            <p:ph type="ftr" sz="quarter" idx="2"/>
          </p:nvPr>
        </p:nvSpPr>
        <p:spPr bwMode="auto">
          <a:xfrm>
            <a:off x="0" y="8844753"/>
            <a:ext cx="3045356" cy="465932"/>
          </a:xfrm>
          <a:prstGeom prst="rect">
            <a:avLst/>
          </a:prstGeom>
          <a:noFill/>
          <a:ln w="9525">
            <a:noFill/>
            <a:miter lim="800000"/>
            <a:headEnd/>
            <a:tailEnd/>
          </a:ln>
          <a:effectLst/>
        </p:spPr>
        <p:txBody>
          <a:bodyPr vert="horz" wrap="square" lIns="91590" tIns="45795" rIns="91590" bIns="45795" numCol="1" anchor="b" anchorCtr="0" compatLnSpc="1">
            <a:prstTxWarp prst="textNoShape">
              <a:avLst/>
            </a:prstTxWarp>
          </a:bodyPr>
          <a:lstStyle>
            <a:lvl1pPr>
              <a:defRPr sz="1200" smtClean="0"/>
            </a:lvl1pPr>
          </a:lstStyle>
          <a:p>
            <a:pPr>
              <a:defRPr/>
            </a:pPr>
            <a:endParaRPr lang="en-US"/>
          </a:p>
        </p:txBody>
      </p:sp>
      <p:sp>
        <p:nvSpPr>
          <p:cNvPr id="38917" name="Rectangle 5"/>
          <p:cNvSpPr>
            <a:spLocks noGrp="1" noChangeArrowheads="1"/>
          </p:cNvSpPr>
          <p:nvPr>
            <p:ph type="sldNum" sz="quarter" idx="3"/>
          </p:nvPr>
        </p:nvSpPr>
        <p:spPr bwMode="auto">
          <a:xfrm>
            <a:off x="3979329" y="8844753"/>
            <a:ext cx="3045356" cy="465932"/>
          </a:xfrm>
          <a:prstGeom prst="rect">
            <a:avLst/>
          </a:prstGeom>
          <a:noFill/>
          <a:ln w="9525">
            <a:noFill/>
            <a:miter lim="800000"/>
            <a:headEnd/>
            <a:tailEnd/>
          </a:ln>
          <a:effectLst/>
        </p:spPr>
        <p:txBody>
          <a:bodyPr vert="horz" wrap="square" lIns="91590" tIns="45795" rIns="91590" bIns="45795" numCol="1" anchor="b" anchorCtr="0" compatLnSpc="1">
            <a:prstTxWarp prst="textNoShape">
              <a:avLst/>
            </a:prstTxWarp>
          </a:bodyPr>
          <a:lstStyle>
            <a:lvl1pPr algn="r">
              <a:defRPr sz="1200" smtClean="0"/>
            </a:lvl1pPr>
          </a:lstStyle>
          <a:p>
            <a:pPr>
              <a:defRPr/>
            </a:pPr>
            <a:fld id="{0529882C-5435-4B1B-82F3-27A8CD2C30A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45356" cy="465932"/>
          </a:xfrm>
          <a:prstGeom prst="rect">
            <a:avLst/>
          </a:prstGeom>
          <a:noFill/>
          <a:ln w="9525">
            <a:noFill/>
            <a:miter lim="800000"/>
            <a:headEnd/>
            <a:tailEnd/>
          </a:ln>
          <a:effectLst/>
        </p:spPr>
        <p:txBody>
          <a:bodyPr vert="horz" wrap="square" lIns="93330" tIns="46663" rIns="93330" bIns="46663" numCol="1" anchor="t" anchorCtr="0" compatLnSpc="1">
            <a:prstTxWarp prst="textNoShape">
              <a:avLst/>
            </a:prstTxWarp>
          </a:bodyPr>
          <a:lstStyle>
            <a:lvl1pPr defTabSz="933634">
              <a:defRPr sz="1200" smtClean="0"/>
            </a:lvl1pPr>
          </a:lstStyle>
          <a:p>
            <a:pPr>
              <a:defRPr/>
            </a:pPr>
            <a:endParaRPr lang="en-US"/>
          </a:p>
        </p:txBody>
      </p:sp>
      <p:sp>
        <p:nvSpPr>
          <p:cNvPr id="5123" name="Rectangle 3"/>
          <p:cNvSpPr>
            <a:spLocks noGrp="1" noChangeArrowheads="1"/>
          </p:cNvSpPr>
          <p:nvPr>
            <p:ph type="dt" idx="1"/>
          </p:nvPr>
        </p:nvSpPr>
        <p:spPr bwMode="auto">
          <a:xfrm>
            <a:off x="3979329" y="0"/>
            <a:ext cx="3045356" cy="465932"/>
          </a:xfrm>
          <a:prstGeom prst="rect">
            <a:avLst/>
          </a:prstGeom>
          <a:noFill/>
          <a:ln w="9525">
            <a:noFill/>
            <a:miter lim="800000"/>
            <a:headEnd/>
            <a:tailEnd/>
          </a:ln>
          <a:effectLst/>
        </p:spPr>
        <p:txBody>
          <a:bodyPr vert="horz" wrap="square" lIns="93330" tIns="46663" rIns="93330" bIns="46663" numCol="1" anchor="t" anchorCtr="0" compatLnSpc="1">
            <a:prstTxWarp prst="textNoShape">
              <a:avLst/>
            </a:prstTxWarp>
          </a:bodyPr>
          <a:lstStyle>
            <a:lvl1pPr algn="r" defTabSz="933634">
              <a:defRPr sz="1200" smtClean="0"/>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85863" y="698500"/>
            <a:ext cx="4654550" cy="3490913"/>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703264" y="4423967"/>
            <a:ext cx="5619747" cy="4190206"/>
          </a:xfrm>
          <a:prstGeom prst="rect">
            <a:avLst/>
          </a:prstGeom>
          <a:noFill/>
          <a:ln w="9525">
            <a:noFill/>
            <a:miter lim="800000"/>
            <a:headEnd/>
            <a:tailEnd/>
          </a:ln>
          <a:effectLst/>
        </p:spPr>
        <p:txBody>
          <a:bodyPr vert="horz" wrap="square" lIns="93330" tIns="46663" rIns="93330" bIns="4666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44753"/>
            <a:ext cx="3045356" cy="465932"/>
          </a:xfrm>
          <a:prstGeom prst="rect">
            <a:avLst/>
          </a:prstGeom>
          <a:noFill/>
          <a:ln w="9525">
            <a:noFill/>
            <a:miter lim="800000"/>
            <a:headEnd/>
            <a:tailEnd/>
          </a:ln>
          <a:effectLst/>
        </p:spPr>
        <p:txBody>
          <a:bodyPr vert="horz" wrap="square" lIns="93330" tIns="46663" rIns="93330" bIns="46663" numCol="1" anchor="b" anchorCtr="0" compatLnSpc="1">
            <a:prstTxWarp prst="textNoShape">
              <a:avLst/>
            </a:prstTxWarp>
          </a:bodyPr>
          <a:lstStyle>
            <a:lvl1pPr defTabSz="933634">
              <a:defRPr sz="1200" smtClean="0"/>
            </a:lvl1pPr>
          </a:lstStyle>
          <a:p>
            <a:pPr>
              <a:defRPr/>
            </a:pPr>
            <a:endParaRPr lang="en-US"/>
          </a:p>
        </p:txBody>
      </p:sp>
      <p:sp>
        <p:nvSpPr>
          <p:cNvPr id="5127" name="Rectangle 7"/>
          <p:cNvSpPr>
            <a:spLocks noGrp="1" noChangeArrowheads="1"/>
          </p:cNvSpPr>
          <p:nvPr>
            <p:ph type="sldNum" sz="quarter" idx="5"/>
          </p:nvPr>
        </p:nvSpPr>
        <p:spPr bwMode="auto">
          <a:xfrm>
            <a:off x="3979329" y="8844753"/>
            <a:ext cx="3045356" cy="465932"/>
          </a:xfrm>
          <a:prstGeom prst="rect">
            <a:avLst/>
          </a:prstGeom>
          <a:noFill/>
          <a:ln w="9525">
            <a:noFill/>
            <a:miter lim="800000"/>
            <a:headEnd/>
            <a:tailEnd/>
          </a:ln>
          <a:effectLst/>
        </p:spPr>
        <p:txBody>
          <a:bodyPr vert="horz" wrap="square" lIns="93330" tIns="46663" rIns="93330" bIns="46663" numCol="1" anchor="b" anchorCtr="0" compatLnSpc="1">
            <a:prstTxWarp prst="textNoShape">
              <a:avLst/>
            </a:prstTxWarp>
          </a:bodyPr>
          <a:lstStyle>
            <a:lvl1pPr algn="r" defTabSz="933634">
              <a:defRPr sz="1200" smtClean="0"/>
            </a:lvl1pPr>
          </a:lstStyle>
          <a:p>
            <a:pPr>
              <a:defRPr/>
            </a:pPr>
            <a:fld id="{248C145B-B5DF-4492-B6B4-E67F4536A26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p:spPr>
        <p:txBody>
          <a:bodyPr/>
          <a:lstStyle/>
          <a:p>
            <a:fld id="{986BC88F-8870-4F0F-A74E-56F6C8EBBC23}" type="slidenum">
              <a:rPr lang="en-US"/>
              <a:pPr/>
              <a:t>2</a:t>
            </a:fld>
            <a:endParaRPr lang="en-US"/>
          </a:p>
        </p:txBody>
      </p:sp>
      <p:sp>
        <p:nvSpPr>
          <p:cNvPr id="28675" name="Rectangle 2"/>
          <p:cNvSpPr>
            <a:spLocks noGrp="1" noRot="1" noChangeAspect="1" noChangeArrowheads="1" noTextEdit="1"/>
          </p:cNvSpPr>
          <p:nvPr>
            <p:ph type="sldImg"/>
          </p:nvPr>
        </p:nvSpPr>
        <p:spPr>
          <a:ln/>
        </p:spPr>
      </p:sp>
      <p:sp>
        <p:nvSpPr>
          <p:cNvPr id="28676" name="Rectangle 3"/>
          <p:cNvSpPr>
            <a:spLocks noGrp="1" noChangeArrowheads="1"/>
          </p:cNvSpPr>
          <p:nvPr>
            <p:ph type="body" idx="1"/>
          </p:nvPr>
        </p:nvSpPr>
        <p:spPr>
          <a:xfrm>
            <a:off x="937156" y="4423967"/>
            <a:ext cx="5151965" cy="4190206"/>
          </a:xfrm>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AC4938D8-AF90-4A67-A5BE-FE3F90FE86FA}" type="slidenum">
              <a:rPr lang="en-US"/>
              <a:pPr/>
              <a:t>11</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xfrm>
            <a:off x="937156" y="4423967"/>
            <a:ext cx="5151965" cy="4190206"/>
          </a:xfrm>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5CB5F95C-0C1D-432B-A05B-6A9837A7C066}" type="slidenum">
              <a:rPr lang="en-US"/>
              <a:pPr/>
              <a:t>3</a:t>
            </a:fld>
            <a:endParaRPr lang="en-US"/>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xfrm>
            <a:off x="937156" y="4423967"/>
            <a:ext cx="5151965" cy="4190206"/>
          </a:xfrm>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578E9EDC-A83D-4E98-95A7-5CBFBDBB3259}" type="slidenum">
              <a:rPr lang="en-US"/>
              <a:pPr/>
              <a:t>4</a:t>
            </a:fld>
            <a:endParaRPr lang="en-US"/>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xfrm>
            <a:off x="937156" y="4423967"/>
            <a:ext cx="5151965" cy="4190206"/>
          </a:xfrm>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1F92CB0F-DF03-4171-A9FA-23DC2FE7F419}" type="slidenum">
              <a:rPr lang="en-US"/>
              <a:pPr/>
              <a:t>5</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937156" y="4423967"/>
            <a:ext cx="5151965" cy="4190206"/>
          </a:xfrm>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8464869F-9210-4F23-B933-689B5C46639B}" type="slidenum">
              <a:rPr lang="en-US"/>
              <a:pPr/>
              <a:t>6</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xfrm>
            <a:off x="937156" y="4423967"/>
            <a:ext cx="5151965" cy="4190206"/>
          </a:xfrm>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8B787175-B9D0-4E2C-A4B5-8E0A6DFD3290}" type="slidenum">
              <a:rPr lang="en-US"/>
              <a:pPr/>
              <a:t>7</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xfrm>
            <a:off x="937156" y="4423967"/>
            <a:ext cx="5151965" cy="4190206"/>
          </a:xfrm>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603743A9-4DAB-4A7C-907F-EC3C75EE7B28}" type="slidenum">
              <a:rPr lang="en-US"/>
              <a:pPr/>
              <a:t>8</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xfrm>
            <a:off x="937156" y="4423967"/>
            <a:ext cx="5151965" cy="4190206"/>
          </a:xfrm>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62A89161-8843-4CB6-9DCB-C4FDF2058FED}" type="slidenum">
              <a:rPr lang="en-US"/>
              <a:pPr/>
              <a:t>9</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xfrm>
            <a:off x="937156" y="4423967"/>
            <a:ext cx="5151965" cy="4190206"/>
          </a:xfrm>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829A606A-3E42-44BB-A6D1-00EB60D122CD}" type="slidenum">
              <a:rPr lang="en-US"/>
              <a:pPr/>
              <a:t>10</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xfrm>
            <a:off x="937156" y="4423967"/>
            <a:ext cx="5151965" cy="4190206"/>
          </a:xfrm>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pic>
        <p:nvPicPr>
          <p:cNvPr id="4" name="Picture 108" descr="IMF English Logo green4"/>
          <p:cNvPicPr>
            <a:picLocks noChangeAspect="1" noChangeArrowheads="1"/>
          </p:cNvPicPr>
          <p:nvPr userDrawn="1"/>
        </p:nvPicPr>
        <p:blipFill>
          <a:blip r:embed="rId2" cstate="print">
            <a:lum contrast="22000"/>
          </a:blip>
          <a:srcRect/>
          <a:stretch>
            <a:fillRect/>
          </a:stretch>
        </p:blipFill>
        <p:spPr bwMode="auto">
          <a:xfrm>
            <a:off x="152400" y="2209800"/>
            <a:ext cx="1547813" cy="1547813"/>
          </a:xfrm>
          <a:prstGeom prst="rect">
            <a:avLst/>
          </a:prstGeom>
          <a:noFill/>
          <a:ln w="9525">
            <a:noFill/>
            <a:miter lim="800000"/>
            <a:headEnd/>
            <a:tailEnd/>
          </a:ln>
        </p:spPr>
      </p:pic>
      <p:pic>
        <p:nvPicPr>
          <p:cNvPr id="5" name="Picture 110" descr="GFS_Banner8"/>
          <p:cNvPicPr>
            <a:picLocks noChangeAspect="1" noChangeArrowheads="1"/>
          </p:cNvPicPr>
          <p:nvPr userDrawn="1"/>
        </p:nvPicPr>
        <p:blipFill>
          <a:blip r:embed="rId3" cstate="print"/>
          <a:srcRect/>
          <a:stretch>
            <a:fillRect/>
          </a:stretch>
        </p:blipFill>
        <p:spPr bwMode="auto">
          <a:xfrm>
            <a:off x="0" y="0"/>
            <a:ext cx="9144000" cy="1600200"/>
          </a:xfrm>
          <a:prstGeom prst="rect">
            <a:avLst/>
          </a:prstGeom>
          <a:noFill/>
          <a:ln w="9525">
            <a:noFill/>
            <a:miter lim="800000"/>
            <a:headEnd/>
            <a:tailEnd/>
          </a:ln>
        </p:spPr>
      </p:pic>
      <p:sp>
        <p:nvSpPr>
          <p:cNvPr id="10332" name="Rectangle 92"/>
          <p:cNvSpPr>
            <a:spLocks noGrp="1" noChangeArrowheads="1"/>
          </p:cNvSpPr>
          <p:nvPr>
            <p:ph type="ctrTitle"/>
          </p:nvPr>
        </p:nvSpPr>
        <p:spPr>
          <a:xfrm>
            <a:off x="1905000" y="1828800"/>
            <a:ext cx="6858000" cy="2362200"/>
          </a:xfrm>
        </p:spPr>
        <p:txBody>
          <a:bodyPr/>
          <a:lstStyle>
            <a:lvl1pPr>
              <a:defRPr sz="3800"/>
            </a:lvl1pPr>
          </a:lstStyle>
          <a:p>
            <a:endParaRPr lang="en-US"/>
          </a:p>
        </p:txBody>
      </p:sp>
      <p:sp>
        <p:nvSpPr>
          <p:cNvPr id="10333" name="Rectangle 93"/>
          <p:cNvSpPr>
            <a:spLocks noGrp="1" noChangeArrowheads="1"/>
          </p:cNvSpPr>
          <p:nvPr>
            <p:ph type="subTitle" idx="1"/>
          </p:nvPr>
        </p:nvSpPr>
        <p:spPr>
          <a:xfrm>
            <a:off x="1905000" y="4572000"/>
            <a:ext cx="6858000" cy="1295400"/>
          </a:xfrm>
        </p:spPr>
        <p:txBody>
          <a:bodyPr/>
          <a:lstStyle>
            <a:lvl1pPr marL="0" indent="0" algn="r">
              <a:buFontTx/>
              <a:buNone/>
              <a:defRPr sz="1600" b="1"/>
            </a:lvl1pPr>
          </a:lstStyle>
          <a:p>
            <a:endParaRPr lang="en-US"/>
          </a:p>
        </p:txBody>
      </p:sp>
      <p:sp>
        <p:nvSpPr>
          <p:cNvPr id="6" name="Rectangle 94"/>
          <p:cNvSpPr>
            <a:spLocks noGrp="1" noChangeArrowheads="1"/>
          </p:cNvSpPr>
          <p:nvPr>
            <p:ph type="dt" sz="half" idx="10"/>
          </p:nvPr>
        </p:nvSpPr>
        <p:spPr>
          <a:xfrm>
            <a:off x="533400" y="6324600"/>
            <a:ext cx="1905000" cy="457200"/>
          </a:xfrm>
        </p:spPr>
        <p:txBody>
          <a:bodyPr/>
          <a:lstStyle>
            <a:lvl1pPr>
              <a:defRPr sz="1400" smtClean="0">
                <a:solidFill>
                  <a:schemeClr val="tx1"/>
                </a:solidFill>
                <a:latin typeface="Times New Roman" pitchFamily="18" charset="0"/>
              </a:defRPr>
            </a:lvl1pPr>
          </a:lstStyle>
          <a:p>
            <a:pPr>
              <a:defRPr/>
            </a:pPr>
            <a:endParaRPr lang="en-US"/>
          </a:p>
        </p:txBody>
      </p:sp>
      <p:sp>
        <p:nvSpPr>
          <p:cNvPr id="7" name="Rectangle 96"/>
          <p:cNvSpPr>
            <a:spLocks noGrp="1" noChangeArrowheads="1"/>
          </p:cNvSpPr>
          <p:nvPr>
            <p:ph type="sldNum" sz="quarter" idx="11"/>
          </p:nvPr>
        </p:nvSpPr>
        <p:spPr>
          <a:xfrm>
            <a:off x="6858000" y="6324600"/>
            <a:ext cx="1905000" cy="457200"/>
          </a:xfrm>
        </p:spPr>
        <p:txBody>
          <a:bodyPr/>
          <a:lstStyle>
            <a:lvl1pPr>
              <a:defRPr smtClean="0"/>
            </a:lvl1pPr>
          </a:lstStyle>
          <a:p>
            <a:pPr>
              <a:defRPr/>
            </a:pPr>
            <a:fld id="{5A082052-3B30-4A3E-88F5-536B5D45678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Government Finance Division, IMF Statistics Department</a:t>
            </a:r>
          </a:p>
        </p:txBody>
      </p:sp>
      <p:sp>
        <p:nvSpPr>
          <p:cNvPr id="6" name="Rectangle 6"/>
          <p:cNvSpPr>
            <a:spLocks noGrp="1" noChangeArrowheads="1"/>
          </p:cNvSpPr>
          <p:nvPr>
            <p:ph type="sldNum" sz="quarter" idx="12"/>
          </p:nvPr>
        </p:nvSpPr>
        <p:spPr>
          <a:ln/>
        </p:spPr>
        <p:txBody>
          <a:bodyPr/>
          <a:lstStyle>
            <a:lvl1pPr>
              <a:defRPr/>
            </a:lvl1pPr>
          </a:lstStyle>
          <a:p>
            <a:pPr>
              <a:defRPr/>
            </a:pPr>
            <a:fld id="{1773C63E-ED00-48D9-9E4F-B1EFF745275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52400"/>
            <a:ext cx="2057400" cy="61102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52400"/>
            <a:ext cx="6019800" cy="61102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Government Finance Division, IMF Statistics Department</a:t>
            </a:r>
          </a:p>
        </p:txBody>
      </p:sp>
      <p:sp>
        <p:nvSpPr>
          <p:cNvPr id="6" name="Rectangle 6"/>
          <p:cNvSpPr>
            <a:spLocks noGrp="1" noChangeArrowheads="1"/>
          </p:cNvSpPr>
          <p:nvPr>
            <p:ph type="sldNum" sz="quarter" idx="12"/>
          </p:nvPr>
        </p:nvSpPr>
        <p:spPr>
          <a:ln/>
        </p:spPr>
        <p:txBody>
          <a:bodyPr/>
          <a:lstStyle>
            <a:lvl1pPr>
              <a:defRPr/>
            </a:lvl1pPr>
          </a:lstStyle>
          <a:p>
            <a:pPr>
              <a:defRPr/>
            </a:pPr>
            <a:fld id="{F84F2B55-899B-4B78-8ED4-980EA49051A4}"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229600" cy="9906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676400"/>
            <a:ext cx="8229600" cy="4586288"/>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Government Finance Division, IMF Statistics Department</a:t>
            </a:r>
          </a:p>
        </p:txBody>
      </p:sp>
      <p:sp>
        <p:nvSpPr>
          <p:cNvPr id="6" name="Rectangle 6"/>
          <p:cNvSpPr>
            <a:spLocks noGrp="1" noChangeArrowheads="1"/>
          </p:cNvSpPr>
          <p:nvPr>
            <p:ph type="sldNum" sz="quarter" idx="12"/>
          </p:nvPr>
        </p:nvSpPr>
        <p:spPr>
          <a:ln/>
        </p:spPr>
        <p:txBody>
          <a:bodyPr/>
          <a:lstStyle>
            <a:lvl1pPr>
              <a:defRPr/>
            </a:lvl1pPr>
          </a:lstStyle>
          <a:p>
            <a:pPr>
              <a:defRPr/>
            </a:pPr>
            <a:fld id="{FEA92F3F-A525-4B2D-BAA9-9FBBB117238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Government Finance Division, IMF Statistics Department</a:t>
            </a:r>
          </a:p>
        </p:txBody>
      </p:sp>
      <p:sp>
        <p:nvSpPr>
          <p:cNvPr id="6" name="Rectangle 6"/>
          <p:cNvSpPr>
            <a:spLocks noGrp="1" noChangeArrowheads="1"/>
          </p:cNvSpPr>
          <p:nvPr>
            <p:ph type="sldNum" sz="quarter" idx="12"/>
          </p:nvPr>
        </p:nvSpPr>
        <p:spPr>
          <a:ln/>
        </p:spPr>
        <p:txBody>
          <a:bodyPr/>
          <a:lstStyle>
            <a:lvl1pPr>
              <a:defRPr/>
            </a:lvl1pPr>
          </a:lstStyle>
          <a:p>
            <a:pPr>
              <a:defRPr/>
            </a:pPr>
            <a:fld id="{3327ACAF-9156-45AA-A266-E5FD533EA16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Government Finance Division, IMF Statistics Department</a:t>
            </a:r>
          </a:p>
        </p:txBody>
      </p:sp>
      <p:sp>
        <p:nvSpPr>
          <p:cNvPr id="6" name="Rectangle 6"/>
          <p:cNvSpPr>
            <a:spLocks noGrp="1" noChangeArrowheads="1"/>
          </p:cNvSpPr>
          <p:nvPr>
            <p:ph type="sldNum" sz="quarter" idx="12"/>
          </p:nvPr>
        </p:nvSpPr>
        <p:spPr>
          <a:ln/>
        </p:spPr>
        <p:txBody>
          <a:bodyPr/>
          <a:lstStyle>
            <a:lvl1pPr>
              <a:defRPr/>
            </a:lvl1pPr>
          </a:lstStyle>
          <a:p>
            <a:pPr>
              <a:defRPr/>
            </a:pPr>
            <a:fld id="{4D50E5CA-19D9-49AB-8B74-AF875D414BA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76400"/>
            <a:ext cx="4038600" cy="4586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676400"/>
            <a:ext cx="4038600" cy="4586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Government Finance Division, IMF Statistics Department</a:t>
            </a:r>
          </a:p>
        </p:txBody>
      </p:sp>
      <p:sp>
        <p:nvSpPr>
          <p:cNvPr id="7" name="Rectangle 6"/>
          <p:cNvSpPr>
            <a:spLocks noGrp="1" noChangeArrowheads="1"/>
          </p:cNvSpPr>
          <p:nvPr>
            <p:ph type="sldNum" sz="quarter" idx="12"/>
          </p:nvPr>
        </p:nvSpPr>
        <p:spPr>
          <a:ln/>
        </p:spPr>
        <p:txBody>
          <a:bodyPr/>
          <a:lstStyle>
            <a:lvl1pPr>
              <a:defRPr/>
            </a:lvl1pPr>
          </a:lstStyle>
          <a:p>
            <a:pPr>
              <a:defRPr/>
            </a:pPr>
            <a:fld id="{BF555859-E94F-43EF-AEDA-0DC7557822E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Government Finance Division, IMF Statistics Department</a:t>
            </a:r>
          </a:p>
        </p:txBody>
      </p:sp>
      <p:sp>
        <p:nvSpPr>
          <p:cNvPr id="9" name="Rectangle 6"/>
          <p:cNvSpPr>
            <a:spLocks noGrp="1" noChangeArrowheads="1"/>
          </p:cNvSpPr>
          <p:nvPr>
            <p:ph type="sldNum" sz="quarter" idx="12"/>
          </p:nvPr>
        </p:nvSpPr>
        <p:spPr>
          <a:ln/>
        </p:spPr>
        <p:txBody>
          <a:bodyPr/>
          <a:lstStyle>
            <a:lvl1pPr>
              <a:defRPr/>
            </a:lvl1pPr>
          </a:lstStyle>
          <a:p>
            <a:pPr>
              <a:defRPr/>
            </a:pPr>
            <a:fld id="{F90EB6C2-7985-4EC4-8ECE-988D12C2037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Government Finance Division, IMF Statistics Department</a:t>
            </a:r>
          </a:p>
        </p:txBody>
      </p:sp>
      <p:sp>
        <p:nvSpPr>
          <p:cNvPr id="5" name="Rectangle 6"/>
          <p:cNvSpPr>
            <a:spLocks noGrp="1" noChangeArrowheads="1"/>
          </p:cNvSpPr>
          <p:nvPr>
            <p:ph type="sldNum" sz="quarter" idx="12"/>
          </p:nvPr>
        </p:nvSpPr>
        <p:spPr>
          <a:ln/>
        </p:spPr>
        <p:txBody>
          <a:bodyPr/>
          <a:lstStyle>
            <a:lvl1pPr>
              <a:defRPr/>
            </a:lvl1pPr>
          </a:lstStyle>
          <a:p>
            <a:pPr>
              <a:defRPr/>
            </a:pPr>
            <a:fld id="{56F59A77-D9A2-4FA3-AD5B-960CB87EFA6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Government Finance Division, IMF Statistics Department</a:t>
            </a:r>
          </a:p>
        </p:txBody>
      </p:sp>
      <p:sp>
        <p:nvSpPr>
          <p:cNvPr id="4" name="Rectangle 6"/>
          <p:cNvSpPr>
            <a:spLocks noGrp="1" noChangeArrowheads="1"/>
          </p:cNvSpPr>
          <p:nvPr>
            <p:ph type="sldNum" sz="quarter" idx="12"/>
          </p:nvPr>
        </p:nvSpPr>
        <p:spPr>
          <a:ln/>
        </p:spPr>
        <p:txBody>
          <a:bodyPr/>
          <a:lstStyle>
            <a:lvl1pPr>
              <a:defRPr/>
            </a:lvl1pPr>
          </a:lstStyle>
          <a:p>
            <a:pPr>
              <a:defRPr/>
            </a:pPr>
            <a:fld id="{4FC21722-58C6-47C0-BE21-504913A0A19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Government Finance Division, IMF Statistics Department</a:t>
            </a:r>
          </a:p>
        </p:txBody>
      </p:sp>
      <p:sp>
        <p:nvSpPr>
          <p:cNvPr id="7" name="Rectangle 6"/>
          <p:cNvSpPr>
            <a:spLocks noGrp="1" noChangeArrowheads="1"/>
          </p:cNvSpPr>
          <p:nvPr>
            <p:ph type="sldNum" sz="quarter" idx="12"/>
          </p:nvPr>
        </p:nvSpPr>
        <p:spPr>
          <a:ln/>
        </p:spPr>
        <p:txBody>
          <a:bodyPr/>
          <a:lstStyle>
            <a:lvl1pPr>
              <a:defRPr/>
            </a:lvl1pPr>
          </a:lstStyle>
          <a:p>
            <a:pPr>
              <a:defRPr/>
            </a:pPr>
            <a:fld id="{6F27DC31-BF48-458A-82B4-34BFA17B3FA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Government Finance Division, IMF Statistics Department</a:t>
            </a:r>
          </a:p>
        </p:txBody>
      </p:sp>
      <p:sp>
        <p:nvSpPr>
          <p:cNvPr id="7" name="Rectangle 6"/>
          <p:cNvSpPr>
            <a:spLocks noGrp="1" noChangeArrowheads="1"/>
          </p:cNvSpPr>
          <p:nvPr>
            <p:ph type="sldNum" sz="quarter" idx="12"/>
          </p:nvPr>
        </p:nvSpPr>
        <p:spPr>
          <a:ln/>
        </p:spPr>
        <p:txBody>
          <a:bodyPr/>
          <a:lstStyle>
            <a:lvl1pPr>
              <a:defRPr/>
            </a:lvl1pPr>
          </a:lstStyle>
          <a:p>
            <a:pPr>
              <a:defRPr/>
            </a:pPr>
            <a:fld id="{0F741194-2278-4C93-A79A-CB9FE11E720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AFAFF"/>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685800" y="152400"/>
            <a:ext cx="82296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76400"/>
            <a:ext cx="8229600" cy="4586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000" smtClean="0">
                <a:solidFill>
                  <a:srgbClr val="808080"/>
                </a:solidFill>
              </a:defRPr>
            </a:lvl1pPr>
          </a:lstStyle>
          <a:p>
            <a:pPr>
              <a:defRPr/>
            </a:pPr>
            <a:endParaRPr lang="en-US"/>
          </a:p>
        </p:txBody>
      </p:sp>
      <p:sp>
        <p:nvSpPr>
          <p:cNvPr id="9221" name="Rectangle 5"/>
          <p:cNvSpPr>
            <a:spLocks noGrp="1" noChangeArrowheads="1"/>
          </p:cNvSpPr>
          <p:nvPr>
            <p:ph type="ftr" sz="quarter" idx="3"/>
          </p:nvPr>
        </p:nvSpPr>
        <p:spPr bwMode="auto">
          <a:xfrm>
            <a:off x="2743200" y="6324600"/>
            <a:ext cx="3810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800" smtClean="0">
                <a:solidFill>
                  <a:srgbClr val="808080"/>
                </a:solidFill>
              </a:defRPr>
            </a:lvl1pPr>
          </a:lstStyle>
          <a:p>
            <a:pPr>
              <a:defRPr/>
            </a:pPr>
            <a:r>
              <a:rPr lang="en-US"/>
              <a:t>Government Finance Division, IMF Statistics Department</a:t>
            </a:r>
          </a:p>
        </p:txBody>
      </p:sp>
      <p:sp>
        <p:nvSpPr>
          <p:cNvPr id="9222" name="Rectangle 6"/>
          <p:cNvSpPr>
            <a:spLocks noGrp="1" noChangeArrowheads="1"/>
          </p:cNvSpPr>
          <p:nvPr>
            <p:ph type="sldNum" sz="quarter" idx="4"/>
          </p:nvPr>
        </p:nvSpPr>
        <p:spPr bwMode="auto">
          <a:xfrm>
            <a:off x="6553200" y="6324600"/>
            <a:ext cx="2209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100" smtClean="0"/>
            </a:lvl1pPr>
          </a:lstStyle>
          <a:p>
            <a:pPr>
              <a:defRPr/>
            </a:pPr>
            <a:fld id="{9ABCD38D-2283-4DD7-AA1E-376544BED500}" type="slidenum">
              <a:rPr lang="en-US"/>
              <a:pPr>
                <a:defRPr/>
              </a:pPr>
              <a:t>‹#›</a:t>
            </a:fld>
            <a:endParaRPr lang="en-US"/>
          </a:p>
        </p:txBody>
      </p:sp>
      <p:pic>
        <p:nvPicPr>
          <p:cNvPr id="1031" name="Picture 168" descr="GFS_Banner7"/>
          <p:cNvPicPr>
            <a:picLocks noChangeAspect="1" noChangeArrowheads="1"/>
          </p:cNvPicPr>
          <p:nvPr userDrawn="1"/>
        </p:nvPicPr>
        <p:blipFill>
          <a:blip r:embed="rId14" cstate="print">
            <a:lum bright="10000" contrast="-28000"/>
          </a:blip>
          <a:srcRect/>
          <a:stretch>
            <a:fillRect/>
          </a:stretch>
        </p:blipFill>
        <p:spPr bwMode="auto">
          <a:xfrm>
            <a:off x="0" y="0"/>
            <a:ext cx="609600"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4"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dt="0"/>
  <p:txStyles>
    <p:titleStyle>
      <a:lvl1pPr algn="l" rtl="0" eaLnBrk="0" fontAlgn="base" hangingPunct="0">
        <a:spcBef>
          <a:spcPct val="0"/>
        </a:spcBef>
        <a:spcAft>
          <a:spcPct val="0"/>
        </a:spcAft>
        <a:defRPr sz="3000" b="1">
          <a:solidFill>
            <a:srgbClr val="006666"/>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000" b="1">
          <a:solidFill>
            <a:srgbClr val="006666"/>
          </a:solidFill>
          <a:effectLst>
            <a:outerShdw blurRad="38100" dist="38100" dir="2700000" algn="tl">
              <a:srgbClr val="C0C0C0"/>
            </a:outerShdw>
          </a:effectLst>
          <a:latin typeface="Arial" charset="0"/>
          <a:cs typeface="Arial" charset="0"/>
        </a:defRPr>
      </a:lvl2pPr>
      <a:lvl3pPr algn="l" rtl="0" eaLnBrk="0" fontAlgn="base" hangingPunct="0">
        <a:spcBef>
          <a:spcPct val="0"/>
        </a:spcBef>
        <a:spcAft>
          <a:spcPct val="0"/>
        </a:spcAft>
        <a:defRPr sz="3000" b="1">
          <a:solidFill>
            <a:srgbClr val="006666"/>
          </a:solidFill>
          <a:effectLst>
            <a:outerShdw blurRad="38100" dist="38100" dir="2700000" algn="tl">
              <a:srgbClr val="C0C0C0"/>
            </a:outerShdw>
          </a:effectLst>
          <a:latin typeface="Arial" charset="0"/>
          <a:cs typeface="Arial" charset="0"/>
        </a:defRPr>
      </a:lvl3pPr>
      <a:lvl4pPr algn="l" rtl="0" eaLnBrk="0" fontAlgn="base" hangingPunct="0">
        <a:spcBef>
          <a:spcPct val="0"/>
        </a:spcBef>
        <a:spcAft>
          <a:spcPct val="0"/>
        </a:spcAft>
        <a:defRPr sz="3000" b="1">
          <a:solidFill>
            <a:srgbClr val="006666"/>
          </a:solidFill>
          <a:effectLst>
            <a:outerShdw blurRad="38100" dist="38100" dir="2700000" algn="tl">
              <a:srgbClr val="C0C0C0"/>
            </a:outerShdw>
          </a:effectLst>
          <a:latin typeface="Arial" charset="0"/>
          <a:cs typeface="Arial" charset="0"/>
        </a:defRPr>
      </a:lvl4pPr>
      <a:lvl5pPr algn="l" rtl="0" eaLnBrk="0" fontAlgn="base" hangingPunct="0">
        <a:spcBef>
          <a:spcPct val="0"/>
        </a:spcBef>
        <a:spcAft>
          <a:spcPct val="0"/>
        </a:spcAft>
        <a:defRPr sz="3000" b="1">
          <a:solidFill>
            <a:srgbClr val="006666"/>
          </a:solidFill>
          <a:effectLst>
            <a:outerShdw blurRad="38100" dist="38100" dir="2700000" algn="tl">
              <a:srgbClr val="C0C0C0"/>
            </a:outerShdw>
          </a:effectLst>
          <a:latin typeface="Arial" charset="0"/>
          <a:cs typeface="Arial" charset="0"/>
        </a:defRPr>
      </a:lvl5pPr>
      <a:lvl6pPr marL="457200" algn="l" rtl="0" fontAlgn="base">
        <a:spcBef>
          <a:spcPct val="0"/>
        </a:spcBef>
        <a:spcAft>
          <a:spcPct val="0"/>
        </a:spcAft>
        <a:defRPr sz="3000" b="1">
          <a:solidFill>
            <a:srgbClr val="006666"/>
          </a:solidFill>
          <a:effectLst>
            <a:outerShdw blurRad="38100" dist="38100" dir="2700000" algn="tl">
              <a:srgbClr val="C0C0C0"/>
            </a:outerShdw>
          </a:effectLst>
          <a:latin typeface="Arial" charset="0"/>
          <a:cs typeface="Arial" charset="0"/>
        </a:defRPr>
      </a:lvl6pPr>
      <a:lvl7pPr marL="914400" algn="l" rtl="0" fontAlgn="base">
        <a:spcBef>
          <a:spcPct val="0"/>
        </a:spcBef>
        <a:spcAft>
          <a:spcPct val="0"/>
        </a:spcAft>
        <a:defRPr sz="3000" b="1">
          <a:solidFill>
            <a:srgbClr val="006666"/>
          </a:solidFill>
          <a:effectLst>
            <a:outerShdw blurRad="38100" dist="38100" dir="2700000" algn="tl">
              <a:srgbClr val="C0C0C0"/>
            </a:outerShdw>
          </a:effectLst>
          <a:latin typeface="Arial" charset="0"/>
          <a:cs typeface="Arial" charset="0"/>
        </a:defRPr>
      </a:lvl7pPr>
      <a:lvl8pPr marL="1371600" algn="l" rtl="0" fontAlgn="base">
        <a:spcBef>
          <a:spcPct val="0"/>
        </a:spcBef>
        <a:spcAft>
          <a:spcPct val="0"/>
        </a:spcAft>
        <a:defRPr sz="3000" b="1">
          <a:solidFill>
            <a:srgbClr val="006666"/>
          </a:solidFill>
          <a:effectLst>
            <a:outerShdw blurRad="38100" dist="38100" dir="2700000" algn="tl">
              <a:srgbClr val="C0C0C0"/>
            </a:outerShdw>
          </a:effectLst>
          <a:latin typeface="Arial" charset="0"/>
          <a:cs typeface="Arial" charset="0"/>
        </a:defRPr>
      </a:lvl8pPr>
      <a:lvl9pPr marL="1828800" algn="l" rtl="0" fontAlgn="base">
        <a:spcBef>
          <a:spcPct val="0"/>
        </a:spcBef>
        <a:spcAft>
          <a:spcPct val="0"/>
        </a:spcAft>
        <a:defRPr sz="3000" b="1">
          <a:solidFill>
            <a:srgbClr val="006666"/>
          </a:solidFill>
          <a:effectLst>
            <a:outerShdw blurRad="38100" dist="38100" dir="2700000" algn="tl">
              <a:srgbClr val="C0C0C0"/>
            </a:outerShdw>
          </a:effectLst>
          <a:latin typeface="Arial" charset="0"/>
          <a:cs typeface="Arial" charset="0"/>
        </a:defRPr>
      </a:lvl9pPr>
    </p:titleStyle>
    <p:bodyStyle>
      <a:lvl1pPr marL="342900" indent="-342900" algn="l" rtl="0" eaLnBrk="0" fontAlgn="base" hangingPunct="0">
        <a:spcBef>
          <a:spcPct val="20000"/>
        </a:spcBef>
        <a:spcAft>
          <a:spcPct val="0"/>
        </a:spcAft>
        <a:buBlip>
          <a:blip r:embed="rId15"/>
        </a:buBlip>
        <a:defRPr sz="2400">
          <a:solidFill>
            <a:schemeClr val="tx1"/>
          </a:solidFill>
          <a:latin typeface="+mn-lt"/>
          <a:ea typeface="+mn-ea"/>
          <a:cs typeface="+mn-cs"/>
        </a:defRPr>
      </a:lvl1pPr>
      <a:lvl2pPr marL="742950" indent="-285750" algn="l" rtl="0" eaLnBrk="0" fontAlgn="base" hangingPunct="0">
        <a:spcBef>
          <a:spcPct val="20000"/>
        </a:spcBef>
        <a:spcAft>
          <a:spcPct val="0"/>
        </a:spcAft>
        <a:buSzPct val="70000"/>
        <a:buBlip>
          <a:blip r:embed="rId16"/>
        </a:buBlip>
        <a:defRPr sz="2100">
          <a:solidFill>
            <a:schemeClr val="tx1"/>
          </a:solidFill>
          <a:latin typeface="+mn-lt"/>
          <a:cs typeface="+mn-cs"/>
        </a:defRPr>
      </a:lvl2pPr>
      <a:lvl3pPr marL="1143000" indent="-228600" algn="l" rtl="0" eaLnBrk="0" fontAlgn="base" hangingPunct="0">
        <a:spcBef>
          <a:spcPct val="20000"/>
        </a:spcBef>
        <a:spcAft>
          <a:spcPct val="0"/>
        </a:spcAft>
        <a:buClr>
          <a:schemeClr val="tx1"/>
        </a:buClr>
        <a:buChar char="•"/>
        <a:defRPr>
          <a:solidFill>
            <a:schemeClr val="tx1"/>
          </a:solidFill>
          <a:latin typeface="+mn-lt"/>
          <a:cs typeface="+mn-cs"/>
        </a:defRPr>
      </a:lvl3pPr>
      <a:lvl4pPr marL="1600200" indent="-228600" algn="l" rtl="0" eaLnBrk="0" fontAlgn="base" hangingPunct="0">
        <a:spcBef>
          <a:spcPct val="20000"/>
        </a:spcBef>
        <a:spcAft>
          <a:spcPct val="0"/>
        </a:spcAft>
        <a:buClr>
          <a:schemeClr val="tx1"/>
        </a:buClr>
        <a:buFont typeface="Arial" charset="0"/>
        <a:buChar char="–"/>
        <a:defRPr sz="1600">
          <a:solidFill>
            <a:schemeClr val="tx1"/>
          </a:solidFill>
          <a:latin typeface="+mn-lt"/>
          <a:cs typeface="+mn-cs"/>
        </a:defRPr>
      </a:lvl4pPr>
      <a:lvl5pPr marL="2057400" indent="-228600" algn="l" rtl="0" eaLnBrk="0" fontAlgn="base" hangingPunct="0">
        <a:spcBef>
          <a:spcPct val="20000"/>
        </a:spcBef>
        <a:spcAft>
          <a:spcPct val="0"/>
        </a:spcAft>
        <a:buClr>
          <a:schemeClr val="tx1"/>
        </a:buClr>
        <a:buFont typeface="Tahoma" pitchFamily="34" charset="0"/>
        <a:buChar char="–"/>
        <a:defRPr sz="1600" i="1">
          <a:solidFill>
            <a:schemeClr val="tx1"/>
          </a:solidFill>
          <a:latin typeface="+mn-lt"/>
          <a:cs typeface="+mn-cs"/>
        </a:defRPr>
      </a:lvl5pPr>
      <a:lvl6pPr marL="2514600" indent="-228600" algn="l" rtl="0" fontAlgn="base">
        <a:spcBef>
          <a:spcPct val="20000"/>
        </a:spcBef>
        <a:spcAft>
          <a:spcPct val="0"/>
        </a:spcAft>
        <a:buClr>
          <a:schemeClr val="tx1"/>
        </a:buClr>
        <a:buFont typeface="Tahoma" pitchFamily="34" charset="0"/>
        <a:buChar char="–"/>
        <a:defRPr sz="1600" i="1">
          <a:solidFill>
            <a:schemeClr val="tx1"/>
          </a:solidFill>
          <a:latin typeface="+mn-lt"/>
          <a:cs typeface="+mn-cs"/>
        </a:defRPr>
      </a:lvl6pPr>
      <a:lvl7pPr marL="2971800" indent="-228600" algn="l" rtl="0" fontAlgn="base">
        <a:spcBef>
          <a:spcPct val="20000"/>
        </a:spcBef>
        <a:spcAft>
          <a:spcPct val="0"/>
        </a:spcAft>
        <a:buClr>
          <a:schemeClr val="tx1"/>
        </a:buClr>
        <a:buFont typeface="Tahoma" pitchFamily="34" charset="0"/>
        <a:buChar char="–"/>
        <a:defRPr sz="1600" i="1">
          <a:solidFill>
            <a:schemeClr val="tx1"/>
          </a:solidFill>
          <a:latin typeface="+mn-lt"/>
          <a:cs typeface="+mn-cs"/>
        </a:defRPr>
      </a:lvl7pPr>
      <a:lvl8pPr marL="3429000" indent="-228600" algn="l" rtl="0" fontAlgn="base">
        <a:spcBef>
          <a:spcPct val="20000"/>
        </a:spcBef>
        <a:spcAft>
          <a:spcPct val="0"/>
        </a:spcAft>
        <a:buClr>
          <a:schemeClr val="tx1"/>
        </a:buClr>
        <a:buFont typeface="Tahoma" pitchFamily="34" charset="0"/>
        <a:buChar char="–"/>
        <a:defRPr sz="1600" i="1">
          <a:solidFill>
            <a:schemeClr val="tx1"/>
          </a:solidFill>
          <a:latin typeface="+mn-lt"/>
          <a:cs typeface="+mn-cs"/>
        </a:defRPr>
      </a:lvl8pPr>
      <a:lvl9pPr marL="3886200" indent="-228600" algn="l" rtl="0" fontAlgn="base">
        <a:spcBef>
          <a:spcPct val="20000"/>
        </a:spcBef>
        <a:spcAft>
          <a:spcPct val="0"/>
        </a:spcAft>
        <a:buClr>
          <a:schemeClr val="tx1"/>
        </a:buClr>
        <a:buFont typeface="Tahoma" pitchFamily="34" charset="0"/>
        <a:buChar char="–"/>
        <a:defRPr sz="1600" i="1">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ctrTitle"/>
          </p:nvPr>
        </p:nvSpPr>
        <p:spPr/>
        <p:txBody>
          <a:bodyPr/>
          <a:lstStyle/>
          <a:p>
            <a:pPr eaLnBrk="1" hangingPunct="1">
              <a:defRPr/>
            </a:pPr>
            <a:r>
              <a:rPr lang="en-US" smtClean="0"/>
              <a:t>Implementing the </a:t>
            </a:r>
            <a:br>
              <a:rPr lang="en-US" smtClean="0"/>
            </a:br>
            <a:r>
              <a:rPr lang="en-US" smtClean="0"/>
              <a:t>GFSM 2001 System:</a:t>
            </a:r>
            <a:br>
              <a:rPr lang="en-US" smtClean="0"/>
            </a:br>
            <a:r>
              <a:rPr lang="en-US" smtClean="0"/>
              <a:t/>
            </a:r>
            <a:br>
              <a:rPr lang="en-US" smtClean="0"/>
            </a:br>
            <a:r>
              <a:rPr lang="en-US" sz="3300" smtClean="0"/>
              <a:t>Migration Paths &amp; Experiences</a:t>
            </a:r>
          </a:p>
        </p:txBody>
      </p:sp>
      <p:sp>
        <p:nvSpPr>
          <p:cNvPr id="3075" name="Rectangle 3"/>
          <p:cNvSpPr>
            <a:spLocks noGrp="1" noChangeArrowheads="1"/>
          </p:cNvSpPr>
          <p:nvPr>
            <p:ph type="subTitle" idx="1"/>
          </p:nvPr>
        </p:nvSpPr>
        <p:spPr/>
        <p:txBody>
          <a:bodyPr/>
          <a:lstStyle/>
          <a:p>
            <a:pPr eaLnBrk="1" hangingPunct="1"/>
            <a:r>
              <a:rPr lang="en-US" smtClean="0"/>
              <a:t>Government Finance Division</a:t>
            </a:r>
          </a:p>
          <a:p>
            <a:pPr eaLnBrk="1" hangingPunct="1"/>
            <a:r>
              <a:rPr lang="en-US" smtClean="0"/>
              <a:t>Statistics Department</a:t>
            </a:r>
          </a:p>
          <a:p>
            <a:pPr eaLnBrk="1" hangingPunct="1"/>
            <a:r>
              <a:rPr lang="en-US" smtClean="0"/>
              <a:t>IMF</a:t>
            </a:r>
          </a:p>
          <a:p>
            <a:pPr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4"/>
          <p:cNvSpPr>
            <a:spLocks noGrp="1"/>
          </p:cNvSpPr>
          <p:nvPr>
            <p:ph type="ftr" sz="quarter" idx="11"/>
          </p:nvPr>
        </p:nvSpPr>
        <p:spPr>
          <a:noFill/>
        </p:spPr>
        <p:txBody>
          <a:bodyPr/>
          <a:lstStyle/>
          <a:p>
            <a:r>
              <a:rPr lang="en-US"/>
              <a:t>Government Finance Division, IMF Statistics Department</a:t>
            </a:r>
          </a:p>
        </p:txBody>
      </p:sp>
      <p:sp>
        <p:nvSpPr>
          <p:cNvPr id="21507" name="Slide Number Placeholder 5"/>
          <p:cNvSpPr>
            <a:spLocks noGrp="1"/>
          </p:cNvSpPr>
          <p:nvPr>
            <p:ph type="sldNum" sz="quarter" idx="12"/>
          </p:nvPr>
        </p:nvSpPr>
        <p:spPr>
          <a:noFill/>
        </p:spPr>
        <p:txBody>
          <a:bodyPr/>
          <a:lstStyle/>
          <a:p>
            <a:fld id="{6460CED7-8D4D-4516-B04F-4C861A11625D}" type="slidenum">
              <a:rPr lang="en-US"/>
              <a:pPr/>
              <a:t>10</a:t>
            </a:fld>
            <a:endParaRPr lang="en-US"/>
          </a:p>
        </p:txBody>
      </p:sp>
      <p:sp>
        <p:nvSpPr>
          <p:cNvPr id="355330" name="Rectangle 2"/>
          <p:cNvSpPr>
            <a:spLocks noGrp="1" noChangeArrowheads="1"/>
          </p:cNvSpPr>
          <p:nvPr>
            <p:ph type="title"/>
          </p:nvPr>
        </p:nvSpPr>
        <p:spPr/>
        <p:txBody>
          <a:bodyPr/>
          <a:lstStyle/>
          <a:p>
            <a:pPr eaLnBrk="1" hangingPunct="1">
              <a:defRPr/>
            </a:pPr>
            <a:r>
              <a:rPr lang="en-US" dirty="0" smtClean="0"/>
              <a:t>Development of a Migration Path</a:t>
            </a:r>
            <a:br>
              <a:rPr lang="en-US" dirty="0" smtClean="0"/>
            </a:br>
            <a:r>
              <a:rPr lang="en-US" sz="1800" dirty="0" smtClean="0"/>
              <a:t>(6/7)</a:t>
            </a:r>
          </a:p>
        </p:txBody>
      </p:sp>
      <p:sp>
        <p:nvSpPr>
          <p:cNvPr id="21509" name="Rectangle 3"/>
          <p:cNvSpPr>
            <a:spLocks noGrp="1" noChangeArrowheads="1"/>
          </p:cNvSpPr>
          <p:nvPr>
            <p:ph type="body" idx="1"/>
          </p:nvPr>
        </p:nvSpPr>
        <p:spPr/>
        <p:txBody>
          <a:bodyPr/>
          <a:lstStyle/>
          <a:p>
            <a:pPr marL="476250" indent="-476250" eaLnBrk="1" hangingPunct="1">
              <a:spcAft>
                <a:spcPct val="40000"/>
              </a:spcAft>
              <a:buFont typeface="Wingdings" pitchFamily="2" charset="2"/>
              <a:buAutoNum type="arabicPeriod" startAt="5"/>
            </a:pPr>
            <a:r>
              <a:rPr lang="en-US" dirty="0" smtClean="0">
                <a:solidFill>
                  <a:srgbClr val="CC00CC"/>
                </a:solidFill>
              </a:rPr>
              <a:t>Legislation stage</a:t>
            </a:r>
          </a:p>
          <a:p>
            <a:pPr marL="876300" lvl="1" indent="-419100" eaLnBrk="1" hangingPunct="1">
              <a:spcAft>
                <a:spcPct val="40000"/>
              </a:spcAft>
            </a:pPr>
            <a:r>
              <a:rPr lang="en-US" dirty="0" smtClean="0"/>
              <a:t>New legal framework that includes</a:t>
            </a:r>
          </a:p>
          <a:p>
            <a:pPr marL="1276350" lvl="2" indent="-361950" eaLnBrk="1" hangingPunct="1">
              <a:spcAft>
                <a:spcPct val="40000"/>
              </a:spcAft>
            </a:pPr>
            <a:r>
              <a:rPr lang="en-US" dirty="0" smtClean="0"/>
              <a:t>Timeframe for development stages</a:t>
            </a:r>
          </a:p>
          <a:p>
            <a:pPr marL="1276350" lvl="2" indent="-361950" eaLnBrk="1" hangingPunct="1">
              <a:spcAft>
                <a:spcPct val="40000"/>
              </a:spcAft>
            </a:pPr>
            <a:r>
              <a:rPr lang="en-US" dirty="0" smtClean="0"/>
              <a:t>Assessment of effects on government accounts</a:t>
            </a:r>
          </a:p>
          <a:p>
            <a:pPr marL="876300" lvl="1" indent="-419100" eaLnBrk="1" hangingPunct="1">
              <a:spcAft>
                <a:spcPct val="40000"/>
              </a:spcAft>
            </a:pPr>
            <a:r>
              <a:rPr lang="en-US" dirty="0" smtClean="0"/>
              <a:t>Could include reporting requirements and assignment of responsibilities</a:t>
            </a:r>
          </a:p>
          <a:p>
            <a:pPr marL="876300" lvl="1" indent="-419100" eaLnBrk="1" hangingPunct="1">
              <a:spcAft>
                <a:spcPct val="40000"/>
              </a:spcAft>
            </a:pPr>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4"/>
          <p:cNvSpPr>
            <a:spLocks noGrp="1"/>
          </p:cNvSpPr>
          <p:nvPr>
            <p:ph type="ftr" sz="quarter" idx="11"/>
          </p:nvPr>
        </p:nvSpPr>
        <p:spPr>
          <a:noFill/>
        </p:spPr>
        <p:txBody>
          <a:bodyPr/>
          <a:lstStyle/>
          <a:p>
            <a:r>
              <a:rPr lang="en-US"/>
              <a:t>Government Finance Division, IMF Statistics Department</a:t>
            </a:r>
          </a:p>
        </p:txBody>
      </p:sp>
      <p:sp>
        <p:nvSpPr>
          <p:cNvPr id="22531" name="Slide Number Placeholder 5"/>
          <p:cNvSpPr>
            <a:spLocks noGrp="1"/>
          </p:cNvSpPr>
          <p:nvPr>
            <p:ph type="sldNum" sz="quarter" idx="12"/>
          </p:nvPr>
        </p:nvSpPr>
        <p:spPr>
          <a:noFill/>
        </p:spPr>
        <p:txBody>
          <a:bodyPr/>
          <a:lstStyle/>
          <a:p>
            <a:fld id="{8A0BB53B-4ABD-4E91-95FA-5A8C0924B5BF}" type="slidenum">
              <a:rPr lang="en-US"/>
              <a:pPr/>
              <a:t>11</a:t>
            </a:fld>
            <a:endParaRPr lang="en-US"/>
          </a:p>
        </p:txBody>
      </p:sp>
      <p:sp>
        <p:nvSpPr>
          <p:cNvPr id="357378" name="Rectangle 2"/>
          <p:cNvSpPr>
            <a:spLocks noGrp="1" noChangeArrowheads="1"/>
          </p:cNvSpPr>
          <p:nvPr>
            <p:ph type="title"/>
          </p:nvPr>
        </p:nvSpPr>
        <p:spPr/>
        <p:txBody>
          <a:bodyPr/>
          <a:lstStyle/>
          <a:p>
            <a:pPr eaLnBrk="1" hangingPunct="1">
              <a:defRPr/>
            </a:pPr>
            <a:r>
              <a:rPr lang="en-US" dirty="0" smtClean="0"/>
              <a:t>Development of a Migration Path</a:t>
            </a:r>
            <a:br>
              <a:rPr lang="en-US" dirty="0" smtClean="0"/>
            </a:br>
            <a:r>
              <a:rPr lang="en-US" sz="1800" dirty="0" smtClean="0"/>
              <a:t>(7/7)</a:t>
            </a:r>
          </a:p>
        </p:txBody>
      </p:sp>
      <p:sp>
        <p:nvSpPr>
          <p:cNvPr id="22533" name="Rectangle 3"/>
          <p:cNvSpPr>
            <a:spLocks noGrp="1" noChangeArrowheads="1"/>
          </p:cNvSpPr>
          <p:nvPr>
            <p:ph type="body" idx="1"/>
          </p:nvPr>
        </p:nvSpPr>
        <p:spPr/>
        <p:txBody>
          <a:bodyPr/>
          <a:lstStyle/>
          <a:p>
            <a:pPr marL="476250" indent="-476250" eaLnBrk="1" hangingPunct="1">
              <a:spcAft>
                <a:spcPct val="50000"/>
              </a:spcAft>
              <a:buFont typeface="Wingdings" pitchFamily="2" charset="2"/>
              <a:buAutoNum type="arabicPeriod" startAt="6"/>
            </a:pPr>
            <a:r>
              <a:rPr lang="en-US" dirty="0" smtClean="0">
                <a:solidFill>
                  <a:srgbClr val="CC00CC"/>
                </a:solidFill>
              </a:rPr>
              <a:t>Implementation stage</a:t>
            </a:r>
          </a:p>
          <a:p>
            <a:pPr marL="876300" lvl="1" indent="-419100" eaLnBrk="1" hangingPunct="1">
              <a:spcAft>
                <a:spcPct val="50000"/>
              </a:spcAft>
            </a:pPr>
            <a:r>
              <a:rPr lang="en-US" dirty="0" smtClean="0"/>
              <a:t>Depend on migration path</a:t>
            </a:r>
          </a:p>
          <a:p>
            <a:pPr marL="876300" lvl="1" indent="-419100" eaLnBrk="1" hangingPunct="1">
              <a:spcAft>
                <a:spcPct val="50000"/>
              </a:spcAft>
            </a:pPr>
            <a:r>
              <a:rPr lang="en-US" dirty="0" smtClean="0"/>
              <a:t>A finite task with definite and specific objectives</a:t>
            </a:r>
          </a:p>
          <a:p>
            <a:pPr marL="876300" lvl="1" indent="-419100" eaLnBrk="1" hangingPunct="1">
              <a:spcAft>
                <a:spcPct val="50000"/>
              </a:spcAft>
            </a:pPr>
            <a:r>
              <a:rPr lang="en-US" dirty="0" smtClean="0"/>
              <a:t>Flexibility to adjust</a:t>
            </a:r>
          </a:p>
          <a:p>
            <a:pPr marL="876300" lvl="1" indent="-419100" eaLnBrk="1" hangingPunct="1">
              <a:spcAft>
                <a:spcPct val="50000"/>
              </a:spcAft>
            </a:pPr>
            <a:r>
              <a:rPr lang="en-US" dirty="0" smtClean="0"/>
              <a:t>Accommodate new developments as they occur</a:t>
            </a:r>
          </a:p>
          <a:p>
            <a:pPr marL="1140714" lvl="1" indent="-283464" eaLnBrk="1" hangingPunct="1">
              <a:spcBef>
                <a:spcPts val="504"/>
              </a:spcBef>
              <a:spcAft>
                <a:spcPts val="1134"/>
              </a:spcAft>
              <a:buSzPts val="2100"/>
              <a:buFont typeface="Arial"/>
              <a:buChar char="●"/>
            </a:pPr>
            <a:r>
              <a:rPr lang="en-US" sz="1100" dirty="0" smtClean="0"/>
              <a:t>Change classifications in cash accounting system to the GFSM 2001 framework</a:t>
            </a:r>
          </a:p>
          <a:p>
            <a:pPr marL="1140714" lvl="1" indent="-283464" eaLnBrk="1" hangingPunct="1">
              <a:spcBef>
                <a:spcPts val="504"/>
              </a:spcBef>
              <a:spcAft>
                <a:spcPts val="1134"/>
              </a:spcAft>
              <a:buSzPts val="2100"/>
              <a:buFont typeface="Arial"/>
              <a:buChar char="●"/>
            </a:pPr>
            <a:r>
              <a:rPr lang="en-US" sz="1100" dirty="0" smtClean="0">
                <a:effectLst>
                  <a:outerShdw blurRad="38100" dist="38100" dir="2700000" algn="tl">
                    <a:srgbClr val="C0C0C0"/>
                  </a:outerShdw>
                </a:effectLst>
              </a:rPr>
              <a:t>Estimate noncash items, e.g., grants in kind, other payments in kind</a:t>
            </a:r>
          </a:p>
          <a:p>
            <a:pPr marL="1140714" lvl="1" indent="-283464" eaLnBrk="1" hangingPunct="1">
              <a:spcBef>
                <a:spcPts val="504"/>
              </a:spcBef>
              <a:spcAft>
                <a:spcPts val="1134"/>
              </a:spcAft>
              <a:buSzPts val="2100"/>
              <a:buFont typeface="Arial"/>
              <a:buChar char="●"/>
            </a:pPr>
            <a:r>
              <a:rPr lang="en-US" sz="1100" dirty="0" smtClean="0">
                <a:effectLst>
                  <a:outerShdw blurRad="38100" dist="38100" dir="2700000" algn="tl">
                    <a:srgbClr val="C0C0C0"/>
                  </a:outerShdw>
                </a:effectLst>
              </a:rPr>
              <a:t>Adjust time of recording of flows, e.g., interest</a:t>
            </a:r>
          </a:p>
          <a:p>
            <a:pPr marL="1140714" lvl="1" indent="-283464" eaLnBrk="1" hangingPunct="1">
              <a:spcBef>
                <a:spcPts val="504"/>
              </a:spcBef>
              <a:spcAft>
                <a:spcPts val="1134"/>
              </a:spcAft>
              <a:buSzPts val="2100"/>
              <a:buFont typeface="Arial"/>
              <a:buChar char="●"/>
            </a:pPr>
            <a:r>
              <a:rPr lang="en-US" sz="1100" dirty="0" smtClean="0"/>
              <a:t>Add consumption of fixed capital to Statement of Government Operations</a:t>
            </a:r>
            <a:endParaRPr lang="en-US" sz="1100" dirty="0" smtClean="0">
              <a:effectLst>
                <a:outerShdw blurRad="38100" dist="38100" dir="2700000" algn="tl">
                  <a:srgbClr val="C0C0C0"/>
                </a:outerShdw>
              </a:effectLst>
            </a:endParaRPr>
          </a:p>
          <a:p>
            <a:pPr marL="1140714" lvl="1" indent="-283464" eaLnBrk="1" hangingPunct="1">
              <a:spcBef>
                <a:spcPts val="504"/>
              </a:spcBef>
              <a:spcAft>
                <a:spcPts val="1134"/>
              </a:spcAft>
              <a:buSzPts val="2100"/>
              <a:buFont typeface="Arial"/>
              <a:buChar char="●"/>
            </a:pPr>
            <a:r>
              <a:rPr lang="en-US" sz="1100" dirty="0" smtClean="0">
                <a:effectLst>
                  <a:outerShdw blurRad="38100" dist="38100" dir="2700000" algn="tl">
                    <a:srgbClr val="C0C0C0"/>
                  </a:outerShdw>
                </a:effectLst>
              </a:rPr>
              <a:t>Obtain partial data on holding gains (revaluations) and other economic flows, e.g., foreign loans, debt write-off</a:t>
            </a:r>
          </a:p>
          <a:p>
            <a:pPr marL="1140714" lvl="1" indent="-283464" eaLnBrk="1" hangingPunct="1">
              <a:spcBef>
                <a:spcPts val="504"/>
              </a:spcBef>
              <a:spcAft>
                <a:spcPts val="1134"/>
              </a:spcAft>
              <a:buSzPts val="2100"/>
              <a:buFont typeface="Arial"/>
              <a:buChar char="●"/>
            </a:pPr>
            <a:endParaRPr lang="en-US" sz="1300" dirty="0" smtClean="0"/>
          </a:p>
          <a:p>
            <a:pPr marL="1276350" lvl="2" indent="-419100" eaLnBrk="1" hangingPunct="1">
              <a:spcAft>
                <a:spcPct val="50000"/>
              </a:spcAft>
            </a:pPr>
            <a:endParaRPr lang="en-US" dirty="0" smtClean="0"/>
          </a:p>
          <a:p>
            <a:pPr marL="876300" lvl="1" indent="-419100" eaLnBrk="1" hangingPunct="1">
              <a:spcAft>
                <a:spcPct val="50000"/>
              </a:spcAft>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smtClean="0"/>
              <a:t>Government Finance Division, IMF Statistics Department</a:t>
            </a:r>
            <a:endParaRPr lang="en-US"/>
          </a:p>
        </p:txBody>
      </p:sp>
      <p:sp>
        <p:nvSpPr>
          <p:cNvPr id="5" name="Slide Number Placeholder 4"/>
          <p:cNvSpPr>
            <a:spLocks noGrp="1"/>
          </p:cNvSpPr>
          <p:nvPr>
            <p:ph type="sldNum" sz="quarter" idx="12"/>
          </p:nvPr>
        </p:nvSpPr>
        <p:spPr/>
        <p:txBody>
          <a:bodyPr/>
          <a:lstStyle/>
          <a:p>
            <a:pPr>
              <a:defRPr/>
            </a:pPr>
            <a:fld id="{3327ACAF-9156-45AA-A266-E5FD533EA16D}" type="slidenum">
              <a:rPr lang="en-US" smtClean="0"/>
              <a:pPr>
                <a:defRPr/>
              </a:pPr>
              <a:t>12</a:t>
            </a:fld>
            <a:endParaRPr lang="en-US"/>
          </a:p>
        </p:txBody>
      </p:sp>
      <p:graphicFrame>
        <p:nvGraphicFramePr>
          <p:cNvPr id="6" name="Table 5"/>
          <p:cNvGraphicFramePr>
            <a:graphicFrameLocks noGrp="1"/>
          </p:cNvGraphicFramePr>
          <p:nvPr/>
        </p:nvGraphicFramePr>
        <p:xfrm>
          <a:off x="1066800" y="609600"/>
          <a:ext cx="7239000" cy="5860558"/>
        </p:xfrm>
        <a:graphic>
          <a:graphicData uri="http://schemas.openxmlformats.org/drawingml/2006/table">
            <a:tbl>
              <a:tblPr/>
              <a:tblGrid>
                <a:gridCol w="7239000"/>
              </a:tblGrid>
              <a:tr h="1230701">
                <a:tc>
                  <a:txBody>
                    <a:bodyPr/>
                    <a:lstStyle/>
                    <a:p>
                      <a:pPr marL="0" marR="0" algn="ctr">
                        <a:lnSpc>
                          <a:spcPts val="1500"/>
                        </a:lnSpc>
                        <a:spcBef>
                          <a:spcPts val="0"/>
                        </a:spcBef>
                        <a:spcAft>
                          <a:spcPts val="0"/>
                        </a:spcAft>
                      </a:pPr>
                      <a:r>
                        <a:rPr lang="en-US" sz="2000" b="1" dirty="0" smtClean="0">
                          <a:solidFill>
                            <a:srgbClr val="4B82AD"/>
                          </a:solidFill>
                          <a:latin typeface="Segoe UI"/>
                          <a:ea typeface="MS Mincho"/>
                          <a:cs typeface="Segoe UI"/>
                        </a:rPr>
                        <a:t>Summary </a:t>
                      </a:r>
                      <a:r>
                        <a:rPr lang="en-US" sz="2000" b="1" dirty="0">
                          <a:solidFill>
                            <a:srgbClr val="4B82AD"/>
                          </a:solidFill>
                          <a:latin typeface="Segoe UI"/>
                          <a:ea typeface="MS Mincho"/>
                          <a:cs typeface="Segoe UI"/>
                        </a:rPr>
                        <a:t>of Progress of the Migration Toward </a:t>
                      </a:r>
                      <a:r>
                        <a:rPr lang="en-US" sz="2000" b="1" i="1" dirty="0">
                          <a:solidFill>
                            <a:srgbClr val="4B82AD"/>
                          </a:solidFill>
                          <a:latin typeface="Segoe UI"/>
                          <a:ea typeface="MS Mincho"/>
                          <a:cs typeface="Segoe UI"/>
                        </a:rPr>
                        <a:t>GFSM 2001</a:t>
                      </a:r>
                      <a:r>
                        <a:rPr lang="en-US" sz="2000" b="1" dirty="0">
                          <a:solidFill>
                            <a:srgbClr val="4B82AD"/>
                          </a:solidFill>
                          <a:latin typeface="Segoe UI"/>
                          <a:ea typeface="MS Mincho"/>
                          <a:cs typeface="Segoe UI"/>
                        </a:rPr>
                        <a:t> </a:t>
                      </a:r>
                      <a:endParaRPr lang="en-US" sz="2000" dirty="0">
                        <a:latin typeface="Segoe UI"/>
                        <a:ea typeface="MS Mincho"/>
                        <a:cs typeface="Times New Roman"/>
                      </a:endParaRPr>
                    </a:p>
                    <a:p>
                      <a:pPr marL="0" marR="0" algn="ctr">
                        <a:lnSpc>
                          <a:spcPts val="1500"/>
                        </a:lnSpc>
                        <a:spcBef>
                          <a:spcPts val="0"/>
                        </a:spcBef>
                        <a:spcAft>
                          <a:spcPts val="0"/>
                        </a:spcAft>
                      </a:pPr>
                      <a:r>
                        <a:rPr lang="en-US" sz="2000" b="1" dirty="0">
                          <a:solidFill>
                            <a:srgbClr val="4B82AD"/>
                          </a:solidFill>
                          <a:latin typeface="Segoe UI"/>
                          <a:ea typeface="MS Mincho"/>
                          <a:cs typeface="Segoe UI"/>
                        </a:rPr>
                        <a:t>Presentation in Staff Reports</a:t>
                      </a:r>
                      <a:endParaRPr lang="en-US" sz="2000" dirty="0">
                        <a:latin typeface="Segoe UI"/>
                        <a:ea typeface="MS Mincho"/>
                        <a:cs typeface="Times New Roman"/>
                      </a:endParaRPr>
                    </a:p>
                    <a:p>
                      <a:pPr marL="0" marR="0">
                        <a:lnSpc>
                          <a:spcPts val="1500"/>
                        </a:lnSpc>
                        <a:spcBef>
                          <a:spcPts val="0"/>
                        </a:spcBef>
                        <a:spcAft>
                          <a:spcPts val="0"/>
                        </a:spcAft>
                      </a:pPr>
                      <a:r>
                        <a:rPr lang="en-US" sz="800" dirty="0">
                          <a:latin typeface="Segoe UI"/>
                          <a:ea typeface="MS Mincho"/>
                          <a:cs typeface="Segoe UI"/>
                        </a:rPr>
                        <a:t>By Area Department</a:t>
                      </a:r>
                      <a:r>
                        <a:rPr lang="en-US" sz="1050" dirty="0">
                          <a:latin typeface="Segoe UI"/>
                          <a:ea typeface="MS Mincho"/>
                          <a:cs typeface="Times New Roman"/>
                        </a:rPr>
                        <a:t>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534357">
                <a:tc>
                  <a:txBody>
                    <a:bodyPr/>
                    <a:lstStyle/>
                    <a:p>
                      <a:pPr marL="0" marR="0">
                        <a:lnSpc>
                          <a:spcPts val="1500"/>
                        </a:lnSpc>
                        <a:spcBef>
                          <a:spcPts val="0"/>
                        </a:spcBef>
                        <a:spcAft>
                          <a:spcPts val="0"/>
                        </a:spcAft>
                      </a:pPr>
                      <a:endParaRPr lang="en-US" sz="1050" dirty="0" smtClean="0">
                        <a:latin typeface="Segoe UI"/>
                        <a:ea typeface="MS Mincho"/>
                        <a:cs typeface="Times New Roman"/>
                      </a:endParaRPr>
                    </a:p>
                    <a:p>
                      <a:pPr marL="0" marR="0">
                        <a:lnSpc>
                          <a:spcPts val="1500"/>
                        </a:lnSpc>
                        <a:spcBef>
                          <a:spcPts val="0"/>
                        </a:spcBef>
                        <a:spcAft>
                          <a:spcPts val="0"/>
                        </a:spcAft>
                      </a:pPr>
                      <a:endParaRPr lang="en-US" sz="1050" dirty="0" smtClean="0">
                        <a:latin typeface="Segoe UI"/>
                        <a:ea typeface="MS Mincho"/>
                        <a:cs typeface="Times New Roman"/>
                      </a:endParaRPr>
                    </a:p>
                    <a:p>
                      <a:pPr marL="0" marR="0">
                        <a:lnSpc>
                          <a:spcPts val="1500"/>
                        </a:lnSpc>
                        <a:spcBef>
                          <a:spcPts val="0"/>
                        </a:spcBef>
                        <a:spcAft>
                          <a:spcPts val="0"/>
                        </a:spcAft>
                      </a:pPr>
                      <a:endParaRPr lang="en-US" sz="1050" dirty="0" smtClean="0">
                        <a:latin typeface="Segoe UI"/>
                        <a:ea typeface="MS Mincho"/>
                        <a:cs typeface="Times New Roman"/>
                      </a:endParaRPr>
                    </a:p>
                    <a:p>
                      <a:pPr marL="0" marR="0">
                        <a:lnSpc>
                          <a:spcPts val="1500"/>
                        </a:lnSpc>
                        <a:spcBef>
                          <a:spcPts val="0"/>
                        </a:spcBef>
                        <a:spcAft>
                          <a:spcPts val="0"/>
                        </a:spcAft>
                      </a:pPr>
                      <a:endParaRPr lang="en-US" sz="1050" dirty="0" smtClean="0">
                        <a:latin typeface="Segoe UI"/>
                        <a:ea typeface="MS Mincho"/>
                        <a:cs typeface="Times New Roman"/>
                      </a:endParaRPr>
                    </a:p>
                    <a:p>
                      <a:pPr marL="0" marR="0">
                        <a:lnSpc>
                          <a:spcPts val="1500"/>
                        </a:lnSpc>
                        <a:spcBef>
                          <a:spcPts val="0"/>
                        </a:spcBef>
                        <a:spcAft>
                          <a:spcPts val="0"/>
                        </a:spcAft>
                      </a:pPr>
                      <a:endParaRPr lang="en-US" sz="1050" dirty="0" smtClean="0">
                        <a:latin typeface="Segoe UI"/>
                        <a:ea typeface="MS Mincho"/>
                        <a:cs typeface="Times New Roman"/>
                      </a:endParaRPr>
                    </a:p>
                    <a:p>
                      <a:pPr marL="0" marR="0">
                        <a:lnSpc>
                          <a:spcPts val="1500"/>
                        </a:lnSpc>
                        <a:spcBef>
                          <a:spcPts val="0"/>
                        </a:spcBef>
                        <a:spcAft>
                          <a:spcPts val="0"/>
                        </a:spcAft>
                      </a:pPr>
                      <a:endParaRPr lang="en-US" sz="1050" dirty="0" smtClean="0">
                        <a:latin typeface="Segoe UI"/>
                        <a:ea typeface="MS Mincho"/>
                        <a:cs typeface="Times New Roman"/>
                      </a:endParaRPr>
                    </a:p>
                    <a:p>
                      <a:pPr marL="0" marR="0">
                        <a:lnSpc>
                          <a:spcPts val="1500"/>
                        </a:lnSpc>
                        <a:spcBef>
                          <a:spcPts val="0"/>
                        </a:spcBef>
                        <a:spcAft>
                          <a:spcPts val="0"/>
                        </a:spcAft>
                      </a:pPr>
                      <a:endParaRPr lang="en-US" sz="1050" dirty="0" smtClean="0">
                        <a:latin typeface="Segoe UI"/>
                        <a:ea typeface="MS Mincho"/>
                        <a:cs typeface="Times New Roman"/>
                      </a:endParaRPr>
                    </a:p>
                    <a:p>
                      <a:pPr marL="0" marR="0">
                        <a:lnSpc>
                          <a:spcPts val="1500"/>
                        </a:lnSpc>
                        <a:spcBef>
                          <a:spcPts val="0"/>
                        </a:spcBef>
                        <a:spcAft>
                          <a:spcPts val="0"/>
                        </a:spcAft>
                      </a:pPr>
                      <a:endParaRPr lang="en-US" sz="1050" dirty="0" smtClean="0">
                        <a:latin typeface="Segoe UI"/>
                        <a:ea typeface="MS Mincho"/>
                        <a:cs typeface="Times New Roman"/>
                      </a:endParaRPr>
                    </a:p>
                    <a:p>
                      <a:pPr marL="0" marR="0">
                        <a:lnSpc>
                          <a:spcPts val="1500"/>
                        </a:lnSpc>
                        <a:spcBef>
                          <a:spcPts val="0"/>
                        </a:spcBef>
                        <a:spcAft>
                          <a:spcPts val="0"/>
                        </a:spcAft>
                      </a:pPr>
                      <a:endParaRPr lang="en-US" sz="1050" dirty="0" smtClean="0">
                        <a:latin typeface="Segoe UI"/>
                        <a:ea typeface="MS Mincho"/>
                        <a:cs typeface="Times New Roman"/>
                      </a:endParaRPr>
                    </a:p>
                    <a:p>
                      <a:pPr marL="0" marR="0">
                        <a:lnSpc>
                          <a:spcPts val="1500"/>
                        </a:lnSpc>
                        <a:spcBef>
                          <a:spcPts val="0"/>
                        </a:spcBef>
                        <a:spcAft>
                          <a:spcPts val="0"/>
                        </a:spcAft>
                      </a:pPr>
                      <a:endParaRPr lang="en-US" sz="1050" dirty="0" smtClean="0">
                        <a:latin typeface="Segoe UI"/>
                        <a:ea typeface="MS Mincho"/>
                        <a:cs typeface="Times New Roman"/>
                      </a:endParaRPr>
                    </a:p>
                    <a:p>
                      <a:pPr marL="0" marR="0">
                        <a:lnSpc>
                          <a:spcPts val="1500"/>
                        </a:lnSpc>
                        <a:spcBef>
                          <a:spcPts val="0"/>
                        </a:spcBef>
                        <a:spcAft>
                          <a:spcPts val="0"/>
                        </a:spcAft>
                      </a:pPr>
                      <a:endParaRPr lang="en-US" sz="1050" dirty="0" smtClean="0">
                        <a:latin typeface="Segoe UI"/>
                        <a:ea typeface="MS Mincho"/>
                        <a:cs typeface="Times New Roman"/>
                      </a:endParaRPr>
                    </a:p>
                    <a:p>
                      <a:pPr marL="0" marR="0">
                        <a:lnSpc>
                          <a:spcPts val="1500"/>
                        </a:lnSpc>
                        <a:spcBef>
                          <a:spcPts val="0"/>
                        </a:spcBef>
                        <a:spcAft>
                          <a:spcPts val="0"/>
                        </a:spcAft>
                      </a:pPr>
                      <a:endParaRPr lang="en-US" sz="1050" dirty="0">
                        <a:latin typeface="Segoe UI"/>
                        <a:ea typeface="MS Mincho"/>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r>
              <a:tr h="1873742">
                <a:tc>
                  <a:txBody>
                    <a:bodyPr/>
                    <a:lstStyle/>
                    <a:p>
                      <a:pPr marL="0" marR="0">
                        <a:lnSpc>
                          <a:spcPts val="1500"/>
                        </a:lnSpc>
                        <a:spcBef>
                          <a:spcPts val="0"/>
                        </a:spcBef>
                        <a:spcAft>
                          <a:spcPts val="0"/>
                        </a:spcAft>
                      </a:pPr>
                      <a:endParaRPr lang="en-US" sz="900" dirty="0">
                        <a:latin typeface="Segoe UI"/>
                        <a:ea typeface="MS Mincho"/>
                        <a:cs typeface="Segoe UI"/>
                      </a:endParaRPr>
                    </a:p>
                    <a:p>
                      <a:pPr marL="0" marR="0">
                        <a:lnSpc>
                          <a:spcPts val="1500"/>
                        </a:lnSpc>
                        <a:spcBef>
                          <a:spcPts val="0"/>
                        </a:spcBef>
                        <a:spcAft>
                          <a:spcPts val="0"/>
                        </a:spcAft>
                      </a:pPr>
                      <a:endParaRPr lang="en-US" sz="900" dirty="0" smtClean="0">
                        <a:latin typeface="Segoe UI"/>
                        <a:ea typeface="MS Mincho"/>
                        <a:cs typeface="Segoe UI"/>
                      </a:endParaRPr>
                    </a:p>
                    <a:p>
                      <a:pPr marL="0" marR="0">
                        <a:lnSpc>
                          <a:spcPts val="1500"/>
                        </a:lnSpc>
                        <a:spcBef>
                          <a:spcPts val="0"/>
                        </a:spcBef>
                        <a:spcAft>
                          <a:spcPts val="0"/>
                        </a:spcAft>
                      </a:pPr>
                      <a:endParaRPr lang="en-US" sz="900" dirty="0" smtClean="0">
                        <a:latin typeface="Segoe UI"/>
                        <a:ea typeface="MS Mincho"/>
                        <a:cs typeface="Segoe UI"/>
                      </a:endParaRPr>
                    </a:p>
                    <a:p>
                      <a:pPr marL="0" marR="0">
                        <a:lnSpc>
                          <a:spcPts val="1500"/>
                        </a:lnSpc>
                        <a:spcBef>
                          <a:spcPts val="0"/>
                        </a:spcBef>
                        <a:spcAft>
                          <a:spcPts val="0"/>
                        </a:spcAft>
                      </a:pPr>
                      <a:endParaRPr lang="en-US" sz="900" dirty="0" smtClean="0">
                        <a:latin typeface="Segoe UI"/>
                        <a:ea typeface="MS Mincho"/>
                        <a:cs typeface="Segoe UI"/>
                      </a:endParaRPr>
                    </a:p>
                    <a:p>
                      <a:pPr marL="0" marR="0">
                        <a:lnSpc>
                          <a:spcPts val="1500"/>
                        </a:lnSpc>
                        <a:spcBef>
                          <a:spcPts val="0"/>
                        </a:spcBef>
                        <a:spcAft>
                          <a:spcPts val="0"/>
                        </a:spcAft>
                      </a:pPr>
                      <a:endParaRPr lang="en-US" sz="900" dirty="0" smtClean="0">
                        <a:latin typeface="Segoe UI"/>
                        <a:ea typeface="MS Mincho"/>
                        <a:cs typeface="Segoe UI"/>
                      </a:endParaRPr>
                    </a:p>
                    <a:p>
                      <a:pPr marL="0" marR="0">
                        <a:lnSpc>
                          <a:spcPts val="1500"/>
                        </a:lnSpc>
                        <a:spcBef>
                          <a:spcPts val="0"/>
                        </a:spcBef>
                        <a:spcAft>
                          <a:spcPts val="0"/>
                        </a:spcAft>
                      </a:pPr>
                      <a:endParaRPr lang="en-US" sz="900" dirty="0" smtClean="0">
                        <a:latin typeface="Segoe UI"/>
                        <a:ea typeface="MS Mincho"/>
                        <a:cs typeface="Segoe UI"/>
                      </a:endParaRPr>
                    </a:p>
                    <a:p>
                      <a:pPr marL="0" marR="0">
                        <a:lnSpc>
                          <a:spcPts val="1500"/>
                        </a:lnSpc>
                        <a:spcBef>
                          <a:spcPts val="0"/>
                        </a:spcBef>
                        <a:spcAft>
                          <a:spcPts val="0"/>
                        </a:spcAft>
                      </a:pPr>
                      <a:r>
                        <a:rPr lang="en-US" sz="1100" dirty="0" smtClean="0">
                          <a:latin typeface="Segoe UI"/>
                          <a:ea typeface="MS Mincho"/>
                          <a:cs typeface="Segoe UI"/>
                        </a:rPr>
                        <a:t>There has been a steady progress with the implementation of the Board decision, and by the end of June 2013, 136 staff reports included the GFSM 2001 presentation of fiscal data. This number includes countries with Fund supported programs, and it represents about 70 percent of all staff reports. </a:t>
                      </a:r>
                    </a:p>
                    <a:p>
                      <a:pPr marL="0" marR="0">
                        <a:lnSpc>
                          <a:spcPts val="1500"/>
                        </a:lnSpc>
                        <a:spcBef>
                          <a:spcPts val="0"/>
                        </a:spcBef>
                        <a:spcAft>
                          <a:spcPts val="0"/>
                        </a:spcAft>
                      </a:pPr>
                      <a:endParaRPr lang="en-US" sz="900" dirty="0" smtClean="0">
                        <a:latin typeface="Segoe UI"/>
                        <a:ea typeface="MS Mincho"/>
                        <a:cs typeface="Segoe UI"/>
                      </a:endParaRPr>
                    </a:p>
                    <a:p>
                      <a:pPr marL="0" marR="0">
                        <a:lnSpc>
                          <a:spcPts val="1500"/>
                        </a:lnSpc>
                        <a:spcBef>
                          <a:spcPts val="0"/>
                        </a:spcBef>
                        <a:spcAft>
                          <a:spcPts val="0"/>
                        </a:spcAft>
                      </a:pPr>
                      <a:r>
                        <a:rPr lang="en-US" sz="900" dirty="0" smtClean="0">
                          <a:latin typeface="Segoe UI"/>
                          <a:ea typeface="MS Mincho"/>
                          <a:cs typeface="Segoe UI"/>
                        </a:rPr>
                        <a:t>Source</a:t>
                      </a:r>
                      <a:r>
                        <a:rPr lang="en-US" sz="900" dirty="0">
                          <a:latin typeface="Segoe UI"/>
                          <a:ea typeface="MS Mincho"/>
                          <a:cs typeface="Segoe UI"/>
                        </a:rPr>
                        <a:t>: IMF Staff Reports</a:t>
                      </a:r>
                      <a:endParaRPr lang="en-US" sz="1050" dirty="0">
                        <a:latin typeface="Segoe UI"/>
                        <a:ea typeface="MS Mincho"/>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pic>
        <p:nvPicPr>
          <p:cNvPr id="2049" name="Picture 19"/>
          <p:cNvPicPr>
            <a:picLocks noChangeAspect="1" noChangeArrowheads="1"/>
          </p:cNvPicPr>
          <p:nvPr/>
        </p:nvPicPr>
        <p:blipFill>
          <a:blip r:embed="rId2" cstate="print"/>
          <a:srcRect/>
          <a:stretch>
            <a:fillRect/>
          </a:stretch>
        </p:blipFill>
        <p:spPr bwMode="auto">
          <a:xfrm>
            <a:off x="1219200" y="1752600"/>
            <a:ext cx="7086600" cy="36576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8229600" cy="1447800"/>
          </a:xfrm>
        </p:spPr>
        <p:txBody>
          <a:bodyPr/>
          <a:lstStyle/>
          <a:p>
            <a:r>
              <a:rPr lang="en-US" dirty="0" smtClean="0"/>
              <a:t>Number of Countries Reporting Data for the </a:t>
            </a:r>
            <a:r>
              <a:rPr lang="en-US" i="1" dirty="0" smtClean="0"/>
              <a:t>GFSY </a:t>
            </a:r>
            <a:r>
              <a:rPr lang="en-US" dirty="0" smtClean="0"/>
              <a:t>in </a:t>
            </a:r>
            <a:r>
              <a:rPr lang="en-US" i="1" dirty="0" smtClean="0"/>
              <a:t>GFSM 2001</a:t>
            </a:r>
            <a:r>
              <a:rPr lang="en-US" dirty="0" smtClean="0"/>
              <a:t> Format</a:t>
            </a:r>
            <a:br>
              <a:rPr lang="en-US" dirty="0" smtClean="0"/>
            </a:br>
            <a:r>
              <a:rPr lang="en-US" sz="1200" b="0" dirty="0" smtClean="0"/>
              <a:t>Source: </a:t>
            </a:r>
            <a:r>
              <a:rPr lang="en-US" sz="1200" b="0" i="1" dirty="0" smtClean="0"/>
              <a:t>Government Finance Statistics Yearbook</a:t>
            </a:r>
            <a:endParaRPr lang="en-US" b="0" dirty="0"/>
          </a:p>
        </p:txBody>
      </p:sp>
      <p:sp>
        <p:nvSpPr>
          <p:cNvPr id="4" name="Footer Placeholder 3"/>
          <p:cNvSpPr>
            <a:spLocks noGrp="1"/>
          </p:cNvSpPr>
          <p:nvPr>
            <p:ph type="ftr" sz="quarter" idx="11"/>
          </p:nvPr>
        </p:nvSpPr>
        <p:spPr/>
        <p:txBody>
          <a:bodyPr/>
          <a:lstStyle/>
          <a:p>
            <a:pPr>
              <a:defRPr/>
            </a:pPr>
            <a:r>
              <a:rPr lang="en-US" smtClean="0"/>
              <a:t>Government Finance Division, IMF Statistics Department</a:t>
            </a:r>
            <a:endParaRPr lang="en-US"/>
          </a:p>
        </p:txBody>
      </p:sp>
      <p:sp>
        <p:nvSpPr>
          <p:cNvPr id="5" name="Slide Number Placeholder 4"/>
          <p:cNvSpPr>
            <a:spLocks noGrp="1"/>
          </p:cNvSpPr>
          <p:nvPr>
            <p:ph type="sldNum" sz="quarter" idx="12"/>
          </p:nvPr>
        </p:nvSpPr>
        <p:spPr/>
        <p:txBody>
          <a:bodyPr/>
          <a:lstStyle/>
          <a:p>
            <a:pPr>
              <a:defRPr/>
            </a:pPr>
            <a:fld id="{3327ACAF-9156-45AA-A266-E5FD533EA16D}" type="slidenum">
              <a:rPr lang="en-US" smtClean="0"/>
              <a:pPr>
                <a:defRPr/>
              </a:pPr>
              <a:t>13</a:t>
            </a:fld>
            <a:endParaRPr lang="en-US"/>
          </a:p>
        </p:txBody>
      </p:sp>
      <p:pic>
        <p:nvPicPr>
          <p:cNvPr id="6" name="Content Placeholder 5"/>
          <p:cNvPicPr>
            <a:picLocks noGrp="1"/>
          </p:cNvPicPr>
          <p:nvPr>
            <p:ph idx="1"/>
          </p:nvPr>
        </p:nvPicPr>
        <p:blipFill>
          <a:blip r:embed="rId2" cstate="print"/>
          <a:srcRect/>
          <a:stretch>
            <a:fillRect/>
          </a:stretch>
        </p:blipFill>
        <p:spPr bwMode="auto">
          <a:xfrm>
            <a:off x="1482637" y="2059487"/>
            <a:ext cx="6635925" cy="3820114"/>
          </a:xfrm>
          <a:prstGeom prst="rect">
            <a:avLst/>
          </a:prstGeom>
          <a:noFill/>
          <a:ln w="9525">
            <a:noFill/>
            <a:miter lim="800000"/>
            <a:headEnd/>
            <a:tailEnd/>
          </a:ln>
        </p:spPr>
      </p:pic>
      <p:sp>
        <p:nvSpPr>
          <p:cNvPr id="7" name="TextBox 6"/>
          <p:cNvSpPr txBox="1"/>
          <p:nvPr/>
        </p:nvSpPr>
        <p:spPr>
          <a:xfrm>
            <a:off x="990600" y="6172200"/>
            <a:ext cx="4953000" cy="307777"/>
          </a:xfrm>
          <a:prstGeom prst="rect">
            <a:avLst/>
          </a:prstGeom>
          <a:noFill/>
        </p:spPr>
        <p:txBody>
          <a:bodyPr wrap="square" rtlCol="0">
            <a:spAutoFit/>
          </a:bodyPr>
          <a:lstStyle/>
          <a:p>
            <a:r>
              <a:rPr lang="en-US" sz="1400" dirty="0" smtClean="0"/>
              <a:t>Source: </a:t>
            </a:r>
            <a:r>
              <a:rPr lang="en-US" sz="1400" i="1" dirty="0" smtClean="0"/>
              <a:t>Government Finance Statistics Yearbook</a:t>
            </a:r>
            <a:endParaRPr lang="en-US" sz="1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 of Countries Reporting Data on Assets and Liabilities</a:t>
            </a:r>
            <a:endParaRPr lang="en-US" dirty="0"/>
          </a:p>
        </p:txBody>
      </p:sp>
      <p:sp>
        <p:nvSpPr>
          <p:cNvPr id="4" name="Footer Placeholder 3"/>
          <p:cNvSpPr>
            <a:spLocks noGrp="1"/>
          </p:cNvSpPr>
          <p:nvPr>
            <p:ph type="ftr" sz="quarter" idx="11"/>
          </p:nvPr>
        </p:nvSpPr>
        <p:spPr/>
        <p:txBody>
          <a:bodyPr/>
          <a:lstStyle/>
          <a:p>
            <a:pPr>
              <a:defRPr/>
            </a:pPr>
            <a:r>
              <a:rPr lang="en-US" smtClean="0"/>
              <a:t>Government Finance Division, IMF Statistics Department</a:t>
            </a:r>
            <a:endParaRPr lang="en-US"/>
          </a:p>
        </p:txBody>
      </p:sp>
      <p:sp>
        <p:nvSpPr>
          <p:cNvPr id="5" name="Slide Number Placeholder 4"/>
          <p:cNvSpPr>
            <a:spLocks noGrp="1"/>
          </p:cNvSpPr>
          <p:nvPr>
            <p:ph type="sldNum" sz="quarter" idx="12"/>
          </p:nvPr>
        </p:nvSpPr>
        <p:spPr/>
        <p:txBody>
          <a:bodyPr/>
          <a:lstStyle/>
          <a:p>
            <a:pPr>
              <a:defRPr/>
            </a:pPr>
            <a:fld id="{3327ACAF-9156-45AA-A266-E5FD533EA16D}" type="slidenum">
              <a:rPr lang="en-US" smtClean="0"/>
              <a:pPr>
                <a:defRPr/>
              </a:pPr>
              <a:t>14</a:t>
            </a:fld>
            <a:endParaRPr lang="en-US"/>
          </a:p>
        </p:txBody>
      </p:sp>
      <p:pic>
        <p:nvPicPr>
          <p:cNvPr id="6" name="Content Placeholder 5"/>
          <p:cNvPicPr>
            <a:picLocks noGrp="1"/>
          </p:cNvPicPr>
          <p:nvPr>
            <p:ph idx="1"/>
          </p:nvPr>
        </p:nvPicPr>
        <p:blipFill>
          <a:blip r:embed="rId2" cstate="print"/>
          <a:srcRect/>
          <a:stretch>
            <a:fillRect/>
          </a:stretch>
        </p:blipFill>
        <p:spPr bwMode="auto">
          <a:xfrm>
            <a:off x="955421" y="1676400"/>
            <a:ext cx="7690357" cy="4586288"/>
          </a:xfrm>
          <a:prstGeom prst="rect">
            <a:avLst/>
          </a:prstGeom>
          <a:noFill/>
          <a:ln w="9525">
            <a:noFill/>
            <a:miter lim="800000"/>
            <a:headEnd/>
            <a:tailEnd/>
          </a:ln>
        </p:spPr>
      </p:pic>
      <p:sp>
        <p:nvSpPr>
          <p:cNvPr id="7" name="TextBox 6"/>
          <p:cNvSpPr txBox="1"/>
          <p:nvPr/>
        </p:nvSpPr>
        <p:spPr>
          <a:xfrm>
            <a:off x="990600" y="6172200"/>
            <a:ext cx="4953000" cy="307777"/>
          </a:xfrm>
          <a:prstGeom prst="rect">
            <a:avLst/>
          </a:prstGeom>
          <a:noFill/>
        </p:spPr>
        <p:txBody>
          <a:bodyPr wrap="square" rtlCol="0">
            <a:spAutoFit/>
          </a:bodyPr>
          <a:lstStyle/>
          <a:p>
            <a:r>
              <a:rPr lang="en-US" sz="1400" dirty="0" smtClean="0"/>
              <a:t>Source: </a:t>
            </a:r>
            <a:r>
              <a:rPr lang="en-US" sz="1400" i="1" dirty="0" smtClean="0"/>
              <a:t>Government Finance Statistics Yearbook</a:t>
            </a:r>
            <a:endParaRPr lang="en-US"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GFS Reporting by Country</a:t>
            </a:r>
            <a:endParaRPr lang="en-US" dirty="0"/>
          </a:p>
        </p:txBody>
      </p:sp>
      <p:sp>
        <p:nvSpPr>
          <p:cNvPr id="4" name="Footer Placeholder 3"/>
          <p:cNvSpPr>
            <a:spLocks noGrp="1"/>
          </p:cNvSpPr>
          <p:nvPr>
            <p:ph type="ftr" sz="quarter" idx="11"/>
          </p:nvPr>
        </p:nvSpPr>
        <p:spPr/>
        <p:txBody>
          <a:bodyPr/>
          <a:lstStyle/>
          <a:p>
            <a:pPr>
              <a:defRPr/>
            </a:pPr>
            <a:r>
              <a:rPr lang="en-US" smtClean="0"/>
              <a:t>Government Finance Division, IMF Statistics Department</a:t>
            </a:r>
            <a:endParaRPr lang="en-US"/>
          </a:p>
        </p:txBody>
      </p:sp>
      <p:sp>
        <p:nvSpPr>
          <p:cNvPr id="5" name="Slide Number Placeholder 4"/>
          <p:cNvSpPr>
            <a:spLocks noGrp="1"/>
          </p:cNvSpPr>
          <p:nvPr>
            <p:ph type="sldNum" sz="quarter" idx="12"/>
          </p:nvPr>
        </p:nvSpPr>
        <p:spPr/>
        <p:txBody>
          <a:bodyPr/>
          <a:lstStyle/>
          <a:p>
            <a:pPr>
              <a:defRPr/>
            </a:pPr>
            <a:fld id="{3327ACAF-9156-45AA-A266-E5FD533EA16D}" type="slidenum">
              <a:rPr lang="en-US" smtClean="0"/>
              <a:pPr>
                <a:defRPr/>
              </a:pPr>
              <a:t>15</a:t>
            </a:fld>
            <a:endParaRPr lang="en-US" dirty="0"/>
          </a:p>
        </p:txBody>
      </p:sp>
      <p:graphicFrame>
        <p:nvGraphicFramePr>
          <p:cNvPr id="47106" name="Object 2"/>
          <p:cNvGraphicFramePr>
            <a:graphicFrameLocks noChangeAspect="1"/>
          </p:cNvGraphicFramePr>
          <p:nvPr/>
        </p:nvGraphicFramePr>
        <p:xfrm>
          <a:off x="1600200" y="1724025"/>
          <a:ext cx="6019800" cy="4323146"/>
        </p:xfrm>
        <a:graphic>
          <a:graphicData uri="http://schemas.openxmlformats.org/presentationml/2006/ole">
            <p:oleObj spid="_x0000_s47106" name="Worksheet" r:id="rId3" imgW="3552822" imgH="3409886" progId="Excel.Sheet.12">
              <p:embed/>
            </p:oleObj>
          </a:graphicData>
        </a:graphic>
      </p:graphicFrame>
      <p:sp>
        <p:nvSpPr>
          <p:cNvPr id="7" name="TextBox 6"/>
          <p:cNvSpPr txBox="1"/>
          <p:nvPr/>
        </p:nvSpPr>
        <p:spPr>
          <a:xfrm>
            <a:off x="990600" y="6172200"/>
            <a:ext cx="4953000" cy="307777"/>
          </a:xfrm>
          <a:prstGeom prst="rect">
            <a:avLst/>
          </a:prstGeom>
          <a:noFill/>
        </p:spPr>
        <p:txBody>
          <a:bodyPr wrap="square" rtlCol="0">
            <a:spAutoFit/>
          </a:bodyPr>
          <a:lstStyle/>
          <a:p>
            <a:r>
              <a:rPr lang="en-US" sz="1400" dirty="0" smtClean="0"/>
              <a:t>Source: </a:t>
            </a:r>
            <a:r>
              <a:rPr lang="en-US" sz="1400" i="1" dirty="0" smtClean="0"/>
              <a:t>Government Finance Statistics Yearbook 2012</a:t>
            </a:r>
            <a:endParaRPr lang="en-US"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smtClean="0"/>
              <a:t>Government Finance Division, IMF Statistics Department</a:t>
            </a:r>
            <a:endParaRPr lang="en-US"/>
          </a:p>
        </p:txBody>
      </p:sp>
      <p:sp>
        <p:nvSpPr>
          <p:cNvPr id="5" name="Slide Number Placeholder 4"/>
          <p:cNvSpPr>
            <a:spLocks noGrp="1"/>
          </p:cNvSpPr>
          <p:nvPr>
            <p:ph type="sldNum" sz="quarter" idx="12"/>
          </p:nvPr>
        </p:nvSpPr>
        <p:spPr/>
        <p:txBody>
          <a:bodyPr/>
          <a:lstStyle/>
          <a:p>
            <a:pPr>
              <a:defRPr/>
            </a:pPr>
            <a:fld id="{3327ACAF-9156-45AA-A266-E5FD533EA16D}" type="slidenum">
              <a:rPr lang="en-US" smtClean="0"/>
              <a:pPr>
                <a:defRPr/>
              </a:pPr>
              <a:t>16</a:t>
            </a:fld>
            <a:endParaRPr lang="en-US"/>
          </a:p>
        </p:txBody>
      </p:sp>
      <p:graphicFrame>
        <p:nvGraphicFramePr>
          <p:cNvPr id="6" name="Table 5"/>
          <p:cNvGraphicFramePr>
            <a:graphicFrameLocks noGrp="1"/>
          </p:cNvGraphicFramePr>
          <p:nvPr/>
        </p:nvGraphicFramePr>
        <p:xfrm>
          <a:off x="838200" y="304806"/>
          <a:ext cx="8077200" cy="6248393"/>
        </p:xfrm>
        <a:graphic>
          <a:graphicData uri="http://schemas.openxmlformats.org/drawingml/2006/table">
            <a:tbl>
              <a:tblPr/>
              <a:tblGrid>
                <a:gridCol w="2323626"/>
                <a:gridCol w="2741413"/>
                <a:gridCol w="3012161"/>
              </a:tblGrid>
              <a:tr h="699533">
                <a:tc>
                  <a:txBody>
                    <a:bodyPr/>
                    <a:lstStyle/>
                    <a:p>
                      <a:pPr marL="0" marR="0" algn="ctr">
                        <a:spcBef>
                          <a:spcPts val="0"/>
                        </a:spcBef>
                        <a:spcAft>
                          <a:spcPts val="0"/>
                        </a:spcAft>
                      </a:pPr>
                      <a:r>
                        <a:rPr lang="en-US" sz="1000" b="1" dirty="0">
                          <a:solidFill>
                            <a:srgbClr val="17365D"/>
                          </a:solidFill>
                          <a:latin typeface="Calibri"/>
                          <a:ea typeface="Calibri"/>
                          <a:cs typeface="Times New Roman"/>
                        </a:rPr>
                        <a:t>Country</a:t>
                      </a:r>
                      <a:endParaRPr lang="en-US" sz="900" dirty="0">
                        <a:latin typeface="Calibri"/>
                        <a:ea typeface="Calibri"/>
                        <a:cs typeface="Times New Roman"/>
                      </a:endParaRPr>
                    </a:p>
                  </a:txBody>
                  <a:tcPr marL="54673" marR="54673"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8DB3E2"/>
                    </a:solidFill>
                  </a:tcPr>
                </a:tc>
                <a:tc>
                  <a:txBody>
                    <a:bodyPr/>
                    <a:lstStyle/>
                    <a:p>
                      <a:pPr marL="0" marR="0" algn="ctr">
                        <a:spcBef>
                          <a:spcPts val="0"/>
                        </a:spcBef>
                        <a:spcAft>
                          <a:spcPts val="0"/>
                        </a:spcAft>
                      </a:pPr>
                      <a:r>
                        <a:rPr lang="en-US" sz="1000" b="1">
                          <a:solidFill>
                            <a:srgbClr val="17365D"/>
                          </a:solidFill>
                          <a:latin typeface="Calibri"/>
                          <a:ea typeface="Calibri"/>
                          <a:cs typeface="Times New Roman"/>
                        </a:rPr>
                        <a:t>GFS missions total - STAGO</a:t>
                      </a:r>
                      <a:br>
                        <a:rPr lang="en-US" sz="1000" b="1">
                          <a:solidFill>
                            <a:srgbClr val="17365D"/>
                          </a:solidFill>
                          <a:latin typeface="Calibri"/>
                          <a:ea typeface="Calibri"/>
                          <a:cs typeface="Times New Roman"/>
                        </a:rPr>
                      </a:br>
                      <a:r>
                        <a:rPr lang="en-US" sz="1000" b="1">
                          <a:solidFill>
                            <a:srgbClr val="17365D"/>
                          </a:solidFill>
                          <a:latin typeface="Calibri"/>
                          <a:ea typeface="Calibri"/>
                          <a:cs typeface="Times New Roman"/>
                        </a:rPr>
                        <a:t>(FY 2001 – FY 2012)</a:t>
                      </a:r>
                      <a:endParaRPr lang="en-US" sz="900">
                        <a:latin typeface="Calibri"/>
                        <a:ea typeface="Calibri"/>
                        <a:cs typeface="Times New Roman"/>
                      </a:endParaRPr>
                    </a:p>
                    <a:p>
                      <a:pPr marL="0" marR="0" algn="ctr">
                        <a:spcBef>
                          <a:spcPts val="0"/>
                        </a:spcBef>
                        <a:spcAft>
                          <a:spcPts val="0"/>
                        </a:spcAft>
                      </a:pPr>
                      <a:r>
                        <a:rPr lang="en-US" sz="1000" b="1">
                          <a:solidFill>
                            <a:srgbClr val="17365D"/>
                          </a:solidFill>
                          <a:latin typeface="Calibri"/>
                          <a:ea typeface="Calibri"/>
                          <a:cs typeface="Times New Roman"/>
                        </a:rPr>
                        <a:t>5/1/2000 – 4/30/2012</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8DB3E2"/>
                    </a:solidFill>
                  </a:tcPr>
                </a:tc>
                <a:tc>
                  <a:txBody>
                    <a:bodyPr/>
                    <a:lstStyle/>
                    <a:p>
                      <a:pPr marL="0" marR="0" algn="ctr">
                        <a:spcBef>
                          <a:spcPts val="0"/>
                        </a:spcBef>
                        <a:spcAft>
                          <a:spcPts val="0"/>
                        </a:spcAft>
                      </a:pPr>
                      <a:r>
                        <a:rPr lang="en-US" sz="1000" b="1">
                          <a:solidFill>
                            <a:srgbClr val="17365D"/>
                          </a:solidFill>
                          <a:latin typeface="Calibri"/>
                          <a:ea typeface="Calibri"/>
                          <a:cs typeface="Times New Roman"/>
                        </a:rPr>
                        <a:t>NA missions total - STARE</a:t>
                      </a:r>
                      <a:br>
                        <a:rPr lang="en-US" sz="1000" b="1">
                          <a:solidFill>
                            <a:srgbClr val="17365D"/>
                          </a:solidFill>
                          <a:latin typeface="Calibri"/>
                          <a:ea typeface="Calibri"/>
                          <a:cs typeface="Times New Roman"/>
                        </a:rPr>
                      </a:br>
                      <a:r>
                        <a:rPr lang="en-US" sz="1000" b="1">
                          <a:solidFill>
                            <a:srgbClr val="17365D"/>
                          </a:solidFill>
                          <a:latin typeface="Calibri"/>
                          <a:ea typeface="Calibri"/>
                          <a:cs typeface="Times New Roman"/>
                        </a:rPr>
                        <a:t>(FY 2001 – FY 2012)</a:t>
                      </a:r>
                      <a:endParaRPr lang="en-US" sz="900">
                        <a:latin typeface="Calibri"/>
                        <a:ea typeface="Calibri"/>
                        <a:cs typeface="Times New Roman"/>
                      </a:endParaRPr>
                    </a:p>
                    <a:p>
                      <a:pPr marL="0" marR="0" algn="ctr">
                        <a:spcBef>
                          <a:spcPts val="0"/>
                        </a:spcBef>
                        <a:spcAft>
                          <a:spcPts val="0"/>
                        </a:spcAft>
                      </a:pPr>
                      <a:r>
                        <a:rPr lang="en-US" sz="1000" b="1">
                          <a:solidFill>
                            <a:srgbClr val="17365D"/>
                          </a:solidFill>
                          <a:latin typeface="Calibri"/>
                          <a:ea typeface="Calibri"/>
                          <a:cs typeface="Times New Roman"/>
                        </a:rPr>
                        <a:t>5/1/200 - 4/30/2012</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8DB3E2"/>
                    </a:solidFill>
                  </a:tcPr>
                </a:tc>
              </a:tr>
              <a:tr h="225393">
                <a:tc>
                  <a:txBody>
                    <a:bodyPr/>
                    <a:lstStyle/>
                    <a:p>
                      <a:pPr marL="0" marR="0" algn="l">
                        <a:spcBef>
                          <a:spcPts val="0"/>
                        </a:spcBef>
                        <a:spcAft>
                          <a:spcPts val="0"/>
                        </a:spcAft>
                      </a:pPr>
                      <a:r>
                        <a:rPr lang="en-US" sz="900">
                          <a:solidFill>
                            <a:srgbClr val="000000"/>
                          </a:solidFill>
                          <a:latin typeface="Calibri"/>
                          <a:ea typeface="Calibri"/>
                          <a:cs typeface="Times New Roman"/>
                        </a:rPr>
                        <a:t>Albania (ALB)</a:t>
                      </a:r>
                      <a:endParaRPr lang="en-US" sz="900">
                        <a:latin typeface="Calibri"/>
                        <a:ea typeface="Calibri"/>
                        <a:cs typeface="Times New Roman"/>
                      </a:endParaRPr>
                    </a:p>
                  </a:txBody>
                  <a:tcPr marL="54673" marR="54673"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1</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13</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r>
              <a:tr h="215324">
                <a:tc>
                  <a:txBody>
                    <a:bodyPr/>
                    <a:lstStyle/>
                    <a:p>
                      <a:pPr marL="0" marR="0" algn="l">
                        <a:spcBef>
                          <a:spcPts val="0"/>
                        </a:spcBef>
                        <a:spcAft>
                          <a:spcPts val="0"/>
                        </a:spcAft>
                      </a:pPr>
                      <a:r>
                        <a:rPr lang="en-US" sz="900">
                          <a:solidFill>
                            <a:srgbClr val="000000"/>
                          </a:solidFill>
                          <a:latin typeface="Calibri"/>
                          <a:ea typeface="Calibri"/>
                          <a:cs typeface="Times New Roman"/>
                        </a:rPr>
                        <a:t>Azerbaijan (AZE)</a:t>
                      </a:r>
                      <a:endParaRPr lang="en-US" sz="900">
                        <a:latin typeface="Calibri"/>
                        <a:ea typeface="Calibri"/>
                        <a:cs typeface="Times New Roman"/>
                      </a:endParaRPr>
                    </a:p>
                  </a:txBody>
                  <a:tcPr marL="54673" marR="54673"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2</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20</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r>
              <a:tr h="215324">
                <a:tc>
                  <a:txBody>
                    <a:bodyPr/>
                    <a:lstStyle/>
                    <a:p>
                      <a:pPr marL="0" marR="0" algn="l">
                        <a:spcBef>
                          <a:spcPts val="0"/>
                        </a:spcBef>
                        <a:spcAft>
                          <a:spcPts val="0"/>
                        </a:spcAft>
                      </a:pPr>
                      <a:r>
                        <a:rPr lang="en-US" sz="900">
                          <a:solidFill>
                            <a:srgbClr val="000000"/>
                          </a:solidFill>
                          <a:latin typeface="Calibri"/>
                          <a:ea typeface="Calibri"/>
                          <a:cs typeface="Times New Roman"/>
                        </a:rPr>
                        <a:t>Armenia (ARM)</a:t>
                      </a:r>
                      <a:endParaRPr lang="en-US" sz="900">
                        <a:latin typeface="Calibri"/>
                        <a:ea typeface="Calibri"/>
                        <a:cs typeface="Times New Roman"/>
                      </a:endParaRPr>
                    </a:p>
                  </a:txBody>
                  <a:tcPr marL="54673" marR="54673"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0</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2</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r>
              <a:tr h="215324">
                <a:tc>
                  <a:txBody>
                    <a:bodyPr/>
                    <a:lstStyle/>
                    <a:p>
                      <a:pPr marL="0" marR="0" algn="l">
                        <a:spcBef>
                          <a:spcPts val="0"/>
                        </a:spcBef>
                        <a:spcAft>
                          <a:spcPts val="0"/>
                        </a:spcAft>
                      </a:pPr>
                      <a:r>
                        <a:rPr lang="en-US" sz="900">
                          <a:solidFill>
                            <a:srgbClr val="000000"/>
                          </a:solidFill>
                          <a:latin typeface="Calibri"/>
                          <a:ea typeface="Calibri"/>
                          <a:cs typeface="Times New Roman"/>
                        </a:rPr>
                        <a:t>Belarus (BLR)</a:t>
                      </a:r>
                      <a:endParaRPr lang="en-US" sz="900">
                        <a:latin typeface="Calibri"/>
                        <a:ea typeface="Calibri"/>
                        <a:cs typeface="Times New Roman"/>
                      </a:endParaRPr>
                    </a:p>
                  </a:txBody>
                  <a:tcPr marL="54673" marR="54673"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2</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4</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r>
              <a:tr h="215324">
                <a:tc>
                  <a:txBody>
                    <a:bodyPr/>
                    <a:lstStyle/>
                    <a:p>
                      <a:pPr marL="0" marR="0" algn="l">
                        <a:spcBef>
                          <a:spcPts val="0"/>
                        </a:spcBef>
                        <a:spcAft>
                          <a:spcPts val="0"/>
                        </a:spcAft>
                      </a:pPr>
                      <a:r>
                        <a:rPr lang="en-US" sz="900">
                          <a:solidFill>
                            <a:srgbClr val="000000"/>
                          </a:solidFill>
                          <a:latin typeface="Calibri"/>
                          <a:ea typeface="Calibri"/>
                          <a:cs typeface="Times New Roman"/>
                        </a:rPr>
                        <a:t>Bosnia and Herzegovina (BIH)</a:t>
                      </a:r>
                      <a:endParaRPr lang="en-US" sz="900">
                        <a:latin typeface="Calibri"/>
                        <a:ea typeface="Calibri"/>
                        <a:cs typeface="Times New Roman"/>
                      </a:endParaRPr>
                    </a:p>
                  </a:txBody>
                  <a:tcPr marL="54673" marR="54673"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l">
                        <a:spcBef>
                          <a:spcPts val="0"/>
                        </a:spcBef>
                        <a:spcAft>
                          <a:spcPts val="0"/>
                        </a:spcAft>
                      </a:pPr>
                      <a:r>
                        <a:rPr lang="en-US" sz="900" dirty="0">
                          <a:solidFill>
                            <a:srgbClr val="000000"/>
                          </a:solidFill>
                          <a:latin typeface="Calibri"/>
                          <a:ea typeface="Calibri"/>
                          <a:cs typeface="Times New Roman"/>
                        </a:rPr>
                        <a:t>                                    </a:t>
                      </a:r>
                      <a:r>
                        <a:rPr lang="en-US" sz="900" dirty="0" smtClean="0">
                          <a:solidFill>
                            <a:srgbClr val="000000"/>
                          </a:solidFill>
                          <a:latin typeface="Calibri"/>
                          <a:ea typeface="Calibri"/>
                          <a:cs typeface="Times New Roman"/>
                        </a:rPr>
                        <a:t>           </a:t>
                      </a:r>
                      <a:r>
                        <a:rPr lang="en-US" sz="900" dirty="0">
                          <a:solidFill>
                            <a:srgbClr val="000000"/>
                          </a:solidFill>
                          <a:latin typeface="Calibri"/>
                          <a:ea typeface="Calibri"/>
                          <a:cs typeface="Times New Roman"/>
                        </a:rPr>
                        <a:t>      5</a:t>
                      </a:r>
                      <a:endParaRPr lang="en-US" sz="900" dirty="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7</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r>
              <a:tr h="215324">
                <a:tc>
                  <a:txBody>
                    <a:bodyPr/>
                    <a:lstStyle/>
                    <a:p>
                      <a:pPr marL="0" marR="0" algn="l">
                        <a:spcBef>
                          <a:spcPts val="0"/>
                        </a:spcBef>
                        <a:spcAft>
                          <a:spcPts val="0"/>
                        </a:spcAft>
                      </a:pPr>
                      <a:r>
                        <a:rPr lang="en-US" sz="900">
                          <a:solidFill>
                            <a:srgbClr val="000000"/>
                          </a:solidFill>
                          <a:latin typeface="Calibri"/>
                          <a:ea typeface="Calibri"/>
                          <a:cs typeface="Times New Roman"/>
                        </a:rPr>
                        <a:t>Cambodia (KHM)</a:t>
                      </a:r>
                      <a:endParaRPr lang="en-US" sz="900">
                        <a:latin typeface="Calibri"/>
                        <a:ea typeface="Calibri"/>
                        <a:cs typeface="Times New Roman"/>
                      </a:endParaRPr>
                    </a:p>
                  </a:txBody>
                  <a:tcPr marL="54673" marR="54673"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7</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15</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r>
              <a:tr h="225393">
                <a:tc>
                  <a:txBody>
                    <a:bodyPr/>
                    <a:lstStyle/>
                    <a:p>
                      <a:pPr marL="0" marR="0" algn="l">
                        <a:spcBef>
                          <a:spcPts val="0"/>
                        </a:spcBef>
                        <a:spcAft>
                          <a:spcPts val="0"/>
                        </a:spcAft>
                      </a:pPr>
                      <a:r>
                        <a:rPr lang="en-US" sz="900">
                          <a:solidFill>
                            <a:srgbClr val="000000"/>
                          </a:solidFill>
                          <a:latin typeface="Calibri"/>
                          <a:ea typeface="Calibri"/>
                          <a:cs typeface="Times New Roman"/>
                        </a:rPr>
                        <a:t>China (CHN)</a:t>
                      </a:r>
                      <a:endParaRPr lang="en-US" sz="900">
                        <a:latin typeface="Calibri"/>
                        <a:ea typeface="Calibri"/>
                        <a:cs typeface="Times New Roman"/>
                      </a:endParaRPr>
                    </a:p>
                  </a:txBody>
                  <a:tcPr marL="54673" marR="54673"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9</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5</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r>
              <a:tr h="215324">
                <a:tc>
                  <a:txBody>
                    <a:bodyPr/>
                    <a:lstStyle/>
                    <a:p>
                      <a:pPr marL="0" marR="0" algn="l">
                        <a:spcBef>
                          <a:spcPts val="0"/>
                        </a:spcBef>
                        <a:spcAft>
                          <a:spcPts val="0"/>
                        </a:spcAft>
                      </a:pPr>
                      <a:r>
                        <a:rPr lang="en-US" sz="900">
                          <a:solidFill>
                            <a:srgbClr val="000000"/>
                          </a:solidFill>
                          <a:latin typeface="Calibri"/>
                          <a:ea typeface="Calibri"/>
                          <a:cs typeface="Times New Roman"/>
                        </a:rPr>
                        <a:t>Georgia (GEO)</a:t>
                      </a:r>
                      <a:endParaRPr lang="en-US" sz="900">
                        <a:latin typeface="Calibri"/>
                        <a:ea typeface="Calibri"/>
                        <a:cs typeface="Times New Roman"/>
                      </a:endParaRPr>
                    </a:p>
                  </a:txBody>
                  <a:tcPr marL="54673" marR="54673"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2</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9</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r>
              <a:tr h="247081">
                <a:tc>
                  <a:txBody>
                    <a:bodyPr/>
                    <a:lstStyle/>
                    <a:p>
                      <a:pPr marL="0" marR="0" algn="l">
                        <a:spcBef>
                          <a:spcPts val="0"/>
                        </a:spcBef>
                        <a:spcAft>
                          <a:spcPts val="0"/>
                        </a:spcAft>
                      </a:pPr>
                      <a:r>
                        <a:rPr lang="en-US" sz="900">
                          <a:solidFill>
                            <a:srgbClr val="000000"/>
                          </a:solidFill>
                          <a:latin typeface="Calibri"/>
                          <a:ea typeface="Calibri"/>
                          <a:cs typeface="Times New Roman"/>
                        </a:rPr>
                        <a:t>Kazakhstan (KAZ)</a:t>
                      </a:r>
                      <a:endParaRPr lang="en-US" sz="900">
                        <a:latin typeface="Calibri"/>
                        <a:ea typeface="Calibri"/>
                        <a:cs typeface="Times New Roman"/>
                      </a:endParaRPr>
                    </a:p>
                  </a:txBody>
                  <a:tcPr marL="54673" marR="54673"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1</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3</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r>
              <a:tr h="215324">
                <a:tc>
                  <a:txBody>
                    <a:bodyPr/>
                    <a:lstStyle/>
                    <a:p>
                      <a:pPr marL="0" marR="0" algn="l">
                        <a:spcBef>
                          <a:spcPts val="0"/>
                        </a:spcBef>
                        <a:spcAft>
                          <a:spcPts val="0"/>
                        </a:spcAft>
                      </a:pPr>
                      <a:r>
                        <a:rPr lang="en-US" sz="900">
                          <a:solidFill>
                            <a:srgbClr val="000000"/>
                          </a:solidFill>
                          <a:latin typeface="Calibri"/>
                          <a:ea typeface="Calibri"/>
                          <a:cs typeface="Times New Roman"/>
                        </a:rPr>
                        <a:t>Kosovo (UVK)</a:t>
                      </a:r>
                      <a:endParaRPr lang="en-US" sz="900">
                        <a:latin typeface="Calibri"/>
                        <a:ea typeface="Calibri"/>
                        <a:cs typeface="Times New Roman"/>
                      </a:endParaRPr>
                    </a:p>
                  </a:txBody>
                  <a:tcPr marL="54673" marR="54673"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0</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11</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r>
              <a:tr h="236238">
                <a:tc>
                  <a:txBody>
                    <a:bodyPr/>
                    <a:lstStyle/>
                    <a:p>
                      <a:pPr marL="0" marR="0" algn="l">
                        <a:spcBef>
                          <a:spcPts val="0"/>
                        </a:spcBef>
                        <a:spcAft>
                          <a:spcPts val="0"/>
                        </a:spcAft>
                      </a:pPr>
                      <a:r>
                        <a:rPr lang="en-US" sz="900">
                          <a:solidFill>
                            <a:srgbClr val="000000"/>
                          </a:solidFill>
                          <a:latin typeface="Calibri"/>
                          <a:ea typeface="Calibri"/>
                          <a:cs typeface="Times New Roman"/>
                        </a:rPr>
                        <a:t>Kyrgyz Republic (KGZ)</a:t>
                      </a:r>
                      <a:endParaRPr lang="en-US" sz="900">
                        <a:latin typeface="Calibri"/>
                        <a:ea typeface="Calibri"/>
                        <a:cs typeface="Times New Roman"/>
                      </a:endParaRPr>
                    </a:p>
                  </a:txBody>
                  <a:tcPr marL="54673" marR="54673"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2</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2</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r>
              <a:tr h="225393">
                <a:tc>
                  <a:txBody>
                    <a:bodyPr/>
                    <a:lstStyle/>
                    <a:p>
                      <a:pPr marL="0" marR="0" algn="l">
                        <a:spcBef>
                          <a:spcPts val="0"/>
                        </a:spcBef>
                        <a:spcAft>
                          <a:spcPts val="0"/>
                        </a:spcAft>
                      </a:pPr>
                      <a:r>
                        <a:rPr lang="en-US" sz="900">
                          <a:solidFill>
                            <a:srgbClr val="000000"/>
                          </a:solidFill>
                          <a:latin typeface="Calibri"/>
                          <a:ea typeface="Calibri"/>
                          <a:cs typeface="Times New Roman"/>
                        </a:rPr>
                        <a:t>Lao PDR (LAO)</a:t>
                      </a:r>
                      <a:endParaRPr lang="en-US" sz="900">
                        <a:latin typeface="Calibri"/>
                        <a:ea typeface="Calibri"/>
                        <a:cs typeface="Times New Roman"/>
                      </a:endParaRPr>
                    </a:p>
                  </a:txBody>
                  <a:tcPr marL="54673" marR="54673"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2</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3</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r>
              <a:tr h="225393">
                <a:tc>
                  <a:txBody>
                    <a:bodyPr/>
                    <a:lstStyle/>
                    <a:p>
                      <a:pPr marL="0" marR="0" algn="l">
                        <a:spcBef>
                          <a:spcPts val="0"/>
                        </a:spcBef>
                        <a:spcAft>
                          <a:spcPts val="0"/>
                        </a:spcAft>
                      </a:pPr>
                      <a:r>
                        <a:rPr lang="en-US" sz="900">
                          <a:solidFill>
                            <a:srgbClr val="000000"/>
                          </a:solidFill>
                          <a:latin typeface="Calibri"/>
                          <a:ea typeface="Calibri"/>
                          <a:cs typeface="Times New Roman"/>
                        </a:rPr>
                        <a:t>Macedonia, FYR (MKD)</a:t>
                      </a:r>
                      <a:endParaRPr lang="en-US" sz="900">
                        <a:latin typeface="Calibri"/>
                        <a:ea typeface="Calibri"/>
                        <a:cs typeface="Times New Roman"/>
                      </a:endParaRPr>
                    </a:p>
                  </a:txBody>
                  <a:tcPr marL="54673" marR="54673"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5</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11</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r>
              <a:tr h="215324">
                <a:tc>
                  <a:txBody>
                    <a:bodyPr/>
                    <a:lstStyle/>
                    <a:p>
                      <a:pPr marL="0" marR="0" algn="l">
                        <a:spcBef>
                          <a:spcPts val="0"/>
                        </a:spcBef>
                        <a:spcAft>
                          <a:spcPts val="0"/>
                        </a:spcAft>
                      </a:pPr>
                      <a:r>
                        <a:rPr lang="en-US" sz="900">
                          <a:solidFill>
                            <a:srgbClr val="000000"/>
                          </a:solidFill>
                          <a:latin typeface="Calibri"/>
                          <a:ea typeface="Calibri"/>
                          <a:cs typeface="Times New Roman"/>
                        </a:rPr>
                        <a:t>Moldova (MDA)            </a:t>
                      </a:r>
                      <a:endParaRPr lang="en-US" sz="900">
                        <a:latin typeface="Calibri"/>
                        <a:ea typeface="Calibri"/>
                        <a:cs typeface="Times New Roman"/>
                      </a:endParaRPr>
                    </a:p>
                  </a:txBody>
                  <a:tcPr marL="54673" marR="54673"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2</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11</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r>
              <a:tr h="247081">
                <a:tc>
                  <a:txBody>
                    <a:bodyPr/>
                    <a:lstStyle/>
                    <a:p>
                      <a:pPr marL="0" marR="0" algn="l">
                        <a:spcBef>
                          <a:spcPts val="0"/>
                        </a:spcBef>
                        <a:spcAft>
                          <a:spcPts val="0"/>
                        </a:spcAft>
                      </a:pPr>
                      <a:r>
                        <a:rPr lang="en-US" sz="900">
                          <a:solidFill>
                            <a:srgbClr val="000000"/>
                          </a:solidFill>
                          <a:latin typeface="Calibri"/>
                          <a:ea typeface="Calibri"/>
                          <a:cs typeface="Times New Roman"/>
                        </a:rPr>
                        <a:t>Mongolia (MNG)</a:t>
                      </a:r>
                      <a:endParaRPr lang="en-US" sz="900">
                        <a:latin typeface="Calibri"/>
                        <a:ea typeface="Calibri"/>
                        <a:cs typeface="Times New Roman"/>
                      </a:endParaRPr>
                    </a:p>
                  </a:txBody>
                  <a:tcPr marL="54673" marR="54673"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5</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12</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r>
              <a:tr h="247081">
                <a:tc>
                  <a:txBody>
                    <a:bodyPr/>
                    <a:lstStyle/>
                    <a:p>
                      <a:pPr marL="0" marR="0" algn="l">
                        <a:spcBef>
                          <a:spcPts val="0"/>
                        </a:spcBef>
                        <a:spcAft>
                          <a:spcPts val="0"/>
                        </a:spcAft>
                      </a:pPr>
                      <a:r>
                        <a:rPr lang="en-US" sz="900">
                          <a:solidFill>
                            <a:srgbClr val="000000"/>
                          </a:solidFill>
                          <a:latin typeface="Calibri"/>
                          <a:ea typeface="Calibri"/>
                          <a:cs typeface="Times New Roman"/>
                        </a:rPr>
                        <a:t>Montenegro (MNE)</a:t>
                      </a:r>
                      <a:endParaRPr lang="en-US" sz="900">
                        <a:latin typeface="Calibri"/>
                        <a:ea typeface="Calibri"/>
                        <a:cs typeface="Times New Roman"/>
                      </a:endParaRPr>
                    </a:p>
                  </a:txBody>
                  <a:tcPr marL="54673" marR="54673"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1</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5</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r>
              <a:tr h="236238">
                <a:tc>
                  <a:txBody>
                    <a:bodyPr/>
                    <a:lstStyle/>
                    <a:p>
                      <a:pPr marL="0" marR="0" algn="l">
                        <a:spcBef>
                          <a:spcPts val="0"/>
                        </a:spcBef>
                        <a:spcAft>
                          <a:spcPts val="0"/>
                        </a:spcAft>
                      </a:pPr>
                      <a:r>
                        <a:rPr lang="en-US" sz="900">
                          <a:solidFill>
                            <a:srgbClr val="000000"/>
                          </a:solidFill>
                          <a:latin typeface="Calibri"/>
                          <a:ea typeface="Calibri"/>
                          <a:cs typeface="Times New Roman"/>
                        </a:rPr>
                        <a:t>Poland (POL)</a:t>
                      </a:r>
                      <a:endParaRPr lang="en-US" sz="900">
                        <a:latin typeface="Calibri"/>
                        <a:ea typeface="Calibri"/>
                        <a:cs typeface="Times New Roman"/>
                      </a:endParaRPr>
                    </a:p>
                  </a:txBody>
                  <a:tcPr marL="54673" marR="54673"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3</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0</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r>
              <a:tr h="215324">
                <a:tc>
                  <a:txBody>
                    <a:bodyPr/>
                    <a:lstStyle/>
                    <a:p>
                      <a:pPr marL="0" marR="0" algn="l">
                        <a:spcBef>
                          <a:spcPts val="0"/>
                        </a:spcBef>
                        <a:spcAft>
                          <a:spcPts val="0"/>
                        </a:spcAft>
                      </a:pPr>
                      <a:r>
                        <a:rPr lang="en-US" sz="900">
                          <a:solidFill>
                            <a:srgbClr val="000000"/>
                          </a:solidFill>
                          <a:latin typeface="Calibri"/>
                          <a:ea typeface="Calibri"/>
                          <a:cs typeface="Times New Roman"/>
                        </a:rPr>
                        <a:t>Russian Federation (RUS)</a:t>
                      </a:r>
                      <a:endParaRPr lang="en-US" sz="900">
                        <a:latin typeface="Calibri"/>
                        <a:ea typeface="Calibri"/>
                        <a:cs typeface="Times New Roman"/>
                      </a:endParaRPr>
                    </a:p>
                  </a:txBody>
                  <a:tcPr marL="54673" marR="54673"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4</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2</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r>
              <a:tr h="215324">
                <a:tc>
                  <a:txBody>
                    <a:bodyPr/>
                    <a:lstStyle/>
                    <a:p>
                      <a:pPr marL="0" marR="0" algn="l">
                        <a:spcBef>
                          <a:spcPts val="0"/>
                        </a:spcBef>
                        <a:spcAft>
                          <a:spcPts val="0"/>
                        </a:spcAft>
                      </a:pPr>
                      <a:r>
                        <a:rPr lang="en-US" sz="900">
                          <a:solidFill>
                            <a:srgbClr val="000000"/>
                          </a:solidFill>
                          <a:latin typeface="Calibri"/>
                          <a:ea typeface="Calibri"/>
                          <a:cs typeface="Times New Roman"/>
                        </a:rPr>
                        <a:t>Serbia (SRB)</a:t>
                      </a:r>
                      <a:endParaRPr lang="en-US" sz="900">
                        <a:latin typeface="Calibri"/>
                        <a:ea typeface="Calibri"/>
                        <a:cs typeface="Times New Roman"/>
                      </a:endParaRPr>
                    </a:p>
                  </a:txBody>
                  <a:tcPr marL="54673" marR="54673"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4</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5</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r>
              <a:tr h="215324">
                <a:tc>
                  <a:txBody>
                    <a:bodyPr/>
                    <a:lstStyle/>
                    <a:p>
                      <a:pPr marL="0" marR="0" algn="l">
                        <a:spcBef>
                          <a:spcPts val="0"/>
                        </a:spcBef>
                        <a:spcAft>
                          <a:spcPts val="0"/>
                        </a:spcAft>
                      </a:pPr>
                      <a:r>
                        <a:rPr lang="en-US" sz="900">
                          <a:solidFill>
                            <a:srgbClr val="000000"/>
                          </a:solidFill>
                          <a:latin typeface="Calibri"/>
                          <a:ea typeface="Calibri"/>
                          <a:cs typeface="Times New Roman"/>
                        </a:rPr>
                        <a:t>Turkey (TUR)</a:t>
                      </a:r>
                      <a:endParaRPr lang="en-US" sz="900">
                        <a:latin typeface="Calibri"/>
                        <a:ea typeface="Calibri"/>
                        <a:cs typeface="Times New Roman"/>
                      </a:endParaRPr>
                    </a:p>
                  </a:txBody>
                  <a:tcPr marL="54673" marR="54673"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7</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10</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r>
              <a:tr h="215324">
                <a:tc>
                  <a:txBody>
                    <a:bodyPr/>
                    <a:lstStyle/>
                    <a:p>
                      <a:pPr marL="0" marR="0" algn="l">
                        <a:spcBef>
                          <a:spcPts val="0"/>
                        </a:spcBef>
                        <a:spcAft>
                          <a:spcPts val="0"/>
                        </a:spcAft>
                      </a:pPr>
                      <a:r>
                        <a:rPr lang="en-US" sz="900">
                          <a:solidFill>
                            <a:srgbClr val="000000"/>
                          </a:solidFill>
                          <a:latin typeface="Calibri"/>
                          <a:ea typeface="Calibri"/>
                          <a:cs typeface="Times New Roman"/>
                        </a:rPr>
                        <a:t>Turkmenistan (TKM)</a:t>
                      </a:r>
                      <a:endParaRPr lang="en-US" sz="900">
                        <a:latin typeface="Calibri"/>
                        <a:ea typeface="Calibri"/>
                        <a:cs typeface="Times New Roman"/>
                      </a:endParaRPr>
                    </a:p>
                  </a:txBody>
                  <a:tcPr marL="54673" marR="54673"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0</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5</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r>
              <a:tr h="247081">
                <a:tc>
                  <a:txBody>
                    <a:bodyPr/>
                    <a:lstStyle/>
                    <a:p>
                      <a:pPr marL="0" marR="0" algn="l">
                        <a:spcBef>
                          <a:spcPts val="0"/>
                        </a:spcBef>
                        <a:spcAft>
                          <a:spcPts val="0"/>
                        </a:spcAft>
                      </a:pPr>
                      <a:r>
                        <a:rPr lang="en-US" sz="900">
                          <a:solidFill>
                            <a:srgbClr val="000000"/>
                          </a:solidFill>
                          <a:latin typeface="Calibri"/>
                          <a:ea typeface="Calibri"/>
                          <a:cs typeface="Times New Roman"/>
                        </a:rPr>
                        <a:t>Ukraine (UKR)</a:t>
                      </a:r>
                      <a:endParaRPr lang="en-US" sz="900">
                        <a:latin typeface="Calibri"/>
                        <a:ea typeface="Calibri"/>
                        <a:cs typeface="Times New Roman"/>
                      </a:endParaRPr>
                    </a:p>
                  </a:txBody>
                  <a:tcPr marL="54673" marR="54673"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1</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11</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r>
              <a:tr h="301300">
                <a:tc>
                  <a:txBody>
                    <a:bodyPr/>
                    <a:lstStyle/>
                    <a:p>
                      <a:pPr marL="0" marR="0" algn="l">
                        <a:spcBef>
                          <a:spcPts val="0"/>
                        </a:spcBef>
                        <a:spcAft>
                          <a:spcPts val="0"/>
                        </a:spcAft>
                      </a:pPr>
                      <a:r>
                        <a:rPr lang="en-US" sz="900">
                          <a:solidFill>
                            <a:srgbClr val="000000"/>
                          </a:solidFill>
                          <a:latin typeface="Calibri"/>
                          <a:ea typeface="Calibri"/>
                          <a:cs typeface="Times New Roman"/>
                        </a:rPr>
                        <a:t>Uzbekistan (UZB)</a:t>
                      </a:r>
                      <a:endParaRPr lang="en-US" sz="900">
                        <a:latin typeface="Calibri"/>
                        <a:ea typeface="Calibri"/>
                        <a:cs typeface="Times New Roman"/>
                      </a:endParaRPr>
                    </a:p>
                  </a:txBody>
                  <a:tcPr marL="54673" marR="54673"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0</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900">
                          <a:solidFill>
                            <a:srgbClr val="000000"/>
                          </a:solidFill>
                          <a:latin typeface="Calibri"/>
                          <a:ea typeface="Calibri"/>
                          <a:cs typeface="Times New Roman"/>
                        </a:rPr>
                        <a:t>6</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D9D9D9"/>
                    </a:solidFill>
                  </a:tcPr>
                </a:tc>
              </a:tr>
              <a:tr h="301300">
                <a:tc>
                  <a:txBody>
                    <a:bodyPr/>
                    <a:lstStyle/>
                    <a:p>
                      <a:pPr marL="0" marR="0" algn="r">
                        <a:spcBef>
                          <a:spcPts val="0"/>
                        </a:spcBef>
                        <a:spcAft>
                          <a:spcPts val="0"/>
                        </a:spcAft>
                      </a:pPr>
                      <a:r>
                        <a:rPr lang="en-US" sz="900" b="1">
                          <a:solidFill>
                            <a:srgbClr val="000000"/>
                          </a:solidFill>
                          <a:latin typeface="Calibri"/>
                          <a:ea typeface="Calibri"/>
                          <a:cs typeface="Times New Roman"/>
                        </a:rPr>
                        <a:t>Total</a:t>
                      </a:r>
                      <a:endParaRPr lang="en-US" sz="900">
                        <a:latin typeface="Calibri"/>
                        <a:ea typeface="Calibri"/>
                        <a:cs typeface="Times New Roman"/>
                      </a:endParaRPr>
                    </a:p>
                  </a:txBody>
                  <a:tcPr marL="54673" marR="54673"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900" b="1">
                          <a:solidFill>
                            <a:srgbClr val="000000"/>
                          </a:solidFill>
                          <a:latin typeface="Calibri"/>
                          <a:ea typeface="Calibri"/>
                          <a:cs typeface="Times New Roman"/>
                        </a:rPr>
                        <a:t>65</a:t>
                      </a:r>
                      <a:endParaRPr lang="en-US" sz="90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BFBFBF"/>
                    </a:solidFill>
                  </a:tcPr>
                </a:tc>
                <a:tc>
                  <a:txBody>
                    <a:bodyPr/>
                    <a:lstStyle/>
                    <a:p>
                      <a:pPr marL="0" marR="0" algn="ctr">
                        <a:spcBef>
                          <a:spcPts val="0"/>
                        </a:spcBef>
                        <a:spcAft>
                          <a:spcPts val="0"/>
                        </a:spcAft>
                      </a:pPr>
                      <a:r>
                        <a:rPr lang="en-US" sz="900" b="1" dirty="0">
                          <a:solidFill>
                            <a:srgbClr val="000000"/>
                          </a:solidFill>
                          <a:latin typeface="Calibri"/>
                          <a:ea typeface="Calibri"/>
                          <a:cs typeface="Times New Roman"/>
                        </a:rPr>
                        <a:t>172</a:t>
                      </a:r>
                      <a:endParaRPr lang="en-US" sz="900" dirty="0">
                        <a:latin typeface="Calibri"/>
                        <a:ea typeface="Calibri"/>
                        <a:cs typeface="Times New Roman"/>
                      </a:endParaRPr>
                    </a:p>
                  </a:txBody>
                  <a:tcPr marL="0" marR="0" marT="0" marB="0">
                    <a:lnL w="28575" cap="flat" cmpd="sng" algn="ctr">
                      <a:solidFill>
                        <a:srgbClr val="FFFFFF"/>
                      </a:solidFill>
                      <a:prstDash val="solid"/>
                      <a:round/>
                      <a:headEnd type="none" w="med" len="med"/>
                      <a:tailEnd type="none" w="med" len="med"/>
                    </a:lnL>
                    <a:lnR w="28575" cap="flat" cmpd="sng" algn="ctr">
                      <a:solidFill>
                        <a:srgbClr val="FFFFFF"/>
                      </a:solidFill>
                      <a:prstDash val="solid"/>
                      <a:round/>
                      <a:headEnd type="none" w="med" len="med"/>
                      <a:tailEnd type="none" w="med" len="med"/>
                    </a:lnR>
                    <a:lnT w="28575" cap="flat" cmpd="sng" algn="ctr">
                      <a:solidFill>
                        <a:srgbClr val="FFFFFF"/>
                      </a:solidFill>
                      <a:prstDash val="solid"/>
                      <a:round/>
                      <a:headEnd type="none" w="med" len="med"/>
                      <a:tailEnd type="none" w="med" len="med"/>
                    </a:lnT>
                    <a:lnB w="28575" cap="flat" cmpd="sng" algn="ctr">
                      <a:solidFill>
                        <a:srgbClr val="FFFFFF"/>
                      </a:solidFill>
                      <a:prstDash val="solid"/>
                      <a:round/>
                      <a:headEnd type="none" w="med" len="med"/>
                      <a:tailEnd type="none" w="med" len="med"/>
                    </a:lnB>
                    <a:solidFill>
                      <a:srgbClr val="BFBFBF"/>
                    </a:solidFill>
                  </a:tcPr>
                </a:tc>
              </a:tr>
            </a:tbl>
          </a:graphicData>
        </a:graphic>
      </p:graphicFrame>
      <p:sp>
        <p:nvSpPr>
          <p:cNvPr id="8704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rgbClr val="1F497D"/>
                </a:solidFill>
                <a:effectLst/>
                <a:latin typeface="Arial" pitchFamily="34" charset="0"/>
                <a:ea typeface="Calibri" pitchFamily="34" charset="0"/>
                <a:cs typeface="Arial" pitchFamily="34" charset="0"/>
              </a:rPr>
              <a:t/>
            </a:r>
            <a:br>
              <a:rPr kumimoji="0" lang="en-US" sz="1100" b="0" i="0" u="none" strike="noStrike" cap="none" normalizeH="0" baseline="0" smtClean="0">
                <a:ln>
                  <a:noFill/>
                </a:ln>
                <a:solidFill>
                  <a:srgbClr val="1F497D"/>
                </a:solidFill>
                <a:effectLst/>
                <a:latin typeface="Arial" pitchFamily="34" charset="0"/>
                <a:ea typeface="Calibri" pitchFamily="34" charset="0"/>
                <a:cs typeface="Arial" pitchFamily="34" charset="0"/>
              </a:rPr>
            </a:b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1"/>
          </p:nvPr>
        </p:nvSpPr>
        <p:spPr>
          <a:noFill/>
        </p:spPr>
        <p:txBody>
          <a:bodyPr/>
          <a:lstStyle/>
          <a:p>
            <a:r>
              <a:rPr lang="en-US"/>
              <a:t>Government Finance Division, IMF Statistics Department</a:t>
            </a:r>
          </a:p>
        </p:txBody>
      </p:sp>
      <p:sp>
        <p:nvSpPr>
          <p:cNvPr id="4099" name="Slide Number Placeholder 5"/>
          <p:cNvSpPr>
            <a:spLocks noGrp="1"/>
          </p:cNvSpPr>
          <p:nvPr>
            <p:ph type="sldNum" sz="quarter" idx="12"/>
          </p:nvPr>
        </p:nvSpPr>
        <p:spPr>
          <a:noFill/>
        </p:spPr>
        <p:txBody>
          <a:bodyPr/>
          <a:lstStyle/>
          <a:p>
            <a:fld id="{E73EAEA6-7510-4ECE-AFFD-761A85F84A41}" type="slidenum">
              <a:rPr lang="en-US"/>
              <a:pPr/>
              <a:t>2</a:t>
            </a:fld>
            <a:endParaRPr lang="en-US"/>
          </a:p>
        </p:txBody>
      </p:sp>
      <p:sp>
        <p:nvSpPr>
          <p:cNvPr id="320514" name="Rectangle 2"/>
          <p:cNvSpPr>
            <a:spLocks noGrp="1" noChangeArrowheads="1"/>
          </p:cNvSpPr>
          <p:nvPr>
            <p:ph type="title"/>
          </p:nvPr>
        </p:nvSpPr>
        <p:spPr/>
        <p:txBody>
          <a:bodyPr/>
          <a:lstStyle/>
          <a:p>
            <a:pPr eaLnBrk="1" hangingPunct="1">
              <a:defRPr/>
            </a:pPr>
            <a:r>
              <a:rPr lang="en-US" smtClean="0"/>
              <a:t>Contents of Lecture</a:t>
            </a:r>
          </a:p>
        </p:txBody>
      </p:sp>
      <p:sp>
        <p:nvSpPr>
          <p:cNvPr id="4101" name="Rectangle 3"/>
          <p:cNvSpPr>
            <a:spLocks noGrp="1" noChangeArrowheads="1"/>
          </p:cNvSpPr>
          <p:nvPr>
            <p:ph type="body" idx="1"/>
          </p:nvPr>
        </p:nvSpPr>
        <p:spPr>
          <a:xfrm>
            <a:off x="685800" y="1676400"/>
            <a:ext cx="8153400" cy="4572000"/>
          </a:xfrm>
        </p:spPr>
        <p:txBody>
          <a:bodyPr/>
          <a:lstStyle/>
          <a:p>
            <a:pPr eaLnBrk="1" hangingPunct="1">
              <a:spcAft>
                <a:spcPct val="30000"/>
              </a:spcAft>
            </a:pPr>
            <a:r>
              <a:rPr lang="en-US" smtClean="0"/>
              <a:t>Introduction</a:t>
            </a:r>
          </a:p>
          <a:p>
            <a:pPr eaLnBrk="1" hangingPunct="1">
              <a:spcAft>
                <a:spcPct val="30000"/>
              </a:spcAft>
            </a:pPr>
            <a:r>
              <a:rPr lang="en-US" smtClean="0"/>
              <a:t>Factors to take into account for migration path</a:t>
            </a:r>
          </a:p>
          <a:p>
            <a:pPr lvl="1" eaLnBrk="1" hangingPunct="1">
              <a:spcAft>
                <a:spcPct val="30000"/>
              </a:spcAft>
            </a:pPr>
            <a:r>
              <a:rPr lang="en-US" smtClean="0"/>
              <a:t>Alternative bases of accounting</a:t>
            </a:r>
          </a:p>
          <a:p>
            <a:pPr lvl="1" eaLnBrk="1" hangingPunct="1">
              <a:spcAft>
                <a:spcPct val="30000"/>
              </a:spcAft>
            </a:pPr>
            <a:r>
              <a:rPr lang="en-US" smtClean="0"/>
              <a:t>Country-specific steps needed in development of migration path</a:t>
            </a:r>
          </a:p>
          <a:p>
            <a:pPr eaLnBrk="1" hangingPunct="1">
              <a:spcAft>
                <a:spcPct val="30000"/>
              </a:spcAft>
            </a:pPr>
            <a:r>
              <a:rPr lang="en-US" smtClean="0"/>
              <a:t>Possible migration paths</a:t>
            </a:r>
          </a:p>
          <a:p>
            <a:pPr eaLnBrk="1" hangingPunct="1">
              <a:spcAft>
                <a:spcPct val="30000"/>
              </a:spcAft>
            </a:pPr>
            <a:r>
              <a:rPr lang="en-US" smtClean="0"/>
              <a:t>Migration experiences</a:t>
            </a:r>
          </a:p>
          <a:p>
            <a:pPr lvl="1" eaLnBrk="1" hangingPunct="1">
              <a:spcAft>
                <a:spcPct val="30000"/>
              </a:spcAft>
            </a:pPr>
            <a:r>
              <a:rPr lang="en-US" smtClean="0"/>
              <a:t>May be different from country to country</a:t>
            </a:r>
          </a:p>
          <a:p>
            <a:pPr lvl="1" eaLnBrk="1" hangingPunct="1">
              <a:spcAft>
                <a:spcPct val="30000"/>
              </a:spcAft>
            </a:pPr>
            <a:r>
              <a:rPr lang="en-US" smtClean="0"/>
              <a:t>May be different from institution to institution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p:spPr>
        <p:txBody>
          <a:bodyPr/>
          <a:lstStyle/>
          <a:p>
            <a:r>
              <a:rPr lang="en-US"/>
              <a:t>Government Finance Division, IMF Statistics Department</a:t>
            </a:r>
          </a:p>
        </p:txBody>
      </p:sp>
      <p:sp>
        <p:nvSpPr>
          <p:cNvPr id="5123" name="Slide Number Placeholder 5"/>
          <p:cNvSpPr>
            <a:spLocks noGrp="1"/>
          </p:cNvSpPr>
          <p:nvPr>
            <p:ph type="sldNum" sz="quarter" idx="12"/>
          </p:nvPr>
        </p:nvSpPr>
        <p:spPr>
          <a:noFill/>
        </p:spPr>
        <p:txBody>
          <a:bodyPr/>
          <a:lstStyle/>
          <a:p>
            <a:fld id="{3C3EB3A7-D64E-41BB-901D-F0D63777DA8E}" type="slidenum">
              <a:rPr lang="en-US"/>
              <a:pPr/>
              <a:t>3</a:t>
            </a:fld>
            <a:endParaRPr lang="en-US"/>
          </a:p>
        </p:txBody>
      </p:sp>
      <p:sp>
        <p:nvSpPr>
          <p:cNvPr id="322562" name="Rectangle 2"/>
          <p:cNvSpPr>
            <a:spLocks noGrp="1" noChangeArrowheads="1"/>
          </p:cNvSpPr>
          <p:nvPr>
            <p:ph type="title"/>
          </p:nvPr>
        </p:nvSpPr>
        <p:spPr/>
        <p:txBody>
          <a:bodyPr/>
          <a:lstStyle/>
          <a:p>
            <a:pPr eaLnBrk="1" hangingPunct="1">
              <a:defRPr/>
            </a:pPr>
            <a:r>
              <a:rPr lang="en-US" smtClean="0"/>
              <a:t>Introduction</a:t>
            </a:r>
            <a:br>
              <a:rPr lang="en-US" smtClean="0"/>
            </a:br>
            <a:r>
              <a:rPr lang="en-US" sz="1800" smtClean="0"/>
              <a:t>(1/2)</a:t>
            </a:r>
          </a:p>
        </p:txBody>
      </p:sp>
      <p:sp>
        <p:nvSpPr>
          <p:cNvPr id="5125" name="Rectangle 3"/>
          <p:cNvSpPr>
            <a:spLocks noGrp="1" noChangeArrowheads="1"/>
          </p:cNvSpPr>
          <p:nvPr>
            <p:ph type="body" idx="1"/>
          </p:nvPr>
        </p:nvSpPr>
        <p:spPr/>
        <p:txBody>
          <a:bodyPr/>
          <a:lstStyle/>
          <a:p>
            <a:pPr eaLnBrk="1" hangingPunct="1">
              <a:spcAft>
                <a:spcPct val="40000"/>
              </a:spcAft>
            </a:pPr>
            <a:r>
              <a:rPr lang="en-US" dirty="0" smtClean="0"/>
              <a:t>Implementation of fully integrated GFS system will</a:t>
            </a:r>
          </a:p>
          <a:p>
            <a:pPr lvl="1" eaLnBrk="1" hangingPunct="1">
              <a:spcAft>
                <a:spcPct val="40000"/>
              </a:spcAft>
            </a:pPr>
            <a:r>
              <a:rPr lang="en-US" b="1" dirty="0" smtClean="0">
                <a:solidFill>
                  <a:srgbClr val="CC00CC"/>
                </a:solidFill>
              </a:rPr>
              <a:t>Take time and resources</a:t>
            </a:r>
          </a:p>
          <a:p>
            <a:pPr lvl="1" eaLnBrk="1" hangingPunct="1">
              <a:spcAft>
                <a:spcPct val="40000"/>
              </a:spcAft>
            </a:pPr>
            <a:r>
              <a:rPr lang="en-US" b="1" dirty="0" smtClean="0">
                <a:solidFill>
                  <a:srgbClr val="CC00CC"/>
                </a:solidFill>
              </a:rPr>
              <a:t>Need to progress at pace determined by differing needs and circumstances of country involved</a:t>
            </a:r>
          </a:p>
          <a:p>
            <a:pPr eaLnBrk="1" hangingPunct="1">
              <a:spcAft>
                <a:spcPct val="50000"/>
              </a:spcAft>
            </a:pPr>
            <a:r>
              <a:rPr lang="en-US" dirty="0" smtClean="0"/>
              <a:t>Governments of most countries will need to revise their underlying accounting systems to reflect</a:t>
            </a:r>
          </a:p>
          <a:p>
            <a:pPr lvl="1" eaLnBrk="1" hangingPunct="1">
              <a:spcAft>
                <a:spcPct val="50000"/>
              </a:spcAft>
            </a:pPr>
            <a:r>
              <a:rPr lang="en-US" dirty="0" smtClean="0"/>
              <a:t>Accrual accounting principles; and</a:t>
            </a:r>
          </a:p>
          <a:p>
            <a:pPr lvl="1" eaLnBrk="1" hangingPunct="1">
              <a:spcAft>
                <a:spcPct val="50000"/>
              </a:spcAft>
            </a:pPr>
            <a:r>
              <a:rPr lang="en-US" dirty="0" smtClean="0"/>
              <a:t>Classifications of GFS system</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4"/>
          <p:cNvSpPr>
            <a:spLocks noGrp="1"/>
          </p:cNvSpPr>
          <p:nvPr>
            <p:ph type="ftr" sz="quarter" idx="11"/>
          </p:nvPr>
        </p:nvSpPr>
        <p:spPr>
          <a:noFill/>
        </p:spPr>
        <p:txBody>
          <a:bodyPr/>
          <a:lstStyle/>
          <a:p>
            <a:r>
              <a:rPr lang="en-US"/>
              <a:t>Government Finance Division, IMF Statistics Department</a:t>
            </a:r>
          </a:p>
        </p:txBody>
      </p:sp>
      <p:sp>
        <p:nvSpPr>
          <p:cNvPr id="8195" name="Slide Number Placeholder 5"/>
          <p:cNvSpPr>
            <a:spLocks noGrp="1"/>
          </p:cNvSpPr>
          <p:nvPr>
            <p:ph type="sldNum" sz="quarter" idx="12"/>
          </p:nvPr>
        </p:nvSpPr>
        <p:spPr>
          <a:noFill/>
        </p:spPr>
        <p:txBody>
          <a:bodyPr/>
          <a:lstStyle/>
          <a:p>
            <a:fld id="{78721C10-8052-46A8-A0B4-73E7AF9DC834}" type="slidenum">
              <a:rPr lang="en-US"/>
              <a:pPr/>
              <a:t>4</a:t>
            </a:fld>
            <a:endParaRPr lang="en-US"/>
          </a:p>
        </p:txBody>
      </p:sp>
      <p:sp>
        <p:nvSpPr>
          <p:cNvPr id="328706" name="Rectangle 2"/>
          <p:cNvSpPr>
            <a:spLocks noGrp="1" noChangeArrowheads="1"/>
          </p:cNvSpPr>
          <p:nvPr>
            <p:ph type="title"/>
          </p:nvPr>
        </p:nvSpPr>
        <p:spPr/>
        <p:txBody>
          <a:bodyPr/>
          <a:lstStyle/>
          <a:p>
            <a:pPr eaLnBrk="1" hangingPunct="1">
              <a:defRPr/>
            </a:pPr>
            <a:r>
              <a:rPr lang="en-US" dirty="0" smtClean="0"/>
              <a:t>Alternative Bases of Accounting</a:t>
            </a:r>
            <a:br>
              <a:rPr lang="en-US" dirty="0" smtClean="0"/>
            </a:br>
            <a:r>
              <a:rPr lang="en-US" sz="1800" dirty="0" smtClean="0"/>
              <a:t>(2/2)</a:t>
            </a:r>
          </a:p>
        </p:txBody>
      </p:sp>
      <p:sp>
        <p:nvSpPr>
          <p:cNvPr id="8197" name="Rectangle 3"/>
          <p:cNvSpPr>
            <a:spLocks noGrp="1" noChangeArrowheads="1"/>
          </p:cNvSpPr>
          <p:nvPr>
            <p:ph type="body" idx="1"/>
          </p:nvPr>
        </p:nvSpPr>
        <p:spPr>
          <a:xfrm>
            <a:off x="685800" y="3048000"/>
            <a:ext cx="8229600" cy="3214688"/>
          </a:xfrm>
        </p:spPr>
        <p:txBody>
          <a:bodyPr/>
          <a:lstStyle/>
          <a:p>
            <a:pPr eaLnBrk="1" hangingPunct="1"/>
            <a:r>
              <a:rPr lang="en-US" smtClean="0"/>
              <a:t>A wide spectrum exists</a:t>
            </a:r>
          </a:p>
          <a:p>
            <a:pPr eaLnBrk="1" hangingPunct="1"/>
            <a:r>
              <a:rPr lang="en-US" smtClean="0"/>
              <a:t>For illustrative purposes - consider </a:t>
            </a:r>
            <a:r>
              <a:rPr lang="en-US" b="1" smtClean="0">
                <a:solidFill>
                  <a:srgbClr val="CC00CC"/>
                </a:solidFill>
              </a:rPr>
              <a:t>four</a:t>
            </a:r>
            <a:r>
              <a:rPr lang="en-US" smtClean="0"/>
              <a:t> points on that spectrum</a:t>
            </a:r>
          </a:p>
          <a:p>
            <a:pPr lvl="1" eaLnBrk="1" hangingPunct="1"/>
            <a:r>
              <a:rPr lang="en-US" smtClean="0"/>
              <a:t>Cash basis</a:t>
            </a:r>
          </a:p>
          <a:p>
            <a:pPr lvl="1" eaLnBrk="1" hangingPunct="1"/>
            <a:r>
              <a:rPr lang="en-US" smtClean="0"/>
              <a:t>Modified cash basis</a:t>
            </a:r>
          </a:p>
          <a:p>
            <a:pPr lvl="1" eaLnBrk="1" hangingPunct="1"/>
            <a:r>
              <a:rPr lang="en-US" smtClean="0"/>
              <a:t>Modified accrual basis</a:t>
            </a:r>
          </a:p>
          <a:p>
            <a:pPr lvl="1" eaLnBrk="1" hangingPunct="1"/>
            <a:r>
              <a:rPr lang="en-US" smtClean="0"/>
              <a:t>Full accrual basis</a:t>
            </a:r>
          </a:p>
        </p:txBody>
      </p:sp>
      <p:sp>
        <p:nvSpPr>
          <p:cNvPr id="8198" name="Line 4"/>
          <p:cNvSpPr>
            <a:spLocks noChangeShapeType="1"/>
          </p:cNvSpPr>
          <p:nvPr/>
        </p:nvSpPr>
        <p:spPr bwMode="auto">
          <a:xfrm>
            <a:off x="1066800" y="2667000"/>
            <a:ext cx="7391400" cy="0"/>
          </a:xfrm>
          <a:prstGeom prst="line">
            <a:avLst/>
          </a:prstGeom>
          <a:noFill/>
          <a:ln w="31750">
            <a:solidFill>
              <a:srgbClr val="CC00CC"/>
            </a:solidFill>
            <a:round/>
            <a:headEnd/>
            <a:tailEnd/>
          </a:ln>
        </p:spPr>
        <p:txBody>
          <a:bodyPr/>
          <a:lstStyle/>
          <a:p>
            <a:endParaRPr lang="en-US"/>
          </a:p>
        </p:txBody>
      </p:sp>
      <p:sp>
        <p:nvSpPr>
          <p:cNvPr id="8199" name="Line 5"/>
          <p:cNvSpPr>
            <a:spLocks noChangeShapeType="1"/>
          </p:cNvSpPr>
          <p:nvPr/>
        </p:nvSpPr>
        <p:spPr bwMode="auto">
          <a:xfrm>
            <a:off x="1066800" y="2514600"/>
            <a:ext cx="0" cy="304800"/>
          </a:xfrm>
          <a:prstGeom prst="line">
            <a:avLst/>
          </a:prstGeom>
          <a:noFill/>
          <a:ln w="28575">
            <a:solidFill>
              <a:srgbClr val="CC00CC"/>
            </a:solidFill>
            <a:round/>
            <a:headEnd/>
            <a:tailEnd/>
          </a:ln>
        </p:spPr>
        <p:txBody>
          <a:bodyPr/>
          <a:lstStyle/>
          <a:p>
            <a:endParaRPr lang="en-US"/>
          </a:p>
        </p:txBody>
      </p:sp>
      <p:sp>
        <p:nvSpPr>
          <p:cNvPr id="8200" name="Line 6"/>
          <p:cNvSpPr>
            <a:spLocks noChangeShapeType="1"/>
          </p:cNvSpPr>
          <p:nvPr/>
        </p:nvSpPr>
        <p:spPr bwMode="auto">
          <a:xfrm>
            <a:off x="8458200" y="2514600"/>
            <a:ext cx="0" cy="304800"/>
          </a:xfrm>
          <a:prstGeom prst="line">
            <a:avLst/>
          </a:prstGeom>
          <a:noFill/>
          <a:ln w="28575">
            <a:solidFill>
              <a:srgbClr val="CC00CC"/>
            </a:solidFill>
            <a:round/>
            <a:headEnd/>
            <a:tailEnd/>
          </a:ln>
        </p:spPr>
        <p:txBody>
          <a:bodyPr/>
          <a:lstStyle/>
          <a:p>
            <a:endParaRPr lang="en-US"/>
          </a:p>
        </p:txBody>
      </p:sp>
      <p:sp>
        <p:nvSpPr>
          <p:cNvPr id="8201" name="Text Box 7"/>
          <p:cNvSpPr txBox="1">
            <a:spLocks noChangeArrowheads="1"/>
          </p:cNvSpPr>
          <p:nvPr/>
        </p:nvSpPr>
        <p:spPr bwMode="auto">
          <a:xfrm>
            <a:off x="762000" y="1981200"/>
            <a:ext cx="703263" cy="581025"/>
          </a:xfrm>
          <a:prstGeom prst="rect">
            <a:avLst/>
          </a:prstGeom>
          <a:noFill/>
          <a:ln w="9525">
            <a:noFill/>
            <a:miter lim="800000"/>
            <a:headEnd/>
            <a:tailEnd/>
          </a:ln>
        </p:spPr>
        <p:txBody>
          <a:bodyPr wrap="none">
            <a:spAutoFit/>
          </a:bodyPr>
          <a:lstStyle/>
          <a:p>
            <a:pPr algn="ctr" eaLnBrk="0" hangingPunct="0"/>
            <a:r>
              <a:rPr lang="en-US" sz="1600" b="1">
                <a:solidFill>
                  <a:srgbClr val="CC00CC"/>
                </a:solidFill>
              </a:rPr>
              <a:t>Cash</a:t>
            </a:r>
          </a:p>
          <a:p>
            <a:pPr algn="ctr" eaLnBrk="0" hangingPunct="0"/>
            <a:r>
              <a:rPr lang="en-US" sz="1600" b="1">
                <a:solidFill>
                  <a:srgbClr val="CC00CC"/>
                </a:solidFill>
              </a:rPr>
              <a:t>basis</a:t>
            </a:r>
          </a:p>
        </p:txBody>
      </p:sp>
      <p:sp>
        <p:nvSpPr>
          <p:cNvPr id="8202" name="Text Box 8"/>
          <p:cNvSpPr txBox="1">
            <a:spLocks noChangeArrowheads="1"/>
          </p:cNvSpPr>
          <p:nvPr/>
        </p:nvSpPr>
        <p:spPr bwMode="auto">
          <a:xfrm>
            <a:off x="8001000" y="1981200"/>
            <a:ext cx="895350" cy="581025"/>
          </a:xfrm>
          <a:prstGeom prst="rect">
            <a:avLst/>
          </a:prstGeom>
          <a:noFill/>
          <a:ln w="9525">
            <a:noFill/>
            <a:miter lim="800000"/>
            <a:headEnd/>
            <a:tailEnd/>
          </a:ln>
        </p:spPr>
        <p:txBody>
          <a:bodyPr wrap="none">
            <a:spAutoFit/>
          </a:bodyPr>
          <a:lstStyle/>
          <a:p>
            <a:pPr algn="ctr" eaLnBrk="0" hangingPunct="0"/>
            <a:r>
              <a:rPr lang="en-US" sz="1600" b="1">
                <a:solidFill>
                  <a:srgbClr val="CC00CC"/>
                </a:solidFill>
              </a:rPr>
              <a:t>Full</a:t>
            </a:r>
          </a:p>
          <a:p>
            <a:pPr algn="ctr" eaLnBrk="0" hangingPunct="0"/>
            <a:r>
              <a:rPr lang="en-US" sz="1600" b="1">
                <a:solidFill>
                  <a:srgbClr val="CC00CC"/>
                </a:solidFill>
              </a:rPr>
              <a:t>accrual</a:t>
            </a:r>
          </a:p>
        </p:txBody>
      </p:sp>
      <p:sp>
        <p:nvSpPr>
          <p:cNvPr id="8203" name="Text Box 9"/>
          <p:cNvSpPr txBox="1">
            <a:spLocks noChangeArrowheads="1"/>
          </p:cNvSpPr>
          <p:nvPr/>
        </p:nvSpPr>
        <p:spPr bwMode="auto">
          <a:xfrm>
            <a:off x="3352800" y="1981200"/>
            <a:ext cx="2514600" cy="581025"/>
          </a:xfrm>
          <a:prstGeom prst="rect">
            <a:avLst/>
          </a:prstGeom>
          <a:noFill/>
          <a:ln w="9525">
            <a:noFill/>
            <a:miter lim="800000"/>
            <a:headEnd/>
            <a:tailEnd/>
          </a:ln>
        </p:spPr>
        <p:txBody>
          <a:bodyPr>
            <a:spAutoFit/>
          </a:bodyPr>
          <a:lstStyle/>
          <a:p>
            <a:pPr algn="ctr" eaLnBrk="0" hangingPunct="0"/>
            <a:r>
              <a:rPr lang="en-US" sz="1600" b="1" i="1">
                <a:solidFill>
                  <a:srgbClr val="CC00CC"/>
                </a:solidFill>
              </a:rPr>
              <a:t>Bases between cash and full accrual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4"/>
          <p:cNvSpPr>
            <a:spLocks noGrp="1"/>
          </p:cNvSpPr>
          <p:nvPr>
            <p:ph type="ftr" sz="quarter" idx="11"/>
          </p:nvPr>
        </p:nvSpPr>
        <p:spPr>
          <a:noFill/>
        </p:spPr>
        <p:txBody>
          <a:bodyPr/>
          <a:lstStyle/>
          <a:p>
            <a:r>
              <a:rPr lang="en-US"/>
              <a:t>Government Finance Division, IMF Statistics Department</a:t>
            </a:r>
          </a:p>
        </p:txBody>
      </p:sp>
      <p:sp>
        <p:nvSpPr>
          <p:cNvPr id="15363" name="Slide Number Placeholder 5"/>
          <p:cNvSpPr>
            <a:spLocks noGrp="1"/>
          </p:cNvSpPr>
          <p:nvPr>
            <p:ph type="sldNum" sz="quarter" idx="12"/>
          </p:nvPr>
        </p:nvSpPr>
        <p:spPr>
          <a:noFill/>
        </p:spPr>
        <p:txBody>
          <a:bodyPr/>
          <a:lstStyle/>
          <a:p>
            <a:fld id="{5AF6B95F-C833-4BA7-9BB0-D637A4686BE6}" type="slidenum">
              <a:rPr lang="en-US"/>
              <a:pPr/>
              <a:t>5</a:t>
            </a:fld>
            <a:endParaRPr lang="en-US"/>
          </a:p>
        </p:txBody>
      </p:sp>
      <p:sp>
        <p:nvSpPr>
          <p:cNvPr id="343042" name="Rectangle 2"/>
          <p:cNvSpPr>
            <a:spLocks noGrp="1" noChangeArrowheads="1"/>
          </p:cNvSpPr>
          <p:nvPr>
            <p:ph type="title"/>
          </p:nvPr>
        </p:nvSpPr>
        <p:spPr/>
        <p:txBody>
          <a:bodyPr/>
          <a:lstStyle/>
          <a:p>
            <a:pPr eaLnBrk="1" hangingPunct="1">
              <a:defRPr/>
            </a:pPr>
            <a:r>
              <a:rPr lang="en-US" dirty="0" smtClean="0"/>
              <a:t>Development of a Migration Path</a:t>
            </a:r>
            <a:br>
              <a:rPr lang="en-US" dirty="0" smtClean="0"/>
            </a:br>
            <a:r>
              <a:rPr lang="en-US" sz="1800" dirty="0" smtClean="0"/>
              <a:t>(1/7)</a:t>
            </a:r>
          </a:p>
        </p:txBody>
      </p:sp>
      <p:sp>
        <p:nvSpPr>
          <p:cNvPr id="15365" name="Rectangle 3"/>
          <p:cNvSpPr>
            <a:spLocks noGrp="1" noChangeArrowheads="1"/>
          </p:cNvSpPr>
          <p:nvPr>
            <p:ph type="body" idx="1"/>
          </p:nvPr>
        </p:nvSpPr>
        <p:spPr>
          <a:xfrm>
            <a:off x="685800" y="1676400"/>
            <a:ext cx="8229600" cy="4502150"/>
          </a:xfrm>
        </p:spPr>
        <p:txBody>
          <a:bodyPr/>
          <a:lstStyle/>
          <a:p>
            <a:pPr marL="476250" indent="-476250" eaLnBrk="1" hangingPunct="1">
              <a:spcAft>
                <a:spcPct val="30000"/>
              </a:spcAft>
            </a:pPr>
            <a:r>
              <a:rPr lang="en-US" b="1" dirty="0" smtClean="0">
                <a:solidFill>
                  <a:srgbClr val="CC00CC"/>
                </a:solidFill>
              </a:rPr>
              <a:t>Six</a:t>
            </a:r>
            <a:r>
              <a:rPr lang="en-US" dirty="0" smtClean="0"/>
              <a:t> possible </a:t>
            </a:r>
            <a:r>
              <a:rPr lang="en-US" b="1" dirty="0" smtClean="0">
                <a:solidFill>
                  <a:srgbClr val="CC00CC"/>
                </a:solidFill>
              </a:rPr>
              <a:t>development stages</a:t>
            </a:r>
          </a:p>
          <a:p>
            <a:pPr marL="876300" lvl="1" indent="-419100" eaLnBrk="1" hangingPunct="1">
              <a:spcAft>
                <a:spcPct val="30000"/>
              </a:spcAft>
              <a:buFontTx/>
              <a:buAutoNum type="arabicPeriod"/>
            </a:pPr>
            <a:r>
              <a:rPr lang="en-US" dirty="0" smtClean="0"/>
              <a:t>Conviction stage</a:t>
            </a:r>
          </a:p>
          <a:p>
            <a:pPr marL="876300" lvl="1" indent="-419100" eaLnBrk="1" hangingPunct="1">
              <a:spcAft>
                <a:spcPct val="30000"/>
              </a:spcAft>
              <a:buFontTx/>
              <a:buAutoNum type="arabicPeriod"/>
            </a:pPr>
            <a:r>
              <a:rPr lang="en-US" dirty="0" smtClean="0"/>
              <a:t>Political stage</a:t>
            </a:r>
          </a:p>
          <a:p>
            <a:pPr marL="876300" lvl="1" indent="-419100" eaLnBrk="1" hangingPunct="1">
              <a:spcAft>
                <a:spcPct val="30000"/>
              </a:spcAft>
              <a:buFontTx/>
              <a:buAutoNum type="arabicPeriod"/>
            </a:pPr>
            <a:r>
              <a:rPr lang="en-US" dirty="0" smtClean="0"/>
              <a:t>Planning stage</a:t>
            </a:r>
          </a:p>
          <a:p>
            <a:pPr marL="876300" lvl="1" indent="-419100" eaLnBrk="1" hangingPunct="1">
              <a:spcAft>
                <a:spcPct val="30000"/>
              </a:spcAft>
              <a:buFontTx/>
              <a:buAutoNum type="arabicPeriod"/>
            </a:pPr>
            <a:r>
              <a:rPr lang="en-US" dirty="0" smtClean="0"/>
              <a:t>Application stage</a:t>
            </a:r>
          </a:p>
          <a:p>
            <a:pPr marL="876300" lvl="1" indent="-419100" eaLnBrk="1" hangingPunct="1">
              <a:spcAft>
                <a:spcPct val="30000"/>
              </a:spcAft>
              <a:buFontTx/>
              <a:buAutoNum type="arabicPeriod"/>
            </a:pPr>
            <a:r>
              <a:rPr lang="en-US" dirty="0" smtClean="0"/>
              <a:t>Legislation stage</a:t>
            </a:r>
          </a:p>
          <a:p>
            <a:pPr marL="876300" lvl="1" indent="-419100" eaLnBrk="1" hangingPunct="1">
              <a:spcAft>
                <a:spcPct val="30000"/>
              </a:spcAft>
              <a:buFontTx/>
              <a:buAutoNum type="arabicPeriod"/>
            </a:pPr>
            <a:r>
              <a:rPr lang="en-US" dirty="0" smtClean="0"/>
              <a:t>Implementation stage</a:t>
            </a:r>
          </a:p>
          <a:p>
            <a:pPr marL="1276350" lvl="2" indent="-419100" eaLnBrk="1" hangingPunct="1">
              <a:spcAft>
                <a:spcPct val="30000"/>
              </a:spcAft>
              <a:buFontTx/>
              <a:buAutoNum type="arabicPeriod"/>
            </a:pPr>
            <a:r>
              <a:rPr lang="en-US" dirty="0" smtClean="0"/>
              <a:t>Accounting systems</a:t>
            </a:r>
          </a:p>
          <a:p>
            <a:pPr marL="1276350" lvl="2" indent="-419100" eaLnBrk="1" hangingPunct="1">
              <a:spcAft>
                <a:spcPct val="30000"/>
              </a:spcAft>
              <a:buFontTx/>
              <a:buAutoNum type="arabicPeriod"/>
            </a:pPr>
            <a:r>
              <a:rPr lang="en-US" dirty="0" smtClean="0"/>
              <a:t>Staff resources</a:t>
            </a:r>
          </a:p>
          <a:p>
            <a:pPr marL="1276350" lvl="2" indent="-419100" eaLnBrk="1" hangingPunct="1">
              <a:spcAft>
                <a:spcPct val="30000"/>
              </a:spcAft>
              <a:buFontTx/>
              <a:buAutoNum type="arabicPeriod"/>
            </a:pPr>
            <a:r>
              <a:rPr lang="en-US" dirty="0" smtClean="0"/>
              <a:t>User education</a:t>
            </a:r>
          </a:p>
          <a:p>
            <a:pPr marL="876300" lvl="1" indent="-419100" eaLnBrk="1" hangingPunct="1">
              <a:spcAft>
                <a:spcPct val="30000"/>
              </a:spcAft>
            </a:pPr>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4"/>
          <p:cNvSpPr>
            <a:spLocks noGrp="1"/>
          </p:cNvSpPr>
          <p:nvPr>
            <p:ph type="ftr" sz="quarter" idx="11"/>
          </p:nvPr>
        </p:nvSpPr>
        <p:spPr>
          <a:noFill/>
        </p:spPr>
        <p:txBody>
          <a:bodyPr/>
          <a:lstStyle/>
          <a:p>
            <a:r>
              <a:rPr lang="en-US"/>
              <a:t>Government Finance Division, IMF Statistics Department</a:t>
            </a:r>
          </a:p>
        </p:txBody>
      </p:sp>
      <p:sp>
        <p:nvSpPr>
          <p:cNvPr id="16387" name="Slide Number Placeholder 5"/>
          <p:cNvSpPr>
            <a:spLocks noGrp="1"/>
          </p:cNvSpPr>
          <p:nvPr>
            <p:ph type="sldNum" sz="quarter" idx="12"/>
          </p:nvPr>
        </p:nvSpPr>
        <p:spPr>
          <a:noFill/>
        </p:spPr>
        <p:txBody>
          <a:bodyPr/>
          <a:lstStyle/>
          <a:p>
            <a:fld id="{07DC68FE-858B-4AA5-BB85-91F1054EA9DB}" type="slidenum">
              <a:rPr lang="en-US"/>
              <a:pPr/>
              <a:t>6</a:t>
            </a:fld>
            <a:endParaRPr lang="en-US"/>
          </a:p>
        </p:txBody>
      </p:sp>
      <p:sp>
        <p:nvSpPr>
          <p:cNvPr id="345090" name="Rectangle 2"/>
          <p:cNvSpPr>
            <a:spLocks noGrp="1" noChangeArrowheads="1"/>
          </p:cNvSpPr>
          <p:nvPr>
            <p:ph type="title"/>
          </p:nvPr>
        </p:nvSpPr>
        <p:spPr/>
        <p:txBody>
          <a:bodyPr/>
          <a:lstStyle/>
          <a:p>
            <a:pPr eaLnBrk="1" hangingPunct="1">
              <a:defRPr/>
            </a:pPr>
            <a:r>
              <a:rPr lang="en-US" dirty="0" smtClean="0"/>
              <a:t>Development of a Migration Path</a:t>
            </a:r>
            <a:br>
              <a:rPr lang="en-US" dirty="0" smtClean="0"/>
            </a:br>
            <a:r>
              <a:rPr lang="en-US" sz="1900" dirty="0" smtClean="0"/>
              <a:t>(2/7)</a:t>
            </a:r>
          </a:p>
        </p:txBody>
      </p:sp>
      <p:sp>
        <p:nvSpPr>
          <p:cNvPr id="345091" name="Rectangle 3"/>
          <p:cNvSpPr>
            <a:spLocks noGrp="1" noChangeArrowheads="1"/>
          </p:cNvSpPr>
          <p:nvPr>
            <p:ph type="body" idx="1"/>
          </p:nvPr>
        </p:nvSpPr>
        <p:spPr>
          <a:xfrm>
            <a:off x="685800" y="1295400"/>
            <a:ext cx="8229600" cy="5181600"/>
          </a:xfrm>
        </p:spPr>
        <p:txBody>
          <a:bodyPr/>
          <a:lstStyle/>
          <a:p>
            <a:pPr marL="476250" indent="-476250" eaLnBrk="1" hangingPunct="1">
              <a:spcAft>
                <a:spcPct val="20000"/>
              </a:spcAft>
              <a:buFontTx/>
              <a:buAutoNum type="arabicPeriod"/>
              <a:defRPr/>
            </a:pPr>
            <a:r>
              <a:rPr lang="en-US" dirty="0" smtClean="0">
                <a:solidFill>
                  <a:srgbClr val="CC00CC"/>
                </a:solidFill>
                <a:effectLst>
                  <a:outerShdw blurRad="38100" dist="38100" dir="2700000" algn="tl">
                    <a:srgbClr val="C0C0C0"/>
                  </a:outerShdw>
                </a:effectLst>
              </a:rPr>
              <a:t>Conviction stage</a:t>
            </a:r>
          </a:p>
          <a:p>
            <a:pPr marL="876300" lvl="1" indent="-419100" eaLnBrk="1" hangingPunct="1">
              <a:lnSpc>
                <a:spcPct val="90000"/>
              </a:lnSpc>
              <a:spcAft>
                <a:spcPct val="20000"/>
              </a:spcAft>
              <a:defRPr/>
            </a:pPr>
            <a:r>
              <a:rPr lang="en-US" dirty="0" smtClean="0"/>
              <a:t>What is existing system?</a:t>
            </a:r>
          </a:p>
          <a:p>
            <a:pPr marL="1276350" lvl="2" indent="-361950" eaLnBrk="1" hangingPunct="1">
              <a:lnSpc>
                <a:spcPct val="90000"/>
              </a:lnSpc>
              <a:spcAft>
                <a:spcPct val="20000"/>
              </a:spcAft>
              <a:defRPr/>
            </a:pPr>
            <a:r>
              <a:rPr lang="en-US" dirty="0" smtClean="0"/>
              <a:t>GFSM 1986 format? Budget format?</a:t>
            </a:r>
          </a:p>
          <a:p>
            <a:pPr marL="1276350" lvl="2" indent="-361950" eaLnBrk="1" hangingPunct="1">
              <a:lnSpc>
                <a:spcPct val="90000"/>
              </a:lnSpc>
              <a:spcAft>
                <a:spcPct val="20000"/>
              </a:spcAft>
              <a:defRPr/>
            </a:pPr>
            <a:r>
              <a:rPr lang="en-US" dirty="0" smtClean="0"/>
              <a:t>Shortcomings?</a:t>
            </a:r>
          </a:p>
          <a:p>
            <a:pPr marL="876300" lvl="1" indent="-419100" eaLnBrk="1" hangingPunct="1">
              <a:lnSpc>
                <a:spcPct val="90000"/>
              </a:lnSpc>
              <a:spcAft>
                <a:spcPct val="20000"/>
              </a:spcAft>
              <a:defRPr/>
            </a:pPr>
            <a:r>
              <a:rPr lang="en-US" dirty="0" smtClean="0"/>
              <a:t>What are needs / advantages for country to migrate to GFSM 2001 system?</a:t>
            </a:r>
          </a:p>
          <a:p>
            <a:pPr marL="1276350" lvl="2" indent="-361950" eaLnBrk="1" hangingPunct="1">
              <a:lnSpc>
                <a:spcPct val="90000"/>
              </a:lnSpc>
              <a:spcAft>
                <a:spcPct val="20000"/>
              </a:spcAft>
              <a:defRPr/>
            </a:pPr>
            <a:r>
              <a:rPr lang="en-US" dirty="0" smtClean="0"/>
              <a:t>Improvements in government’s policy</a:t>
            </a:r>
            <a:r>
              <a:rPr lang="is-IS" dirty="0" smtClean="0"/>
              <a:t> decisions?</a:t>
            </a:r>
          </a:p>
          <a:p>
            <a:pPr marL="1276350" lvl="2" indent="-361950" eaLnBrk="1" hangingPunct="1">
              <a:lnSpc>
                <a:spcPct val="90000"/>
              </a:lnSpc>
              <a:spcAft>
                <a:spcPct val="20000"/>
              </a:spcAft>
              <a:defRPr/>
            </a:pPr>
            <a:r>
              <a:rPr lang="is-IS" dirty="0" smtClean="0"/>
              <a:t>Improvements in accountability?</a:t>
            </a:r>
            <a:endParaRPr lang="en-US" dirty="0" smtClean="0"/>
          </a:p>
          <a:p>
            <a:pPr marL="1276350" lvl="2" indent="-361950" eaLnBrk="1" hangingPunct="1">
              <a:lnSpc>
                <a:spcPct val="90000"/>
              </a:lnSpc>
              <a:spcAft>
                <a:spcPct val="20000"/>
              </a:spcAft>
              <a:defRPr/>
            </a:pPr>
            <a:r>
              <a:rPr lang="en-US" dirty="0" smtClean="0"/>
              <a:t>Greater </a:t>
            </a:r>
            <a:r>
              <a:rPr lang="en-US" dirty="0" err="1" smtClean="0"/>
              <a:t>transpar</a:t>
            </a:r>
            <a:r>
              <a:rPr lang="is-IS" dirty="0" smtClean="0"/>
              <a:t>e</a:t>
            </a:r>
            <a:r>
              <a:rPr lang="en-US" dirty="0" err="1" smtClean="0"/>
              <a:t>ncy</a:t>
            </a:r>
            <a:r>
              <a:rPr lang="en-US" dirty="0" smtClean="0"/>
              <a:t>?</a:t>
            </a:r>
          </a:p>
          <a:p>
            <a:pPr marL="1276350" lvl="2" indent="-361950" eaLnBrk="1" hangingPunct="1">
              <a:lnSpc>
                <a:spcPct val="90000"/>
              </a:lnSpc>
              <a:spcAft>
                <a:spcPct val="20000"/>
              </a:spcAft>
              <a:defRPr/>
            </a:pPr>
            <a:r>
              <a:rPr lang="en-US" dirty="0" smtClean="0"/>
              <a:t>Better economic analysis?</a:t>
            </a:r>
          </a:p>
          <a:p>
            <a:pPr marL="1276350" lvl="2" indent="-361950" eaLnBrk="1" hangingPunct="1">
              <a:lnSpc>
                <a:spcPct val="90000"/>
              </a:lnSpc>
              <a:spcAft>
                <a:spcPct val="20000"/>
              </a:spcAft>
              <a:defRPr/>
            </a:pPr>
            <a:r>
              <a:rPr lang="en-US" dirty="0" smtClean="0"/>
              <a:t>Comparability and consistency</a:t>
            </a:r>
          </a:p>
          <a:p>
            <a:pPr marL="876300" lvl="1" indent="-419100" eaLnBrk="1" hangingPunct="1">
              <a:lnSpc>
                <a:spcPct val="90000"/>
              </a:lnSpc>
              <a:spcAft>
                <a:spcPct val="20000"/>
              </a:spcAft>
              <a:defRPr/>
            </a:pPr>
            <a:r>
              <a:rPr lang="en-US" dirty="0" smtClean="0"/>
              <a:t>What are international demands?</a:t>
            </a:r>
          </a:p>
          <a:p>
            <a:pPr marL="1276350" lvl="2" indent="-419100" eaLnBrk="1" hangingPunct="1">
              <a:lnSpc>
                <a:spcPct val="90000"/>
              </a:lnSpc>
              <a:spcAft>
                <a:spcPct val="20000"/>
              </a:spcAft>
              <a:defRPr/>
            </a:pPr>
            <a:r>
              <a:rPr lang="en-US" dirty="0" smtClean="0"/>
              <a:t>International organizations? Accounting bodies?</a:t>
            </a:r>
          </a:p>
          <a:p>
            <a:pPr marL="1276350" lvl="2" indent="-419100" eaLnBrk="1" hangingPunct="1">
              <a:lnSpc>
                <a:spcPct val="90000"/>
              </a:lnSpc>
              <a:spcAft>
                <a:spcPct val="20000"/>
              </a:spcAft>
              <a:buNone/>
              <a:defRPr/>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4"/>
          <p:cNvSpPr>
            <a:spLocks noGrp="1"/>
          </p:cNvSpPr>
          <p:nvPr>
            <p:ph type="ftr" sz="quarter" idx="11"/>
          </p:nvPr>
        </p:nvSpPr>
        <p:spPr>
          <a:noFill/>
        </p:spPr>
        <p:txBody>
          <a:bodyPr/>
          <a:lstStyle/>
          <a:p>
            <a:r>
              <a:rPr lang="en-US"/>
              <a:t>Government Finance Division, IMF Statistics Department</a:t>
            </a:r>
          </a:p>
        </p:txBody>
      </p:sp>
      <p:sp>
        <p:nvSpPr>
          <p:cNvPr id="18435" name="Slide Number Placeholder 5"/>
          <p:cNvSpPr>
            <a:spLocks noGrp="1"/>
          </p:cNvSpPr>
          <p:nvPr>
            <p:ph type="sldNum" sz="quarter" idx="12"/>
          </p:nvPr>
        </p:nvSpPr>
        <p:spPr>
          <a:noFill/>
        </p:spPr>
        <p:txBody>
          <a:bodyPr/>
          <a:lstStyle/>
          <a:p>
            <a:fld id="{63485E9B-E960-4507-BF60-48C3F1678195}" type="slidenum">
              <a:rPr lang="en-US"/>
              <a:pPr/>
              <a:t>7</a:t>
            </a:fld>
            <a:endParaRPr lang="en-US"/>
          </a:p>
        </p:txBody>
      </p:sp>
      <p:sp>
        <p:nvSpPr>
          <p:cNvPr id="349186" name="Rectangle 2"/>
          <p:cNvSpPr>
            <a:spLocks noGrp="1" noChangeArrowheads="1"/>
          </p:cNvSpPr>
          <p:nvPr>
            <p:ph type="title"/>
          </p:nvPr>
        </p:nvSpPr>
        <p:spPr/>
        <p:txBody>
          <a:bodyPr/>
          <a:lstStyle/>
          <a:p>
            <a:pPr eaLnBrk="1" hangingPunct="1">
              <a:defRPr/>
            </a:pPr>
            <a:r>
              <a:rPr lang="en-US" dirty="0" smtClean="0"/>
              <a:t>Development of a Migration Path</a:t>
            </a:r>
            <a:br>
              <a:rPr lang="en-US" dirty="0" smtClean="0"/>
            </a:br>
            <a:r>
              <a:rPr lang="en-US" sz="1800" dirty="0" smtClean="0"/>
              <a:t>(3/7)</a:t>
            </a:r>
          </a:p>
        </p:txBody>
      </p:sp>
      <p:sp>
        <p:nvSpPr>
          <p:cNvPr id="18437" name="Rectangle 3"/>
          <p:cNvSpPr>
            <a:spLocks noGrp="1" noChangeArrowheads="1"/>
          </p:cNvSpPr>
          <p:nvPr>
            <p:ph type="body" idx="1"/>
          </p:nvPr>
        </p:nvSpPr>
        <p:spPr/>
        <p:txBody>
          <a:bodyPr/>
          <a:lstStyle/>
          <a:p>
            <a:pPr marL="476250" indent="-476250" eaLnBrk="1" hangingPunct="1">
              <a:spcAft>
                <a:spcPct val="15000"/>
              </a:spcAft>
              <a:buFontTx/>
              <a:buAutoNum type="arabicPeriod" startAt="2"/>
            </a:pPr>
            <a:r>
              <a:rPr lang="en-US" dirty="0" smtClean="0">
                <a:solidFill>
                  <a:srgbClr val="CC00CC"/>
                </a:solidFill>
              </a:rPr>
              <a:t>Political stage</a:t>
            </a:r>
          </a:p>
          <a:p>
            <a:pPr marL="876300" lvl="1" indent="-419100" eaLnBrk="1" hangingPunct="1">
              <a:spcAft>
                <a:spcPct val="15000"/>
              </a:spcAft>
            </a:pPr>
            <a:r>
              <a:rPr lang="en-US" dirty="0" smtClean="0"/>
              <a:t>Adequate preparation </a:t>
            </a:r>
          </a:p>
          <a:p>
            <a:pPr marL="1276350" lvl="2" indent="-361950" eaLnBrk="1" hangingPunct="1">
              <a:spcAft>
                <a:spcPct val="15000"/>
              </a:spcAft>
            </a:pPr>
            <a:r>
              <a:rPr lang="en-US" dirty="0" smtClean="0"/>
              <a:t>To achieve further success</a:t>
            </a:r>
          </a:p>
          <a:p>
            <a:pPr marL="1276350" lvl="2" indent="-361950" eaLnBrk="1" hangingPunct="1">
              <a:spcAft>
                <a:spcPct val="15000"/>
              </a:spcAft>
            </a:pPr>
            <a:r>
              <a:rPr lang="en-US" dirty="0" smtClean="0"/>
              <a:t>Political will?</a:t>
            </a:r>
          </a:p>
          <a:p>
            <a:pPr marL="876300" lvl="1" indent="-419100" eaLnBrk="1" hangingPunct="1">
              <a:spcAft>
                <a:spcPct val="15000"/>
              </a:spcAft>
            </a:pPr>
            <a:r>
              <a:rPr lang="en-US" dirty="0" smtClean="0"/>
              <a:t>Possible country-specific factors</a:t>
            </a:r>
          </a:p>
          <a:p>
            <a:pPr marL="1276350" lvl="2" indent="-361950" eaLnBrk="1" hangingPunct="1">
              <a:spcAft>
                <a:spcPct val="15000"/>
              </a:spcAft>
            </a:pPr>
            <a:r>
              <a:rPr lang="en-US" dirty="0" smtClean="0"/>
              <a:t>Balancing items may seem to deteriorate</a:t>
            </a:r>
          </a:p>
          <a:p>
            <a:pPr marL="1276350" lvl="2" indent="-361950" eaLnBrk="1" hangingPunct="1">
              <a:spcAft>
                <a:spcPct val="15000"/>
              </a:spcAft>
            </a:pPr>
            <a:r>
              <a:rPr lang="en-US" dirty="0" smtClean="0"/>
              <a:t>Debt position</a:t>
            </a:r>
          </a:p>
          <a:p>
            <a:pPr marL="1276350" lvl="2" indent="-361950" eaLnBrk="1" hangingPunct="1">
              <a:spcAft>
                <a:spcPct val="15000"/>
              </a:spcAft>
            </a:pPr>
            <a:r>
              <a:rPr lang="en-US" dirty="0" smtClean="0"/>
              <a:t>Misinterpretation</a:t>
            </a:r>
          </a:p>
          <a:p>
            <a:pPr marL="1733550" lvl="3" indent="-361950" eaLnBrk="1" hangingPunct="1">
              <a:spcAft>
                <a:spcPct val="15000"/>
              </a:spcAft>
            </a:pPr>
            <a:r>
              <a:rPr lang="en-US" dirty="0" smtClean="0"/>
              <a:t>Emphasize that GFSM 2001 provides much improved measures of long term government performance</a:t>
            </a:r>
          </a:p>
          <a:p>
            <a:pPr marL="1276350" lvl="2" indent="-361950" eaLnBrk="1" hangingPunct="1">
              <a:spcAft>
                <a:spcPct val="15000"/>
              </a:spcAft>
            </a:pPr>
            <a:r>
              <a:rPr lang="en-US" dirty="0" smtClean="0"/>
              <a:t>Resistance to change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4"/>
          <p:cNvSpPr>
            <a:spLocks noGrp="1"/>
          </p:cNvSpPr>
          <p:nvPr>
            <p:ph type="ftr" sz="quarter" idx="11"/>
          </p:nvPr>
        </p:nvSpPr>
        <p:spPr>
          <a:noFill/>
        </p:spPr>
        <p:txBody>
          <a:bodyPr/>
          <a:lstStyle/>
          <a:p>
            <a:r>
              <a:rPr lang="en-US"/>
              <a:t>Government Finance Division, IMF Statistics Department</a:t>
            </a:r>
          </a:p>
        </p:txBody>
      </p:sp>
      <p:sp>
        <p:nvSpPr>
          <p:cNvPr id="19459" name="Slide Number Placeholder 5"/>
          <p:cNvSpPr>
            <a:spLocks noGrp="1"/>
          </p:cNvSpPr>
          <p:nvPr>
            <p:ph type="sldNum" sz="quarter" idx="12"/>
          </p:nvPr>
        </p:nvSpPr>
        <p:spPr>
          <a:noFill/>
        </p:spPr>
        <p:txBody>
          <a:bodyPr/>
          <a:lstStyle/>
          <a:p>
            <a:fld id="{1295DECD-0171-4BBA-A8E2-DD475DC8E2F7}" type="slidenum">
              <a:rPr lang="en-US"/>
              <a:pPr/>
              <a:t>8</a:t>
            </a:fld>
            <a:endParaRPr lang="en-US"/>
          </a:p>
        </p:txBody>
      </p:sp>
      <p:sp>
        <p:nvSpPr>
          <p:cNvPr id="351234" name="Rectangle 2"/>
          <p:cNvSpPr>
            <a:spLocks noGrp="1" noChangeArrowheads="1"/>
          </p:cNvSpPr>
          <p:nvPr>
            <p:ph type="title"/>
          </p:nvPr>
        </p:nvSpPr>
        <p:spPr/>
        <p:txBody>
          <a:bodyPr/>
          <a:lstStyle/>
          <a:p>
            <a:pPr eaLnBrk="1" hangingPunct="1">
              <a:defRPr/>
            </a:pPr>
            <a:r>
              <a:rPr lang="en-US" dirty="0" smtClean="0"/>
              <a:t>Development of a Migration Path</a:t>
            </a:r>
            <a:br>
              <a:rPr lang="en-US" dirty="0" smtClean="0"/>
            </a:br>
            <a:r>
              <a:rPr lang="en-US" sz="1800" dirty="0" smtClean="0"/>
              <a:t>(4/7)</a:t>
            </a:r>
          </a:p>
        </p:txBody>
      </p:sp>
      <p:sp>
        <p:nvSpPr>
          <p:cNvPr id="19461" name="Rectangle 3"/>
          <p:cNvSpPr>
            <a:spLocks noGrp="1" noChangeArrowheads="1"/>
          </p:cNvSpPr>
          <p:nvPr>
            <p:ph type="body" idx="1"/>
          </p:nvPr>
        </p:nvSpPr>
        <p:spPr>
          <a:xfrm>
            <a:off x="685800" y="1676400"/>
            <a:ext cx="8077200" cy="4648200"/>
          </a:xfrm>
        </p:spPr>
        <p:txBody>
          <a:bodyPr/>
          <a:lstStyle/>
          <a:p>
            <a:pPr marL="476250" indent="-476250" eaLnBrk="1" hangingPunct="1">
              <a:spcAft>
                <a:spcPct val="10000"/>
              </a:spcAft>
              <a:buFont typeface="Wingdings" pitchFamily="2" charset="2"/>
              <a:buAutoNum type="arabicPeriod" startAt="3"/>
            </a:pPr>
            <a:r>
              <a:rPr lang="en-US" dirty="0" smtClean="0">
                <a:solidFill>
                  <a:srgbClr val="CC00CC"/>
                </a:solidFill>
              </a:rPr>
              <a:t>Planning stage</a:t>
            </a:r>
          </a:p>
          <a:p>
            <a:pPr marL="876300" lvl="1" indent="-419100" eaLnBrk="1" hangingPunct="1">
              <a:spcAft>
                <a:spcPct val="10000"/>
              </a:spcAft>
            </a:pPr>
            <a:r>
              <a:rPr lang="en-US" dirty="0" smtClean="0"/>
              <a:t>Need a detailed action plan</a:t>
            </a:r>
          </a:p>
          <a:p>
            <a:pPr marL="1276350" lvl="2" indent="-361950" eaLnBrk="1" hangingPunct="1">
              <a:spcAft>
                <a:spcPct val="10000"/>
              </a:spcAft>
            </a:pPr>
            <a:r>
              <a:rPr lang="en-US" dirty="0" smtClean="0"/>
              <a:t>Spanning several years</a:t>
            </a:r>
          </a:p>
          <a:p>
            <a:pPr marL="1276350" lvl="2" indent="-361950" eaLnBrk="1" hangingPunct="1">
              <a:spcAft>
                <a:spcPct val="10000"/>
              </a:spcAft>
            </a:pPr>
            <a:r>
              <a:rPr lang="en-US" dirty="0" smtClean="0"/>
              <a:t>Maintain data collection and compilation</a:t>
            </a:r>
          </a:p>
          <a:p>
            <a:pPr marL="1733550" lvl="3" indent="-361950" eaLnBrk="1" hangingPunct="1">
              <a:spcAft>
                <a:spcPct val="10000"/>
              </a:spcAft>
            </a:pPr>
            <a:r>
              <a:rPr lang="en-US" dirty="0" smtClean="0"/>
              <a:t>Historic links</a:t>
            </a:r>
          </a:p>
          <a:p>
            <a:pPr marL="1733550" lvl="3" indent="-361950" eaLnBrk="1" hangingPunct="1">
              <a:spcAft>
                <a:spcPct val="10000"/>
              </a:spcAft>
            </a:pPr>
            <a:r>
              <a:rPr lang="en-US" dirty="0" smtClean="0"/>
              <a:t>Parallel runs</a:t>
            </a:r>
          </a:p>
          <a:p>
            <a:pPr marL="876300" lvl="1" indent="-419100" eaLnBrk="1" hangingPunct="1">
              <a:spcAft>
                <a:spcPct val="10000"/>
              </a:spcAft>
            </a:pPr>
            <a:r>
              <a:rPr lang="en-US" dirty="0" smtClean="0"/>
              <a:t>Cooperation between institutions imperative</a:t>
            </a:r>
          </a:p>
          <a:p>
            <a:pPr marL="1276350" lvl="2" indent="-361950" eaLnBrk="1" hangingPunct="1">
              <a:spcAft>
                <a:spcPct val="10000"/>
              </a:spcAft>
            </a:pPr>
            <a:r>
              <a:rPr lang="en-US" dirty="0" smtClean="0"/>
              <a:t>Committee representing all relevant institutions and agencies</a:t>
            </a:r>
          </a:p>
          <a:p>
            <a:pPr marL="876300" lvl="1" indent="-419100" eaLnBrk="1" hangingPunct="1">
              <a:spcAft>
                <a:spcPct val="10000"/>
              </a:spcAft>
            </a:pPr>
            <a:r>
              <a:rPr lang="en-US" dirty="0" smtClean="0"/>
              <a:t>Task forces</a:t>
            </a:r>
          </a:p>
          <a:p>
            <a:pPr marL="1276350" lvl="2" indent="-361950" eaLnBrk="1" hangingPunct="1">
              <a:spcAft>
                <a:spcPct val="10000"/>
              </a:spcAft>
            </a:pPr>
            <a:r>
              <a:rPr lang="en-US" dirty="0" smtClean="0"/>
              <a:t>Working groups</a:t>
            </a:r>
          </a:p>
          <a:p>
            <a:pPr marL="876300" lvl="1" indent="-419100" eaLnBrk="1" hangingPunct="1">
              <a:spcAft>
                <a:spcPct val="10000"/>
              </a:spcAft>
            </a:pPr>
            <a:r>
              <a:rPr lang="en-US" dirty="0" smtClean="0"/>
              <a:t>Project and time schedules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4"/>
          <p:cNvSpPr>
            <a:spLocks noGrp="1"/>
          </p:cNvSpPr>
          <p:nvPr>
            <p:ph type="ftr" sz="quarter" idx="11"/>
          </p:nvPr>
        </p:nvSpPr>
        <p:spPr>
          <a:noFill/>
        </p:spPr>
        <p:txBody>
          <a:bodyPr/>
          <a:lstStyle/>
          <a:p>
            <a:r>
              <a:rPr lang="en-US"/>
              <a:t>Government Finance Division, IMF Statistics Department</a:t>
            </a:r>
          </a:p>
        </p:txBody>
      </p:sp>
      <p:sp>
        <p:nvSpPr>
          <p:cNvPr id="20483" name="Slide Number Placeholder 5"/>
          <p:cNvSpPr>
            <a:spLocks noGrp="1"/>
          </p:cNvSpPr>
          <p:nvPr>
            <p:ph type="sldNum" sz="quarter" idx="12"/>
          </p:nvPr>
        </p:nvSpPr>
        <p:spPr>
          <a:noFill/>
        </p:spPr>
        <p:txBody>
          <a:bodyPr/>
          <a:lstStyle/>
          <a:p>
            <a:fld id="{1BEC59AA-4181-47DC-A7C9-9D1B7CEB3294}" type="slidenum">
              <a:rPr lang="en-US"/>
              <a:pPr/>
              <a:t>9</a:t>
            </a:fld>
            <a:endParaRPr lang="en-US"/>
          </a:p>
        </p:txBody>
      </p:sp>
      <p:sp>
        <p:nvSpPr>
          <p:cNvPr id="353282" name="Rectangle 2"/>
          <p:cNvSpPr>
            <a:spLocks noGrp="1" noChangeArrowheads="1"/>
          </p:cNvSpPr>
          <p:nvPr>
            <p:ph type="title"/>
          </p:nvPr>
        </p:nvSpPr>
        <p:spPr/>
        <p:txBody>
          <a:bodyPr/>
          <a:lstStyle/>
          <a:p>
            <a:pPr eaLnBrk="1" hangingPunct="1">
              <a:defRPr/>
            </a:pPr>
            <a:r>
              <a:rPr lang="en-US" dirty="0" smtClean="0"/>
              <a:t>Development of a Migration Path</a:t>
            </a:r>
            <a:br>
              <a:rPr lang="en-US" dirty="0" smtClean="0"/>
            </a:br>
            <a:r>
              <a:rPr lang="en-US" sz="1800" dirty="0" smtClean="0"/>
              <a:t>(5/7)</a:t>
            </a:r>
          </a:p>
        </p:txBody>
      </p:sp>
      <p:sp>
        <p:nvSpPr>
          <p:cNvPr id="20485" name="Rectangle 3"/>
          <p:cNvSpPr>
            <a:spLocks noGrp="1" noChangeArrowheads="1"/>
          </p:cNvSpPr>
          <p:nvPr>
            <p:ph type="body" idx="1"/>
          </p:nvPr>
        </p:nvSpPr>
        <p:spPr>
          <a:xfrm>
            <a:off x="685800" y="1676400"/>
            <a:ext cx="8153400" cy="4495800"/>
          </a:xfrm>
        </p:spPr>
        <p:txBody>
          <a:bodyPr/>
          <a:lstStyle/>
          <a:p>
            <a:pPr marL="476250" indent="-476250" eaLnBrk="1" hangingPunct="1">
              <a:spcAft>
                <a:spcPct val="35000"/>
              </a:spcAft>
              <a:buFont typeface="Wingdings" pitchFamily="2" charset="2"/>
              <a:buAutoNum type="arabicPeriod" startAt="4"/>
            </a:pPr>
            <a:r>
              <a:rPr lang="en-US" dirty="0" smtClean="0">
                <a:solidFill>
                  <a:srgbClr val="CC00CC"/>
                </a:solidFill>
              </a:rPr>
              <a:t>Application stage</a:t>
            </a:r>
          </a:p>
          <a:p>
            <a:pPr marL="876300" lvl="1" indent="-419100" eaLnBrk="1" hangingPunct="1">
              <a:spcAft>
                <a:spcPct val="35000"/>
              </a:spcAft>
            </a:pPr>
            <a:r>
              <a:rPr lang="en-US" dirty="0" smtClean="0"/>
              <a:t>Coverage of units and expense accounts</a:t>
            </a:r>
          </a:p>
          <a:p>
            <a:pPr marL="1276350" lvl="2" indent="-361950" eaLnBrk="1" hangingPunct="1">
              <a:spcAft>
                <a:spcPct val="35000"/>
              </a:spcAft>
            </a:pPr>
            <a:r>
              <a:rPr lang="en-US" dirty="0" smtClean="0"/>
              <a:t>Choose a recent year’s data; identify government institutional units; rearrange expenditure items and identify accrual items</a:t>
            </a:r>
          </a:p>
          <a:p>
            <a:pPr marL="876300" lvl="1" indent="-419100" eaLnBrk="1" hangingPunct="1">
              <a:spcAft>
                <a:spcPct val="35000"/>
              </a:spcAft>
            </a:pPr>
            <a:r>
              <a:rPr lang="en-US" dirty="0" smtClean="0"/>
              <a:t>Revenue accounts</a:t>
            </a:r>
          </a:p>
          <a:p>
            <a:pPr marL="876300" lvl="1" indent="-419100" eaLnBrk="1" hangingPunct="1">
              <a:spcAft>
                <a:spcPct val="35000"/>
              </a:spcAft>
            </a:pPr>
            <a:r>
              <a:rPr lang="en-US" dirty="0" smtClean="0"/>
              <a:t>Assets and liabilities accounts</a:t>
            </a:r>
          </a:p>
          <a:p>
            <a:pPr marL="876300" lvl="1" indent="-419100" eaLnBrk="1" hangingPunct="1">
              <a:spcAft>
                <a:spcPct val="35000"/>
              </a:spcAft>
            </a:pPr>
            <a:r>
              <a:rPr lang="en-US" dirty="0" smtClean="0"/>
              <a:t>Other aspects</a:t>
            </a:r>
          </a:p>
          <a:p>
            <a:pPr marL="1276350" lvl="2" indent="-361950" eaLnBrk="1" hangingPunct="1">
              <a:spcAft>
                <a:spcPct val="35000"/>
              </a:spcAft>
            </a:pPr>
            <a:r>
              <a:rPr lang="en-US" dirty="0" smtClean="0"/>
              <a:t>Presentation and legal aspects</a:t>
            </a:r>
          </a:p>
          <a:p>
            <a:pPr marL="1276350" lvl="2" indent="-361950" eaLnBrk="1" hangingPunct="1">
              <a:spcAft>
                <a:spcPct val="35000"/>
              </a:spcAft>
            </a:pPr>
            <a:r>
              <a:rPr lang="en-US" dirty="0" smtClean="0"/>
              <a:t>Project results, training, etc.</a:t>
            </a:r>
          </a:p>
          <a:p>
            <a:pPr marL="1276350" lvl="2" indent="-361950" eaLnBrk="1" hangingPunct="1">
              <a:spcAft>
                <a:spcPct val="35000"/>
              </a:spcAft>
            </a:pPr>
            <a:r>
              <a:rPr lang="en-US" dirty="0" smtClean="0"/>
              <a:t>Technical aspects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lobal">
  <a:themeElements>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fontScheme name="Globa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Global 1">
        <a:dk1>
          <a:srgbClr val="000000"/>
        </a:dk1>
        <a:lt1>
          <a:srgbClr val="FFFFCC"/>
        </a:lt1>
        <a:dk2>
          <a:srgbClr val="4D4D4D"/>
        </a:dk2>
        <a:lt2>
          <a:srgbClr val="FFCC00"/>
        </a:lt2>
        <a:accent1>
          <a:srgbClr val="FF9900"/>
        </a:accent1>
        <a:accent2>
          <a:srgbClr val="CC9900"/>
        </a:accent2>
        <a:accent3>
          <a:srgbClr val="B2B2B2"/>
        </a:accent3>
        <a:accent4>
          <a:srgbClr val="DADAAE"/>
        </a:accent4>
        <a:accent5>
          <a:srgbClr val="FFCAAA"/>
        </a:accent5>
        <a:accent6>
          <a:srgbClr val="B98A00"/>
        </a:accent6>
        <a:hlink>
          <a:srgbClr val="898743"/>
        </a:hlink>
        <a:folHlink>
          <a:srgbClr val="666633"/>
        </a:folHlink>
      </a:clrScheme>
      <a:clrMap bg1="dk2" tx1="lt1" bg2="dk1" tx2="lt2" accent1="accent1" accent2="accent2" accent3="accent3" accent4="accent4" accent5="accent5" accent6="accent6" hlink="hlink" folHlink="folHlink"/>
    </a:extraClrScheme>
    <a:extraClrScheme>
      <a:clrScheme name="Global 2">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E5D093"/>
        </a:hlink>
        <a:folHlink>
          <a:srgbClr val="CCB374"/>
        </a:folHlink>
      </a:clrScheme>
      <a:clrMap bg1="lt1" tx1="dk1" bg2="lt2" tx2="dk2" accent1="accent1" accent2="accent2" accent3="accent3" accent4="accent4" accent5="accent5" accent6="accent6" hlink="hlink" folHlink="folHlink"/>
    </a:extraClrScheme>
    <a:extraClrScheme>
      <a:clrScheme name="Global 3">
        <a:dk1>
          <a:srgbClr val="000000"/>
        </a:dk1>
        <a:lt1>
          <a:srgbClr val="FFFFFF"/>
        </a:lt1>
        <a:dk2>
          <a:srgbClr val="000000"/>
        </a:dk2>
        <a:lt2>
          <a:srgbClr val="FFFFFF"/>
        </a:lt2>
        <a:accent1>
          <a:srgbClr val="F8F8F8"/>
        </a:accent1>
        <a:accent2>
          <a:srgbClr val="969696"/>
        </a:accent2>
        <a:accent3>
          <a:srgbClr val="FFFFFF"/>
        </a:accent3>
        <a:accent4>
          <a:srgbClr val="000000"/>
        </a:accent4>
        <a:accent5>
          <a:srgbClr val="FBFBFB"/>
        </a:accent5>
        <a:accent6>
          <a:srgbClr val="878787"/>
        </a:accent6>
        <a:hlink>
          <a:srgbClr val="DDDDDD"/>
        </a:hlink>
        <a:folHlink>
          <a:srgbClr val="B2B2B2"/>
        </a:folHlink>
      </a:clrScheme>
      <a:clrMap bg1="lt1" tx1="dk1" bg2="lt2" tx2="dk2" accent1="accent1" accent2="accent2" accent3="accent3" accent4="accent4" accent5="accent5" accent6="accent6" hlink="hlink" folHlink="folHlink"/>
    </a:extraClrScheme>
    <a:extraClrScheme>
      <a:clrScheme name="Global 4">
        <a:dk1>
          <a:srgbClr val="000000"/>
        </a:dk1>
        <a:lt1>
          <a:srgbClr val="FFFFFF"/>
        </a:lt1>
        <a:dk2>
          <a:srgbClr val="000066"/>
        </a:dk2>
        <a:lt2>
          <a:srgbClr val="FFFFFF"/>
        </a:lt2>
        <a:accent1>
          <a:srgbClr val="FFFFCC"/>
        </a:accent1>
        <a:accent2>
          <a:srgbClr val="B5E0E3"/>
        </a:accent2>
        <a:accent3>
          <a:srgbClr val="FFFFFF"/>
        </a:accent3>
        <a:accent4>
          <a:srgbClr val="000000"/>
        </a:accent4>
        <a:accent5>
          <a:srgbClr val="FFFFE2"/>
        </a:accent5>
        <a:accent6>
          <a:srgbClr val="A4CBCE"/>
        </a:accent6>
        <a:hlink>
          <a:srgbClr val="BFDFFF"/>
        </a:hlink>
        <a:folHlink>
          <a:srgbClr val="99CCFF"/>
        </a:folHlink>
      </a:clrScheme>
      <a:clrMap bg1="lt1" tx1="dk1" bg2="lt2" tx2="dk2" accent1="accent1" accent2="accent2" accent3="accent3" accent4="accent4" accent5="accent5" accent6="accent6" hlink="hlink" folHlink="folHlink"/>
    </a:extraClrScheme>
    <a:extraClrScheme>
      <a:clrScheme name="Global 5">
        <a:dk1>
          <a:srgbClr val="000000"/>
        </a:dk1>
        <a:lt1>
          <a:srgbClr val="E9E6D9"/>
        </a:lt1>
        <a:dk2>
          <a:srgbClr val="666633"/>
        </a:dk2>
        <a:lt2>
          <a:srgbClr val="CEC7AA"/>
        </a:lt2>
        <a:accent1>
          <a:srgbClr val="FFFFCC"/>
        </a:accent1>
        <a:accent2>
          <a:srgbClr val="B5E0E3"/>
        </a:accent2>
        <a:accent3>
          <a:srgbClr val="F2F0E9"/>
        </a:accent3>
        <a:accent4>
          <a:srgbClr val="000000"/>
        </a:accent4>
        <a:accent5>
          <a:srgbClr val="FFFFE2"/>
        </a:accent5>
        <a:accent6>
          <a:srgbClr val="A4CBCE"/>
        </a:accent6>
        <a:hlink>
          <a:srgbClr val="B6AB82"/>
        </a:hlink>
        <a:folHlink>
          <a:srgbClr val="A0925E"/>
        </a:folHlink>
      </a:clrScheme>
      <a:clrMap bg1="lt1" tx1="dk1" bg2="lt2" tx2="dk2" accent1="accent1" accent2="accent2" accent3="accent3" accent4="accent4" accent5="accent5" accent6="accent6" hlink="hlink" folHlink="folHlink"/>
    </a:extraClrScheme>
    <a:extraClrScheme>
      <a:clrScheme name="Global 6">
        <a:dk1>
          <a:srgbClr val="1B3753"/>
        </a:dk1>
        <a:lt1>
          <a:srgbClr val="EAEAEA"/>
        </a:lt1>
        <a:dk2>
          <a:srgbClr val="336699"/>
        </a:dk2>
        <a:lt2>
          <a:srgbClr val="FFFFCC"/>
        </a:lt2>
        <a:accent1>
          <a:srgbClr val="BA8E46"/>
        </a:accent1>
        <a:accent2>
          <a:srgbClr val="46C0AF"/>
        </a:accent2>
        <a:accent3>
          <a:srgbClr val="ADB8CA"/>
        </a:accent3>
        <a:accent4>
          <a:srgbClr val="C8C8C8"/>
        </a:accent4>
        <a:accent5>
          <a:srgbClr val="D9C6B0"/>
        </a:accent5>
        <a:accent6>
          <a:srgbClr val="3FAE9E"/>
        </a:accent6>
        <a:hlink>
          <a:srgbClr val="93ACC3"/>
        </a:hlink>
        <a:folHlink>
          <a:srgbClr val="7897B4"/>
        </a:folHlink>
      </a:clrScheme>
      <a:clrMap bg1="dk2" tx1="lt1" bg2="dk1" tx2="lt2" accent1="accent1" accent2="accent2" accent3="accent3" accent4="accent4" accent5="accent5" accent6="accent6" hlink="hlink" folHlink="folHlink"/>
    </a:extraClrScheme>
    <a:extraClrScheme>
      <a:clrScheme name="Global 7">
        <a:dk1>
          <a:srgbClr val="000000"/>
        </a:dk1>
        <a:lt1>
          <a:srgbClr val="FFFFFF"/>
        </a:lt1>
        <a:dk2>
          <a:srgbClr val="000000"/>
        </a:dk2>
        <a:lt2>
          <a:srgbClr val="FFFFFF"/>
        </a:lt2>
        <a:accent1>
          <a:srgbClr val="FFFFCC"/>
        </a:accent1>
        <a:accent2>
          <a:srgbClr val="FFCC99"/>
        </a:accent2>
        <a:accent3>
          <a:srgbClr val="FFFFFF"/>
        </a:accent3>
        <a:accent4>
          <a:srgbClr val="000000"/>
        </a:accent4>
        <a:accent5>
          <a:srgbClr val="FFFFE2"/>
        </a:accent5>
        <a:accent6>
          <a:srgbClr val="E7B98A"/>
        </a:accent6>
        <a:hlink>
          <a:srgbClr val="FF9999"/>
        </a:hlink>
        <a:folHlink>
          <a:srgbClr val="E06360"/>
        </a:folHlink>
      </a:clrScheme>
      <a:clrMap bg1="lt1" tx1="dk1" bg2="lt2" tx2="dk2" accent1="accent1" accent2="accent2" accent3="accent3" accent4="accent4" accent5="accent5" accent6="accent6" hlink="hlink" folHlink="folHlink"/>
    </a:extraClrScheme>
    <a:extraClrScheme>
      <a:clrScheme name="Global 8">
        <a:dk1>
          <a:srgbClr val="000000"/>
        </a:dk1>
        <a:lt1>
          <a:srgbClr val="EAEAEA"/>
        </a:lt1>
        <a:dk2>
          <a:srgbClr val="17118B"/>
        </a:dk2>
        <a:lt2>
          <a:srgbClr val="FFFFCC"/>
        </a:lt2>
        <a:accent1>
          <a:srgbClr val="B2B2B2"/>
        </a:accent1>
        <a:accent2>
          <a:srgbClr val="54ABB2"/>
        </a:accent2>
        <a:accent3>
          <a:srgbClr val="ABAAC4"/>
        </a:accent3>
        <a:accent4>
          <a:srgbClr val="C8C8C8"/>
        </a:accent4>
        <a:accent5>
          <a:srgbClr val="D5D5D5"/>
        </a:accent5>
        <a:accent6>
          <a:srgbClr val="4B9BA1"/>
        </a:accent6>
        <a:hlink>
          <a:srgbClr val="4F49A3"/>
        </a:hlink>
        <a:folHlink>
          <a:srgbClr val="2E2573"/>
        </a:folHlink>
      </a:clrScheme>
      <a:clrMap bg1="dk2" tx1="lt1" bg2="dk1" tx2="lt2" accent1="accent1" accent2="accent2" accent3="accent3" accent4="accent4" accent5="accent5" accent6="accent6" hlink="hlink" folHlink="folHlink"/>
    </a:extraClrScheme>
    <a:extraClrScheme>
      <a:clrScheme name="Global 9">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F70314"/>
        </a:hlink>
        <a:folHlink>
          <a:srgbClr val="CCB374"/>
        </a:folHlink>
      </a:clrScheme>
      <a:clrMap bg1="lt1" tx1="dk1" bg2="lt2" tx2="dk2" accent1="accent1" accent2="accent2" accent3="accent3" accent4="accent4" accent5="accent5" accent6="accent6" hlink="hlink" folHlink="folHlink"/>
    </a:extraClrScheme>
    <a:extraClrScheme>
      <a:clrScheme name="Global 10">
        <a:dk1>
          <a:srgbClr val="000000"/>
        </a:dk1>
        <a:lt1>
          <a:srgbClr val="FFFFFF"/>
        </a:lt1>
        <a:dk2>
          <a:srgbClr val="CC6600"/>
        </a:dk2>
        <a:lt2>
          <a:srgbClr val="FFFFFF"/>
        </a:lt2>
        <a:accent1>
          <a:srgbClr val="FFFFCC"/>
        </a:accent1>
        <a:accent2>
          <a:srgbClr val="B5E0E3"/>
        </a:accent2>
        <a:accent3>
          <a:srgbClr val="FFFFFF"/>
        </a:accent3>
        <a:accent4>
          <a:srgbClr val="000000"/>
        </a:accent4>
        <a:accent5>
          <a:srgbClr val="FFFFE2"/>
        </a:accent5>
        <a:accent6>
          <a:srgbClr val="A4CBCE"/>
        </a:accent6>
        <a:hlink>
          <a:srgbClr val="FFCC99"/>
        </a:hlink>
        <a:folHlink>
          <a:srgbClr val="CCB37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3031</TotalTime>
  <Words>904</Words>
  <Application>Microsoft Office PowerPoint</Application>
  <PresentationFormat>On-screen Show (4:3)</PresentationFormat>
  <Paragraphs>253</Paragraphs>
  <Slides>16</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Global</vt:lpstr>
      <vt:lpstr>Worksheet</vt:lpstr>
      <vt:lpstr>Implementing the  GFSM 2001 System:  Migration Paths &amp; Experiences</vt:lpstr>
      <vt:lpstr>Contents of Lecture</vt:lpstr>
      <vt:lpstr>Introduction (1/2)</vt:lpstr>
      <vt:lpstr>Alternative Bases of Accounting (2/2)</vt:lpstr>
      <vt:lpstr>Development of a Migration Path (1/7)</vt:lpstr>
      <vt:lpstr>Development of a Migration Path (2/7)</vt:lpstr>
      <vt:lpstr>Development of a Migration Path (3/7)</vt:lpstr>
      <vt:lpstr>Development of a Migration Path (4/7)</vt:lpstr>
      <vt:lpstr>Development of a Migration Path (5/7)</vt:lpstr>
      <vt:lpstr>Development of a Migration Path (6/7)</vt:lpstr>
      <vt:lpstr>Development of a Migration Path (7/7)</vt:lpstr>
      <vt:lpstr>Slide 12</vt:lpstr>
      <vt:lpstr>Number of Countries Reporting Data for the GFSY in GFSM 2001 Format Source: Government Finance Statistics Yearbook</vt:lpstr>
      <vt:lpstr>Number of Countries Reporting Data on Assets and Liabilities</vt:lpstr>
      <vt:lpstr>GFS Reporting by Country</vt:lpstr>
      <vt:lpstr>Slide 16</vt:lpstr>
    </vt:vector>
  </TitlesOfParts>
  <Company>International Monetary Fund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External Sector and Government Finance Statistics </dc:title>
  <dc:creator>IRIAL</dc:creator>
  <cp:lastModifiedBy>gjones</cp:lastModifiedBy>
  <cp:revision>217</cp:revision>
  <cp:lastPrinted>2008-08-13T13:58:20Z</cp:lastPrinted>
  <dcterms:created xsi:type="dcterms:W3CDTF">2006-09-14T20:47:40Z</dcterms:created>
  <dcterms:modified xsi:type="dcterms:W3CDTF">2013-10-23T21:13:46Z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1447181903</vt:i4>
  </property>
  <property fmtid="{D5CDD505-2E9C-101B-9397-08002B2CF9AE}" pid="3" name="_NewReviewCycle">
    <vt:lpwstr/>
  </property>
  <property fmtid="{D5CDD505-2E9C-101B-9397-08002B2CF9AE}" pid="4" name="_EmailSubject">
    <vt:lpwstr>presentations from Ukraine</vt:lpwstr>
  </property>
  <property fmtid="{D5CDD505-2E9C-101B-9397-08002B2CF9AE}" pid="5" name="_AuthorEmail">
    <vt:lpwstr>GJones@imf.org</vt:lpwstr>
  </property>
  <property fmtid="{D5CDD505-2E9C-101B-9397-08002B2CF9AE}" pid="6" name="_AuthorEmailDisplayName">
    <vt:lpwstr>Jones, Gary Steven</vt:lpwstr>
  </property>
</Properties>
</file>