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74" r:id="rId2"/>
  </p:sldMasterIdLst>
  <p:notesMasterIdLst>
    <p:notesMasterId r:id="rId27"/>
  </p:notesMasterIdLst>
  <p:handoutMasterIdLst>
    <p:handoutMasterId r:id="rId28"/>
  </p:handoutMasterIdLst>
  <p:sldIdLst>
    <p:sldId id="261" r:id="rId3"/>
    <p:sldId id="263" r:id="rId4"/>
    <p:sldId id="310" r:id="rId5"/>
    <p:sldId id="311" r:id="rId6"/>
    <p:sldId id="312" r:id="rId7"/>
    <p:sldId id="315" r:id="rId8"/>
    <p:sldId id="304" r:id="rId9"/>
    <p:sldId id="306" r:id="rId10"/>
    <p:sldId id="316" r:id="rId11"/>
    <p:sldId id="317" r:id="rId12"/>
    <p:sldId id="281" r:id="rId13"/>
    <p:sldId id="282" r:id="rId14"/>
    <p:sldId id="289" r:id="rId15"/>
    <p:sldId id="294" r:id="rId16"/>
    <p:sldId id="298" r:id="rId17"/>
    <p:sldId id="299" r:id="rId18"/>
    <p:sldId id="301" r:id="rId19"/>
    <p:sldId id="322" r:id="rId20"/>
    <p:sldId id="323" r:id="rId21"/>
    <p:sldId id="326" r:id="rId22"/>
    <p:sldId id="324" r:id="rId23"/>
    <p:sldId id="327" r:id="rId24"/>
    <p:sldId id="319" r:id="rId25"/>
    <p:sldId id="321" r:id="rId26"/>
  </p:sldIdLst>
  <p:sldSz cx="9144000" cy="6858000" type="screen4x3"/>
  <p:notesSz cx="6810375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3E6FD2"/>
    <a:srgbClr val="133176"/>
    <a:srgbClr val="FFD624"/>
    <a:srgbClr val="3166CF"/>
    <a:srgbClr val="2D5EC1"/>
    <a:srgbClr val="BDDE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162" autoAdjust="0"/>
  </p:normalViewPr>
  <p:slideViewPr>
    <p:cSldViewPr showGuides="1">
      <p:cViewPr>
        <p:scale>
          <a:sx n="80" d="100"/>
          <a:sy n="80" d="100"/>
        </p:scale>
        <p:origin x="-540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-2850" y="-78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905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880" y="0"/>
            <a:ext cx="2951905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241"/>
            <a:ext cx="2951905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880" y="9443241"/>
            <a:ext cx="2951905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19AE9C2-957E-4966-9576-B839B0C012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145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905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880" y="0"/>
            <a:ext cx="2951905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363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20" y="4722416"/>
            <a:ext cx="5448936" cy="447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241"/>
            <a:ext cx="2951905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880" y="9443241"/>
            <a:ext cx="2951905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C6EE333-4375-46A0-8D7E-4185E86429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505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EE333-4375-46A0-8D7E-4185E8642999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36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41" indent="-171741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EE333-4375-46A0-8D7E-4185E8642999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841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EE333-4375-46A0-8D7E-4185E864299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04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EE333-4375-46A0-8D7E-4185E8642999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36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i="1" dirty="0">
                <a:solidFill>
                  <a:schemeClr val="bg1">
                    <a:lumMod val="95000"/>
                  </a:schemeClr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t-BR" smtClean="0"/>
              <a:t>Item 9.1 DMES 17 Sep '13</a:t>
            </a: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E463619-65F9-45C4-AF25-8FF1A9A2EF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48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pt-BR" smtClean="0"/>
              <a:t>Item 9.1 DMES 17 Sep '13</a:t>
            </a: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8BF8726E-3E1E-4DC5-8626-D7C557F529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69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pt-BR" smtClean="0"/>
              <a:t>Item 9.1 DMES 17 Sep '13</a:t>
            </a: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A20A19D2-198C-46A9-8933-A564E99A271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39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6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5700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5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8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2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7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77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0" i="1" dirty="0">
                <a:solidFill>
                  <a:schemeClr val="bg1"/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1A35B1E4-DEE4-4159-906E-66501177E1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554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0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7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4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pt-BR" smtClean="0"/>
              <a:t>Item 9.1 DMES 17 Sep '13</a:t>
            </a: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56B85E45-23BC-468C-9535-994D0B90F7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23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pt-BR" smtClean="0"/>
              <a:t>Item 9.1 DMES 17 Sep '13</a:t>
            </a: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B69C6614-AAF8-4FED-9D22-5E1345D7BC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66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pt-BR" smtClean="0"/>
              <a:t>Item 9.1 DMES 17 Sep '13</a:t>
            </a: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7A1D0364-FEF8-4A4F-A933-65BC324589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21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pt-BR" smtClean="0"/>
              <a:t>Item 9.1 DMES 17 Sep '13</a:t>
            </a: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4AF57362-426B-4D31-A60F-1C5B8DF7F8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8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pt-BR" smtClean="0"/>
              <a:t>Item 9.1 DMES 17 Sep '13</a:t>
            </a: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E61EAB17-2512-46E7-AA88-D53CCF2DCA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66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pt-BR" smtClean="0"/>
              <a:t>Item 9.1 DMES 17 Sep '13</a:t>
            </a: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B1195FAD-6DC1-4042-9A95-4AEBA220113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83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pt-BR" smtClean="0"/>
              <a:t>Item 9.1 DMES 17 Sep '13</a:t>
            </a: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ACB16CAC-B683-4EF4-B241-D5A81D8F68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38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>
                <a:solidFill>
                  <a:srgbClr val="133176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rgbClr val="133176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pt-BR" smtClean="0"/>
              <a:t>Item 9.1 DMES 17 Sep '13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rgbClr val="13317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2F313E5-6C32-4CCC-A291-B01EDBC05B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sldNum="0" hd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8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419872" y="2204864"/>
            <a:ext cx="5255816" cy="2448272"/>
          </a:xfrm>
        </p:spPr>
        <p:txBody>
          <a:bodyPr/>
          <a:lstStyle/>
          <a:p>
            <a:pPr algn="ctr"/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ru-RU" sz="2800" dirty="0" smtClean="0"/>
              <a:t>ЕСС</a:t>
            </a:r>
            <a:r>
              <a:rPr lang="en-GB" sz="2800" dirty="0" smtClean="0"/>
              <a:t> 2010 </a:t>
            </a:r>
            <a:r>
              <a:rPr lang="ru-RU" sz="2800" dirty="0" smtClean="0"/>
              <a:t>программа передачи данных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i="1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9552" y="4653136"/>
            <a:ext cx="8208912" cy="1728192"/>
          </a:xfrm>
        </p:spPr>
        <p:txBody>
          <a:bodyPr/>
          <a:lstStyle/>
          <a:p>
            <a:pPr marL="0" lvl="0">
              <a:buClr>
                <a:srgbClr val="FFFFFF"/>
              </a:buClr>
            </a:pPr>
            <a:r>
              <a:rPr lang="ru-RU" sz="1800" dirty="0" err="1" smtClean="0">
                <a:solidFill>
                  <a:srgbClr val="FFFF00"/>
                </a:solidFill>
              </a:rPr>
              <a:t>Ханс</a:t>
            </a:r>
            <a:r>
              <a:rPr lang="en-GB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Воутерс</a:t>
            </a:r>
            <a:endParaRPr lang="en-GB" sz="1800" dirty="0">
              <a:solidFill>
                <a:srgbClr val="FFFF00"/>
              </a:solidFill>
            </a:endParaRPr>
          </a:p>
          <a:p>
            <a:pPr marL="0" lvl="0">
              <a:buClr>
                <a:srgbClr val="FFFFFF"/>
              </a:buClr>
            </a:pPr>
            <a:r>
              <a:rPr lang="ru-RU" sz="1400" dirty="0" smtClean="0">
                <a:solidFill>
                  <a:srgbClr val="FFFFFF"/>
                </a:solidFill>
              </a:rPr>
              <a:t>Европейская комиссия</a:t>
            </a:r>
            <a:r>
              <a:rPr lang="en-GB" sz="1400" dirty="0" smtClean="0">
                <a:solidFill>
                  <a:srgbClr val="FFFFFF"/>
                </a:solidFill>
              </a:rPr>
              <a:t>, </a:t>
            </a:r>
            <a:r>
              <a:rPr lang="ru-RU" sz="1400" dirty="0" err="1" smtClean="0">
                <a:solidFill>
                  <a:srgbClr val="FFFFFF"/>
                </a:solidFill>
              </a:rPr>
              <a:t>Евростат</a:t>
            </a:r>
            <a:r>
              <a:rPr lang="en-GB" sz="1400" dirty="0" smtClean="0">
                <a:solidFill>
                  <a:srgbClr val="FFFFFF"/>
                </a:solidFill>
              </a:rPr>
              <a:t> </a:t>
            </a:r>
            <a:r>
              <a:rPr lang="ru-RU" sz="1400" dirty="0" smtClean="0">
                <a:solidFill>
                  <a:srgbClr val="FFFFFF"/>
                </a:solidFill>
              </a:rPr>
              <a:t>Пункт</a:t>
            </a:r>
            <a:r>
              <a:rPr lang="en-GB" sz="1400" dirty="0" smtClean="0">
                <a:solidFill>
                  <a:srgbClr val="FFFFFF"/>
                </a:solidFill>
              </a:rPr>
              <a:t> C2</a:t>
            </a:r>
            <a:endParaRPr lang="en-GB" sz="1400" dirty="0">
              <a:solidFill>
                <a:srgbClr val="FFFFFF"/>
              </a:solidFill>
            </a:endParaRPr>
          </a:p>
          <a:p>
            <a:pPr marL="0" lvl="0">
              <a:buClr>
                <a:srgbClr val="FFFFFF"/>
              </a:buClr>
            </a:pPr>
            <a:r>
              <a:rPr lang="ru-RU" sz="1400" dirty="0" smtClean="0">
                <a:solidFill>
                  <a:srgbClr val="FFFFFF"/>
                </a:solidFill>
              </a:rPr>
              <a:t>Национальные и региональные счета и платежный баланс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9552" y="1289392"/>
            <a:ext cx="8604448" cy="936625"/>
          </a:xfrm>
        </p:spPr>
        <p:txBody>
          <a:bodyPr/>
          <a:lstStyle/>
          <a:p>
            <a:r>
              <a:rPr lang="en-GB" dirty="0"/>
              <a:t>2. </a:t>
            </a:r>
            <a:r>
              <a:rPr lang="ru-RU" dirty="0"/>
              <a:t>ЕСС 2010 программа </a:t>
            </a:r>
            <a:r>
              <a:rPr lang="ru-RU" dirty="0" smtClean="0"/>
              <a:t>передачи данных </a:t>
            </a:r>
            <a:r>
              <a:rPr lang="en-GB" dirty="0" smtClean="0"/>
              <a:t>(5)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791406"/>
              </p:ext>
            </p:extLst>
          </p:nvPr>
        </p:nvGraphicFramePr>
        <p:xfrm>
          <a:off x="539552" y="2747588"/>
          <a:ext cx="8064894" cy="39036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64094"/>
                <a:gridCol w="2717116"/>
                <a:gridCol w="1027300"/>
                <a:gridCol w="1152128"/>
                <a:gridCol w="2304256"/>
              </a:tblGrid>
              <a:tr h="1008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Код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F54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Список переменных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F54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ru-RU" sz="1600" dirty="0" smtClean="0">
                          <a:effectLst/>
                        </a:rPr>
                        <a:t>Подразделение</a:t>
                      </a:r>
                      <a:r>
                        <a:rPr lang="en-GB" sz="1600" baseline="30000" dirty="0" smtClean="0">
                          <a:effectLst/>
                        </a:rPr>
                        <a:t>(2)</a:t>
                      </a:r>
                      <a:endParaRPr lang="en-GB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F54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Текущие цены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F54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Прошлогодние цены</a:t>
                      </a:r>
                      <a:r>
                        <a:rPr lang="ru-RU" sz="1600" baseline="0" dirty="0" smtClean="0">
                          <a:effectLst/>
                        </a:rPr>
                        <a:t> и </a:t>
                      </a:r>
                      <a:r>
                        <a:rPr lang="ru-RU" sz="1600" dirty="0" smtClean="0">
                          <a:effectLst/>
                        </a:rPr>
                        <a:t>цепные объемы </a:t>
                      </a:r>
                      <a:r>
                        <a:rPr lang="en-GB" sz="1600" baseline="30000" dirty="0" smtClean="0">
                          <a:effectLst/>
                        </a:rPr>
                        <a:t>(10)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F5494"/>
                    </a:solidFill>
                  </a:tcPr>
                </a:tc>
              </a:tr>
              <a:tr h="625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GB" sz="1600" dirty="0" smtClean="0">
                          <a:effectLst/>
                        </a:rPr>
                        <a:t>B.1g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F5494"/>
                    </a:solidFill>
                  </a:tcPr>
                </a:tc>
                <a:tc>
                  <a:txBody>
                    <a:bodyPr/>
                    <a:lstStyle/>
                    <a:p>
                      <a:pPr marL="201295" indent="-201295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1.	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Валовая стоимость добавлена к основным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ценам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A*10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GB" sz="1600" dirty="0" smtClean="0">
                          <a:effectLst/>
                        </a:rPr>
                        <a:t>D.21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F5494"/>
                    </a:solidFill>
                  </a:tcPr>
                </a:tc>
                <a:tc>
                  <a:txBody>
                    <a:bodyPr/>
                    <a:lstStyle/>
                    <a:p>
                      <a:pPr marL="201295" indent="-201295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Налоги на продукцию</a:t>
                      </a:r>
                      <a:r>
                        <a:rPr lang="en-GB" sz="1600" baseline="30000" dirty="0" smtClean="0">
                          <a:effectLst/>
                        </a:rPr>
                        <a:t>(3)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x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x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GB" sz="1600" dirty="0" smtClean="0">
                          <a:effectLst/>
                        </a:rPr>
                        <a:t>D.31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F5494"/>
                    </a:solidFill>
                  </a:tcPr>
                </a:tc>
                <a:tc>
                  <a:txBody>
                    <a:bodyPr/>
                    <a:lstStyle/>
                    <a:p>
                      <a:pPr marL="201295" indent="-201295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Субсидии на продукцию</a:t>
                      </a:r>
                      <a:r>
                        <a:rPr lang="en-GB" sz="1600" baseline="30000" dirty="0" smtClean="0">
                          <a:effectLst/>
                        </a:rPr>
                        <a:t>(3)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x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x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GB" sz="1600" dirty="0" smtClean="0">
                          <a:effectLst/>
                        </a:rPr>
                        <a:t>B.1g*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F5494"/>
                    </a:solidFill>
                  </a:tcPr>
                </a:tc>
                <a:tc>
                  <a:txBody>
                    <a:bodyPr/>
                    <a:lstStyle/>
                    <a:p>
                      <a:pPr marL="201295" indent="-201295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3.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Рыночные цены на валовый внутренний продукт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F5494"/>
                    </a:solidFill>
                  </a:tcPr>
                </a:tc>
                <a:tc>
                  <a:txBody>
                    <a:bodyPr/>
                    <a:lstStyle/>
                    <a:p>
                      <a:pPr marL="201295" indent="-201295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Sakkal Majalla" panose="02000000000000000000" pitchFamily="2" charset="-78"/>
                        </a:rPr>
                        <a:t>т.д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Sakkal Majalla" panose="02000000000000000000" pitchFamily="2" charset="-78"/>
                        </a:rPr>
                        <a:t>….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2066580"/>
            <a:ext cx="76740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F5494"/>
                </a:solidFill>
              </a:rPr>
              <a:t>Содержание </a:t>
            </a:r>
            <a:r>
              <a:rPr lang="ru-RU" sz="2400" dirty="0" smtClean="0">
                <a:solidFill>
                  <a:srgbClr val="0F5494"/>
                </a:solidFill>
              </a:rPr>
              <a:t>ППД</a:t>
            </a:r>
            <a:r>
              <a:rPr lang="en-GB" sz="2400" dirty="0" smtClean="0">
                <a:solidFill>
                  <a:srgbClr val="0F5494"/>
                </a:solidFill>
              </a:rPr>
              <a:t>: </a:t>
            </a:r>
            <a:r>
              <a:rPr lang="ru-RU" sz="2400" dirty="0" smtClean="0">
                <a:solidFill>
                  <a:srgbClr val="0F5494"/>
                </a:solidFill>
              </a:rPr>
              <a:t>часть таблицы </a:t>
            </a:r>
            <a:r>
              <a:rPr lang="en-GB" sz="2400" dirty="0" smtClean="0">
                <a:solidFill>
                  <a:srgbClr val="0F5494"/>
                </a:solidFill>
              </a:rPr>
              <a:t> 1 (</a:t>
            </a:r>
            <a:r>
              <a:rPr lang="ru-RU" sz="2400" dirty="0" smtClean="0">
                <a:solidFill>
                  <a:srgbClr val="0F5494"/>
                </a:solidFill>
              </a:rPr>
              <a:t>пример</a:t>
            </a:r>
            <a:r>
              <a:rPr lang="en-GB" sz="2400" dirty="0" smtClean="0">
                <a:solidFill>
                  <a:srgbClr val="0F5494"/>
                </a:solidFill>
              </a:rPr>
              <a:t>)</a:t>
            </a:r>
            <a:endParaRPr lang="en-GB" sz="240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085584" cy="936625"/>
          </a:xfrm>
        </p:spPr>
        <p:txBody>
          <a:bodyPr/>
          <a:lstStyle/>
          <a:p>
            <a:r>
              <a:rPr lang="en-GB" dirty="0" smtClean="0"/>
              <a:t>3</a:t>
            </a:r>
            <a:r>
              <a:rPr lang="en-GB" sz="2500" dirty="0" smtClean="0"/>
              <a:t>. </a:t>
            </a:r>
            <a:r>
              <a:rPr lang="ru-RU" sz="2500" dirty="0"/>
              <a:t>Главные причины изменения программы </a:t>
            </a:r>
            <a:r>
              <a:rPr lang="ru-RU" sz="2500" dirty="0" smtClean="0"/>
              <a:t>передачи данных </a:t>
            </a:r>
            <a:r>
              <a:rPr lang="en-GB" sz="2500" dirty="0" smtClean="0"/>
              <a:t>(1)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11560" y="2564904"/>
            <a:ext cx="8003232" cy="352839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dirty="0"/>
              <a:t>Методологические изменения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/>
              <a:t>Запросы </a:t>
            </a:r>
            <a:r>
              <a:rPr lang="ru-RU" dirty="0"/>
              <a:t>пользователей и </a:t>
            </a:r>
            <a:r>
              <a:rPr lang="ru-RU" dirty="0" smtClean="0"/>
              <a:t>запросы по принятию нормативов  ЕС</a:t>
            </a:r>
            <a:endParaRPr lang="ru-RU" dirty="0"/>
          </a:p>
          <a:p>
            <a:pPr>
              <a:lnSpc>
                <a:spcPct val="90000"/>
              </a:lnSpc>
              <a:defRPr/>
            </a:pPr>
            <a:r>
              <a:rPr lang="ru-RU" dirty="0" smtClean="0"/>
              <a:t>Уменьшение бремени отчетности</a:t>
            </a:r>
            <a:endParaRPr lang="ru-RU" dirty="0"/>
          </a:p>
          <a:p>
            <a:pPr>
              <a:lnSpc>
                <a:spcPct val="90000"/>
              </a:lnSpc>
              <a:defRPr/>
            </a:pPr>
            <a:r>
              <a:rPr lang="ru-RU" dirty="0"/>
              <a:t>Интеграция </a:t>
            </a:r>
            <a:r>
              <a:rPr lang="ru-RU" dirty="0" smtClean="0"/>
              <a:t>требований передачи данных в </a:t>
            </a:r>
            <a:r>
              <a:rPr lang="ru-RU" dirty="0"/>
              <a:t>1 </a:t>
            </a:r>
            <a:r>
              <a:rPr lang="ru-RU" dirty="0" smtClean="0"/>
              <a:t>правовой акт</a:t>
            </a:r>
            <a:endParaRPr lang="ru-RU" dirty="0"/>
          </a:p>
          <a:p>
            <a:pPr>
              <a:lnSpc>
                <a:spcPct val="90000"/>
              </a:lnSpc>
              <a:defRPr/>
            </a:pPr>
            <a:r>
              <a:rPr lang="ru-RU" dirty="0" smtClean="0"/>
              <a:t>Регулировка международных стандартов для передачи данных</a:t>
            </a:r>
            <a:r>
              <a:rPr lang="en-US" dirty="0" smtClean="0"/>
              <a:t> (SDMX) </a:t>
            </a:r>
          </a:p>
        </p:txBody>
      </p:sp>
    </p:spTree>
    <p:extLst>
      <p:ext uri="{BB962C8B-B14F-4D97-AF65-F5344CB8AC3E}">
        <p14:creationId xmlns:p14="http://schemas.microsoft.com/office/powerpoint/2010/main" val="263744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085584" cy="936625"/>
          </a:xfrm>
        </p:spPr>
        <p:txBody>
          <a:bodyPr/>
          <a:lstStyle/>
          <a:p>
            <a:r>
              <a:rPr lang="en-GB" dirty="0"/>
              <a:t>3. </a:t>
            </a:r>
            <a:r>
              <a:rPr lang="ru-RU" dirty="0"/>
              <a:t>Главные причины изменения программы </a:t>
            </a:r>
            <a:r>
              <a:rPr lang="ru-RU" dirty="0" smtClean="0"/>
              <a:t>передачи данных (2</a:t>
            </a:r>
            <a:r>
              <a:rPr lang="en-GB" dirty="0" smtClean="0"/>
              <a:t>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11560" y="2204864"/>
            <a:ext cx="8496944" cy="381642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endParaRPr lang="en-GB" b="1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b="1" dirty="0"/>
              <a:t>Методологические изменения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44 </a:t>
            </a:r>
            <a:r>
              <a:rPr lang="ru-RU" dirty="0" smtClean="0"/>
              <a:t>вопроса</a:t>
            </a:r>
            <a:r>
              <a:rPr lang="en-US" dirty="0" smtClean="0"/>
              <a:t> </a:t>
            </a:r>
            <a:r>
              <a:rPr lang="ru-RU" dirty="0" smtClean="0"/>
              <a:t>для проверки</a:t>
            </a:r>
            <a:r>
              <a:rPr lang="en-US" dirty="0" smtClean="0"/>
              <a:t>(</a:t>
            </a:r>
            <a:r>
              <a:rPr lang="ru-RU" dirty="0" smtClean="0"/>
              <a:t>СНС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27 (</a:t>
            </a:r>
            <a:r>
              <a:rPr lang="ru-RU" dirty="0" smtClean="0"/>
              <a:t>ЕСС</a:t>
            </a:r>
            <a:r>
              <a:rPr lang="en-US" dirty="0" smtClean="0"/>
              <a:t>) </a:t>
            </a:r>
            <a:r>
              <a:rPr lang="ru-RU" dirty="0" smtClean="0"/>
              <a:t>вопроса, обсужденных в руководстве</a:t>
            </a:r>
            <a:endParaRPr lang="en-US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b="1" dirty="0" smtClean="0"/>
              <a:t>Главные вопросы</a:t>
            </a:r>
            <a:endParaRPr lang="en-US" sz="1200" dirty="0" smtClean="0"/>
          </a:p>
          <a:p>
            <a:pPr>
              <a:lnSpc>
                <a:spcPct val="90000"/>
              </a:lnSpc>
              <a:defRPr/>
            </a:pPr>
            <a:r>
              <a:rPr lang="ru-RU" dirty="0"/>
              <a:t>Изменение </a:t>
            </a:r>
            <a:r>
              <a:rPr lang="ru-RU" dirty="0" smtClean="0"/>
              <a:t>границ </a:t>
            </a:r>
            <a:r>
              <a:rPr lang="ru-RU" dirty="0"/>
              <a:t>активов - научные </a:t>
            </a:r>
            <a:r>
              <a:rPr lang="ru-RU" dirty="0" smtClean="0"/>
              <a:t>разработки, </a:t>
            </a:r>
            <a:r>
              <a:rPr lang="ru-RU" dirty="0"/>
              <a:t>системы вооружения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/>
              <a:t>Подробные изменения </a:t>
            </a:r>
            <a:r>
              <a:rPr lang="ru-RU" dirty="0"/>
              <a:t>в секторе </a:t>
            </a:r>
            <a:endParaRPr lang="ru-RU" dirty="0" smtClean="0"/>
          </a:p>
          <a:p>
            <a:pPr>
              <a:lnSpc>
                <a:spcPct val="90000"/>
              </a:lnSpc>
              <a:defRPr/>
            </a:pPr>
            <a:r>
              <a:rPr lang="ru-RU" dirty="0" smtClean="0"/>
              <a:t>Новые </a:t>
            </a:r>
            <a:r>
              <a:rPr lang="ru-RU" dirty="0"/>
              <a:t>переменные или </a:t>
            </a:r>
            <a:r>
              <a:rPr lang="ru-RU" dirty="0" smtClean="0"/>
              <a:t>подразделения</a:t>
            </a:r>
            <a:endParaRPr lang="ru-RU" dirty="0"/>
          </a:p>
          <a:p>
            <a:pPr>
              <a:lnSpc>
                <a:spcPct val="90000"/>
              </a:lnSpc>
              <a:defRPr/>
            </a:pPr>
            <a:r>
              <a:rPr lang="ru-RU" dirty="0" smtClean="0"/>
              <a:t>Учет товаров, отправленных </a:t>
            </a:r>
            <a:r>
              <a:rPr lang="ru-RU" dirty="0"/>
              <a:t>за границу для </a:t>
            </a:r>
            <a:r>
              <a:rPr lang="ru-RU" dirty="0" smtClean="0"/>
              <a:t>переработки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07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712968" cy="936625"/>
          </a:xfrm>
        </p:spPr>
        <p:txBody>
          <a:bodyPr/>
          <a:lstStyle/>
          <a:p>
            <a:pPr marL="360000" indent="0"/>
            <a:r>
              <a:rPr lang="en-GB" dirty="0"/>
              <a:t>3. </a:t>
            </a:r>
            <a:r>
              <a:rPr lang="ru-RU" dirty="0"/>
              <a:t>Главные причины изменения программы </a:t>
            </a:r>
            <a:r>
              <a:rPr lang="ru-RU" dirty="0" smtClean="0"/>
              <a:t>передачи данных </a:t>
            </a:r>
            <a:r>
              <a:rPr lang="en-GB" dirty="0" smtClean="0"/>
              <a:t>(3)</a:t>
            </a:r>
            <a:endParaRPr lang="en-GB" sz="2400" i="1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11560" y="2276872"/>
            <a:ext cx="7931224" cy="3024336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endParaRPr lang="en-US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b="1" dirty="0"/>
              <a:t>Запросы пользователей и запросы по принятию нормативов  ЕС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/>
              <a:t>Улучшение своевременности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/>
              <a:t>Совершенствование измерения имущества</a:t>
            </a:r>
            <a:endParaRPr lang="ru-RU" dirty="0"/>
          </a:p>
          <a:p>
            <a:pPr>
              <a:lnSpc>
                <a:spcPct val="90000"/>
              </a:lnSpc>
              <a:defRPr/>
            </a:pPr>
            <a:r>
              <a:rPr lang="ru-RU" dirty="0" smtClean="0"/>
              <a:t>Нарастающий интерес к вопросу о стареющему населению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113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1196752"/>
            <a:ext cx="9324528" cy="936625"/>
          </a:xfrm>
        </p:spPr>
        <p:txBody>
          <a:bodyPr/>
          <a:lstStyle/>
          <a:p>
            <a:pPr marL="360000" indent="0"/>
            <a:r>
              <a:rPr lang="en-GB" dirty="0"/>
              <a:t>3</a:t>
            </a:r>
            <a:r>
              <a:rPr lang="en-GB" sz="2800" dirty="0"/>
              <a:t>. </a:t>
            </a:r>
            <a:r>
              <a:rPr lang="ru-RU" sz="2800" dirty="0"/>
              <a:t>Главные причины изменения программы </a:t>
            </a:r>
            <a:r>
              <a:rPr lang="ru-RU" sz="2800" dirty="0" smtClean="0"/>
              <a:t>передачи данных </a:t>
            </a:r>
            <a:r>
              <a:rPr lang="en-GB" sz="2800" dirty="0" smtClean="0"/>
              <a:t>(4)</a:t>
            </a:r>
            <a:endParaRPr lang="en-GB" sz="2800" i="1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79512" y="2132856"/>
            <a:ext cx="8964488" cy="432048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ru-RU" sz="1800" b="1" dirty="0" smtClean="0"/>
              <a:t>Трудности </a:t>
            </a:r>
            <a:r>
              <a:rPr lang="ru-RU" sz="1800" b="1" dirty="0"/>
              <a:t>сокращения отчетности</a:t>
            </a:r>
          </a:p>
          <a:p>
            <a:pPr>
              <a:lnSpc>
                <a:spcPct val="90000"/>
              </a:lnSpc>
              <a:defRPr/>
            </a:pPr>
            <a:r>
              <a:rPr lang="ru-RU" sz="1800" dirty="0" smtClean="0"/>
              <a:t>Причины</a:t>
            </a:r>
            <a:endParaRPr lang="en-US" sz="18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sz="1800" b="0" dirty="0" smtClean="0"/>
              <a:t>Запросы государств-членов, связанные </a:t>
            </a:r>
            <a:r>
              <a:rPr lang="ru-RU" sz="1800" b="0" dirty="0"/>
              <a:t>с сокращением ресурсов</a:t>
            </a:r>
            <a:endParaRPr lang="en-US" sz="1800" b="0" dirty="0" smtClean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sz="1800" b="0" dirty="0" smtClean="0"/>
              <a:t>Ослабление </a:t>
            </a:r>
            <a:r>
              <a:rPr lang="ru-RU" sz="1800" b="0" dirty="0"/>
              <a:t>требований </a:t>
            </a:r>
            <a:r>
              <a:rPr lang="ru-RU" sz="1800" b="0" dirty="0" smtClean="0"/>
              <a:t>пользователей</a:t>
            </a:r>
            <a:endParaRPr lang="en-US" sz="1800" dirty="0" smtClean="0"/>
          </a:p>
          <a:p>
            <a:pPr>
              <a:lnSpc>
                <a:spcPct val="90000"/>
              </a:lnSpc>
              <a:defRPr/>
            </a:pPr>
            <a:r>
              <a:rPr lang="ru-RU" sz="1800" dirty="0" smtClean="0"/>
              <a:t>Важные примеры</a:t>
            </a:r>
            <a:endParaRPr lang="en-US" sz="18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sz="1800" b="0" dirty="0" smtClean="0"/>
              <a:t>Сокращение пересчитанных серий</a:t>
            </a:r>
            <a:r>
              <a:rPr lang="en-US" sz="1800" b="0" dirty="0" smtClean="0"/>
              <a:t> </a:t>
            </a:r>
            <a:endParaRPr lang="ru-RU" sz="1800" b="0" dirty="0" smtClean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sz="1800" b="0" dirty="0" smtClean="0"/>
              <a:t>Устранение двойной отчетности</a:t>
            </a:r>
            <a:endParaRPr lang="en-US" sz="1800" b="0" dirty="0" smtClean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sz="1800" b="0" dirty="0" smtClean="0"/>
              <a:t>Устранение</a:t>
            </a:r>
            <a:r>
              <a:rPr lang="ru-RU" sz="1800" b="0" dirty="0" smtClean="0"/>
              <a:t> перераспределительных </a:t>
            </a:r>
            <a:r>
              <a:rPr lang="ru-RU" sz="1800" b="0" dirty="0" smtClean="0"/>
              <a:t>переменных в </a:t>
            </a:r>
            <a:r>
              <a:rPr lang="ru-RU" sz="1800" b="0" dirty="0" smtClean="0"/>
              <a:t>таблицах с основными агрегатами</a:t>
            </a:r>
            <a:endParaRPr lang="en-US" sz="1800" b="0" dirty="0" smtClean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sz="1800" b="0" dirty="0" smtClean="0"/>
              <a:t>Прекратить передачу данных основных квартальных показателей, с учетом сезонных колебаний в прошлогодних ценах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sz="1800" b="0" dirty="0" smtClean="0"/>
              <a:t>Сокращение требований к разбивке промышленности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sz="1800" b="0" dirty="0" smtClean="0"/>
              <a:t>Переход на прогрессирующее составление разбивки остальных стран</a:t>
            </a:r>
            <a:endParaRPr lang="en-US" sz="1800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2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1340769"/>
            <a:ext cx="9036496" cy="792088"/>
          </a:xfrm>
        </p:spPr>
        <p:txBody>
          <a:bodyPr/>
          <a:lstStyle/>
          <a:p>
            <a:pPr marL="360000" indent="0"/>
            <a:r>
              <a:rPr lang="en-GB" dirty="0"/>
              <a:t>3. </a:t>
            </a:r>
            <a:r>
              <a:rPr lang="ru-RU" dirty="0"/>
              <a:t>Главные причины изменения программы </a:t>
            </a:r>
            <a:r>
              <a:rPr lang="ru-RU" dirty="0" smtClean="0"/>
              <a:t>передачи данных </a:t>
            </a:r>
            <a:r>
              <a:rPr lang="en-GB" dirty="0" smtClean="0"/>
              <a:t>(5)</a:t>
            </a:r>
            <a:endParaRPr lang="en-GB" sz="2400" i="1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80920" cy="396044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endParaRPr lang="en-GB" b="1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b="1" dirty="0" smtClean="0"/>
              <a:t>Юридическое упрощение</a:t>
            </a: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ru-RU" dirty="0" smtClean="0"/>
              <a:t>4 законодательных акта были интегрированы в законодательный акт ЕСС 2010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ru-RU" sz="1800" b="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sz="1800" b="0" dirty="0" smtClean="0">
                <a:sym typeface="Wingdings" panose="05000000000000000000" pitchFamily="2" charset="2"/>
              </a:rPr>
              <a:t>Ежеквартальные нефинансовые счета </a:t>
            </a:r>
            <a:r>
              <a:rPr lang="ru-RU" sz="1800" b="0" dirty="0">
                <a:sym typeface="Wingdings" panose="05000000000000000000" pitchFamily="2" charset="2"/>
              </a:rPr>
              <a:t>по </a:t>
            </a:r>
            <a:r>
              <a:rPr lang="ru-RU" sz="1800" b="0" dirty="0" smtClean="0">
                <a:sym typeface="Wingdings" panose="05000000000000000000" pitchFamily="2" charset="2"/>
              </a:rPr>
              <a:t>институциональному сектору</a:t>
            </a:r>
            <a:endParaRPr lang="ru-RU" sz="1800" b="0" dirty="0"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sz="1800" b="0" dirty="0" smtClean="0">
                <a:sym typeface="Wingdings" panose="05000000000000000000" pitchFamily="2" charset="2"/>
              </a:rPr>
              <a:t>Ежеквартальные нефинансовые счета </a:t>
            </a:r>
            <a:r>
              <a:rPr lang="ru-RU" sz="1800" b="0" dirty="0">
                <a:sym typeface="Wingdings" panose="05000000000000000000" pitchFamily="2" charset="2"/>
              </a:rPr>
              <a:t>по сектору государственного управления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sz="1800" b="0" dirty="0" smtClean="0">
                <a:sym typeface="Wingdings" panose="05000000000000000000" pitchFamily="2" charset="2"/>
              </a:rPr>
              <a:t>Квартальные </a:t>
            </a:r>
            <a:r>
              <a:rPr lang="ru-RU" sz="1800" b="0" dirty="0" smtClean="0">
                <a:sym typeface="Wingdings" panose="05000000000000000000" pitchFamily="2" charset="2"/>
              </a:rPr>
              <a:t>финансовые </a:t>
            </a:r>
            <a:r>
              <a:rPr lang="ru-RU" sz="1800" b="0" dirty="0" smtClean="0">
                <a:sym typeface="Wingdings" panose="05000000000000000000" pitchFamily="2" charset="2"/>
              </a:rPr>
              <a:t>счета </a:t>
            </a:r>
            <a:r>
              <a:rPr lang="ru-RU" sz="1800" b="0" dirty="0">
                <a:sym typeface="Wingdings" panose="05000000000000000000" pitchFamily="2" charset="2"/>
              </a:rPr>
              <a:t>органов государственного управления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sz="1800" b="0" dirty="0">
                <a:sym typeface="Wingdings" panose="05000000000000000000" pitchFamily="2" charset="2"/>
              </a:rPr>
              <a:t>Ежеквартальный </a:t>
            </a:r>
            <a:r>
              <a:rPr lang="ru-RU" sz="1800" b="0" dirty="0" smtClean="0">
                <a:sym typeface="Wingdings" panose="05000000000000000000" pitchFamily="2" charset="2"/>
              </a:rPr>
              <a:t>государственный долг</a:t>
            </a:r>
            <a:endParaRPr lang="ru-RU" sz="1800" b="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5380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856984" cy="1080120"/>
          </a:xfrm>
        </p:spPr>
        <p:txBody>
          <a:bodyPr/>
          <a:lstStyle/>
          <a:p>
            <a:pPr marL="360000" indent="0"/>
            <a:r>
              <a:rPr lang="en-GB" dirty="0"/>
              <a:t>3. </a:t>
            </a:r>
            <a:r>
              <a:rPr lang="ru-RU" dirty="0"/>
              <a:t>Главные причины изменения программы </a:t>
            </a:r>
            <a:r>
              <a:rPr lang="ru-RU" dirty="0" smtClean="0"/>
              <a:t>передачи данных </a:t>
            </a:r>
            <a:r>
              <a:rPr lang="en-GB" dirty="0" smtClean="0"/>
              <a:t>(6)</a:t>
            </a:r>
            <a:endParaRPr lang="en-GB" i="1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51520" y="2276872"/>
            <a:ext cx="8712968" cy="411400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ru-RU" b="1" dirty="0" smtClean="0"/>
              <a:t>Согласование с международными стандартами </a:t>
            </a:r>
            <a:r>
              <a:rPr lang="ru-RU" b="1" dirty="0"/>
              <a:t>для </a:t>
            </a:r>
            <a:r>
              <a:rPr lang="ru-RU" b="1" dirty="0" smtClean="0"/>
              <a:t>передачи данных </a:t>
            </a:r>
            <a:r>
              <a:rPr lang="en-US" b="1" dirty="0" smtClean="0"/>
              <a:t>(</a:t>
            </a:r>
            <a:r>
              <a:rPr lang="ru-RU" b="1" dirty="0" smtClean="0"/>
              <a:t>внедрение </a:t>
            </a:r>
            <a:r>
              <a:rPr lang="en-US" b="1" dirty="0" smtClean="0"/>
              <a:t>SDMX</a:t>
            </a:r>
            <a:r>
              <a:rPr lang="en-US" b="1" dirty="0"/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ru-RU" dirty="0"/>
              <a:t>Технические стандарты </a:t>
            </a:r>
            <a:r>
              <a:rPr lang="ru-RU" dirty="0" smtClean="0"/>
              <a:t> начали развиваться с прошлой программы передачи данных ЕСС - шанс </a:t>
            </a:r>
            <a:r>
              <a:rPr lang="ru-RU" dirty="0"/>
              <a:t>и задача</a:t>
            </a:r>
          </a:p>
          <a:p>
            <a:pPr>
              <a:lnSpc>
                <a:spcPct val="90000"/>
              </a:lnSpc>
              <a:defRPr/>
            </a:pPr>
            <a:r>
              <a:rPr lang="ru-RU" dirty="0">
                <a:sym typeface="Wingdings" panose="05000000000000000000" pitchFamily="2" charset="2"/>
              </a:rPr>
              <a:t>Решение об использовании </a:t>
            </a:r>
            <a:r>
              <a:rPr lang="en-GB" dirty="0" smtClean="0">
                <a:sym typeface="Wingdings" panose="05000000000000000000" pitchFamily="2" charset="2"/>
              </a:rPr>
              <a:t>SDMX</a:t>
            </a:r>
            <a:r>
              <a:rPr lang="ru-RU" dirty="0" smtClean="0">
                <a:sym typeface="Wingdings" panose="05000000000000000000" pitchFamily="2" charset="2"/>
              </a:rPr>
              <a:t> для </a:t>
            </a:r>
            <a:r>
              <a:rPr lang="ru-RU" dirty="0">
                <a:sym typeface="Wingdings" panose="05000000000000000000" pitchFamily="2" charset="2"/>
              </a:rPr>
              <a:t>обмена </a:t>
            </a:r>
            <a:r>
              <a:rPr lang="ru-RU" dirty="0" smtClean="0">
                <a:sym typeface="Wingdings" panose="05000000000000000000" pitchFamily="2" charset="2"/>
              </a:rPr>
              <a:t>данными национальных счетов  </a:t>
            </a:r>
            <a:r>
              <a:rPr lang="ru-RU" dirty="0">
                <a:sym typeface="Wingdings" panose="05000000000000000000" pitchFamily="2" charset="2"/>
              </a:rPr>
              <a:t>на мировом уровне (СНС и </a:t>
            </a:r>
            <a:r>
              <a:rPr lang="ru-RU" dirty="0" smtClean="0">
                <a:sym typeface="Wingdings" panose="05000000000000000000" pitchFamily="2" charset="2"/>
              </a:rPr>
              <a:t>ЕСС) </a:t>
            </a:r>
            <a:r>
              <a:rPr lang="ru-RU" dirty="0">
                <a:sym typeface="Wingdings" panose="05000000000000000000" pitchFamily="2" charset="2"/>
              </a:rPr>
              <a:t>и в тесной координации с </a:t>
            </a:r>
            <a:r>
              <a:rPr lang="ru-RU" dirty="0" smtClean="0">
                <a:sym typeface="Wingdings" panose="05000000000000000000" pitchFamily="2" charset="2"/>
              </a:rPr>
              <a:t>платежным балансом</a:t>
            </a:r>
            <a:endParaRPr lang="ru-RU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defRPr/>
            </a:pPr>
            <a:r>
              <a:rPr lang="ru-RU" dirty="0" smtClean="0">
                <a:sym typeface="Wingdings" panose="05000000000000000000" pitchFamily="2" charset="2"/>
              </a:rPr>
              <a:t>Определение структуры данных национальных счетов (сотрудничество ЦБ</a:t>
            </a:r>
            <a:r>
              <a:rPr lang="ru-RU" dirty="0">
                <a:sym typeface="Wingdings" panose="05000000000000000000" pitchFamily="2" charset="2"/>
              </a:rPr>
              <a:t>, </a:t>
            </a:r>
            <a:r>
              <a:rPr lang="ru-RU" dirty="0" smtClean="0">
                <a:sym typeface="Wingdings" panose="05000000000000000000" pitchFamily="2" charset="2"/>
              </a:rPr>
              <a:t>ОЭСР, МВФ, ВБ и ООН)</a:t>
            </a:r>
          </a:p>
        </p:txBody>
      </p:sp>
    </p:spTree>
    <p:extLst>
      <p:ext uri="{BB962C8B-B14F-4D97-AF65-F5344CB8AC3E}">
        <p14:creationId xmlns:p14="http://schemas.microsoft.com/office/powerpoint/2010/main" val="32638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340769"/>
            <a:ext cx="8280152" cy="1008111"/>
          </a:xfrm>
        </p:spPr>
        <p:txBody>
          <a:bodyPr/>
          <a:lstStyle/>
          <a:p>
            <a:pPr indent="-1080000"/>
            <a:r>
              <a:rPr lang="ru-RU" dirty="0" smtClean="0"/>
              <a:t>4</a:t>
            </a:r>
            <a:r>
              <a:rPr lang="ru-RU" dirty="0"/>
              <a:t>. Страны-кандидаты и ЕСС </a:t>
            </a:r>
            <a:r>
              <a:rPr lang="ru-RU" dirty="0" smtClean="0"/>
              <a:t>2010</a:t>
            </a:r>
            <a:r>
              <a:rPr lang="en-GB" dirty="0" smtClean="0"/>
              <a:t>(1)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564904"/>
            <a:ext cx="8291264" cy="363378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Основные сведения</a:t>
            </a:r>
            <a:r>
              <a:rPr lang="fr-FR" b="1" dirty="0" smtClean="0"/>
              <a:t>: </a:t>
            </a:r>
            <a:r>
              <a:rPr lang="ru-RU" b="1" dirty="0" smtClean="0"/>
              <a:t>Работа </a:t>
            </a:r>
            <a:r>
              <a:rPr lang="ru-RU" b="1" dirty="0" err="1" smtClean="0"/>
              <a:t>Евростат</a:t>
            </a:r>
            <a:r>
              <a:rPr lang="ru-RU" b="1" dirty="0" smtClean="0"/>
              <a:t> с ЕС</a:t>
            </a:r>
          </a:p>
          <a:p>
            <a:pPr marL="0" indent="0">
              <a:buNone/>
            </a:pPr>
            <a:r>
              <a:rPr lang="ru-RU" dirty="0" smtClean="0"/>
              <a:t>Проектная работа</a:t>
            </a:r>
            <a:endParaRPr lang="fr-FR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800" b="0" dirty="0" smtClean="0"/>
              <a:t>Международные проекты</a:t>
            </a:r>
            <a:r>
              <a:rPr lang="fr-FR" sz="1800" b="0" dirty="0" smtClean="0"/>
              <a:t> </a:t>
            </a:r>
            <a:r>
              <a:rPr lang="ru-RU" sz="1800" b="0" dirty="0" smtClean="0"/>
              <a:t>финансового инструмента ЕС (</a:t>
            </a:r>
            <a:r>
              <a:rPr lang="fr-CH" sz="1800" b="0" dirty="0" smtClean="0"/>
              <a:t>IPA</a:t>
            </a:r>
            <a:r>
              <a:rPr lang="en-GB" sz="1800" b="0" dirty="0" smtClean="0"/>
              <a:t>)</a:t>
            </a:r>
            <a:endParaRPr lang="ru-RU" sz="1800" b="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800" b="0" dirty="0" smtClean="0"/>
              <a:t>Национальные проекты </a:t>
            </a:r>
            <a:r>
              <a:rPr lang="ru-RU" sz="1800" b="0" dirty="0"/>
              <a:t>финансового инструмента ЕС (</a:t>
            </a:r>
            <a:r>
              <a:rPr lang="fr-CH" sz="1800" b="0" dirty="0"/>
              <a:t>IPA</a:t>
            </a:r>
            <a:r>
              <a:rPr lang="en-GB" sz="1800" b="0" dirty="0"/>
              <a:t>)</a:t>
            </a:r>
            <a:endParaRPr lang="ru-RU" sz="1800" b="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800" b="0" dirty="0" smtClean="0"/>
              <a:t>гранты</a:t>
            </a:r>
            <a:endParaRPr lang="fr-FR" sz="1800" b="0" dirty="0" smtClean="0"/>
          </a:p>
          <a:p>
            <a:r>
              <a:rPr lang="ru-RU" dirty="0" smtClean="0"/>
              <a:t>Оценка</a:t>
            </a:r>
            <a:endParaRPr lang="fr-FR" dirty="0"/>
          </a:p>
          <a:p>
            <a:r>
              <a:rPr lang="ru-RU" b="0" dirty="0" smtClean="0"/>
              <a:t>Передача данных</a:t>
            </a:r>
            <a:endParaRPr lang="fr-FR" b="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800" b="0" dirty="0" smtClean="0"/>
              <a:t>Программа передачи данных</a:t>
            </a:r>
            <a:endParaRPr lang="fr-FR" sz="1800" b="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800" b="0" dirty="0" smtClean="0"/>
              <a:t>Инструменты для передачи данных</a:t>
            </a:r>
            <a:r>
              <a:rPr lang="fr-FR" sz="1800" b="0" dirty="0" smtClean="0"/>
              <a:t>- SDMX</a:t>
            </a:r>
            <a:endParaRPr lang="fr-FR" sz="1800" b="0" dirty="0"/>
          </a:p>
          <a:p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408686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r>
              <a:rPr lang="ru-RU" dirty="0"/>
              <a:t>. Страны-кандидаты и ЕСС </a:t>
            </a:r>
            <a:r>
              <a:rPr lang="ru-RU" dirty="0" smtClean="0"/>
              <a:t>2010</a:t>
            </a:r>
            <a:r>
              <a:rPr lang="en-GB" dirty="0" smtClean="0"/>
              <a:t>(2)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564904"/>
            <a:ext cx="8147248" cy="363378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Почему </a:t>
            </a:r>
            <a:r>
              <a:rPr lang="ru-RU" b="1" dirty="0" smtClean="0"/>
              <a:t>важна ЕСС 2010 и программа передачи данных для стран-кандидатов</a:t>
            </a:r>
            <a:r>
              <a:rPr lang="fr-FR" b="1" dirty="0" smtClean="0"/>
              <a:t>?</a:t>
            </a:r>
            <a:endParaRPr lang="fr-FR" b="1" dirty="0"/>
          </a:p>
          <a:p>
            <a:r>
              <a:rPr lang="ru-RU" dirty="0" smtClean="0"/>
              <a:t>ЕСС 2010 </a:t>
            </a:r>
            <a:r>
              <a:rPr lang="ru-RU" dirty="0" smtClean="0"/>
              <a:t>ППД</a:t>
            </a:r>
            <a:r>
              <a:rPr lang="ru-RU" dirty="0" smtClean="0"/>
              <a:t> </a:t>
            </a:r>
            <a:r>
              <a:rPr lang="ru-RU" dirty="0" smtClean="0"/>
              <a:t>предоставляют </a:t>
            </a:r>
            <a:r>
              <a:rPr lang="ru-RU" dirty="0"/>
              <a:t>ключевую информацию </a:t>
            </a:r>
            <a:r>
              <a:rPr lang="ru-RU" dirty="0" smtClean="0"/>
              <a:t>о национальных счетах</a:t>
            </a:r>
            <a:endParaRPr lang="ru-RU" dirty="0"/>
          </a:p>
          <a:p>
            <a:r>
              <a:rPr lang="ru-RU" dirty="0"/>
              <a:t>Сопоставимость со странами ЕС</a:t>
            </a:r>
          </a:p>
          <a:p>
            <a:r>
              <a:rPr lang="ru-RU" dirty="0"/>
              <a:t>Соответствие </a:t>
            </a:r>
            <a:r>
              <a:rPr lang="ru-RU" dirty="0" smtClean="0"/>
              <a:t>является </a:t>
            </a:r>
            <a:r>
              <a:rPr lang="ru-RU" dirty="0"/>
              <a:t>условием вступления в ЕС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959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r>
              <a:rPr lang="ru-RU" dirty="0"/>
              <a:t>. Страны-кандидаты и ЕСС </a:t>
            </a:r>
            <a:r>
              <a:rPr lang="ru-RU" dirty="0" smtClean="0"/>
              <a:t>2010</a:t>
            </a:r>
            <a:r>
              <a:rPr lang="en-GB" dirty="0" smtClean="0"/>
              <a:t>(3)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564904"/>
            <a:ext cx="8147248" cy="363378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Внедрение ЕСС 2010 </a:t>
            </a:r>
            <a:r>
              <a:rPr lang="ru-RU" b="1" dirty="0" smtClean="0"/>
              <a:t>странами-кандидатами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Рекомендации </a:t>
            </a:r>
            <a:r>
              <a:rPr lang="ru-RU" dirty="0" err="1" smtClean="0"/>
              <a:t>Евростат</a:t>
            </a:r>
            <a:r>
              <a:rPr lang="fr-FR" dirty="0" smtClean="0"/>
              <a:t>: </a:t>
            </a:r>
            <a:r>
              <a:rPr lang="ru-RU" dirty="0" smtClean="0"/>
              <a:t>в сентябре </a:t>
            </a:r>
            <a:r>
              <a:rPr lang="fr-FR" dirty="0" smtClean="0"/>
              <a:t>2014</a:t>
            </a:r>
          </a:p>
          <a:p>
            <a:r>
              <a:rPr lang="ru-RU" dirty="0" smtClean="0"/>
              <a:t>Обсуждения на семинаре на тему Инструмент </a:t>
            </a:r>
            <a:r>
              <a:rPr lang="ru-RU" dirty="0"/>
              <a:t>поддержки вступления</a:t>
            </a:r>
            <a:r>
              <a:rPr lang="fr-FR" dirty="0" smtClean="0"/>
              <a:t> 2011</a:t>
            </a:r>
            <a:r>
              <a:rPr lang="ru-RU" dirty="0" smtClean="0"/>
              <a:t>, ноябрь 2012</a:t>
            </a:r>
            <a:endParaRPr lang="ru-RU" dirty="0"/>
          </a:p>
          <a:p>
            <a:r>
              <a:rPr lang="ru-RU" sz="1800" b="0" dirty="0" smtClean="0"/>
              <a:t>ЕС подготовит оперативный план для </a:t>
            </a:r>
            <a:r>
              <a:rPr lang="ru-RU" sz="1800" b="0" dirty="0" smtClean="0"/>
              <a:t>внедрения</a:t>
            </a:r>
            <a:endParaRPr lang="ru-RU" sz="1800" b="0" dirty="0" smtClean="0"/>
          </a:p>
          <a:p>
            <a:r>
              <a:rPr lang="ru-RU" dirty="0" smtClean="0"/>
              <a:t>Оперативный план состоит из 2 частей</a:t>
            </a:r>
            <a:endParaRPr lang="fr-FR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800" b="0" dirty="0" smtClean="0"/>
              <a:t>Внедрение </a:t>
            </a:r>
            <a:r>
              <a:rPr lang="ru-RU" sz="1800" b="0" dirty="0"/>
              <a:t>методологических изменений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800" b="0" dirty="0"/>
              <a:t>Осуществление передачи данных </a:t>
            </a:r>
            <a:r>
              <a:rPr lang="ru-RU" sz="1800" b="0" dirty="0" smtClean="0"/>
              <a:t>ЕСС 2010 </a:t>
            </a:r>
            <a:r>
              <a:rPr lang="ru-RU" sz="1800" b="0" dirty="0" smtClean="0"/>
              <a:t>ППД</a:t>
            </a:r>
            <a:endParaRPr lang="fr-FR" sz="1800" dirty="0" smtClean="0"/>
          </a:p>
        </p:txBody>
      </p:sp>
    </p:spTree>
    <p:extLst>
      <p:ext uri="{BB962C8B-B14F-4D97-AF65-F5344CB8AC3E}">
        <p14:creationId xmlns:p14="http://schemas.microsoft.com/office/powerpoint/2010/main" val="65959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435280" cy="3633788"/>
          </a:xfrm>
        </p:spPr>
        <p:txBody>
          <a:bodyPr/>
          <a:lstStyle/>
          <a:p>
            <a:pPr marL="419100" indent="-419100">
              <a:lnSpc>
                <a:spcPct val="90000"/>
              </a:lnSpc>
              <a:buFont typeface="Wingdings" pitchFamily="2" charset="2"/>
              <a:buAutoNum type="arabicPeriod"/>
            </a:pPr>
            <a:endParaRPr lang="en-GB" dirty="0" smtClean="0"/>
          </a:p>
          <a:p>
            <a:pPr marL="419100" indent="-419100">
              <a:lnSpc>
                <a:spcPct val="90000"/>
              </a:lnSpc>
              <a:buFont typeface="Wingdings" pitchFamily="2" charset="2"/>
              <a:buAutoNum type="arabicPeriod"/>
            </a:pPr>
            <a:endParaRPr lang="en-GB" dirty="0" smtClean="0"/>
          </a:p>
          <a:p>
            <a:pPr marL="419100" indent="-4191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 smtClean="0"/>
              <a:t>Введение ЕСС 2010</a:t>
            </a:r>
            <a:endParaRPr lang="en-GB" dirty="0" smtClean="0"/>
          </a:p>
          <a:p>
            <a:pPr marL="419100" indent="-4191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 smtClean="0"/>
              <a:t>ЕСС</a:t>
            </a:r>
            <a:r>
              <a:rPr lang="en-GB" dirty="0" smtClean="0"/>
              <a:t> 2010 </a:t>
            </a:r>
            <a:r>
              <a:rPr lang="ru-RU" dirty="0" smtClean="0"/>
              <a:t>программа передачи данных </a:t>
            </a:r>
            <a:r>
              <a:rPr lang="en-GB" dirty="0" smtClean="0"/>
              <a:t>(</a:t>
            </a:r>
            <a:r>
              <a:rPr lang="ru-RU" dirty="0" smtClean="0"/>
              <a:t>ППД</a:t>
            </a:r>
            <a:r>
              <a:rPr lang="en-GB" dirty="0" smtClean="0"/>
              <a:t>)</a:t>
            </a:r>
            <a:endParaRPr lang="en-GB" sz="1400" dirty="0" smtClean="0"/>
          </a:p>
          <a:p>
            <a:pPr marL="419100" indent="-4191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 smtClean="0"/>
              <a:t>Главные причины изменения программы </a:t>
            </a:r>
            <a:r>
              <a:rPr lang="ru-RU" dirty="0"/>
              <a:t>передачи данных </a:t>
            </a:r>
            <a:endParaRPr lang="ru-RU" dirty="0" smtClean="0"/>
          </a:p>
          <a:p>
            <a:pPr marL="419100" indent="-4191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 smtClean="0"/>
              <a:t>Страны-кандидаты и ЕСС </a:t>
            </a:r>
            <a:r>
              <a:rPr lang="en-GB" dirty="0" smtClean="0"/>
              <a:t>2010</a:t>
            </a:r>
          </a:p>
          <a:p>
            <a:pPr marL="419100" indent="-419100">
              <a:lnSpc>
                <a:spcPct val="90000"/>
              </a:lnSpc>
              <a:buFont typeface="Wingdings" pitchFamily="2" charset="2"/>
              <a:buAutoNum type="arabicPeriod"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98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r>
              <a:rPr lang="ru-RU" dirty="0"/>
              <a:t>. Страны-кандидаты и ЕСС </a:t>
            </a:r>
            <a:r>
              <a:rPr lang="ru-RU" dirty="0" smtClean="0"/>
              <a:t>2010</a:t>
            </a:r>
            <a:r>
              <a:rPr lang="en-GB" dirty="0" smtClean="0"/>
              <a:t>(4)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564904"/>
            <a:ext cx="8147248" cy="363378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Оперативный </a:t>
            </a:r>
            <a:r>
              <a:rPr lang="ru-RU" b="1" dirty="0"/>
              <a:t>план </a:t>
            </a:r>
            <a:r>
              <a:rPr lang="fr-FR" b="1" dirty="0" smtClean="0"/>
              <a:t>: </a:t>
            </a:r>
            <a:r>
              <a:rPr lang="ru-RU" b="1" dirty="0" smtClean="0"/>
              <a:t>методологические изменения</a:t>
            </a:r>
            <a:endParaRPr lang="fr-FR" b="1" dirty="0"/>
          </a:p>
          <a:p>
            <a:r>
              <a:rPr lang="ru-RU" dirty="0" smtClean="0"/>
              <a:t>Список из 74 вопросов</a:t>
            </a:r>
            <a:endParaRPr lang="fr-FR" dirty="0" smtClean="0"/>
          </a:p>
          <a:p>
            <a:r>
              <a:rPr lang="ru-RU" dirty="0"/>
              <a:t>На основе </a:t>
            </a:r>
            <a:r>
              <a:rPr lang="ru-RU" dirty="0" smtClean="0"/>
              <a:t>вопросов СНС </a:t>
            </a:r>
            <a:r>
              <a:rPr lang="ru-RU" dirty="0"/>
              <a:t>и </a:t>
            </a:r>
            <a:r>
              <a:rPr lang="ru-RU" dirty="0" smtClean="0"/>
              <a:t>изменений ЕСС</a:t>
            </a:r>
          </a:p>
          <a:p>
            <a:r>
              <a:rPr lang="ru-RU" dirty="0" smtClean="0"/>
              <a:t>74 вопроса проанализированы </a:t>
            </a:r>
            <a:r>
              <a:rPr lang="ru-RU" dirty="0"/>
              <a:t>и классифицированы </a:t>
            </a:r>
            <a:r>
              <a:rPr lang="ru-RU" dirty="0" smtClean="0"/>
              <a:t>всеми странами ЕС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259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30369" cy="936625"/>
          </a:xfrm>
        </p:spPr>
        <p:txBody>
          <a:bodyPr/>
          <a:lstStyle/>
          <a:p>
            <a:r>
              <a:rPr lang="ru-RU" dirty="0" smtClean="0"/>
              <a:t>4</a:t>
            </a:r>
            <a:r>
              <a:rPr lang="ru-RU" dirty="0"/>
              <a:t>. Страны-кандидаты и ЕСС </a:t>
            </a:r>
            <a:r>
              <a:rPr lang="ru-RU" dirty="0" smtClean="0"/>
              <a:t>2010</a:t>
            </a:r>
            <a:r>
              <a:rPr lang="en-GB" dirty="0" smtClean="0"/>
              <a:t>(5)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564904"/>
            <a:ext cx="8280920" cy="363378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Оперативный </a:t>
            </a:r>
            <a:r>
              <a:rPr lang="ru-RU" b="1" dirty="0"/>
              <a:t>план : методологические </a:t>
            </a:r>
            <a:r>
              <a:rPr lang="ru-RU" b="1" dirty="0" smtClean="0"/>
              <a:t>изменения</a:t>
            </a:r>
            <a:r>
              <a:rPr lang="fr-FR" b="1" dirty="0" smtClean="0"/>
              <a:t>(</a:t>
            </a:r>
            <a:r>
              <a:rPr lang="ru-RU" b="1" dirty="0" smtClean="0"/>
              <a:t>продолжение</a:t>
            </a:r>
            <a:r>
              <a:rPr lang="fr-FR" b="1" dirty="0" smtClean="0"/>
              <a:t>)</a:t>
            </a:r>
            <a:endParaRPr lang="fr-FR" b="1" dirty="0"/>
          </a:p>
          <a:p>
            <a:r>
              <a:rPr lang="ru-RU" dirty="0"/>
              <a:t>Июль '13: проект </a:t>
            </a:r>
            <a:r>
              <a:rPr lang="ru-RU" dirty="0" smtClean="0"/>
              <a:t>оперативного плана, указывающий статус </a:t>
            </a:r>
            <a:r>
              <a:rPr lang="ru-RU" dirty="0" smtClean="0"/>
              <a:t>внедрения 74 вопросов</a:t>
            </a:r>
            <a:endParaRPr lang="ru-RU" dirty="0"/>
          </a:p>
          <a:p>
            <a:pPr lvl="1"/>
            <a:r>
              <a:rPr lang="ru-RU" b="0" dirty="0"/>
              <a:t>Реализованные</a:t>
            </a:r>
          </a:p>
          <a:p>
            <a:pPr lvl="1"/>
            <a:r>
              <a:rPr lang="ru-RU" b="0" dirty="0"/>
              <a:t>Не </a:t>
            </a:r>
            <a:r>
              <a:rPr lang="ru-RU" b="0" dirty="0" smtClean="0"/>
              <a:t>реализованные, </a:t>
            </a:r>
            <a:r>
              <a:rPr lang="ru-RU" b="0" dirty="0"/>
              <a:t>но не </a:t>
            </a:r>
            <a:r>
              <a:rPr lang="ru-RU" b="0" dirty="0" smtClean="0"/>
              <a:t>важные</a:t>
            </a:r>
            <a:endParaRPr lang="ru-RU" b="0" dirty="0"/>
          </a:p>
          <a:p>
            <a:pPr lvl="1"/>
            <a:r>
              <a:rPr lang="ru-RU" b="0" dirty="0"/>
              <a:t>Не </a:t>
            </a:r>
            <a:r>
              <a:rPr lang="ru-RU" b="0" dirty="0" smtClean="0"/>
              <a:t>реализованные, но имеющие </a:t>
            </a:r>
            <a:r>
              <a:rPr lang="ru-RU" b="0" dirty="0" smtClean="0"/>
              <a:t>незначительное влияние</a:t>
            </a:r>
            <a:endParaRPr lang="ru-RU" b="0" dirty="0"/>
          </a:p>
          <a:p>
            <a:pPr lvl="1"/>
            <a:r>
              <a:rPr lang="ru-RU" b="0" dirty="0"/>
              <a:t>Не </a:t>
            </a:r>
            <a:r>
              <a:rPr lang="ru-RU" b="0" dirty="0" smtClean="0"/>
              <a:t>реализованные, </a:t>
            </a:r>
            <a:r>
              <a:rPr lang="ru-RU" b="0" dirty="0" smtClean="0"/>
              <a:t>и пока не </a:t>
            </a:r>
            <a:r>
              <a:rPr lang="ru-RU" b="0" dirty="0" smtClean="0"/>
              <a:t>планируемые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65959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30369" cy="936625"/>
          </a:xfrm>
        </p:spPr>
        <p:txBody>
          <a:bodyPr/>
          <a:lstStyle/>
          <a:p>
            <a:r>
              <a:rPr lang="ru-RU" dirty="0" smtClean="0"/>
              <a:t>4</a:t>
            </a:r>
            <a:r>
              <a:rPr lang="ru-RU" dirty="0"/>
              <a:t>. Страны-кандидаты и ЕСС </a:t>
            </a:r>
            <a:r>
              <a:rPr lang="ru-RU" dirty="0" smtClean="0"/>
              <a:t>2010</a:t>
            </a:r>
            <a:r>
              <a:rPr lang="en-GB" dirty="0" smtClean="0"/>
              <a:t>(6)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8280920" cy="363378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Оперативный план : методологические изменения</a:t>
            </a:r>
            <a:r>
              <a:rPr lang="fr-FR" b="1" dirty="0" smtClean="0"/>
              <a:t>(</a:t>
            </a:r>
            <a:r>
              <a:rPr lang="ru-RU" b="1" dirty="0" smtClean="0"/>
              <a:t>продолжение</a:t>
            </a:r>
            <a:r>
              <a:rPr lang="fr-FR" b="1" dirty="0" smtClean="0"/>
              <a:t>)</a:t>
            </a:r>
            <a:endParaRPr lang="fr-FR" b="1" dirty="0"/>
          </a:p>
          <a:p>
            <a:r>
              <a:rPr lang="ru-RU" dirty="0"/>
              <a:t>Конец '13: обновленный проект </a:t>
            </a:r>
            <a:r>
              <a:rPr lang="ru-RU" dirty="0" smtClean="0"/>
              <a:t>оперативного плана</a:t>
            </a:r>
            <a:endParaRPr lang="ru-RU" dirty="0"/>
          </a:p>
          <a:p>
            <a:r>
              <a:rPr lang="ru-RU" dirty="0"/>
              <a:t>Предварительный вывод: несколько </a:t>
            </a:r>
            <a:r>
              <a:rPr lang="ru-RU" dirty="0" smtClean="0"/>
              <a:t>изменений, </a:t>
            </a:r>
            <a:r>
              <a:rPr lang="ru-RU" dirty="0" smtClean="0"/>
              <a:t>сильно влияющих </a:t>
            </a:r>
            <a:r>
              <a:rPr lang="ru-RU" dirty="0" smtClean="0"/>
              <a:t>на </a:t>
            </a:r>
            <a:r>
              <a:rPr lang="ru-RU" dirty="0"/>
              <a:t>результаты </a:t>
            </a:r>
            <a:r>
              <a:rPr lang="ru-RU" dirty="0" smtClean="0"/>
              <a:t>национальных </a:t>
            </a:r>
            <a:r>
              <a:rPr lang="ru-RU" dirty="0"/>
              <a:t>счетов</a:t>
            </a:r>
          </a:p>
          <a:p>
            <a:r>
              <a:rPr lang="ru-RU" dirty="0" smtClean="0"/>
              <a:t>Первоначально ЕС </a:t>
            </a:r>
            <a:r>
              <a:rPr lang="ru-RU" dirty="0"/>
              <a:t>будет изучать </a:t>
            </a:r>
            <a:r>
              <a:rPr lang="ru-RU" dirty="0" smtClean="0"/>
              <a:t>изменения, имеющие </a:t>
            </a:r>
            <a:r>
              <a:rPr lang="ru-RU" dirty="0" smtClean="0"/>
              <a:t>сильное влияние  </a:t>
            </a:r>
            <a:endParaRPr lang="ru-RU" dirty="0" smtClean="0"/>
          </a:p>
          <a:p>
            <a:r>
              <a:rPr lang="ru-RU" dirty="0" smtClean="0"/>
              <a:t>Большинство стран ЕС </a:t>
            </a:r>
            <a:r>
              <a:rPr lang="ru-RU" dirty="0" smtClean="0"/>
              <a:t>примут </a:t>
            </a:r>
            <a:r>
              <a:rPr lang="ru-RU" dirty="0" smtClean="0"/>
              <a:t>изменения </a:t>
            </a:r>
            <a:r>
              <a:rPr lang="ru-RU" dirty="0"/>
              <a:t>в сентябре 2014 года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79524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Страны-кандидаты </a:t>
            </a:r>
            <a:r>
              <a:rPr lang="ru-RU" dirty="0"/>
              <a:t>и ЕСС 2010 </a:t>
            </a:r>
            <a:r>
              <a:rPr lang="en-GB" dirty="0" smtClean="0"/>
              <a:t>(7)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492896"/>
            <a:ext cx="8424936" cy="363378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Оперативный план </a:t>
            </a:r>
            <a:r>
              <a:rPr lang="fr-FR" b="1" dirty="0" smtClean="0"/>
              <a:t>: </a:t>
            </a:r>
            <a:r>
              <a:rPr lang="ru-RU" b="1" dirty="0" smtClean="0"/>
              <a:t>программа передачи данных</a:t>
            </a:r>
            <a:endParaRPr lang="ru-RU" b="1" dirty="0"/>
          </a:p>
          <a:p>
            <a:pPr marL="0" indent="0">
              <a:buNone/>
            </a:pPr>
            <a:r>
              <a:rPr lang="ru-RU" dirty="0" smtClean="0"/>
              <a:t>Евростат и страны-кандидаты ведут наблюдение за процессом продвижения </a:t>
            </a:r>
            <a:r>
              <a:rPr lang="ru-RU" dirty="0" smtClean="0"/>
              <a:t>EСС </a:t>
            </a:r>
            <a:r>
              <a:rPr lang="ru-RU" dirty="0" smtClean="0"/>
              <a:t>2010	</a:t>
            </a:r>
          </a:p>
          <a:p>
            <a:r>
              <a:rPr lang="ru-RU" dirty="0" smtClean="0"/>
              <a:t>путем разработки </a:t>
            </a:r>
            <a:r>
              <a:rPr lang="ru-RU" dirty="0" smtClean="0"/>
              <a:t>вопросника</a:t>
            </a:r>
            <a:endParaRPr lang="ru-RU" dirty="0"/>
          </a:p>
          <a:p>
            <a:r>
              <a:rPr lang="ru-RU" dirty="0" smtClean="0"/>
              <a:t>где </a:t>
            </a:r>
            <a:r>
              <a:rPr lang="ru-RU" dirty="0"/>
              <a:t>три группы </a:t>
            </a:r>
            <a:r>
              <a:rPr lang="ru-RU" dirty="0" smtClean="0"/>
              <a:t>таблиц различаются в зависимости от уровня важности</a:t>
            </a:r>
          </a:p>
          <a:p>
            <a:r>
              <a:rPr lang="ru-RU" dirty="0" err="1" smtClean="0"/>
              <a:t>котрый</a:t>
            </a:r>
            <a:r>
              <a:rPr lang="ru-RU" dirty="0" smtClean="0"/>
              <a:t> </a:t>
            </a:r>
            <a:r>
              <a:rPr lang="ru-RU" dirty="0" smtClean="0"/>
              <a:t>должен </a:t>
            </a:r>
            <a:r>
              <a:rPr lang="ru-RU" dirty="0" smtClean="0"/>
              <a:t>обновляться </a:t>
            </a:r>
            <a:r>
              <a:rPr lang="ru-RU" dirty="0" smtClean="0"/>
              <a:t>странами-кандидатами  по </a:t>
            </a:r>
            <a:r>
              <a:rPr lang="ru-RU" dirty="0"/>
              <a:t>крайней мере один раз в </a:t>
            </a:r>
            <a:r>
              <a:rPr lang="ru-RU" dirty="0" smtClean="0"/>
              <a:t>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3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419872" y="2204864"/>
            <a:ext cx="5255816" cy="2448272"/>
          </a:xfrm>
        </p:spPr>
        <p:txBody>
          <a:bodyPr/>
          <a:lstStyle/>
          <a:p>
            <a:pPr algn="ctr"/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ru-RU" sz="2800" dirty="0"/>
              <a:t>ЕСС 2010 программа </a:t>
            </a:r>
            <a:r>
              <a:rPr lang="ru-RU" sz="2800" dirty="0" smtClean="0"/>
              <a:t>передачи данных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i="1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9552" y="4653136"/>
            <a:ext cx="8208912" cy="1728192"/>
          </a:xfrm>
        </p:spPr>
        <p:txBody>
          <a:bodyPr/>
          <a:lstStyle/>
          <a:p>
            <a:pPr marL="0" lvl="0">
              <a:buClr>
                <a:srgbClr val="FFFFFF"/>
              </a:buClr>
            </a:pPr>
            <a:r>
              <a:rPr lang="ru-RU" sz="1800" dirty="0" err="1">
                <a:solidFill>
                  <a:srgbClr val="FFFF00"/>
                </a:solidFill>
              </a:rPr>
              <a:t>Ханс</a:t>
            </a:r>
            <a:r>
              <a:rPr lang="en-GB" sz="1800" dirty="0">
                <a:solidFill>
                  <a:srgbClr val="FFFF00"/>
                </a:solidFill>
              </a:rPr>
              <a:t> </a:t>
            </a:r>
            <a:r>
              <a:rPr lang="ru-RU" sz="1800" dirty="0" err="1">
                <a:solidFill>
                  <a:srgbClr val="FFFF00"/>
                </a:solidFill>
              </a:rPr>
              <a:t>Воутерс</a:t>
            </a:r>
            <a:endParaRPr lang="en-GB" sz="1800" dirty="0">
              <a:solidFill>
                <a:srgbClr val="FFFF00"/>
              </a:solidFill>
            </a:endParaRPr>
          </a:p>
          <a:p>
            <a:pPr marL="0" lvl="0">
              <a:buClr>
                <a:srgbClr val="FFFFFF"/>
              </a:buClr>
            </a:pPr>
            <a:r>
              <a:rPr lang="ru-RU" sz="1400" dirty="0">
                <a:solidFill>
                  <a:srgbClr val="FFFFFF"/>
                </a:solidFill>
              </a:rPr>
              <a:t>Европейская комиссия</a:t>
            </a:r>
            <a:r>
              <a:rPr lang="en-GB" sz="1400" dirty="0">
                <a:solidFill>
                  <a:srgbClr val="FFFFFF"/>
                </a:solidFill>
              </a:rPr>
              <a:t>, </a:t>
            </a:r>
            <a:r>
              <a:rPr lang="ru-RU" sz="1400" dirty="0" err="1">
                <a:solidFill>
                  <a:srgbClr val="FFFFFF"/>
                </a:solidFill>
              </a:rPr>
              <a:t>Евростат</a:t>
            </a:r>
            <a:r>
              <a:rPr lang="en-GB" sz="1400" dirty="0">
                <a:solidFill>
                  <a:srgbClr val="FFFFFF"/>
                </a:solidFill>
              </a:rPr>
              <a:t> Unit C2</a:t>
            </a:r>
          </a:p>
          <a:p>
            <a:pPr marL="0" lvl="0">
              <a:buClr>
                <a:srgbClr val="FFFFFF"/>
              </a:buClr>
            </a:pPr>
            <a:r>
              <a:rPr lang="ru-RU" sz="1400" dirty="0">
                <a:solidFill>
                  <a:srgbClr val="FFFFFF"/>
                </a:solidFill>
              </a:rPr>
              <a:t>Национальные и региональные счета и платежный баланс</a:t>
            </a:r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7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936625"/>
          </a:xfrm>
        </p:spPr>
        <p:txBody>
          <a:bodyPr/>
          <a:lstStyle/>
          <a:p>
            <a:r>
              <a:rPr lang="en-GB" dirty="0" smtClean="0"/>
              <a:t>1. </a:t>
            </a:r>
            <a:r>
              <a:rPr lang="ru-RU" dirty="0"/>
              <a:t>Введение ЕСС </a:t>
            </a:r>
            <a:r>
              <a:rPr lang="en-GB" dirty="0" smtClean="0"/>
              <a:t>2010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395" y="1916832"/>
            <a:ext cx="8136904" cy="2376264"/>
          </a:xfrm>
        </p:spPr>
        <p:txBody>
          <a:bodyPr/>
          <a:lstStyle/>
          <a:p>
            <a:r>
              <a:rPr lang="ru-RU" dirty="0" smtClean="0"/>
              <a:t>Европейская система национальных </a:t>
            </a:r>
            <a:r>
              <a:rPr lang="ru-RU" dirty="0"/>
              <a:t>и </a:t>
            </a:r>
            <a:r>
              <a:rPr lang="ru-RU" dirty="0" smtClean="0"/>
              <a:t>региональных счетов </a:t>
            </a:r>
          </a:p>
          <a:p>
            <a:r>
              <a:rPr lang="ru-RU" dirty="0" smtClean="0"/>
              <a:t>Три части</a:t>
            </a:r>
            <a:r>
              <a:rPr lang="en-GB" dirty="0" smtClean="0"/>
              <a:t>: </a:t>
            </a:r>
            <a:r>
              <a:rPr lang="ru-RU" dirty="0"/>
              <a:t>законодательный акт</a:t>
            </a:r>
            <a:r>
              <a:rPr lang="en-GB" dirty="0" smtClean="0"/>
              <a:t>, </a:t>
            </a:r>
            <a:r>
              <a:rPr lang="ru-RU" dirty="0" smtClean="0"/>
              <a:t>методологическое руководство</a:t>
            </a:r>
            <a:r>
              <a:rPr lang="en-GB" dirty="0" smtClean="0"/>
              <a:t>, </a:t>
            </a:r>
            <a:r>
              <a:rPr lang="ru-RU" dirty="0" smtClean="0"/>
              <a:t>программа передачи данных</a:t>
            </a:r>
            <a:endParaRPr lang="en-GB" dirty="0" smtClean="0"/>
          </a:p>
          <a:p>
            <a:r>
              <a:rPr lang="ru-RU" dirty="0" smtClean="0"/>
              <a:t>Пересмотр ЕСС</a:t>
            </a:r>
            <a:r>
              <a:rPr lang="en-GB" dirty="0" smtClean="0"/>
              <a:t> 1995</a:t>
            </a:r>
          </a:p>
          <a:p>
            <a:endParaRPr lang="en-GB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31" y="4302232"/>
            <a:ext cx="1557863" cy="205560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flipH="1">
            <a:off x="1181102" y="558924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F5494"/>
                </a:solidFill>
              </a:rPr>
              <a:t>ESA 79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93096"/>
            <a:ext cx="1557863" cy="205560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11464"/>
            <a:ext cx="1557863" cy="205560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flipH="1">
            <a:off x="3514727" y="558924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F5494"/>
                </a:solidFill>
              </a:rPr>
              <a:t>ESA 95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96136" y="5589240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F5494"/>
                </a:solidFill>
              </a:rPr>
              <a:t>ESA 2010</a:t>
            </a:r>
          </a:p>
        </p:txBody>
      </p:sp>
    </p:spTree>
    <p:extLst>
      <p:ext uri="{BB962C8B-B14F-4D97-AF65-F5344CB8AC3E}">
        <p14:creationId xmlns:p14="http://schemas.microsoft.com/office/powerpoint/2010/main" val="12671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936625"/>
          </a:xfrm>
        </p:spPr>
        <p:txBody>
          <a:bodyPr/>
          <a:lstStyle/>
          <a:p>
            <a:r>
              <a:rPr lang="en-GB" dirty="0"/>
              <a:t>1. </a:t>
            </a:r>
            <a:r>
              <a:rPr lang="ru-RU" dirty="0"/>
              <a:t>Введение ЕСС 2010 </a:t>
            </a:r>
            <a:r>
              <a:rPr lang="en-GB" dirty="0" smtClean="0"/>
              <a:t>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08912" cy="2448272"/>
          </a:xfrm>
        </p:spPr>
        <p:txBody>
          <a:bodyPr/>
          <a:lstStyle/>
          <a:p>
            <a:endParaRPr lang="en-GB" dirty="0" smtClean="0"/>
          </a:p>
          <a:p>
            <a:r>
              <a:rPr lang="ru-RU" dirty="0" smtClean="0"/>
              <a:t>Согласование с СНС </a:t>
            </a:r>
            <a:r>
              <a:rPr lang="en-GB" dirty="0" smtClean="0"/>
              <a:t>2008</a:t>
            </a:r>
          </a:p>
          <a:p>
            <a:endParaRPr lang="en-GB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02415"/>
            <a:ext cx="1228113" cy="157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280" y="2852936"/>
            <a:ext cx="1265225" cy="1579002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 flipH="1">
            <a:off x="4788024" y="3789040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F5494"/>
                </a:solidFill>
              </a:rPr>
              <a:t>ESA 2010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2555776" y="3592287"/>
            <a:ext cx="1872208" cy="0"/>
          </a:xfrm>
          <a:prstGeom prst="straightConnector1">
            <a:avLst/>
          </a:prstGeom>
          <a:noFill/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44091" y="4549676"/>
            <a:ext cx="64807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dirty="0" smtClean="0">
                <a:solidFill>
                  <a:srgbClr val="0F5494"/>
                </a:solidFill>
              </a:rPr>
              <a:t>Некоторые данные более детальные</a:t>
            </a:r>
            <a:endParaRPr lang="en-GB" sz="2400" b="0" dirty="0" smtClean="0">
              <a:solidFill>
                <a:srgbClr val="0F549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dirty="0" smtClean="0">
                <a:solidFill>
                  <a:srgbClr val="0F5494"/>
                </a:solidFill>
              </a:rPr>
              <a:t>Для специальных целей ЕС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1800" b="0" dirty="0" smtClean="0">
                <a:solidFill>
                  <a:srgbClr val="0F5494"/>
                </a:solidFill>
              </a:rPr>
              <a:t>Вклад </a:t>
            </a:r>
            <a:r>
              <a:rPr lang="ru-RU" sz="1800" b="0" dirty="0">
                <a:solidFill>
                  <a:srgbClr val="0F5494"/>
                </a:solidFill>
              </a:rPr>
              <a:t>в бюджет </a:t>
            </a:r>
            <a:r>
              <a:rPr lang="ru-RU" sz="1800" b="0" dirty="0" smtClean="0">
                <a:solidFill>
                  <a:srgbClr val="0F5494"/>
                </a:solidFill>
              </a:rPr>
              <a:t>ЕС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1800" b="0" dirty="0" smtClean="0">
                <a:solidFill>
                  <a:srgbClr val="0F5494"/>
                </a:solidFill>
              </a:rPr>
              <a:t>Региональная </a:t>
            </a:r>
            <a:r>
              <a:rPr lang="ru-RU" sz="1800" b="0" dirty="0">
                <a:solidFill>
                  <a:srgbClr val="0F5494"/>
                </a:solidFill>
              </a:rPr>
              <a:t>помощь - структурные </a:t>
            </a:r>
            <a:r>
              <a:rPr lang="ru-RU" sz="1800" b="0" dirty="0" smtClean="0">
                <a:solidFill>
                  <a:srgbClr val="0F5494"/>
                </a:solidFill>
              </a:rPr>
              <a:t>фонды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1800" b="0" dirty="0" smtClean="0">
                <a:solidFill>
                  <a:srgbClr val="0F5494"/>
                </a:solidFill>
              </a:rPr>
              <a:t>Процедура Чрезмерного Дефицита</a:t>
            </a:r>
          </a:p>
          <a:p>
            <a:pPr lvl="1"/>
            <a:endParaRPr lang="en-GB" sz="1800" b="0" dirty="0" smtClean="0">
              <a:solidFill>
                <a:srgbClr val="0F5494"/>
              </a:solidFill>
            </a:endParaRPr>
          </a:p>
          <a:p>
            <a:pPr lvl="1"/>
            <a:r>
              <a:rPr lang="en-GB" sz="2400" b="0" dirty="0" smtClean="0">
                <a:solidFill>
                  <a:srgbClr val="0F5494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88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695" y="1196752"/>
            <a:ext cx="8229600" cy="936625"/>
          </a:xfrm>
        </p:spPr>
        <p:txBody>
          <a:bodyPr/>
          <a:lstStyle/>
          <a:p>
            <a:r>
              <a:rPr lang="en-GB" dirty="0" smtClean="0"/>
              <a:t>1. </a:t>
            </a:r>
            <a:r>
              <a:rPr lang="ru-RU" dirty="0"/>
              <a:t>Введение ЕСС 2010 </a:t>
            </a:r>
            <a:r>
              <a:rPr lang="en-GB" dirty="0" smtClean="0"/>
              <a:t>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08912" cy="2448272"/>
          </a:xfrm>
        </p:spPr>
        <p:txBody>
          <a:bodyPr/>
          <a:lstStyle/>
          <a:p>
            <a:pPr marL="0" indent="0">
              <a:buNone/>
            </a:pPr>
            <a:endParaRPr lang="en-GB" u="sng" dirty="0" smtClean="0"/>
          </a:p>
          <a:p>
            <a:pPr marL="0" indent="0">
              <a:buNone/>
            </a:pPr>
            <a:endParaRPr lang="en-GB" u="sng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39103" y="2492896"/>
            <a:ext cx="72732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dirty="0" smtClean="0">
                <a:solidFill>
                  <a:srgbClr val="0F5494"/>
                </a:solidFill>
              </a:rPr>
              <a:t>Обязательно по закону</a:t>
            </a:r>
            <a:endParaRPr lang="en-GB" sz="1800" b="0" dirty="0" smtClean="0">
              <a:solidFill>
                <a:srgbClr val="0F5494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1800" b="0" dirty="0">
                <a:solidFill>
                  <a:srgbClr val="0F5494"/>
                </a:solidFill>
              </a:rPr>
              <a:t>Использование методологии </a:t>
            </a:r>
            <a:r>
              <a:rPr lang="ru-RU" sz="1800" b="0" dirty="0" smtClean="0">
                <a:solidFill>
                  <a:srgbClr val="0F5494"/>
                </a:solidFill>
              </a:rPr>
              <a:t>ЕСС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1800" b="0" dirty="0" smtClean="0">
                <a:solidFill>
                  <a:srgbClr val="0F5494"/>
                </a:solidFill>
              </a:rPr>
              <a:t>Программа передачи данных</a:t>
            </a:r>
            <a:endParaRPr lang="en-GB" sz="1800" b="0" dirty="0" smtClean="0">
              <a:solidFill>
                <a:srgbClr val="0F549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0" dirty="0" smtClean="0">
                <a:solidFill>
                  <a:srgbClr val="0F5494"/>
                </a:solidFill>
              </a:rPr>
              <a:t>Вступила в  </a:t>
            </a:r>
            <a:r>
              <a:rPr lang="ru-RU" sz="2400" b="0" dirty="0">
                <a:solidFill>
                  <a:srgbClr val="0F5494"/>
                </a:solidFill>
              </a:rPr>
              <a:t>силу </a:t>
            </a:r>
            <a:r>
              <a:rPr lang="ru-RU" sz="2400" b="0" dirty="0" smtClean="0">
                <a:solidFill>
                  <a:srgbClr val="0F5494"/>
                </a:solidFill>
              </a:rPr>
              <a:t>16 </a:t>
            </a:r>
            <a:r>
              <a:rPr lang="ru-RU" sz="2400" b="0" dirty="0">
                <a:solidFill>
                  <a:srgbClr val="0F5494"/>
                </a:solidFill>
              </a:rPr>
              <a:t>июля </a:t>
            </a:r>
            <a:r>
              <a:rPr lang="ru-RU" sz="2400" b="0" dirty="0" smtClean="0">
                <a:solidFill>
                  <a:srgbClr val="0F5494"/>
                </a:solidFill>
              </a:rPr>
              <a:t>2013</a:t>
            </a:r>
            <a:endParaRPr lang="ru-RU" sz="2400" b="0" dirty="0">
              <a:solidFill>
                <a:srgbClr val="0F549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0" dirty="0" smtClean="0">
                <a:solidFill>
                  <a:srgbClr val="0F5494"/>
                </a:solidFill>
              </a:rPr>
              <a:t>Деятельность </a:t>
            </a:r>
            <a:r>
              <a:rPr lang="ru-RU" sz="2400" b="0" dirty="0">
                <a:solidFill>
                  <a:srgbClr val="0F5494"/>
                </a:solidFill>
              </a:rPr>
              <a:t>будет осуществляться по состоянию на 1 сентября 2014</a:t>
            </a:r>
            <a:endParaRPr lang="en-GB" sz="2400" b="0" dirty="0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2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568952" cy="936625"/>
          </a:xfrm>
        </p:spPr>
        <p:txBody>
          <a:bodyPr/>
          <a:lstStyle/>
          <a:p>
            <a:r>
              <a:rPr lang="en-GB" dirty="0" smtClean="0"/>
              <a:t>2. </a:t>
            </a:r>
            <a:r>
              <a:rPr lang="ru-RU" dirty="0" smtClean="0"/>
              <a:t>ЕСС</a:t>
            </a:r>
            <a:r>
              <a:rPr lang="en-GB" dirty="0" smtClean="0"/>
              <a:t> 2010 </a:t>
            </a:r>
            <a:r>
              <a:rPr lang="ru-RU" dirty="0" smtClean="0"/>
              <a:t>программа передачи данных</a:t>
            </a:r>
            <a:r>
              <a:rPr lang="en-GB" dirty="0" smtClean="0"/>
              <a:t>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08912" cy="4248472"/>
          </a:xfrm>
        </p:spPr>
        <p:txBody>
          <a:bodyPr/>
          <a:lstStyle/>
          <a:p>
            <a:endParaRPr lang="en-GB" sz="1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b="0" dirty="0" smtClean="0"/>
              <a:t>Набор из </a:t>
            </a:r>
            <a:r>
              <a:rPr lang="en-GB" sz="2400" b="0" dirty="0" smtClean="0"/>
              <a:t>23 </a:t>
            </a:r>
            <a:r>
              <a:rPr lang="ru-RU" sz="2400" b="0" dirty="0" smtClean="0"/>
              <a:t>таблиц с данными по национальным счетам</a:t>
            </a:r>
            <a:endParaRPr lang="en-GB" sz="1800" b="0" dirty="0" smtClean="0"/>
          </a:p>
          <a:p>
            <a:pPr marL="914400" lvl="2" indent="0"/>
            <a:r>
              <a:rPr lang="ru-RU" sz="1800" dirty="0" smtClean="0"/>
              <a:t>Основные показатели: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ru-RU" sz="1800" dirty="0"/>
              <a:t>Таблицы по </a:t>
            </a:r>
            <a:r>
              <a:rPr lang="ru-RU" sz="1800" dirty="0" smtClean="0"/>
              <a:t>отраслям, </a:t>
            </a:r>
            <a:r>
              <a:rPr lang="ru-RU" sz="1800" dirty="0"/>
              <a:t>капитал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ru-RU" sz="1800" dirty="0" smtClean="0"/>
              <a:t>Расходы/доходы по отраслям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ru-RU" sz="1800" dirty="0" smtClean="0"/>
              <a:t>Финансовые </a:t>
            </a:r>
            <a:r>
              <a:rPr lang="ru-RU" sz="1800" dirty="0"/>
              <a:t>счета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ru-RU" sz="1800" dirty="0"/>
              <a:t>Региональные счета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ru-RU" sz="1800" dirty="0" smtClean="0"/>
              <a:t>Государственные </a:t>
            </a:r>
            <a:r>
              <a:rPr lang="ru-RU" sz="1800" dirty="0"/>
              <a:t>доходы и </a:t>
            </a:r>
            <a:r>
              <a:rPr lang="ru-RU" sz="1800" dirty="0" smtClean="0"/>
              <a:t>расходы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ru-RU" sz="1800" b="0" dirty="0" smtClean="0"/>
              <a:t>Данные для ввода/вывода </a:t>
            </a:r>
            <a:r>
              <a:rPr lang="en-GB" sz="1800" b="0" dirty="0" smtClean="0"/>
              <a:t>– </a:t>
            </a:r>
            <a:r>
              <a:rPr lang="ru-RU" sz="1800" b="0" dirty="0" smtClean="0"/>
              <a:t>поступление/использование</a:t>
            </a:r>
            <a:endParaRPr lang="en-GB" sz="1800" b="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568952" cy="936625"/>
          </a:xfrm>
        </p:spPr>
        <p:txBody>
          <a:bodyPr/>
          <a:lstStyle/>
          <a:p>
            <a:r>
              <a:rPr lang="en-GB" dirty="0"/>
              <a:t>2. </a:t>
            </a:r>
            <a:r>
              <a:rPr lang="ru-RU" dirty="0"/>
              <a:t>ЕСС 2010 программа </a:t>
            </a:r>
            <a:r>
              <a:rPr lang="ru-RU" dirty="0" smtClean="0"/>
              <a:t>передачи данных </a:t>
            </a:r>
            <a:r>
              <a:rPr lang="en-GB" dirty="0" smtClean="0"/>
              <a:t>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633788"/>
          </a:xfrm>
        </p:spPr>
        <p:txBody>
          <a:bodyPr/>
          <a:lstStyle/>
          <a:p>
            <a:endParaRPr lang="en-GB" sz="1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b="0" dirty="0" smtClean="0"/>
              <a:t>Квартальные</a:t>
            </a:r>
            <a:r>
              <a:rPr lang="fr-FR" sz="2400" b="0" dirty="0" smtClean="0"/>
              <a:t> </a:t>
            </a:r>
            <a:r>
              <a:rPr lang="fr-FR" sz="2400" b="0" dirty="0"/>
              <a:t>(4), </a:t>
            </a:r>
            <a:r>
              <a:rPr lang="ru-RU" sz="2400" b="0" dirty="0" smtClean="0"/>
              <a:t>ежегодные</a:t>
            </a:r>
            <a:r>
              <a:rPr lang="fr-FR" sz="2400" b="0" dirty="0" smtClean="0"/>
              <a:t> </a:t>
            </a:r>
            <a:r>
              <a:rPr lang="fr-FR" sz="2400" b="0" dirty="0"/>
              <a:t>(17) </a:t>
            </a:r>
            <a:r>
              <a:rPr lang="ru-RU" sz="2400" b="0" dirty="0" smtClean="0"/>
              <a:t>и</a:t>
            </a:r>
            <a:r>
              <a:rPr lang="fr-FR" sz="2400" b="0" dirty="0" smtClean="0"/>
              <a:t> </a:t>
            </a:r>
            <a:r>
              <a:rPr lang="ru-RU" sz="2400" b="0" dirty="0" smtClean="0"/>
              <a:t>многократные таблицы</a:t>
            </a:r>
            <a:r>
              <a:rPr lang="fr-FR" sz="2400" b="0" dirty="0" smtClean="0"/>
              <a:t> </a:t>
            </a:r>
            <a:r>
              <a:rPr lang="fr-FR" sz="2400" b="0" dirty="0"/>
              <a:t>(2</a:t>
            </a:r>
            <a:r>
              <a:rPr lang="fr-FR" sz="2400" b="0" dirty="0" smtClean="0"/>
              <a:t>)</a:t>
            </a:r>
            <a:endParaRPr lang="en-GB" sz="2400" b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b="0" dirty="0" smtClean="0"/>
              <a:t>Должны </a:t>
            </a:r>
            <a:r>
              <a:rPr lang="ru-RU" sz="2400" b="0" dirty="0"/>
              <a:t>быть </a:t>
            </a:r>
            <a:r>
              <a:rPr lang="ru-RU" sz="2400" b="0" dirty="0" smtClean="0"/>
              <a:t>переданы </a:t>
            </a:r>
            <a:r>
              <a:rPr lang="ru-RU" sz="2400" b="0" dirty="0"/>
              <a:t>в установленные сроки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1800" b="0" dirty="0" smtClean="0"/>
              <a:t>Варьируются от </a:t>
            </a:r>
            <a:r>
              <a:rPr lang="ru-RU" sz="1800" b="0" dirty="0"/>
              <a:t>2 до 36 месяцев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b="0" dirty="0"/>
              <a:t>На </a:t>
            </a:r>
            <a:r>
              <a:rPr lang="ru-RU" sz="2400" b="0" dirty="0" smtClean="0"/>
              <a:t>определенный период </a:t>
            </a:r>
            <a:r>
              <a:rPr lang="ru-RU" sz="2400" b="0" dirty="0"/>
              <a:t>времени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1800" b="0" dirty="0"/>
              <a:t>Первый год </a:t>
            </a:r>
            <a:r>
              <a:rPr lang="ru-RU" sz="1800" b="0" dirty="0" smtClean="0"/>
              <a:t>– варьируется от </a:t>
            </a:r>
            <a:r>
              <a:rPr lang="ru-RU" sz="1800" b="0" dirty="0"/>
              <a:t>1995 </a:t>
            </a:r>
            <a:r>
              <a:rPr lang="ru-RU" sz="1800" b="0" dirty="0" smtClean="0"/>
              <a:t>до 2010</a:t>
            </a:r>
            <a:endParaRPr lang="ru-RU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b="0" dirty="0"/>
              <a:t>В зависимости от страны-специальные (временные) послабления</a:t>
            </a:r>
          </a:p>
          <a:p>
            <a:pPr marL="914400" lvl="2" indent="0"/>
            <a:endParaRPr lang="ru-RU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46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AutoShape 46"/>
          <p:cNvSpPr>
            <a:spLocks noChangeArrowheads="1"/>
          </p:cNvSpPr>
          <p:nvPr/>
        </p:nvSpPr>
        <p:spPr bwMode="auto">
          <a:xfrm flipH="1">
            <a:off x="3455292" y="3539332"/>
            <a:ext cx="863600" cy="431800"/>
          </a:xfrm>
          <a:prstGeom prst="wedgeRoundRectCallout">
            <a:avLst>
              <a:gd name="adj1" fmla="val 94600"/>
              <a:gd name="adj2" fmla="val 237043"/>
              <a:gd name="adj3" fmla="val 16667"/>
            </a:avLst>
          </a:prstGeom>
          <a:solidFill>
            <a:srgbClr val="FFFF99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Gov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979488"/>
            <a:ext cx="8568183" cy="936625"/>
          </a:xfrm>
        </p:spPr>
        <p:txBody>
          <a:bodyPr/>
          <a:lstStyle/>
          <a:p>
            <a:r>
              <a:rPr lang="en-GB" dirty="0"/>
              <a:t>2. </a:t>
            </a:r>
            <a:r>
              <a:rPr lang="ru-RU" dirty="0"/>
              <a:t>ЕСС 2010 программа трансмиссии</a:t>
            </a:r>
            <a:r>
              <a:rPr lang="en-GB" dirty="0" smtClean="0"/>
              <a:t>(3)</a:t>
            </a:r>
            <a:endParaRPr lang="en-GB" dirty="0"/>
          </a:p>
        </p:txBody>
      </p:sp>
      <p:grpSp>
        <p:nvGrpSpPr>
          <p:cNvPr id="71" name="Group 70"/>
          <p:cNvGrpSpPr/>
          <p:nvPr/>
        </p:nvGrpSpPr>
        <p:grpSpPr>
          <a:xfrm>
            <a:off x="215205" y="2349500"/>
            <a:ext cx="8713589" cy="4136232"/>
            <a:chOff x="395288" y="1807368"/>
            <a:chExt cx="8713589" cy="4136232"/>
          </a:xfrm>
        </p:grpSpPr>
        <p:sp>
          <p:nvSpPr>
            <p:cNvPr id="106" name="AutoShape 39"/>
            <p:cNvSpPr>
              <a:spLocks noChangeArrowheads="1"/>
            </p:cNvSpPr>
            <p:nvPr/>
          </p:nvSpPr>
          <p:spPr bwMode="auto">
            <a:xfrm>
              <a:off x="7956749" y="1820581"/>
              <a:ext cx="1152128" cy="493200"/>
            </a:xfrm>
            <a:prstGeom prst="wedgeRoundRectCallout">
              <a:avLst>
                <a:gd name="adj1" fmla="val -133547"/>
                <a:gd name="adj2" fmla="val 435486"/>
                <a:gd name="adj3" fmla="val 16667"/>
              </a:avLst>
            </a:prstGeom>
            <a:solidFill>
              <a:schemeClr val="bg1">
                <a:lumMod val="65000"/>
              </a:schemeClr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anchor="b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0" kern="0" dirty="0" smtClean="0">
                  <a:solidFill>
                    <a:srgbClr val="000000"/>
                  </a:solidFill>
                  <a:latin typeface="Times New Roman" pitchFamily="18" charset="0"/>
                </a:rPr>
                <a:t>Пенсии</a:t>
              </a:r>
              <a:endPara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05" name="AutoShape 49"/>
            <p:cNvSpPr>
              <a:spLocks noChangeArrowheads="1"/>
            </p:cNvSpPr>
            <p:nvPr/>
          </p:nvSpPr>
          <p:spPr bwMode="auto">
            <a:xfrm>
              <a:off x="3636962" y="1807368"/>
              <a:ext cx="1439863" cy="506413"/>
            </a:xfrm>
            <a:prstGeom prst="wedgeRoundRectCallout">
              <a:avLst>
                <a:gd name="adj1" fmla="val 84122"/>
                <a:gd name="adj2" fmla="val 410186"/>
                <a:gd name="adj3" fmla="val 16667"/>
              </a:avLst>
            </a:prstGeom>
            <a:solidFill>
              <a:srgbClr val="FF99CC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Региональный</a:t>
              </a:r>
              <a:endParaRPr kumimoji="0" lang="en-GB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395288" y="1820581"/>
              <a:ext cx="8713589" cy="4123019"/>
              <a:chOff x="395288" y="1820581"/>
              <a:chExt cx="8713589" cy="4123019"/>
            </a:xfrm>
          </p:grpSpPr>
          <p:sp>
            <p:nvSpPr>
              <p:cNvPr id="73" name="Line 11"/>
              <p:cNvSpPr>
                <a:spLocks noChangeShapeType="1"/>
              </p:cNvSpPr>
              <p:nvPr/>
            </p:nvSpPr>
            <p:spPr bwMode="auto">
              <a:xfrm>
                <a:off x="755650" y="5084763"/>
                <a:ext cx="7561263" cy="0"/>
              </a:xfrm>
              <a:prstGeom prst="line">
                <a:avLst/>
              </a:prstGeom>
              <a:noFill/>
              <a:ln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b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4" name="AutoShape 12"/>
              <p:cNvSpPr>
                <a:spLocks noChangeArrowheads="1"/>
              </p:cNvSpPr>
              <p:nvPr/>
            </p:nvSpPr>
            <p:spPr bwMode="auto">
              <a:xfrm>
                <a:off x="1187450" y="4292600"/>
                <a:ext cx="144463" cy="792163"/>
              </a:xfrm>
              <a:prstGeom prst="downArrow">
                <a:avLst>
                  <a:gd name="adj1" fmla="val 50000"/>
                  <a:gd name="adj2" fmla="val 137088"/>
                </a:avLst>
              </a:prstGeom>
              <a:solidFill>
                <a:srgbClr val="0099CC"/>
              </a:solidFill>
              <a:ln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5" name="WordArt 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755650" y="5300663"/>
                <a:ext cx="542925" cy="642937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SlantUp">
                  <a:avLst>
                    <a:gd name="adj" fmla="val 55556"/>
                  </a:avLst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0" cap="none" spc="0" normalizeH="0" baseline="0" noProof="0" dirty="0" smtClean="0">
                    <a:ln w="9525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 Black"/>
                  </a:rPr>
                  <a:t>45d</a:t>
                </a:r>
              </a:p>
            </p:txBody>
          </p:sp>
          <p:sp>
            <p:nvSpPr>
              <p:cNvPr id="76" name="AutoShape 15"/>
              <p:cNvSpPr>
                <a:spLocks noChangeArrowheads="1"/>
              </p:cNvSpPr>
              <p:nvPr/>
            </p:nvSpPr>
            <p:spPr bwMode="auto">
              <a:xfrm>
                <a:off x="1763713" y="4292600"/>
                <a:ext cx="144462" cy="792163"/>
              </a:xfrm>
              <a:prstGeom prst="downArrow">
                <a:avLst>
                  <a:gd name="adj1" fmla="val 50000"/>
                  <a:gd name="adj2" fmla="val 137088"/>
                </a:avLst>
              </a:prstGeom>
              <a:solidFill>
                <a:srgbClr val="0099CC"/>
              </a:solidFill>
              <a:ln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" name="WordArt 1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64481" y="5157786"/>
                <a:ext cx="542925" cy="642937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SlantUp">
                  <a:avLst>
                    <a:gd name="adj" fmla="val 55556"/>
                  </a:avLst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0" cap="none" spc="0" normalizeH="0" baseline="0" noProof="0" dirty="0" smtClean="0">
                    <a:ln w="9525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/>
                  </a:rPr>
                  <a:t>60d</a:t>
                </a:r>
              </a:p>
            </p:txBody>
          </p:sp>
          <p:sp>
            <p:nvSpPr>
              <p:cNvPr id="78" name="AutoShape 18"/>
              <p:cNvSpPr>
                <a:spLocks noChangeArrowheads="1"/>
              </p:cNvSpPr>
              <p:nvPr/>
            </p:nvSpPr>
            <p:spPr bwMode="auto">
              <a:xfrm>
                <a:off x="2374900" y="4292600"/>
                <a:ext cx="144463" cy="792163"/>
              </a:xfrm>
              <a:prstGeom prst="downArrow">
                <a:avLst>
                  <a:gd name="adj1" fmla="val 50000"/>
                  <a:gd name="adj2" fmla="val 137088"/>
                </a:avLst>
              </a:prstGeom>
              <a:solidFill>
                <a:srgbClr val="0099CC"/>
              </a:solidFill>
              <a:ln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9" name="WordArt 1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257753" y="5157787"/>
                <a:ext cx="542925" cy="642937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SlantUp">
                  <a:avLst>
                    <a:gd name="adj" fmla="val 55556"/>
                  </a:avLst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0" cap="none" spc="0" normalizeH="0" baseline="0" noProof="0" dirty="0" smtClean="0">
                    <a:ln w="9525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/>
                  </a:rPr>
                  <a:t>85d</a:t>
                </a:r>
              </a:p>
            </p:txBody>
          </p:sp>
          <p:sp>
            <p:nvSpPr>
              <p:cNvPr id="82" name="AutoShape 27"/>
              <p:cNvSpPr>
                <a:spLocks noChangeArrowheads="1"/>
              </p:cNvSpPr>
              <p:nvPr/>
            </p:nvSpPr>
            <p:spPr bwMode="auto">
              <a:xfrm>
                <a:off x="5003800" y="4292600"/>
                <a:ext cx="144463" cy="792163"/>
              </a:xfrm>
              <a:prstGeom prst="downArrow">
                <a:avLst>
                  <a:gd name="adj1" fmla="val 50000"/>
                  <a:gd name="adj2" fmla="val 137088"/>
                </a:avLst>
              </a:prstGeom>
              <a:solidFill>
                <a:srgbClr val="0099CC"/>
              </a:solidFill>
              <a:ln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" name="AutoShape 28"/>
              <p:cNvSpPr>
                <a:spLocks noChangeArrowheads="1"/>
              </p:cNvSpPr>
              <p:nvPr/>
            </p:nvSpPr>
            <p:spPr bwMode="auto">
              <a:xfrm>
                <a:off x="6804025" y="4292600"/>
                <a:ext cx="144463" cy="792163"/>
              </a:xfrm>
              <a:prstGeom prst="downArrow">
                <a:avLst>
                  <a:gd name="adj1" fmla="val 50000"/>
                  <a:gd name="adj2" fmla="val 137088"/>
                </a:avLst>
              </a:prstGeom>
              <a:solidFill>
                <a:srgbClr val="0099CC"/>
              </a:solidFill>
              <a:ln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4" name="AutoShape 29"/>
              <p:cNvSpPr>
                <a:spLocks noChangeArrowheads="1"/>
              </p:cNvSpPr>
              <p:nvPr/>
            </p:nvSpPr>
            <p:spPr bwMode="auto">
              <a:xfrm>
                <a:off x="8172450" y="4292600"/>
                <a:ext cx="144463" cy="792163"/>
              </a:xfrm>
              <a:prstGeom prst="downArrow">
                <a:avLst>
                  <a:gd name="adj1" fmla="val 50000"/>
                  <a:gd name="adj2" fmla="val 137088"/>
                </a:avLst>
              </a:prstGeom>
              <a:solidFill>
                <a:srgbClr val="0099CC"/>
              </a:solidFill>
              <a:ln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5" name="WordArt 30"/>
              <p:cNvSpPr>
                <a:spLocks noChangeArrowheads="1" noChangeShapeType="1" noTextEdit="1"/>
              </p:cNvSpPr>
              <p:nvPr/>
            </p:nvSpPr>
            <p:spPr bwMode="auto">
              <a:xfrm>
                <a:off x="7740650" y="5229225"/>
                <a:ext cx="542925" cy="642938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SlantUp">
                  <a:avLst>
                    <a:gd name="adj" fmla="val 55556"/>
                  </a:avLst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0" cap="none" spc="0" normalizeH="0" baseline="0" noProof="0" smtClean="0">
                    <a:ln w="9525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/>
                  </a:rPr>
                  <a:t>36m</a:t>
                </a:r>
              </a:p>
            </p:txBody>
          </p:sp>
          <p:sp>
            <p:nvSpPr>
              <p:cNvPr id="86" name="WordArt 31"/>
              <p:cNvSpPr>
                <a:spLocks noChangeArrowheads="1" noChangeShapeType="1" noTextEdit="1"/>
              </p:cNvSpPr>
              <p:nvPr/>
            </p:nvSpPr>
            <p:spPr bwMode="auto">
              <a:xfrm>
                <a:off x="6516688" y="5229225"/>
                <a:ext cx="542925" cy="642938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SlantUp">
                  <a:avLst>
                    <a:gd name="adj" fmla="val 55556"/>
                  </a:avLst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0" cap="none" spc="0" normalizeH="0" baseline="0" noProof="0" smtClean="0">
                    <a:ln w="9525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/>
                  </a:rPr>
                  <a:t>24m</a:t>
                </a:r>
              </a:p>
            </p:txBody>
          </p:sp>
          <p:sp>
            <p:nvSpPr>
              <p:cNvPr id="87" name="WordArt 32"/>
              <p:cNvSpPr>
                <a:spLocks noChangeArrowheads="1" noChangeShapeType="1" noTextEdit="1"/>
              </p:cNvSpPr>
              <p:nvPr/>
            </p:nvSpPr>
            <p:spPr bwMode="auto">
              <a:xfrm>
                <a:off x="4716463" y="5157788"/>
                <a:ext cx="542925" cy="642937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SlantUp">
                  <a:avLst>
                    <a:gd name="adj" fmla="val 55556"/>
                  </a:avLst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0" cap="none" spc="0" normalizeH="0" baseline="0" noProof="0" dirty="0" smtClean="0">
                    <a:ln w="9525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/>
                  </a:rPr>
                  <a:t>9m</a:t>
                </a:r>
              </a:p>
            </p:txBody>
          </p:sp>
          <p:sp>
            <p:nvSpPr>
              <p:cNvPr id="88" name="AutoShape 34"/>
              <p:cNvSpPr>
                <a:spLocks noChangeArrowheads="1"/>
              </p:cNvSpPr>
              <p:nvPr/>
            </p:nvSpPr>
            <p:spPr bwMode="auto">
              <a:xfrm>
                <a:off x="468313" y="2781300"/>
                <a:ext cx="865187" cy="503238"/>
              </a:xfrm>
              <a:prstGeom prst="wedgeRoundRectCallout">
                <a:avLst>
                  <a:gd name="adj1" fmla="val 35690"/>
                  <a:gd name="adj2" fmla="val 232333"/>
                  <a:gd name="adj3" fmla="val 16667"/>
                </a:avLst>
              </a:prstGeom>
              <a:solidFill>
                <a:srgbClr val="CCFFCC"/>
              </a:solidFill>
              <a:ln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b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ВВП</a:t>
                </a:r>
                <a:endParaRPr kumimoji="0" lang="en-GB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9" name="AutoShape 35"/>
              <p:cNvSpPr>
                <a:spLocks noChangeArrowheads="1"/>
              </p:cNvSpPr>
              <p:nvPr/>
            </p:nvSpPr>
            <p:spPr bwMode="auto">
              <a:xfrm>
                <a:off x="395288" y="1916113"/>
                <a:ext cx="1584325" cy="576262"/>
              </a:xfrm>
              <a:prstGeom prst="wedgeRoundRectCallout">
                <a:avLst>
                  <a:gd name="adj1" fmla="val 40681"/>
                  <a:gd name="adj2" fmla="val 359917"/>
                  <a:gd name="adj3" fmla="val 16667"/>
                </a:avLst>
              </a:prstGeom>
              <a:solidFill>
                <a:srgbClr val="CCFFCC"/>
              </a:solidFill>
              <a:ln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b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Основные</a:t>
                </a:r>
                <a:r>
                  <a:rPr kumimoji="0" lang="ru-RU" sz="16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 показатели</a:t>
                </a:r>
                <a:endPara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90" name="AutoShape 36"/>
              <p:cNvSpPr>
                <a:spLocks noChangeArrowheads="1"/>
              </p:cNvSpPr>
              <p:nvPr/>
            </p:nvSpPr>
            <p:spPr bwMode="auto">
              <a:xfrm>
                <a:off x="1763714" y="2204244"/>
                <a:ext cx="1747886" cy="755115"/>
              </a:xfrm>
              <a:prstGeom prst="wedgeRoundRectCallout">
                <a:avLst>
                  <a:gd name="adj1" fmla="val -9421"/>
                  <a:gd name="adj2" fmla="val 310772"/>
                  <a:gd name="adj3" fmla="val 16667"/>
                </a:avLst>
              </a:prstGeom>
              <a:solidFill>
                <a:srgbClr val="FFFF00"/>
              </a:solidFill>
              <a:ln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b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300" b="0" kern="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Квартальные расходы/доходы </a:t>
                </a:r>
                <a:r>
                  <a:rPr lang="ru-RU" sz="1300" b="0" kern="0" dirty="0">
                    <a:solidFill>
                      <a:srgbClr val="000000"/>
                    </a:solidFill>
                    <a:latin typeface="Times New Roman" pitchFamily="18" charset="0"/>
                  </a:rPr>
                  <a:t>по отраслям</a:t>
                </a:r>
              </a:p>
            </p:txBody>
          </p:sp>
          <p:sp>
            <p:nvSpPr>
              <p:cNvPr id="91" name="AutoShape 37"/>
              <p:cNvSpPr>
                <a:spLocks noChangeArrowheads="1"/>
              </p:cNvSpPr>
              <p:nvPr/>
            </p:nvSpPr>
            <p:spPr bwMode="auto">
              <a:xfrm>
                <a:off x="2374900" y="3141663"/>
                <a:ext cx="1260475" cy="504825"/>
              </a:xfrm>
              <a:prstGeom prst="wedgeRoundRectCallout">
                <a:avLst>
                  <a:gd name="adj1" fmla="val -51035"/>
                  <a:gd name="adj2" fmla="val 158733"/>
                  <a:gd name="adj3" fmla="val 16667"/>
                </a:avLst>
              </a:prstGeom>
              <a:solidFill>
                <a:srgbClr val="00B050"/>
              </a:solidFill>
              <a:ln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b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Квартальная СГФ</a:t>
                </a:r>
                <a:endParaRPr kumimoji="0" lang="en-GB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92" name="AutoShape 41"/>
              <p:cNvSpPr>
                <a:spLocks noChangeArrowheads="1"/>
              </p:cNvSpPr>
              <p:nvPr/>
            </p:nvSpPr>
            <p:spPr bwMode="auto">
              <a:xfrm flipH="1">
                <a:off x="7596981" y="3284537"/>
                <a:ext cx="1511896" cy="861817"/>
              </a:xfrm>
              <a:prstGeom prst="wedgeRoundRectCallout">
                <a:avLst>
                  <a:gd name="adj1" fmla="val -15690"/>
                  <a:gd name="adj2" fmla="val 78120"/>
                  <a:gd name="adj3" fmla="val 16667"/>
                </a:avLst>
              </a:prstGeom>
              <a:solidFill>
                <a:srgbClr val="FFCC00"/>
              </a:solidFill>
              <a:ln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b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Таблицы</a:t>
                </a:r>
                <a:r>
                  <a:rPr lang="ru-RU" sz="1500" b="0" kern="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ru-RU" sz="1500" b="0" kern="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поступления/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500" b="0" kern="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использования</a:t>
                </a:r>
                <a:endParaRPr lang="ru-RU" sz="1500" b="0" kern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" name="AutoShape 43"/>
              <p:cNvSpPr>
                <a:spLocks noChangeArrowheads="1"/>
              </p:cNvSpPr>
              <p:nvPr/>
            </p:nvSpPr>
            <p:spPr bwMode="auto">
              <a:xfrm>
                <a:off x="6372225" y="4292600"/>
                <a:ext cx="144463" cy="792163"/>
              </a:xfrm>
              <a:prstGeom prst="downArrow">
                <a:avLst>
                  <a:gd name="adj1" fmla="val 50000"/>
                  <a:gd name="adj2" fmla="val 137088"/>
                </a:avLst>
              </a:prstGeom>
              <a:solidFill>
                <a:srgbClr val="0099CC"/>
              </a:solidFill>
              <a:ln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94" name="WordArt 44"/>
              <p:cNvSpPr>
                <a:spLocks noChangeArrowheads="1" noChangeShapeType="1" noTextEdit="1"/>
              </p:cNvSpPr>
              <p:nvPr/>
            </p:nvSpPr>
            <p:spPr bwMode="auto">
              <a:xfrm>
                <a:off x="5940425" y="5229225"/>
                <a:ext cx="542925" cy="642938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SlantUp">
                  <a:avLst>
                    <a:gd name="adj" fmla="val 55556"/>
                  </a:avLst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0" cap="none" spc="0" normalizeH="0" baseline="0" noProof="0" smtClean="0">
                    <a:ln w="9525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/>
                  </a:rPr>
                  <a:t>21m</a:t>
                </a:r>
              </a:p>
            </p:txBody>
          </p:sp>
          <p:sp>
            <p:nvSpPr>
              <p:cNvPr id="95" name="AutoShape 45"/>
              <p:cNvSpPr>
                <a:spLocks noChangeArrowheads="1"/>
              </p:cNvSpPr>
              <p:nvPr/>
            </p:nvSpPr>
            <p:spPr bwMode="auto">
              <a:xfrm>
                <a:off x="5148263" y="1820581"/>
                <a:ext cx="2808287" cy="493199"/>
              </a:xfrm>
              <a:prstGeom prst="wedgeRoundRectCallout">
                <a:avLst>
                  <a:gd name="adj1" fmla="val -4522"/>
                  <a:gd name="adj2" fmla="val 440208"/>
                  <a:gd name="adj3" fmla="val 16667"/>
                </a:avLst>
              </a:prstGeom>
              <a:solidFill>
                <a:srgbClr val="99CCFF"/>
              </a:solidFill>
              <a:ln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b"/>
              <a:lstStyle/>
              <a:p>
                <a:pPr lvl="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500" b="0" kern="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Детальная разбивка</a:t>
                </a:r>
                <a:endParaRPr lang="en-GB" sz="1500" b="0" kern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" name="AutoShape 39"/>
              <p:cNvSpPr>
                <a:spLocks noChangeArrowheads="1"/>
              </p:cNvSpPr>
              <p:nvPr/>
            </p:nvSpPr>
            <p:spPr bwMode="auto">
              <a:xfrm>
                <a:off x="3635375" y="2349500"/>
                <a:ext cx="1855788" cy="431800"/>
              </a:xfrm>
              <a:prstGeom prst="wedgeRoundRectCallout">
                <a:avLst>
                  <a:gd name="adj1" fmla="val 32093"/>
                  <a:gd name="adj2" fmla="val 384926"/>
                  <a:gd name="adj3" fmla="val 16667"/>
                </a:avLst>
              </a:prstGeom>
              <a:solidFill>
                <a:srgbClr val="99CCFF"/>
              </a:solidFill>
              <a:ln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b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000" b="0" kern="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ru-RU" sz="1500" b="0" kern="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Подразделение</a:t>
                </a:r>
                <a:endParaRPr kumimoji="0" lang="en-GB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97" name="AutoShape 46"/>
              <p:cNvSpPr>
                <a:spLocks noChangeArrowheads="1"/>
              </p:cNvSpPr>
              <p:nvPr/>
            </p:nvSpPr>
            <p:spPr bwMode="auto">
              <a:xfrm flipH="1">
                <a:off x="3635373" y="2997200"/>
                <a:ext cx="1352551" cy="431800"/>
              </a:xfrm>
              <a:prstGeom prst="wedgeRoundRectCallout">
                <a:avLst>
                  <a:gd name="adj1" fmla="val -100556"/>
                  <a:gd name="adj2" fmla="val 212130"/>
                  <a:gd name="adj3" fmla="val 16667"/>
                </a:avLst>
              </a:prstGeom>
              <a:solidFill>
                <a:srgbClr val="00B050"/>
              </a:solidFill>
              <a:ln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b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Правительство</a:t>
                </a:r>
                <a:endParaRPr kumimoji="0" lang="en-GB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98" name="AutoShape 38"/>
              <p:cNvSpPr>
                <a:spLocks noChangeArrowheads="1"/>
              </p:cNvSpPr>
              <p:nvPr/>
            </p:nvSpPr>
            <p:spPr bwMode="auto">
              <a:xfrm flipH="1">
                <a:off x="3650051" y="3469244"/>
                <a:ext cx="1784349" cy="677111"/>
              </a:xfrm>
              <a:prstGeom prst="wedgeRoundRectCallout">
                <a:avLst>
                  <a:gd name="adj1" fmla="val -93199"/>
                  <a:gd name="adj2" fmla="val 101102"/>
                  <a:gd name="adj3" fmla="val 16667"/>
                </a:avLst>
              </a:prstGeom>
              <a:solidFill>
                <a:srgbClr val="FFFF00"/>
              </a:solidFill>
              <a:ln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b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300" b="0" kern="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Ежегодные расходы/доходы </a:t>
                </a:r>
                <a:r>
                  <a:rPr lang="ru-RU" sz="1300" b="0" kern="0" dirty="0">
                    <a:solidFill>
                      <a:srgbClr val="000000"/>
                    </a:solidFill>
                    <a:latin typeface="Times New Roman" pitchFamily="18" charset="0"/>
                  </a:rPr>
                  <a:t>по отраслям</a:t>
                </a:r>
              </a:p>
            </p:txBody>
          </p:sp>
          <p:sp>
            <p:nvSpPr>
              <p:cNvPr id="99" name="AutoShape 47"/>
              <p:cNvSpPr>
                <a:spLocks noChangeArrowheads="1"/>
              </p:cNvSpPr>
              <p:nvPr/>
            </p:nvSpPr>
            <p:spPr bwMode="auto">
              <a:xfrm>
                <a:off x="5507038" y="4292600"/>
                <a:ext cx="144462" cy="792163"/>
              </a:xfrm>
              <a:prstGeom prst="downArrow">
                <a:avLst>
                  <a:gd name="adj1" fmla="val 50000"/>
                  <a:gd name="adj2" fmla="val 137088"/>
                </a:avLst>
              </a:prstGeom>
              <a:solidFill>
                <a:srgbClr val="0099CC"/>
              </a:solidFill>
              <a:ln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00" name="WordArt 48"/>
              <p:cNvSpPr>
                <a:spLocks noChangeArrowheads="1" noChangeShapeType="1" noTextEdit="1"/>
              </p:cNvSpPr>
              <p:nvPr/>
            </p:nvSpPr>
            <p:spPr bwMode="auto">
              <a:xfrm>
                <a:off x="5219700" y="5157788"/>
                <a:ext cx="542925" cy="642937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SlantUp">
                  <a:avLst>
                    <a:gd name="adj" fmla="val 55556"/>
                  </a:avLst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0" cap="none" spc="0" normalizeH="0" baseline="0" noProof="0" smtClean="0">
                    <a:ln w="9525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/>
                  </a:rPr>
                  <a:t>12m</a:t>
                </a:r>
              </a:p>
            </p:txBody>
          </p:sp>
          <p:sp>
            <p:nvSpPr>
              <p:cNvPr id="101" name="AutoShape 49"/>
              <p:cNvSpPr>
                <a:spLocks noChangeArrowheads="1"/>
              </p:cNvSpPr>
              <p:nvPr/>
            </p:nvSpPr>
            <p:spPr bwMode="auto">
              <a:xfrm>
                <a:off x="6877050" y="2492375"/>
                <a:ext cx="1439863" cy="506413"/>
              </a:xfrm>
              <a:prstGeom prst="wedgeRoundRectCallout">
                <a:avLst>
                  <a:gd name="adj1" fmla="val -49116"/>
                  <a:gd name="adj2" fmla="val 289810"/>
                  <a:gd name="adj3" fmla="val 16667"/>
                </a:avLst>
              </a:prstGeom>
              <a:solidFill>
                <a:srgbClr val="FF99CC"/>
              </a:solidFill>
              <a:ln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b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500" b="0" kern="0" dirty="0">
                    <a:solidFill>
                      <a:srgbClr val="000000"/>
                    </a:solidFill>
                    <a:latin typeface="Times New Roman" pitchFamily="18" charset="0"/>
                  </a:rPr>
                  <a:t>Региональный</a:t>
                </a:r>
              </a:p>
            </p:txBody>
          </p:sp>
          <p:sp>
            <p:nvSpPr>
              <p:cNvPr id="102" name="AutoShape 42"/>
              <p:cNvSpPr>
                <a:spLocks noChangeArrowheads="1"/>
              </p:cNvSpPr>
              <p:nvPr/>
            </p:nvSpPr>
            <p:spPr bwMode="auto">
              <a:xfrm>
                <a:off x="6300788" y="3068638"/>
                <a:ext cx="1152525" cy="936625"/>
              </a:xfrm>
              <a:prstGeom prst="wedgeRoundRectCallout">
                <a:avLst>
                  <a:gd name="adj1" fmla="val -3718"/>
                  <a:gd name="adj2" fmla="val 71185"/>
                  <a:gd name="adj3" fmla="val 16667"/>
                </a:avLst>
              </a:prstGeom>
              <a:solidFill>
                <a:srgbClr val="00CCFF"/>
              </a:solidFill>
              <a:ln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b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300" b="0" kern="0" dirty="0">
                    <a:solidFill>
                      <a:srgbClr val="000000"/>
                    </a:solidFill>
                    <a:latin typeface="Times New Roman" pitchFamily="18" charset="0"/>
                  </a:rPr>
                  <a:t>Валовое накопление основного капитала</a:t>
                </a:r>
                <a:endParaRPr kumimoji="0" lang="en-GB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03" name="AutoShape 50"/>
              <p:cNvSpPr>
                <a:spLocks noChangeArrowheads="1"/>
              </p:cNvSpPr>
              <p:nvPr/>
            </p:nvSpPr>
            <p:spPr bwMode="auto">
              <a:xfrm flipH="1">
                <a:off x="5076824" y="3068637"/>
                <a:ext cx="1295400" cy="739161"/>
              </a:xfrm>
              <a:prstGeom prst="wedgeRoundRectCallout">
                <a:avLst>
                  <a:gd name="adj1" fmla="val -870"/>
                  <a:gd name="adj2" fmla="val 200000"/>
                  <a:gd name="adj3" fmla="val 16667"/>
                </a:avLst>
              </a:prstGeom>
              <a:solidFill>
                <a:srgbClr val="00B050"/>
              </a:solidFill>
              <a:ln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b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00" b="0" kern="0" dirty="0">
                    <a:solidFill>
                      <a:srgbClr val="000000"/>
                    </a:solidFill>
                    <a:latin typeface="Times New Roman" pitchFamily="18" charset="0"/>
                  </a:rPr>
                  <a:t>Общие государственные расходы </a:t>
                </a:r>
                <a:r>
                  <a:rPr lang="ru-RU" sz="1000" b="0" kern="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по функциям</a:t>
                </a:r>
                <a:endParaRPr kumimoji="0" lang="en-GB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04" name="AutoShape 51"/>
              <p:cNvSpPr>
                <a:spLocks noChangeArrowheads="1"/>
              </p:cNvSpPr>
              <p:nvPr/>
            </p:nvSpPr>
            <p:spPr bwMode="auto">
              <a:xfrm flipH="1">
                <a:off x="3383928" y="4292599"/>
                <a:ext cx="1332533" cy="396081"/>
              </a:xfrm>
              <a:prstGeom prst="wedgeRoundRectCallout">
                <a:avLst>
                  <a:gd name="adj1" fmla="val -87319"/>
                  <a:gd name="adj2" fmla="val -8458"/>
                  <a:gd name="adj3" fmla="val 16667"/>
                </a:avLst>
              </a:prstGeom>
              <a:solidFill>
                <a:srgbClr val="FFFF99"/>
              </a:solidFill>
              <a:ln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b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800" b="0" kern="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Фин. счета</a:t>
                </a:r>
                <a:endParaRPr lang="ru-RU" sz="1800" b="0" kern="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08" name="AutoShape 18"/>
          <p:cNvSpPr>
            <a:spLocks noChangeArrowheads="1"/>
          </p:cNvSpPr>
          <p:nvPr/>
        </p:nvSpPr>
        <p:spPr bwMode="auto">
          <a:xfrm>
            <a:off x="2987824" y="4834732"/>
            <a:ext cx="144463" cy="792163"/>
          </a:xfrm>
          <a:prstGeom prst="downArrow">
            <a:avLst>
              <a:gd name="adj1" fmla="val 50000"/>
              <a:gd name="adj2" fmla="val 137088"/>
            </a:avLst>
          </a:prstGeom>
          <a:solidFill>
            <a:srgbClr val="0099CC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09" name="WordArt 32"/>
          <p:cNvSpPr>
            <a:spLocks noChangeArrowheads="1" noChangeShapeType="1" noTextEdit="1"/>
          </p:cNvSpPr>
          <p:nvPr/>
        </p:nvSpPr>
        <p:spPr bwMode="auto">
          <a:xfrm>
            <a:off x="2788592" y="5695203"/>
            <a:ext cx="542925" cy="6429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</a:rPr>
              <a:t>3</a:t>
            </a:r>
            <a:r>
              <a:rPr kumimoji="0" lang="en-GB" sz="1600" b="0" i="0" u="none" strike="noStrike" kern="10" cap="none" spc="0" normalizeH="0" baseline="0" noProof="0" dirty="0" smtClean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34549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856984" cy="936625"/>
          </a:xfrm>
        </p:spPr>
        <p:txBody>
          <a:bodyPr/>
          <a:lstStyle/>
          <a:p>
            <a:pPr indent="0"/>
            <a:r>
              <a:rPr lang="en-GB" dirty="0" smtClean="0"/>
              <a:t>2. </a:t>
            </a:r>
            <a:r>
              <a:rPr lang="ru-RU" dirty="0"/>
              <a:t>ЕСС 2010 программа </a:t>
            </a:r>
            <a:r>
              <a:rPr lang="ru-RU" dirty="0" smtClean="0"/>
              <a:t>передачи данных (4</a:t>
            </a:r>
            <a:r>
              <a:rPr lang="en-GB" dirty="0" smtClean="0"/>
              <a:t>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8496944" cy="396044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b="1" dirty="0" smtClean="0"/>
              <a:t>Содержание ППД</a:t>
            </a:r>
            <a:r>
              <a:rPr lang="fr-FR" b="1" dirty="0" smtClean="0"/>
              <a:t>: </a:t>
            </a:r>
            <a:r>
              <a:rPr lang="ru-RU" b="1" dirty="0" smtClean="0"/>
              <a:t>требования к таблицам</a:t>
            </a:r>
            <a:endParaRPr lang="fr-FR" b="1" dirty="0" smtClean="0"/>
          </a:p>
          <a:p>
            <a:pPr>
              <a:defRPr/>
            </a:pPr>
            <a:r>
              <a:rPr lang="ru-RU" dirty="0"/>
              <a:t>Список переменных и кодов</a:t>
            </a:r>
          </a:p>
          <a:p>
            <a:pPr>
              <a:defRPr/>
            </a:pPr>
            <a:r>
              <a:rPr lang="ru-RU" dirty="0" smtClean="0"/>
              <a:t>Подразделени</a:t>
            </a:r>
            <a:r>
              <a:rPr lang="ru-RU" dirty="0"/>
              <a:t>я</a:t>
            </a:r>
            <a:r>
              <a:rPr lang="ru-RU" dirty="0" smtClean="0"/>
              <a:t>: промышленность, продукция, сектора, типы </a:t>
            </a:r>
            <a:r>
              <a:rPr lang="ru-RU" dirty="0"/>
              <a:t>активов, </a:t>
            </a:r>
            <a:r>
              <a:rPr lang="ru-RU" dirty="0" smtClean="0"/>
              <a:t>географические подразделения остальных стран, </a:t>
            </a:r>
            <a:r>
              <a:rPr lang="ru-RU" dirty="0"/>
              <a:t>регионы, </a:t>
            </a:r>
            <a:r>
              <a:rPr lang="ru-RU" dirty="0" smtClean="0"/>
              <a:t>потребление </a:t>
            </a:r>
            <a:r>
              <a:rPr lang="ru-RU" dirty="0"/>
              <a:t>по целям, </a:t>
            </a:r>
            <a:r>
              <a:rPr lang="ru-RU" dirty="0" smtClean="0"/>
              <a:t>государственные функции</a:t>
            </a:r>
            <a:endParaRPr lang="ru-RU" dirty="0"/>
          </a:p>
          <a:p>
            <a:pPr>
              <a:defRPr/>
            </a:pPr>
            <a:r>
              <a:rPr lang="ru-RU" dirty="0"/>
              <a:t>Другие характеристики: оценка, сезонная корректировка, консолидация, </a:t>
            </a:r>
            <a:r>
              <a:rPr lang="ru-RU" dirty="0" smtClean="0"/>
              <a:t>использование/ресурсы -активы/задолженности</a:t>
            </a:r>
            <a:endParaRPr lang="ru-RU" dirty="0"/>
          </a:p>
          <a:p>
            <a:pPr>
              <a:defRPr/>
            </a:pPr>
            <a:r>
              <a:rPr lang="ru-RU" dirty="0" smtClean="0"/>
              <a:t>Сноски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54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at_blue_E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stat_blue_E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Estat_blue_EN</Template>
  <TotalTime>1912</TotalTime>
  <Words>1053</Words>
  <Application>Microsoft Office PowerPoint</Application>
  <PresentationFormat>On-screen Show (4:3)</PresentationFormat>
  <Paragraphs>215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Estat_blue_EN</vt:lpstr>
      <vt:lpstr>1_Estat_blue_EN</vt:lpstr>
      <vt:lpstr> ЕСС 2010 программа передачи данных  </vt:lpstr>
      <vt:lpstr>Содержание</vt:lpstr>
      <vt:lpstr>1. Введение ЕСС 2010 (1)</vt:lpstr>
      <vt:lpstr>1. Введение ЕСС 2010 (2)</vt:lpstr>
      <vt:lpstr>1. Введение ЕСС 2010 (3)</vt:lpstr>
      <vt:lpstr>2. ЕСС 2010 программа передачи данных(1)</vt:lpstr>
      <vt:lpstr>2. ЕСС 2010 программа передачи данных (2)</vt:lpstr>
      <vt:lpstr>2. ЕСС 2010 программа трансмиссии(3)</vt:lpstr>
      <vt:lpstr>2. ЕСС 2010 программа передачи данных (4)</vt:lpstr>
      <vt:lpstr>2. ЕСС 2010 программа передачи данных (5)</vt:lpstr>
      <vt:lpstr>3. Главные причины изменения программы передачи данных (1)</vt:lpstr>
      <vt:lpstr>3. Главные причины изменения программы передачи данных (2)</vt:lpstr>
      <vt:lpstr>3. Главные причины изменения программы передачи данных (3)</vt:lpstr>
      <vt:lpstr>3. Главные причины изменения программы передачи данных (4)</vt:lpstr>
      <vt:lpstr>3. Главные причины изменения программы передачи данных (5)</vt:lpstr>
      <vt:lpstr>3. Главные причины изменения программы передачи данных (6)</vt:lpstr>
      <vt:lpstr>4. Страны-кандидаты и ЕСС 2010(1) </vt:lpstr>
      <vt:lpstr>4. Страны-кандидаты и ЕСС 2010(2) </vt:lpstr>
      <vt:lpstr>4. Страны-кандидаты и ЕСС 2010(3) </vt:lpstr>
      <vt:lpstr>4. Страны-кандидаты и ЕСС 2010(4) </vt:lpstr>
      <vt:lpstr>4. Страны-кандидаты и ЕСС 2010(5) </vt:lpstr>
      <vt:lpstr>4. Страны-кандидаты и ЕСС 2010(6) </vt:lpstr>
      <vt:lpstr>4. Страны-кандидаты и ЕСС 2010 (7) </vt:lpstr>
      <vt:lpstr> ЕСС 2010 программа передачи данных    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Roberto.Barcellan@ec.europa.eu</dc:creator>
  <cp:lastModifiedBy>Tetyana Kolomiyets</cp:lastModifiedBy>
  <cp:revision>161</cp:revision>
  <cp:lastPrinted>2013-10-29T06:54:18Z</cp:lastPrinted>
  <dcterms:created xsi:type="dcterms:W3CDTF">2012-11-15T14:48:58Z</dcterms:created>
  <dcterms:modified xsi:type="dcterms:W3CDTF">2013-11-13T10:04:50Z</dcterms:modified>
</cp:coreProperties>
</file>