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6" r:id="rId2"/>
    <p:sldId id="359" r:id="rId3"/>
    <p:sldId id="360" r:id="rId4"/>
    <p:sldId id="361" r:id="rId5"/>
    <p:sldId id="362" r:id="rId6"/>
    <p:sldId id="329" r:id="rId7"/>
    <p:sldId id="330" r:id="rId8"/>
    <p:sldId id="331" r:id="rId9"/>
    <p:sldId id="332" r:id="rId10"/>
    <p:sldId id="333" r:id="rId11"/>
    <p:sldId id="336" r:id="rId12"/>
    <p:sldId id="337" r:id="rId13"/>
    <p:sldId id="338" r:id="rId14"/>
    <p:sldId id="339" r:id="rId15"/>
    <p:sldId id="349" r:id="rId16"/>
    <p:sldId id="343" r:id="rId17"/>
    <p:sldId id="344" r:id="rId18"/>
    <p:sldId id="317" r:id="rId19"/>
    <p:sldId id="348" r:id="rId20"/>
    <p:sldId id="350" r:id="rId21"/>
    <p:sldId id="351" r:id="rId22"/>
    <p:sldId id="304" r:id="rId23"/>
    <p:sldId id="305" r:id="rId24"/>
    <p:sldId id="358" r:id="rId25"/>
    <p:sldId id="355" r:id="rId26"/>
    <p:sldId id="356" r:id="rId27"/>
    <p:sldId id="320" r:id="rId28"/>
    <p:sldId id="325" r:id="rId29"/>
    <p:sldId id="282" r:id="rId30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2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402F02-E671-4B6B-9275-9A406DA05770}" type="doc">
      <dgm:prSet loTypeId="urn:microsoft.com/office/officeart/2005/8/layout/vList5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D277A9A6-5DB2-421A-96BC-00BC7C02E256}">
      <dgm:prSet phldrT="[Text]" custT="1"/>
      <dgm:spPr/>
      <dgm:t>
        <a:bodyPr/>
        <a:lstStyle/>
        <a:p>
          <a:r>
            <a:rPr lang="tr-TR" sz="3200" b="1" dirty="0" smtClean="0">
              <a:latin typeface="Cambria" pitchFamily="18" charset="0"/>
            </a:rPr>
            <a:t>1</a:t>
          </a:r>
          <a:endParaRPr lang="tr-TR" sz="3200" b="1" dirty="0">
            <a:latin typeface="Cambria" pitchFamily="18" charset="0"/>
          </a:endParaRPr>
        </a:p>
      </dgm:t>
    </dgm:pt>
    <dgm:pt modelId="{327840F4-1EFE-4D35-AE06-38EB07129EAA}" type="parTrans" cxnId="{A7D1C89C-1797-4059-B266-FC9C939681E4}">
      <dgm:prSet/>
      <dgm:spPr/>
      <dgm:t>
        <a:bodyPr/>
        <a:lstStyle/>
        <a:p>
          <a:endParaRPr lang="tr-TR" sz="1800">
            <a:latin typeface="Cambria" pitchFamily="18" charset="0"/>
          </a:endParaRPr>
        </a:p>
      </dgm:t>
    </dgm:pt>
    <dgm:pt modelId="{9B1117FC-FF16-4D5D-9899-3691A92A7728}" type="sibTrans" cxnId="{A7D1C89C-1797-4059-B266-FC9C939681E4}">
      <dgm:prSet/>
      <dgm:spPr/>
      <dgm:t>
        <a:bodyPr/>
        <a:lstStyle/>
        <a:p>
          <a:endParaRPr lang="tr-TR" sz="1800">
            <a:latin typeface="Cambria" pitchFamily="18" charset="0"/>
          </a:endParaRPr>
        </a:p>
      </dgm:t>
    </dgm:pt>
    <dgm:pt modelId="{DE7A2803-74C1-458F-B2B8-7088BC369320}">
      <dgm:prSet phldrT="[Text]" custT="1"/>
      <dgm:spPr/>
      <dgm:t>
        <a:bodyPr/>
        <a:lstStyle/>
        <a:p>
          <a:r>
            <a:rPr lang="ru-RU" sz="1800" b="1" dirty="0" smtClean="0">
              <a:latin typeface="Cambria" pitchFamily="18" charset="0"/>
            </a:rPr>
            <a:t>Производство статистики, основанной на международных стандартах</a:t>
          </a:r>
          <a:r>
            <a:rPr lang="tr-TR" sz="1800" b="1" dirty="0" smtClean="0">
              <a:latin typeface="Cambria" pitchFamily="18" charset="0"/>
            </a:rPr>
            <a:t>.</a:t>
          </a:r>
          <a:endParaRPr lang="tr-TR" sz="1800" b="1" dirty="0">
            <a:latin typeface="Cambria" pitchFamily="18" charset="0"/>
          </a:endParaRPr>
        </a:p>
      </dgm:t>
    </dgm:pt>
    <dgm:pt modelId="{39730FA8-8E4D-4635-9C64-BAA01A715034}" type="parTrans" cxnId="{B1A26852-1C65-4D8B-97FA-74BB9C30C8EB}">
      <dgm:prSet/>
      <dgm:spPr/>
      <dgm:t>
        <a:bodyPr/>
        <a:lstStyle/>
        <a:p>
          <a:endParaRPr lang="tr-TR" sz="1800">
            <a:latin typeface="Cambria" pitchFamily="18" charset="0"/>
          </a:endParaRPr>
        </a:p>
      </dgm:t>
    </dgm:pt>
    <dgm:pt modelId="{9C7EDBA6-D45F-4D1F-99A8-74E696FC82D6}" type="sibTrans" cxnId="{B1A26852-1C65-4D8B-97FA-74BB9C30C8EB}">
      <dgm:prSet/>
      <dgm:spPr/>
      <dgm:t>
        <a:bodyPr/>
        <a:lstStyle/>
        <a:p>
          <a:endParaRPr lang="tr-TR" sz="1800">
            <a:latin typeface="Cambria" pitchFamily="18" charset="0"/>
          </a:endParaRPr>
        </a:p>
      </dgm:t>
    </dgm:pt>
    <dgm:pt modelId="{2A4629E0-DBA7-4C5F-A6BF-8707971576CC}">
      <dgm:prSet phldrT="[Text]" custT="1"/>
      <dgm:spPr/>
      <dgm:t>
        <a:bodyPr/>
        <a:lstStyle/>
        <a:p>
          <a:r>
            <a:rPr lang="tr-TR" sz="3200" b="1" dirty="0" smtClean="0">
              <a:latin typeface="Cambria" pitchFamily="18" charset="0"/>
            </a:rPr>
            <a:t>2</a:t>
          </a:r>
          <a:endParaRPr lang="tr-TR" sz="3200" b="1" dirty="0">
            <a:latin typeface="Cambria" pitchFamily="18" charset="0"/>
          </a:endParaRPr>
        </a:p>
      </dgm:t>
    </dgm:pt>
    <dgm:pt modelId="{E648D27B-2C64-4082-9C5B-9AD695E0CDEF}" type="parTrans" cxnId="{8453FD82-EADE-4A19-A0DC-2C7CDB1397C5}">
      <dgm:prSet/>
      <dgm:spPr/>
      <dgm:t>
        <a:bodyPr/>
        <a:lstStyle/>
        <a:p>
          <a:endParaRPr lang="tr-TR" sz="1800">
            <a:latin typeface="Cambria" pitchFamily="18" charset="0"/>
          </a:endParaRPr>
        </a:p>
      </dgm:t>
    </dgm:pt>
    <dgm:pt modelId="{B7A5389A-F241-4C5F-89AA-5B7D448513D9}" type="sibTrans" cxnId="{8453FD82-EADE-4A19-A0DC-2C7CDB1397C5}">
      <dgm:prSet/>
      <dgm:spPr/>
      <dgm:t>
        <a:bodyPr/>
        <a:lstStyle/>
        <a:p>
          <a:endParaRPr lang="tr-TR" sz="1800">
            <a:latin typeface="Cambria" pitchFamily="18" charset="0"/>
          </a:endParaRPr>
        </a:p>
      </dgm:t>
    </dgm:pt>
    <dgm:pt modelId="{4701368E-F9EC-4C79-9096-017AEF68CF55}">
      <dgm:prSet phldrT="[Text]" custT="1"/>
      <dgm:spPr/>
      <dgm:t>
        <a:bodyPr/>
        <a:lstStyle/>
        <a:p>
          <a:r>
            <a:rPr lang="ru-RU" sz="1800" b="1" dirty="0" smtClean="0">
              <a:latin typeface="Cambria" pitchFamily="18" charset="0"/>
            </a:rPr>
            <a:t>Улучшение </a:t>
          </a:r>
          <a:r>
            <a:rPr lang="ru-RU" sz="1800" b="1" dirty="0" err="1" smtClean="0">
              <a:latin typeface="Cambria" pitchFamily="18" charset="0"/>
            </a:rPr>
            <a:t>институциальных</a:t>
          </a:r>
          <a:r>
            <a:rPr lang="ru-RU" sz="1800" b="1" dirty="0" smtClean="0">
              <a:latin typeface="Cambria" pitchFamily="18" charset="0"/>
            </a:rPr>
            <a:t> возможностей и повышение производительности</a:t>
          </a:r>
          <a:endParaRPr lang="tr-TR" sz="1800" b="1" dirty="0">
            <a:latin typeface="Cambria" pitchFamily="18" charset="0"/>
          </a:endParaRPr>
        </a:p>
      </dgm:t>
    </dgm:pt>
    <dgm:pt modelId="{62B826D5-F144-4490-B7DB-3342605F2662}" type="parTrans" cxnId="{905BF669-768D-4BC3-B57C-450767D652F6}">
      <dgm:prSet/>
      <dgm:spPr/>
      <dgm:t>
        <a:bodyPr/>
        <a:lstStyle/>
        <a:p>
          <a:endParaRPr lang="tr-TR" sz="1800">
            <a:latin typeface="Cambria" pitchFamily="18" charset="0"/>
          </a:endParaRPr>
        </a:p>
      </dgm:t>
    </dgm:pt>
    <dgm:pt modelId="{723E9E63-214C-407A-A81B-4922F91426C9}" type="sibTrans" cxnId="{905BF669-768D-4BC3-B57C-450767D652F6}">
      <dgm:prSet/>
      <dgm:spPr/>
      <dgm:t>
        <a:bodyPr/>
        <a:lstStyle/>
        <a:p>
          <a:endParaRPr lang="tr-TR" sz="1800">
            <a:latin typeface="Cambria" pitchFamily="18" charset="0"/>
          </a:endParaRPr>
        </a:p>
      </dgm:t>
    </dgm:pt>
    <dgm:pt modelId="{F5C0EC75-947B-46EC-90FC-2C58E59150EF}">
      <dgm:prSet phldrT="[Text]" custT="1"/>
      <dgm:spPr/>
      <dgm:t>
        <a:bodyPr/>
        <a:lstStyle/>
        <a:p>
          <a:r>
            <a:rPr lang="tr-TR" sz="3200" b="1" dirty="0" smtClean="0">
              <a:latin typeface="Cambria" pitchFamily="18" charset="0"/>
            </a:rPr>
            <a:t>3</a:t>
          </a:r>
          <a:endParaRPr lang="tr-TR" sz="3200" b="1" dirty="0">
            <a:latin typeface="Cambria" pitchFamily="18" charset="0"/>
          </a:endParaRPr>
        </a:p>
      </dgm:t>
    </dgm:pt>
    <dgm:pt modelId="{97725CD8-9D1C-45CE-8699-1D984804F605}" type="parTrans" cxnId="{2D75FE5A-6D34-4B19-B1BC-EB4972B520EF}">
      <dgm:prSet/>
      <dgm:spPr/>
      <dgm:t>
        <a:bodyPr/>
        <a:lstStyle/>
        <a:p>
          <a:endParaRPr lang="tr-TR" sz="1800">
            <a:latin typeface="Cambria" pitchFamily="18" charset="0"/>
          </a:endParaRPr>
        </a:p>
      </dgm:t>
    </dgm:pt>
    <dgm:pt modelId="{3959EEC3-6C8E-490A-9FE7-C9A6F162006E}" type="sibTrans" cxnId="{2D75FE5A-6D34-4B19-B1BC-EB4972B520EF}">
      <dgm:prSet/>
      <dgm:spPr/>
      <dgm:t>
        <a:bodyPr/>
        <a:lstStyle/>
        <a:p>
          <a:endParaRPr lang="tr-TR" sz="1800">
            <a:latin typeface="Cambria" pitchFamily="18" charset="0"/>
          </a:endParaRPr>
        </a:p>
      </dgm:t>
    </dgm:pt>
    <dgm:pt modelId="{21F0D791-EB37-4033-B986-9A0003AAE616}">
      <dgm:prSet phldrT="[Text]" custT="1"/>
      <dgm:spPr/>
      <dgm:t>
        <a:bodyPr/>
        <a:lstStyle/>
        <a:p>
          <a:r>
            <a:rPr lang="ru-RU" sz="1800" b="1" dirty="0" smtClean="0">
              <a:latin typeface="Cambria" pitchFamily="18" charset="0"/>
            </a:rPr>
            <a:t>Повышение организационной эффективности путем укрепления сотрудничества и развития потенциала организации</a:t>
          </a:r>
          <a:endParaRPr lang="tr-TR" sz="1800" b="1" dirty="0">
            <a:latin typeface="Cambria" pitchFamily="18" charset="0"/>
          </a:endParaRPr>
        </a:p>
      </dgm:t>
    </dgm:pt>
    <dgm:pt modelId="{A149726D-2C63-4152-B830-89A0EC3FDB44}" type="parTrans" cxnId="{27D7484A-5CEF-4D9C-8B1C-1D1ACB8C9480}">
      <dgm:prSet/>
      <dgm:spPr/>
      <dgm:t>
        <a:bodyPr/>
        <a:lstStyle/>
        <a:p>
          <a:endParaRPr lang="tr-TR" sz="1800">
            <a:latin typeface="Cambria" pitchFamily="18" charset="0"/>
          </a:endParaRPr>
        </a:p>
      </dgm:t>
    </dgm:pt>
    <dgm:pt modelId="{8AA2E379-37D7-4318-A310-8145DFE1A57F}" type="sibTrans" cxnId="{27D7484A-5CEF-4D9C-8B1C-1D1ACB8C9480}">
      <dgm:prSet/>
      <dgm:spPr/>
      <dgm:t>
        <a:bodyPr/>
        <a:lstStyle/>
        <a:p>
          <a:endParaRPr lang="tr-TR" sz="1800">
            <a:latin typeface="Cambria" pitchFamily="18" charset="0"/>
          </a:endParaRPr>
        </a:p>
      </dgm:t>
    </dgm:pt>
    <dgm:pt modelId="{74DBDD71-4E5D-4D4B-BDFE-163F358455F7}" type="pres">
      <dgm:prSet presAssocID="{D0402F02-E671-4B6B-9275-9A406DA057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5811A7F-BCC6-4C92-A4D2-C328C9C676CE}" type="pres">
      <dgm:prSet presAssocID="{D277A9A6-5DB2-421A-96BC-00BC7C02E256}" presName="linNode" presStyleCnt="0"/>
      <dgm:spPr/>
      <dgm:t>
        <a:bodyPr/>
        <a:lstStyle/>
        <a:p>
          <a:endParaRPr lang="tr-TR"/>
        </a:p>
      </dgm:t>
    </dgm:pt>
    <dgm:pt modelId="{B8AECDF0-8531-46FE-9CA6-17B01973F12F}" type="pres">
      <dgm:prSet presAssocID="{D277A9A6-5DB2-421A-96BC-00BC7C02E256}" presName="parentText" presStyleLbl="node1" presStyleIdx="0" presStyleCnt="3" custScaleX="9058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958C8A6-E31A-4F7E-A068-4FE5B3E8FACB}" type="pres">
      <dgm:prSet presAssocID="{D277A9A6-5DB2-421A-96BC-00BC7C02E256}" presName="descendantText" presStyleLbl="alignAccFollowNode1" presStyleIdx="0" presStyleCnt="3" custScaleX="35137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16DA60-6960-428C-A610-9E2E67BDE2E4}" type="pres">
      <dgm:prSet presAssocID="{9B1117FC-FF16-4D5D-9899-3691A92A7728}" presName="sp" presStyleCnt="0"/>
      <dgm:spPr/>
      <dgm:t>
        <a:bodyPr/>
        <a:lstStyle/>
        <a:p>
          <a:endParaRPr lang="tr-TR"/>
        </a:p>
      </dgm:t>
    </dgm:pt>
    <dgm:pt modelId="{F8D5DD04-4ECD-4F5A-9043-5D9D1B12D239}" type="pres">
      <dgm:prSet presAssocID="{2A4629E0-DBA7-4C5F-A6BF-8707971576CC}" presName="linNode" presStyleCnt="0"/>
      <dgm:spPr/>
      <dgm:t>
        <a:bodyPr/>
        <a:lstStyle/>
        <a:p>
          <a:endParaRPr lang="tr-TR"/>
        </a:p>
      </dgm:t>
    </dgm:pt>
    <dgm:pt modelId="{1FD59110-1AA9-43E8-8256-A395B109DB83}" type="pres">
      <dgm:prSet presAssocID="{2A4629E0-DBA7-4C5F-A6BF-8707971576CC}" presName="parentText" presStyleLbl="node1" presStyleIdx="1" presStyleCnt="3" custScaleX="40687" custLinFactNeighborX="-557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F507CA5-E933-4A9A-8925-0CCEED40DCA9}" type="pres">
      <dgm:prSet presAssocID="{2A4629E0-DBA7-4C5F-A6BF-8707971576CC}" presName="descendantText" presStyleLbl="alignAccFollowNode1" presStyleIdx="1" presStyleCnt="3" custScaleX="16016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1A1923-1E72-4895-8309-50115224A809}" type="pres">
      <dgm:prSet presAssocID="{B7A5389A-F241-4C5F-89AA-5B7D448513D9}" presName="sp" presStyleCnt="0"/>
      <dgm:spPr/>
      <dgm:t>
        <a:bodyPr/>
        <a:lstStyle/>
        <a:p>
          <a:endParaRPr lang="tr-TR"/>
        </a:p>
      </dgm:t>
    </dgm:pt>
    <dgm:pt modelId="{19F44257-4258-4A70-B4EB-DD7C589485EB}" type="pres">
      <dgm:prSet presAssocID="{F5C0EC75-947B-46EC-90FC-2C58E59150EF}" presName="linNode" presStyleCnt="0"/>
      <dgm:spPr/>
      <dgm:t>
        <a:bodyPr/>
        <a:lstStyle/>
        <a:p>
          <a:endParaRPr lang="tr-TR"/>
        </a:p>
      </dgm:t>
    </dgm:pt>
    <dgm:pt modelId="{871901BF-EA2F-4B9D-80F6-9025AF710D4B}" type="pres">
      <dgm:prSet presAssocID="{F5C0EC75-947B-46EC-90FC-2C58E59150EF}" presName="parentText" presStyleLbl="node1" presStyleIdx="2" presStyleCnt="3" custScaleX="3531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6DB7E2-D0AE-42AE-B74A-47A4EF39EBDE}" type="pres">
      <dgm:prSet presAssocID="{F5C0EC75-947B-46EC-90FC-2C58E59150EF}" presName="descendantText" presStyleLbl="alignAccFollowNode1" presStyleIdx="2" presStyleCnt="3" custScaleX="138546" custLinFactNeighborX="260" custLinFactNeighborY="62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7D7484A-5CEF-4D9C-8B1C-1D1ACB8C9480}" srcId="{F5C0EC75-947B-46EC-90FC-2C58E59150EF}" destId="{21F0D791-EB37-4033-B986-9A0003AAE616}" srcOrd="0" destOrd="0" parTransId="{A149726D-2C63-4152-B830-89A0EC3FDB44}" sibTransId="{8AA2E379-37D7-4318-A310-8145DFE1A57F}"/>
    <dgm:cxn modelId="{6C6A7579-E0D4-4952-9F70-B13EABE45B7C}" type="presOf" srcId="{21F0D791-EB37-4033-B986-9A0003AAE616}" destId="{056DB7E2-D0AE-42AE-B74A-47A4EF39EBDE}" srcOrd="0" destOrd="0" presId="urn:microsoft.com/office/officeart/2005/8/layout/vList5"/>
    <dgm:cxn modelId="{B1A26852-1C65-4D8B-97FA-74BB9C30C8EB}" srcId="{D277A9A6-5DB2-421A-96BC-00BC7C02E256}" destId="{DE7A2803-74C1-458F-B2B8-7088BC369320}" srcOrd="0" destOrd="0" parTransId="{39730FA8-8E4D-4635-9C64-BAA01A715034}" sibTransId="{9C7EDBA6-D45F-4D1F-99A8-74E696FC82D6}"/>
    <dgm:cxn modelId="{255CCB5B-182F-41F6-9389-5B0A48669901}" type="presOf" srcId="{DE7A2803-74C1-458F-B2B8-7088BC369320}" destId="{1958C8A6-E31A-4F7E-A068-4FE5B3E8FACB}" srcOrd="0" destOrd="0" presId="urn:microsoft.com/office/officeart/2005/8/layout/vList5"/>
    <dgm:cxn modelId="{8453FD82-EADE-4A19-A0DC-2C7CDB1397C5}" srcId="{D0402F02-E671-4B6B-9275-9A406DA05770}" destId="{2A4629E0-DBA7-4C5F-A6BF-8707971576CC}" srcOrd="1" destOrd="0" parTransId="{E648D27B-2C64-4082-9C5B-9AD695E0CDEF}" sibTransId="{B7A5389A-F241-4C5F-89AA-5B7D448513D9}"/>
    <dgm:cxn modelId="{46E9783C-5283-48DA-AEAA-1452D8794028}" type="presOf" srcId="{D277A9A6-5DB2-421A-96BC-00BC7C02E256}" destId="{B8AECDF0-8531-46FE-9CA6-17B01973F12F}" srcOrd="0" destOrd="0" presId="urn:microsoft.com/office/officeart/2005/8/layout/vList5"/>
    <dgm:cxn modelId="{4C12CBEF-53EA-4AEE-9096-E176691275E8}" type="presOf" srcId="{4701368E-F9EC-4C79-9096-017AEF68CF55}" destId="{DF507CA5-E933-4A9A-8925-0CCEED40DCA9}" srcOrd="0" destOrd="0" presId="urn:microsoft.com/office/officeart/2005/8/layout/vList5"/>
    <dgm:cxn modelId="{905BF669-768D-4BC3-B57C-450767D652F6}" srcId="{2A4629E0-DBA7-4C5F-A6BF-8707971576CC}" destId="{4701368E-F9EC-4C79-9096-017AEF68CF55}" srcOrd="0" destOrd="0" parTransId="{62B826D5-F144-4490-B7DB-3342605F2662}" sibTransId="{723E9E63-214C-407A-A81B-4922F91426C9}"/>
    <dgm:cxn modelId="{A7D1C89C-1797-4059-B266-FC9C939681E4}" srcId="{D0402F02-E671-4B6B-9275-9A406DA05770}" destId="{D277A9A6-5DB2-421A-96BC-00BC7C02E256}" srcOrd="0" destOrd="0" parTransId="{327840F4-1EFE-4D35-AE06-38EB07129EAA}" sibTransId="{9B1117FC-FF16-4D5D-9899-3691A92A7728}"/>
    <dgm:cxn modelId="{A09758ED-BCAE-4527-98C1-155A2A6EC5CF}" type="presOf" srcId="{F5C0EC75-947B-46EC-90FC-2C58E59150EF}" destId="{871901BF-EA2F-4B9D-80F6-9025AF710D4B}" srcOrd="0" destOrd="0" presId="urn:microsoft.com/office/officeart/2005/8/layout/vList5"/>
    <dgm:cxn modelId="{2D75FE5A-6D34-4B19-B1BC-EB4972B520EF}" srcId="{D0402F02-E671-4B6B-9275-9A406DA05770}" destId="{F5C0EC75-947B-46EC-90FC-2C58E59150EF}" srcOrd="2" destOrd="0" parTransId="{97725CD8-9D1C-45CE-8699-1D984804F605}" sibTransId="{3959EEC3-6C8E-490A-9FE7-C9A6F162006E}"/>
    <dgm:cxn modelId="{5608B948-05E5-4254-B324-EAFB7C87C0E8}" type="presOf" srcId="{D0402F02-E671-4B6B-9275-9A406DA05770}" destId="{74DBDD71-4E5D-4D4B-BDFE-163F358455F7}" srcOrd="0" destOrd="0" presId="urn:microsoft.com/office/officeart/2005/8/layout/vList5"/>
    <dgm:cxn modelId="{F615F1D7-0F7D-411B-8475-90316C88D894}" type="presOf" srcId="{2A4629E0-DBA7-4C5F-A6BF-8707971576CC}" destId="{1FD59110-1AA9-43E8-8256-A395B109DB83}" srcOrd="0" destOrd="0" presId="urn:microsoft.com/office/officeart/2005/8/layout/vList5"/>
    <dgm:cxn modelId="{A0BAAAAD-7AED-4F0F-9D7D-3F88B48DC006}" type="presParOf" srcId="{74DBDD71-4E5D-4D4B-BDFE-163F358455F7}" destId="{A5811A7F-BCC6-4C92-A4D2-C328C9C676CE}" srcOrd="0" destOrd="0" presId="urn:microsoft.com/office/officeart/2005/8/layout/vList5"/>
    <dgm:cxn modelId="{CF833839-5110-4FE2-AB00-770BE1864EE6}" type="presParOf" srcId="{A5811A7F-BCC6-4C92-A4D2-C328C9C676CE}" destId="{B8AECDF0-8531-46FE-9CA6-17B01973F12F}" srcOrd="0" destOrd="0" presId="urn:microsoft.com/office/officeart/2005/8/layout/vList5"/>
    <dgm:cxn modelId="{33B02011-8760-46DE-AAFB-353B3B5EFC09}" type="presParOf" srcId="{A5811A7F-BCC6-4C92-A4D2-C328C9C676CE}" destId="{1958C8A6-E31A-4F7E-A068-4FE5B3E8FACB}" srcOrd="1" destOrd="0" presId="urn:microsoft.com/office/officeart/2005/8/layout/vList5"/>
    <dgm:cxn modelId="{241D3743-C65F-4CB0-8878-3E1741F7087D}" type="presParOf" srcId="{74DBDD71-4E5D-4D4B-BDFE-163F358455F7}" destId="{B716DA60-6960-428C-A610-9E2E67BDE2E4}" srcOrd="1" destOrd="0" presId="urn:microsoft.com/office/officeart/2005/8/layout/vList5"/>
    <dgm:cxn modelId="{F8CD9BED-14F7-497E-A19A-549256719144}" type="presParOf" srcId="{74DBDD71-4E5D-4D4B-BDFE-163F358455F7}" destId="{F8D5DD04-4ECD-4F5A-9043-5D9D1B12D239}" srcOrd="2" destOrd="0" presId="urn:microsoft.com/office/officeart/2005/8/layout/vList5"/>
    <dgm:cxn modelId="{7A2A0286-A28A-4446-9279-E867FC02B45F}" type="presParOf" srcId="{F8D5DD04-4ECD-4F5A-9043-5D9D1B12D239}" destId="{1FD59110-1AA9-43E8-8256-A395B109DB83}" srcOrd="0" destOrd="0" presId="urn:microsoft.com/office/officeart/2005/8/layout/vList5"/>
    <dgm:cxn modelId="{AA4A9B07-997D-4C31-98C6-A8FF730F8891}" type="presParOf" srcId="{F8D5DD04-4ECD-4F5A-9043-5D9D1B12D239}" destId="{DF507CA5-E933-4A9A-8925-0CCEED40DCA9}" srcOrd="1" destOrd="0" presId="urn:microsoft.com/office/officeart/2005/8/layout/vList5"/>
    <dgm:cxn modelId="{5F699919-A0BE-457A-BD07-05E5BA809A62}" type="presParOf" srcId="{74DBDD71-4E5D-4D4B-BDFE-163F358455F7}" destId="{411A1923-1E72-4895-8309-50115224A809}" srcOrd="3" destOrd="0" presId="urn:microsoft.com/office/officeart/2005/8/layout/vList5"/>
    <dgm:cxn modelId="{07F454C0-F4B0-4979-B584-5803F36B9848}" type="presParOf" srcId="{74DBDD71-4E5D-4D4B-BDFE-163F358455F7}" destId="{19F44257-4258-4A70-B4EB-DD7C589485EB}" srcOrd="4" destOrd="0" presId="urn:microsoft.com/office/officeart/2005/8/layout/vList5"/>
    <dgm:cxn modelId="{E0813B75-88B6-45AC-9DCE-E5131EDA5A66}" type="presParOf" srcId="{19F44257-4258-4A70-B4EB-DD7C589485EB}" destId="{871901BF-EA2F-4B9D-80F6-9025AF710D4B}" srcOrd="0" destOrd="0" presId="urn:microsoft.com/office/officeart/2005/8/layout/vList5"/>
    <dgm:cxn modelId="{76945C36-F1BC-4F07-B7F7-51F9C0AFB630}" type="presParOf" srcId="{19F44257-4258-4A70-B4EB-DD7C589485EB}" destId="{056DB7E2-D0AE-42AE-B74A-47A4EF39EB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4FC02-5476-4D48-848A-CCFBB28E4F36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CA603D99-2F2F-4AFC-A4CE-958E3F55598C}">
      <dgm:prSet phldrT="[Metin]"/>
      <dgm:spPr/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390821DC-6FBE-4140-B0EF-991155F2F347}" type="parTrans" cxnId="{04D93BA3-CE4A-477E-A7E4-01D75420B80B}">
      <dgm:prSet/>
      <dgm:spPr/>
      <dgm:t>
        <a:bodyPr/>
        <a:lstStyle/>
        <a:p>
          <a:endParaRPr lang="tr-TR"/>
        </a:p>
      </dgm:t>
    </dgm:pt>
    <dgm:pt modelId="{773A1FC0-EAF4-4D57-BCF8-FAF1198B2C5D}" type="sibTrans" cxnId="{04D93BA3-CE4A-477E-A7E4-01D75420B80B}">
      <dgm:prSet/>
      <dgm:spPr/>
      <dgm:t>
        <a:bodyPr/>
        <a:lstStyle/>
        <a:p>
          <a:endParaRPr lang="tr-TR"/>
        </a:p>
      </dgm:t>
    </dgm:pt>
    <dgm:pt modelId="{86A149C4-6233-48BE-9A33-46AFA69F8979}">
      <dgm:prSet phldrT="[Metin]" custT="1"/>
      <dgm:spPr/>
      <dgm:t>
        <a:bodyPr/>
        <a:lstStyle/>
        <a:p>
          <a:r>
            <a:rPr lang="ru-RU" sz="2400" b="0" noProof="0" dirty="0" smtClean="0">
              <a:solidFill>
                <a:schemeClr val="tx1"/>
              </a:solidFill>
              <a:latin typeface="Cambria" pitchFamily="18" charset="0"/>
              <a:ea typeface="+mj-ea"/>
              <a:cs typeface="Times New Roman" pitchFamily="18" charset="0"/>
            </a:rPr>
            <a:t>Внести вклад в развитие устойчивого статистического потенциала стран-партнеров</a:t>
          </a:r>
          <a:endParaRPr lang="en-US" sz="2400" b="0" noProof="0" dirty="0">
            <a:solidFill>
              <a:schemeClr val="tx1"/>
            </a:solidFill>
            <a:latin typeface="Cambria" pitchFamily="18" charset="0"/>
          </a:endParaRPr>
        </a:p>
      </dgm:t>
    </dgm:pt>
    <dgm:pt modelId="{3F14A90B-7C91-40EB-BDC9-4CFC37312649}" type="parTrans" cxnId="{BBE933DB-52C8-4AF3-AF79-0207C4D101BD}">
      <dgm:prSet/>
      <dgm:spPr/>
      <dgm:t>
        <a:bodyPr/>
        <a:lstStyle/>
        <a:p>
          <a:endParaRPr lang="tr-TR"/>
        </a:p>
      </dgm:t>
    </dgm:pt>
    <dgm:pt modelId="{31CC11C8-AD8A-4DA5-AEB1-0A6D297976BA}" type="sibTrans" cxnId="{BBE933DB-52C8-4AF3-AF79-0207C4D101BD}">
      <dgm:prSet/>
      <dgm:spPr/>
      <dgm:t>
        <a:bodyPr/>
        <a:lstStyle/>
        <a:p>
          <a:endParaRPr lang="tr-TR"/>
        </a:p>
      </dgm:t>
    </dgm:pt>
    <dgm:pt modelId="{E6F63C38-FF59-4CFF-B1C3-3F1021AEFD35}">
      <dgm:prSet phldrT="[Metin]"/>
      <dgm:spPr/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0900695B-7D9C-48C7-ADB8-CC1E167DEBAA}" type="parTrans" cxnId="{DFA72479-8FD7-460F-A39F-8A137ECBEB8F}">
      <dgm:prSet/>
      <dgm:spPr/>
      <dgm:t>
        <a:bodyPr/>
        <a:lstStyle/>
        <a:p>
          <a:endParaRPr lang="tr-TR"/>
        </a:p>
      </dgm:t>
    </dgm:pt>
    <dgm:pt modelId="{73709371-3DD4-4E18-BABE-19C55CD334D6}" type="sibTrans" cxnId="{DFA72479-8FD7-460F-A39F-8A137ECBEB8F}">
      <dgm:prSet/>
      <dgm:spPr/>
      <dgm:t>
        <a:bodyPr/>
        <a:lstStyle/>
        <a:p>
          <a:endParaRPr lang="tr-TR"/>
        </a:p>
      </dgm:t>
    </dgm:pt>
    <dgm:pt modelId="{7819FC76-A42B-4E9A-A4F3-458BFD640196}">
      <dgm:prSet phldrT="[Metin]" custT="1"/>
      <dgm:spPr/>
      <dgm:t>
        <a:bodyPr/>
        <a:lstStyle/>
        <a:p>
          <a:r>
            <a:rPr lang="ru-RU" sz="2400" b="0" noProof="0" dirty="0" smtClean="0">
              <a:solidFill>
                <a:schemeClr val="tx1"/>
              </a:solidFill>
              <a:latin typeface="Cambria" pitchFamily="18" charset="0"/>
              <a:ea typeface="+mj-ea"/>
              <a:cs typeface="Times New Roman" pitchFamily="18" charset="0"/>
            </a:rPr>
            <a:t>Поделиться нашим опытом и знаниями приобретенными в процессе вступления в ЕС</a:t>
          </a:r>
          <a:endParaRPr lang="en-US" sz="2400" b="0" noProof="0" dirty="0">
            <a:solidFill>
              <a:schemeClr val="tx1"/>
            </a:solidFill>
            <a:latin typeface="Cambria" pitchFamily="18" charset="0"/>
            <a:ea typeface="+mj-ea"/>
            <a:cs typeface="Times New Roman" pitchFamily="18" charset="0"/>
          </a:endParaRPr>
        </a:p>
      </dgm:t>
    </dgm:pt>
    <dgm:pt modelId="{1B37FA76-2493-4314-87B3-14221B1FFA94}" type="parTrans" cxnId="{32DF372B-7393-433F-9A6C-B33770341B8D}">
      <dgm:prSet/>
      <dgm:spPr/>
      <dgm:t>
        <a:bodyPr/>
        <a:lstStyle/>
        <a:p>
          <a:endParaRPr lang="tr-TR"/>
        </a:p>
      </dgm:t>
    </dgm:pt>
    <dgm:pt modelId="{A2C0F606-F14C-4664-B11F-1724A36ACA6E}" type="sibTrans" cxnId="{32DF372B-7393-433F-9A6C-B33770341B8D}">
      <dgm:prSet/>
      <dgm:spPr/>
      <dgm:t>
        <a:bodyPr/>
        <a:lstStyle/>
        <a:p>
          <a:endParaRPr lang="tr-TR"/>
        </a:p>
      </dgm:t>
    </dgm:pt>
    <dgm:pt modelId="{76E994F8-876E-4D77-8A85-4E8675BE2159}">
      <dgm:prSet phldrT="[Metin]"/>
      <dgm:spPr/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48A897F8-91B3-403D-8C1E-1EA7173CB0E3}" type="parTrans" cxnId="{18055D5C-FB55-40D8-83EA-C43E96E71190}">
      <dgm:prSet/>
      <dgm:spPr/>
      <dgm:t>
        <a:bodyPr/>
        <a:lstStyle/>
        <a:p>
          <a:endParaRPr lang="tr-TR"/>
        </a:p>
      </dgm:t>
    </dgm:pt>
    <dgm:pt modelId="{0514C643-20AE-4005-A32E-C2B5E31C63F0}" type="sibTrans" cxnId="{18055D5C-FB55-40D8-83EA-C43E96E71190}">
      <dgm:prSet/>
      <dgm:spPr/>
      <dgm:t>
        <a:bodyPr/>
        <a:lstStyle/>
        <a:p>
          <a:endParaRPr lang="tr-TR"/>
        </a:p>
      </dgm:t>
    </dgm:pt>
    <dgm:pt modelId="{5B8F8EE7-6109-4289-829B-CC4BB8B39E8E}">
      <dgm:prSet phldrT="[Metin]" custT="1"/>
      <dgm:spPr/>
      <dgm:t>
        <a:bodyPr/>
        <a:lstStyle/>
        <a:p>
          <a:r>
            <a:rPr lang="ru-RU" sz="2400" b="0" noProof="0" dirty="0" smtClean="0">
              <a:solidFill>
                <a:schemeClr val="tx1"/>
              </a:solidFill>
              <a:latin typeface="Cambria" pitchFamily="18" charset="0"/>
              <a:ea typeface="+mj-ea"/>
              <a:cs typeface="Times New Roman" pitchFamily="18" charset="0"/>
            </a:rPr>
            <a:t>Для укрепления двусторонних и многосторонних отношений в статистическом сообществе</a:t>
          </a:r>
          <a:endParaRPr lang="en-US" sz="2400" b="0" noProof="0" dirty="0">
            <a:solidFill>
              <a:schemeClr val="tx1"/>
            </a:solidFill>
            <a:latin typeface="Cambria" pitchFamily="18" charset="0"/>
            <a:ea typeface="+mj-ea"/>
            <a:cs typeface="Times New Roman" pitchFamily="18" charset="0"/>
          </a:endParaRPr>
        </a:p>
      </dgm:t>
    </dgm:pt>
    <dgm:pt modelId="{B5D72833-8ED5-432D-B260-531683369209}" type="parTrans" cxnId="{82681F37-3ECC-40F4-A062-90018E5FA72F}">
      <dgm:prSet/>
      <dgm:spPr/>
      <dgm:t>
        <a:bodyPr/>
        <a:lstStyle/>
        <a:p>
          <a:endParaRPr lang="tr-TR"/>
        </a:p>
      </dgm:t>
    </dgm:pt>
    <dgm:pt modelId="{024198E9-2E4C-4794-8967-02AF37585CD5}" type="sibTrans" cxnId="{82681F37-3ECC-40F4-A062-90018E5FA72F}">
      <dgm:prSet/>
      <dgm:spPr/>
      <dgm:t>
        <a:bodyPr/>
        <a:lstStyle/>
        <a:p>
          <a:endParaRPr lang="tr-TR"/>
        </a:p>
      </dgm:t>
    </dgm:pt>
    <dgm:pt modelId="{2D87559D-B739-4725-A839-9C55A26A72F7}" type="pres">
      <dgm:prSet presAssocID="{0934FC02-5476-4D48-848A-CCFBB28E4F3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51182C9-1497-42E1-9ED0-C729502CB29D}" type="pres">
      <dgm:prSet presAssocID="{CA603D99-2F2F-4AFC-A4CE-958E3F55598C}" presName="composite" presStyleCnt="0"/>
      <dgm:spPr/>
    </dgm:pt>
    <dgm:pt modelId="{615130FD-DE14-4D2B-91E9-5C3E57462AD0}" type="pres">
      <dgm:prSet presAssocID="{CA603D99-2F2F-4AFC-A4CE-958E3F55598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9DAF82-8F7C-4002-9914-BC2AA78FACA4}" type="pres">
      <dgm:prSet presAssocID="{CA603D99-2F2F-4AFC-A4CE-958E3F55598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E1918D-B0B7-4BD8-BA39-138F53A72C13}" type="pres">
      <dgm:prSet presAssocID="{773A1FC0-EAF4-4D57-BCF8-FAF1198B2C5D}" presName="sp" presStyleCnt="0"/>
      <dgm:spPr/>
    </dgm:pt>
    <dgm:pt modelId="{9A6DE60E-0F25-4417-8AAA-6283735A0609}" type="pres">
      <dgm:prSet presAssocID="{E6F63C38-FF59-4CFF-B1C3-3F1021AEFD35}" presName="composite" presStyleCnt="0"/>
      <dgm:spPr/>
    </dgm:pt>
    <dgm:pt modelId="{E714C36A-90FA-4FBF-B893-8088652FE197}" type="pres">
      <dgm:prSet presAssocID="{E6F63C38-FF59-4CFF-B1C3-3F1021AEFD3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F52A6A-2D8F-440F-8069-F9FC400BF7D4}" type="pres">
      <dgm:prSet presAssocID="{E6F63C38-FF59-4CFF-B1C3-3F1021AEFD3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617FA1-08DA-4403-B817-9B02788776AA}" type="pres">
      <dgm:prSet presAssocID="{73709371-3DD4-4E18-BABE-19C55CD334D6}" presName="sp" presStyleCnt="0"/>
      <dgm:spPr/>
    </dgm:pt>
    <dgm:pt modelId="{66C93BF9-A7EF-4BF7-9926-8DD9486945F6}" type="pres">
      <dgm:prSet presAssocID="{76E994F8-876E-4D77-8A85-4E8675BE2159}" presName="composite" presStyleCnt="0"/>
      <dgm:spPr/>
    </dgm:pt>
    <dgm:pt modelId="{31ABBFFF-EE20-4562-B6B9-0119FD0988F0}" type="pres">
      <dgm:prSet presAssocID="{76E994F8-876E-4D77-8A85-4E8675BE215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A03920-6B36-4498-90AC-35E38FE6B5ED}" type="pres">
      <dgm:prSet presAssocID="{76E994F8-876E-4D77-8A85-4E8675BE215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FA72479-8FD7-460F-A39F-8A137ECBEB8F}" srcId="{0934FC02-5476-4D48-848A-CCFBB28E4F36}" destId="{E6F63C38-FF59-4CFF-B1C3-3F1021AEFD35}" srcOrd="1" destOrd="0" parTransId="{0900695B-7D9C-48C7-ADB8-CC1E167DEBAA}" sibTransId="{73709371-3DD4-4E18-BABE-19C55CD334D6}"/>
    <dgm:cxn modelId="{2BE5B437-A617-42BF-9239-AE3C585B2156}" type="presOf" srcId="{76E994F8-876E-4D77-8A85-4E8675BE2159}" destId="{31ABBFFF-EE20-4562-B6B9-0119FD0988F0}" srcOrd="0" destOrd="0" presId="urn:microsoft.com/office/officeart/2005/8/layout/chevron2"/>
    <dgm:cxn modelId="{82681F37-3ECC-40F4-A062-90018E5FA72F}" srcId="{76E994F8-876E-4D77-8A85-4E8675BE2159}" destId="{5B8F8EE7-6109-4289-829B-CC4BB8B39E8E}" srcOrd="0" destOrd="0" parTransId="{B5D72833-8ED5-432D-B260-531683369209}" sibTransId="{024198E9-2E4C-4794-8967-02AF37585CD5}"/>
    <dgm:cxn modelId="{B8830DDC-5F3B-454E-9C2C-8077BD027B9F}" type="presOf" srcId="{86A149C4-6233-48BE-9A33-46AFA69F8979}" destId="{459DAF82-8F7C-4002-9914-BC2AA78FACA4}" srcOrd="0" destOrd="0" presId="urn:microsoft.com/office/officeart/2005/8/layout/chevron2"/>
    <dgm:cxn modelId="{04D93BA3-CE4A-477E-A7E4-01D75420B80B}" srcId="{0934FC02-5476-4D48-848A-CCFBB28E4F36}" destId="{CA603D99-2F2F-4AFC-A4CE-958E3F55598C}" srcOrd="0" destOrd="0" parTransId="{390821DC-6FBE-4140-B0EF-991155F2F347}" sibTransId="{773A1FC0-EAF4-4D57-BCF8-FAF1198B2C5D}"/>
    <dgm:cxn modelId="{BBE933DB-52C8-4AF3-AF79-0207C4D101BD}" srcId="{CA603D99-2F2F-4AFC-A4CE-958E3F55598C}" destId="{86A149C4-6233-48BE-9A33-46AFA69F8979}" srcOrd="0" destOrd="0" parTransId="{3F14A90B-7C91-40EB-BDC9-4CFC37312649}" sibTransId="{31CC11C8-AD8A-4DA5-AEB1-0A6D297976BA}"/>
    <dgm:cxn modelId="{5C79100A-B8BC-4FB8-BD52-82DA386A3364}" type="presOf" srcId="{7819FC76-A42B-4E9A-A4F3-458BFD640196}" destId="{F0F52A6A-2D8F-440F-8069-F9FC400BF7D4}" srcOrd="0" destOrd="0" presId="urn:microsoft.com/office/officeart/2005/8/layout/chevron2"/>
    <dgm:cxn modelId="{32D6FCA4-95FE-4007-AC6B-748B7624BDA9}" type="presOf" srcId="{0934FC02-5476-4D48-848A-CCFBB28E4F36}" destId="{2D87559D-B739-4725-A839-9C55A26A72F7}" srcOrd="0" destOrd="0" presId="urn:microsoft.com/office/officeart/2005/8/layout/chevron2"/>
    <dgm:cxn modelId="{428D5424-46ED-454F-A3D0-3724111CA6F1}" type="presOf" srcId="{5B8F8EE7-6109-4289-829B-CC4BB8B39E8E}" destId="{A0A03920-6B36-4498-90AC-35E38FE6B5ED}" srcOrd="0" destOrd="0" presId="urn:microsoft.com/office/officeart/2005/8/layout/chevron2"/>
    <dgm:cxn modelId="{18055D5C-FB55-40D8-83EA-C43E96E71190}" srcId="{0934FC02-5476-4D48-848A-CCFBB28E4F36}" destId="{76E994F8-876E-4D77-8A85-4E8675BE2159}" srcOrd="2" destOrd="0" parTransId="{48A897F8-91B3-403D-8C1E-1EA7173CB0E3}" sibTransId="{0514C643-20AE-4005-A32E-C2B5E31C63F0}"/>
    <dgm:cxn modelId="{0DBA4B3D-1554-4365-8E91-B3707910B2D7}" type="presOf" srcId="{CA603D99-2F2F-4AFC-A4CE-958E3F55598C}" destId="{615130FD-DE14-4D2B-91E9-5C3E57462AD0}" srcOrd="0" destOrd="0" presId="urn:microsoft.com/office/officeart/2005/8/layout/chevron2"/>
    <dgm:cxn modelId="{B80C422B-39B8-47F8-A6F6-96622913EAC3}" type="presOf" srcId="{E6F63C38-FF59-4CFF-B1C3-3F1021AEFD35}" destId="{E714C36A-90FA-4FBF-B893-8088652FE197}" srcOrd="0" destOrd="0" presId="urn:microsoft.com/office/officeart/2005/8/layout/chevron2"/>
    <dgm:cxn modelId="{32DF372B-7393-433F-9A6C-B33770341B8D}" srcId="{E6F63C38-FF59-4CFF-B1C3-3F1021AEFD35}" destId="{7819FC76-A42B-4E9A-A4F3-458BFD640196}" srcOrd="0" destOrd="0" parTransId="{1B37FA76-2493-4314-87B3-14221B1FFA94}" sibTransId="{A2C0F606-F14C-4664-B11F-1724A36ACA6E}"/>
    <dgm:cxn modelId="{C0A62F0F-DBC6-4D13-94CE-C4D24756A663}" type="presParOf" srcId="{2D87559D-B739-4725-A839-9C55A26A72F7}" destId="{951182C9-1497-42E1-9ED0-C729502CB29D}" srcOrd="0" destOrd="0" presId="urn:microsoft.com/office/officeart/2005/8/layout/chevron2"/>
    <dgm:cxn modelId="{D1A80DC8-F764-481E-829E-1DD502BBEC29}" type="presParOf" srcId="{951182C9-1497-42E1-9ED0-C729502CB29D}" destId="{615130FD-DE14-4D2B-91E9-5C3E57462AD0}" srcOrd="0" destOrd="0" presId="urn:microsoft.com/office/officeart/2005/8/layout/chevron2"/>
    <dgm:cxn modelId="{48F68007-C274-4319-993A-AACF14A75F5F}" type="presParOf" srcId="{951182C9-1497-42E1-9ED0-C729502CB29D}" destId="{459DAF82-8F7C-4002-9914-BC2AA78FACA4}" srcOrd="1" destOrd="0" presId="urn:microsoft.com/office/officeart/2005/8/layout/chevron2"/>
    <dgm:cxn modelId="{259B60B9-5F4F-4ABC-8F29-6E045D0346FD}" type="presParOf" srcId="{2D87559D-B739-4725-A839-9C55A26A72F7}" destId="{70E1918D-B0B7-4BD8-BA39-138F53A72C13}" srcOrd="1" destOrd="0" presId="urn:microsoft.com/office/officeart/2005/8/layout/chevron2"/>
    <dgm:cxn modelId="{34D89B8B-5129-4E7A-8011-C57B2A4178EB}" type="presParOf" srcId="{2D87559D-B739-4725-A839-9C55A26A72F7}" destId="{9A6DE60E-0F25-4417-8AAA-6283735A0609}" srcOrd="2" destOrd="0" presId="urn:microsoft.com/office/officeart/2005/8/layout/chevron2"/>
    <dgm:cxn modelId="{E32A04FA-634F-4D41-AD0A-5B180B0807CD}" type="presParOf" srcId="{9A6DE60E-0F25-4417-8AAA-6283735A0609}" destId="{E714C36A-90FA-4FBF-B893-8088652FE197}" srcOrd="0" destOrd="0" presId="urn:microsoft.com/office/officeart/2005/8/layout/chevron2"/>
    <dgm:cxn modelId="{BC128100-7884-4E8C-9EAD-F5DB5EE81665}" type="presParOf" srcId="{9A6DE60E-0F25-4417-8AAA-6283735A0609}" destId="{F0F52A6A-2D8F-440F-8069-F9FC400BF7D4}" srcOrd="1" destOrd="0" presId="urn:microsoft.com/office/officeart/2005/8/layout/chevron2"/>
    <dgm:cxn modelId="{22AAD975-865C-4107-A3E7-2A7A1A361BDE}" type="presParOf" srcId="{2D87559D-B739-4725-A839-9C55A26A72F7}" destId="{71617FA1-08DA-4403-B817-9B02788776AA}" srcOrd="3" destOrd="0" presId="urn:microsoft.com/office/officeart/2005/8/layout/chevron2"/>
    <dgm:cxn modelId="{A56F22BD-135F-4D8B-ADBC-FEFB1EC69741}" type="presParOf" srcId="{2D87559D-B739-4725-A839-9C55A26A72F7}" destId="{66C93BF9-A7EF-4BF7-9926-8DD9486945F6}" srcOrd="4" destOrd="0" presId="urn:microsoft.com/office/officeart/2005/8/layout/chevron2"/>
    <dgm:cxn modelId="{35DC0035-348F-4A34-A456-C0947DEAF537}" type="presParOf" srcId="{66C93BF9-A7EF-4BF7-9926-8DD9486945F6}" destId="{31ABBFFF-EE20-4562-B6B9-0119FD0988F0}" srcOrd="0" destOrd="0" presId="urn:microsoft.com/office/officeart/2005/8/layout/chevron2"/>
    <dgm:cxn modelId="{589F4BC6-3192-476E-8527-EB4E49297C92}" type="presParOf" srcId="{66C93BF9-A7EF-4BF7-9926-8DD9486945F6}" destId="{A0A03920-6B36-4498-90AC-35E38FE6B5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8C8A6-E31A-4F7E-A068-4FE5B3E8FACB}">
      <dsp:nvSpPr>
        <dsp:cNvPr id="0" name=""/>
        <dsp:cNvSpPr/>
      </dsp:nvSpPr>
      <dsp:spPr>
        <a:xfrm rot="5400000">
          <a:off x="4657743" y="-3423977"/>
          <a:ext cx="779711" cy="782554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Cambria" pitchFamily="18" charset="0"/>
            </a:rPr>
            <a:t>Производство статистики, основанной на международных стандартах</a:t>
          </a:r>
          <a:r>
            <a:rPr lang="tr-TR" sz="1800" b="1" kern="1200" dirty="0" smtClean="0">
              <a:latin typeface="Cambria" pitchFamily="18" charset="0"/>
            </a:rPr>
            <a:t>.</a:t>
          </a:r>
          <a:endParaRPr lang="tr-TR" sz="1800" b="1" kern="1200" dirty="0">
            <a:latin typeface="Cambria" pitchFamily="18" charset="0"/>
          </a:endParaRPr>
        </a:p>
      </dsp:txBody>
      <dsp:txXfrm rot="-5400000">
        <a:off x="1134825" y="137003"/>
        <a:ext cx="7787485" cy="703587"/>
      </dsp:txXfrm>
    </dsp:sp>
    <dsp:sp modelId="{B8AECDF0-8531-46FE-9CA6-17B01973F12F}">
      <dsp:nvSpPr>
        <dsp:cNvPr id="0" name=""/>
        <dsp:cNvSpPr/>
      </dsp:nvSpPr>
      <dsp:spPr>
        <a:xfrm>
          <a:off x="82" y="1476"/>
          <a:ext cx="1134742" cy="974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>
              <a:latin typeface="Cambria" pitchFamily="18" charset="0"/>
            </a:rPr>
            <a:t>1</a:t>
          </a:r>
          <a:endParaRPr lang="tr-TR" sz="3200" b="1" kern="1200" dirty="0">
            <a:latin typeface="Cambria" pitchFamily="18" charset="0"/>
          </a:endParaRPr>
        </a:p>
      </dsp:txBody>
      <dsp:txXfrm>
        <a:off x="47660" y="49054"/>
        <a:ext cx="1039586" cy="879483"/>
      </dsp:txXfrm>
    </dsp:sp>
    <dsp:sp modelId="{DF507CA5-E933-4A9A-8925-0CCEED40DCA9}">
      <dsp:nvSpPr>
        <dsp:cNvPr id="0" name=""/>
        <dsp:cNvSpPr/>
      </dsp:nvSpPr>
      <dsp:spPr>
        <a:xfrm rot="5400000">
          <a:off x="4652388" y="-2409279"/>
          <a:ext cx="779711" cy="784289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Cambria" pitchFamily="18" charset="0"/>
            </a:rPr>
            <a:t>Улучшение </a:t>
          </a:r>
          <a:r>
            <a:rPr lang="ru-RU" sz="1800" b="1" kern="1200" dirty="0" err="1" smtClean="0">
              <a:latin typeface="Cambria" pitchFamily="18" charset="0"/>
            </a:rPr>
            <a:t>институциальных</a:t>
          </a:r>
          <a:r>
            <a:rPr lang="ru-RU" sz="1800" b="1" kern="1200" dirty="0" smtClean="0">
              <a:latin typeface="Cambria" pitchFamily="18" charset="0"/>
            </a:rPr>
            <a:t> возможностей и повышение производительности</a:t>
          </a:r>
          <a:endParaRPr lang="tr-TR" sz="1800" b="1" kern="1200" dirty="0">
            <a:latin typeface="Cambria" pitchFamily="18" charset="0"/>
          </a:endParaRPr>
        </a:p>
      </dsp:txBody>
      <dsp:txXfrm rot="-5400000">
        <a:off x="1120796" y="1160375"/>
        <a:ext cx="7804833" cy="703587"/>
      </dsp:txXfrm>
    </dsp:sp>
    <dsp:sp modelId="{1FD59110-1AA9-43E8-8256-A395B109DB83}">
      <dsp:nvSpPr>
        <dsp:cNvPr id="0" name=""/>
        <dsp:cNvSpPr/>
      </dsp:nvSpPr>
      <dsp:spPr>
        <a:xfrm>
          <a:off x="0" y="1024848"/>
          <a:ext cx="1120714" cy="974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>
              <a:latin typeface="Cambria" pitchFamily="18" charset="0"/>
            </a:rPr>
            <a:t>2</a:t>
          </a:r>
          <a:endParaRPr lang="tr-TR" sz="3200" b="1" kern="1200" dirty="0">
            <a:latin typeface="Cambria" pitchFamily="18" charset="0"/>
          </a:endParaRPr>
        </a:p>
      </dsp:txBody>
      <dsp:txXfrm>
        <a:off x="47578" y="1072426"/>
        <a:ext cx="1025558" cy="879483"/>
      </dsp:txXfrm>
    </dsp:sp>
    <dsp:sp modelId="{056DB7E2-D0AE-42AE-B74A-47A4EF39EBDE}">
      <dsp:nvSpPr>
        <dsp:cNvPr id="0" name=""/>
        <dsp:cNvSpPr/>
      </dsp:nvSpPr>
      <dsp:spPr>
        <a:xfrm rot="5400000">
          <a:off x="4654588" y="-1379638"/>
          <a:ext cx="779711" cy="784008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Cambria" pitchFamily="18" charset="0"/>
            </a:rPr>
            <a:t>Повышение организационной эффективности путем укрепления сотрудничества и развития потенциала организации</a:t>
          </a:r>
          <a:endParaRPr lang="tr-TR" sz="1800" b="1" kern="1200" dirty="0">
            <a:latin typeface="Cambria" pitchFamily="18" charset="0"/>
          </a:endParaRPr>
        </a:p>
      </dsp:txBody>
      <dsp:txXfrm rot="-5400000">
        <a:off x="1124401" y="2188611"/>
        <a:ext cx="7802024" cy="703587"/>
      </dsp:txXfrm>
    </dsp:sp>
    <dsp:sp modelId="{871901BF-EA2F-4B9D-80F6-9025AF710D4B}">
      <dsp:nvSpPr>
        <dsp:cNvPr id="0" name=""/>
        <dsp:cNvSpPr/>
      </dsp:nvSpPr>
      <dsp:spPr>
        <a:xfrm>
          <a:off x="82" y="2048219"/>
          <a:ext cx="1124236" cy="974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>
              <a:latin typeface="Cambria" pitchFamily="18" charset="0"/>
            </a:rPr>
            <a:t>3</a:t>
          </a:r>
          <a:endParaRPr lang="tr-TR" sz="3200" b="1" kern="1200" dirty="0">
            <a:latin typeface="Cambria" pitchFamily="18" charset="0"/>
          </a:endParaRPr>
        </a:p>
      </dsp:txBody>
      <dsp:txXfrm>
        <a:off x="47660" y="2095797"/>
        <a:ext cx="1029080" cy="8794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130FD-DE14-4D2B-91E9-5C3E57462AD0}">
      <dsp:nvSpPr>
        <dsp:cNvPr id="0" name=""/>
        <dsp:cNvSpPr/>
      </dsp:nvSpPr>
      <dsp:spPr>
        <a:xfrm rot="5400000">
          <a:off x="-245395" y="248052"/>
          <a:ext cx="1635968" cy="114517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 </a:t>
          </a:r>
          <a:endParaRPr lang="tr-TR" sz="3400" kern="1200" dirty="0"/>
        </a:p>
      </dsp:txBody>
      <dsp:txXfrm rot="-5400000">
        <a:off x="1" y="575246"/>
        <a:ext cx="1145177" cy="490791"/>
      </dsp:txXfrm>
    </dsp:sp>
    <dsp:sp modelId="{459DAF82-8F7C-4002-9914-BC2AA78FACA4}">
      <dsp:nvSpPr>
        <dsp:cNvPr id="0" name=""/>
        <dsp:cNvSpPr/>
      </dsp:nvSpPr>
      <dsp:spPr>
        <a:xfrm rot="5400000">
          <a:off x="4155699" y="-3007863"/>
          <a:ext cx="1063379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noProof="0" dirty="0" smtClean="0">
              <a:solidFill>
                <a:schemeClr val="tx1"/>
              </a:solidFill>
              <a:latin typeface="Cambria" pitchFamily="18" charset="0"/>
              <a:ea typeface="+mj-ea"/>
              <a:cs typeface="Times New Roman" pitchFamily="18" charset="0"/>
            </a:rPr>
            <a:t>Внести вклад в развитие устойчивого статистического потенциала стран-партнеров</a:t>
          </a:r>
          <a:endParaRPr lang="en-US" sz="2400" b="0" kern="1200" noProof="0" dirty="0">
            <a:solidFill>
              <a:schemeClr val="tx1"/>
            </a:solidFill>
            <a:latin typeface="Cambria" pitchFamily="18" charset="0"/>
          </a:endParaRPr>
        </a:p>
      </dsp:txBody>
      <dsp:txXfrm rot="-5400000">
        <a:off x="1145178" y="54568"/>
        <a:ext cx="7032512" cy="959559"/>
      </dsp:txXfrm>
    </dsp:sp>
    <dsp:sp modelId="{E714C36A-90FA-4FBF-B893-8088652FE197}">
      <dsp:nvSpPr>
        <dsp:cNvPr id="0" name=""/>
        <dsp:cNvSpPr/>
      </dsp:nvSpPr>
      <dsp:spPr>
        <a:xfrm rot="5400000">
          <a:off x="-245395" y="1690392"/>
          <a:ext cx="1635968" cy="1145177"/>
        </a:xfrm>
        <a:prstGeom prst="chevron">
          <a:avLst/>
        </a:prstGeom>
        <a:solidFill>
          <a:schemeClr val="accent5">
            <a:hueOff val="5162363"/>
            <a:satOff val="13197"/>
            <a:lumOff val="-24608"/>
            <a:alphaOff val="0"/>
          </a:schemeClr>
        </a:solidFill>
        <a:ln w="25400" cap="flat" cmpd="sng" algn="ctr">
          <a:solidFill>
            <a:schemeClr val="accent5">
              <a:hueOff val="5162363"/>
              <a:satOff val="13197"/>
              <a:lumOff val="-24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 </a:t>
          </a:r>
          <a:endParaRPr lang="tr-TR" sz="3400" kern="1200" dirty="0"/>
        </a:p>
      </dsp:txBody>
      <dsp:txXfrm rot="-5400000">
        <a:off x="1" y="2017586"/>
        <a:ext cx="1145177" cy="490791"/>
      </dsp:txXfrm>
    </dsp:sp>
    <dsp:sp modelId="{F0F52A6A-2D8F-440F-8069-F9FC400BF7D4}">
      <dsp:nvSpPr>
        <dsp:cNvPr id="0" name=""/>
        <dsp:cNvSpPr/>
      </dsp:nvSpPr>
      <dsp:spPr>
        <a:xfrm rot="5400000">
          <a:off x="4155699" y="-1565524"/>
          <a:ext cx="1063379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5162363"/>
              <a:satOff val="13197"/>
              <a:lumOff val="-24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noProof="0" dirty="0" smtClean="0">
              <a:solidFill>
                <a:schemeClr val="tx1"/>
              </a:solidFill>
              <a:latin typeface="Cambria" pitchFamily="18" charset="0"/>
              <a:ea typeface="+mj-ea"/>
              <a:cs typeface="Times New Roman" pitchFamily="18" charset="0"/>
            </a:rPr>
            <a:t>Поделиться нашим опытом и знаниями приобретенными в процессе вступления в ЕС</a:t>
          </a:r>
          <a:endParaRPr lang="en-US" sz="2400" b="0" kern="1200" noProof="0" dirty="0">
            <a:solidFill>
              <a:schemeClr val="tx1"/>
            </a:solidFill>
            <a:latin typeface="Cambria" pitchFamily="18" charset="0"/>
            <a:ea typeface="+mj-ea"/>
            <a:cs typeface="Times New Roman" pitchFamily="18" charset="0"/>
          </a:endParaRPr>
        </a:p>
      </dsp:txBody>
      <dsp:txXfrm rot="-5400000">
        <a:off x="1145178" y="1496907"/>
        <a:ext cx="7032512" cy="959559"/>
      </dsp:txXfrm>
    </dsp:sp>
    <dsp:sp modelId="{31ABBFFF-EE20-4562-B6B9-0119FD0988F0}">
      <dsp:nvSpPr>
        <dsp:cNvPr id="0" name=""/>
        <dsp:cNvSpPr/>
      </dsp:nvSpPr>
      <dsp:spPr>
        <a:xfrm rot="5400000">
          <a:off x="-245395" y="3132732"/>
          <a:ext cx="1635968" cy="1145177"/>
        </a:xfrm>
        <a:prstGeom prst="chevron">
          <a:avLst/>
        </a:prstGeom>
        <a:solidFill>
          <a:schemeClr val="accent5">
            <a:hueOff val="10324727"/>
            <a:satOff val="26393"/>
            <a:lumOff val="-49215"/>
            <a:alphaOff val="0"/>
          </a:schemeClr>
        </a:solidFill>
        <a:ln w="25400" cap="flat" cmpd="sng" algn="ctr">
          <a:solidFill>
            <a:schemeClr val="accent5">
              <a:hueOff val="10324727"/>
              <a:satOff val="26393"/>
              <a:lumOff val="-492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 </a:t>
          </a:r>
          <a:endParaRPr lang="tr-TR" sz="3400" kern="1200" dirty="0"/>
        </a:p>
      </dsp:txBody>
      <dsp:txXfrm rot="-5400000">
        <a:off x="1" y="3459926"/>
        <a:ext cx="1145177" cy="490791"/>
      </dsp:txXfrm>
    </dsp:sp>
    <dsp:sp modelId="{A0A03920-6B36-4498-90AC-35E38FE6B5ED}">
      <dsp:nvSpPr>
        <dsp:cNvPr id="0" name=""/>
        <dsp:cNvSpPr/>
      </dsp:nvSpPr>
      <dsp:spPr>
        <a:xfrm rot="5400000">
          <a:off x="4155699" y="-123184"/>
          <a:ext cx="1063379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0324727"/>
              <a:satOff val="26393"/>
              <a:lumOff val="-492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noProof="0" dirty="0" smtClean="0">
              <a:solidFill>
                <a:schemeClr val="tx1"/>
              </a:solidFill>
              <a:latin typeface="Cambria" pitchFamily="18" charset="0"/>
              <a:ea typeface="+mj-ea"/>
              <a:cs typeface="Times New Roman" pitchFamily="18" charset="0"/>
            </a:rPr>
            <a:t>Для укрепления двусторонних и многосторонних отношений в статистическом сообществе</a:t>
          </a:r>
          <a:endParaRPr lang="en-US" sz="2400" b="0" kern="1200" noProof="0" dirty="0">
            <a:solidFill>
              <a:schemeClr val="tx1"/>
            </a:solidFill>
            <a:latin typeface="Cambria" pitchFamily="18" charset="0"/>
            <a:ea typeface="+mj-ea"/>
            <a:cs typeface="Times New Roman" pitchFamily="18" charset="0"/>
          </a:endParaRPr>
        </a:p>
      </dsp:txBody>
      <dsp:txXfrm rot="-5400000">
        <a:off x="1145178" y="2939247"/>
        <a:ext cx="7032512" cy="959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54686F-6A59-43CC-B5E3-48BA89F8ED28}" type="datetimeFigureOut">
              <a:rPr lang="tr-TR"/>
              <a:pPr>
                <a:defRPr/>
              </a:pPr>
              <a:t>12.11.2013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826BB57-4D4B-4E61-9CA0-36055B9A98D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6400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9EEDD0-1610-41D5-B65E-80575464228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3648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F7978-E070-4035-ABBF-417CCE785C36}" type="slidenum">
              <a:rPr lang="tr-TR" altLang="en-US" smtClean="0"/>
              <a:pPr/>
              <a:t>18</a:t>
            </a:fld>
            <a:endParaRPr lang="tr-TR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9B63A-CC0B-4756-A2DC-C3EC20F1E6E6}" type="slidenum">
              <a:rPr lang="tr-TR" altLang="en-US" smtClean="0"/>
              <a:pPr/>
              <a:t>20</a:t>
            </a:fld>
            <a:endParaRPr lang="tr-TR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en-US" noProof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C06EA3-1754-4177-A7DB-56A22C1B501D}" type="slidenum">
              <a:rPr lang="tr-TR" altLang="en-US" smtClean="0"/>
              <a:pPr/>
              <a:t>21</a:t>
            </a:fld>
            <a:endParaRPr lang="tr-TR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en-US" noProof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MINISTRY OF DEVELOPMENT TURKISH STATISTICAL INSTITUTE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INTERNATIONAL COOPERATION GROUP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CE724-CF6F-4ED8-8606-9CFFE5D4235F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tr-TR" altLang="en-US" smtClean="0"/>
              <a:t>As I stated before, t</a:t>
            </a:r>
            <a:r>
              <a:rPr lang="en-US" altLang="en-US" smtClean="0"/>
              <a:t>he participation of main data provider organizations is very important for the effective implementation of USST Programme</a:t>
            </a:r>
            <a:r>
              <a:rPr lang="tr-TR" altLang="en-US" smtClean="0"/>
              <a:t>. TurkStat gives importance the cooperation issue and aims to work with you in close cooperation. </a:t>
            </a:r>
          </a:p>
          <a:p>
            <a:endParaRPr lang="tr-TR" altLang="en-US" smtClean="0"/>
          </a:p>
          <a:p>
            <a:r>
              <a:rPr lang="tr-TR" altLang="en-US" smtClean="0"/>
              <a:t>Such kind of meetings will ensure firstly coming together, in later stage keeping together and finally working together and we will reach the success.       </a:t>
            </a:r>
          </a:p>
          <a:p>
            <a:endParaRPr lang="tr-TR" altLang="en-US" smtClean="0"/>
          </a:p>
          <a:p>
            <a:endParaRPr lang="tr-TR" altLang="en-US" smtClean="0"/>
          </a:p>
          <a:p>
            <a:endParaRPr lang="tr-TR" altLang="en-US" smtClean="0"/>
          </a:p>
          <a:p>
            <a:endParaRPr lang="tr-TR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890C71-81D0-4BBC-B16A-4532F4151D2F}" type="slidenum">
              <a:rPr lang="tr-TR" altLang="en-US" smtClean="0"/>
              <a:pPr/>
              <a:t>29</a:t>
            </a:fld>
            <a:endParaRPr lang="tr-T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dirty="0" smtClean="0"/>
              <a:t>Asıl alt başlık stilini düzenlemek için tıklatın</a:t>
            </a:r>
            <a:endParaRPr lang="tr-T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13.09.2013 </a:t>
            </a:r>
            <a:endParaRPr lang="tr-T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2C635-BEC7-47F5-965D-4689A5F05D10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13.09.2013 </a:t>
            </a:r>
            <a:endParaRPr lang="tr-T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71B09-E953-46A2-9438-AD719509875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81075"/>
            <a:ext cx="2057400" cy="51450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81075"/>
            <a:ext cx="6019800" cy="51450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13.09.2013 </a:t>
            </a:r>
            <a:endParaRPr lang="tr-T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6274-D3D8-4E5F-BBC6-0EA7DCDBAF0A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57375"/>
            <a:ext cx="4038600" cy="4268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57375"/>
            <a:ext cx="4038600" cy="4268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647700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13.09.2013 </a:t>
            </a:r>
            <a:endParaRPr lang="tr-T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06D3-487F-4E68-8997-A85B7CE085C1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dirty="0" smtClean="0"/>
              <a:t>Asıl başlık stili </a:t>
            </a:r>
            <a:r>
              <a:rPr lang="tr-TR" smtClean="0"/>
              <a:t>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13.09.2013 </a:t>
            </a:r>
            <a:endParaRPr lang="tr-T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689B0-F08B-4794-91B1-78FC345DBCCD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86808" cy="647700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2000240"/>
            <a:ext cx="4038600" cy="41259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2000240"/>
            <a:ext cx="4038600" cy="41259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13.09.2013 </a:t>
            </a:r>
            <a:endParaRPr lang="tr-T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99AC8-FDAB-4567-B571-A0BF64D5A4BA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00035" y="1928802"/>
            <a:ext cx="400052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1" y="2643183"/>
            <a:ext cx="4040188" cy="34829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3439" y="1928802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2643183"/>
            <a:ext cx="4041775" cy="34829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13.09.2013 </a:t>
            </a:r>
            <a:endParaRPr lang="tr-TR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4DC6A-D91D-4584-AA32-54D564C9431B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13.09.2013 </a:t>
            </a:r>
            <a:endParaRPr lang="tr-T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5ECC-7DEB-46E4-9BFE-79A14764E192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13.09.2013 </a:t>
            </a:r>
            <a:endParaRPr lang="tr-TR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5B86E-3AA0-4C14-955A-138E60DEE09D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785795"/>
            <a:ext cx="3008313" cy="7858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1000109"/>
            <a:ext cx="5111751" cy="51260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643051"/>
            <a:ext cx="3008313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13.09.2013 </a:t>
            </a:r>
            <a:endParaRPr lang="tr-T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8EA36-4490-4231-9F9B-1B33252582E9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928671"/>
            <a:ext cx="5486400" cy="3798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13.09.2013 </a:t>
            </a:r>
            <a:endParaRPr lang="tr-T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4A293-F5C9-40A2-ABC1-4AEA73C4D72B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1075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Presentation Plan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57375"/>
            <a:ext cx="822960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43813" y="65722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13.09.2013 </a:t>
            </a:r>
            <a:endParaRPr lang="tr-T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553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n>
                  <a:solidFill>
                    <a:srgbClr val="AB2328"/>
                  </a:solidFill>
                </a:ln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6BBD25D6-D2DF-4CBE-A91E-A819FA79384B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07950" y="176213"/>
            <a:ext cx="32400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tr-TR" sz="1400" b="1">
                <a:solidFill>
                  <a:srgbClr val="AB232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tr-TR" sz="1400" b="1">
                <a:solidFill>
                  <a:srgbClr val="AB232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tr-TR" sz="1400" b="1">
                <a:solidFill>
                  <a:srgbClr val="AB232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TURKISH STATISTICAL INSTITUTE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330950"/>
            <a:ext cx="3924300" cy="4794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International</a:t>
            </a:r>
            <a:r>
              <a:rPr lang="tr-T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Relations</a:t>
            </a:r>
            <a:r>
              <a:rPr lang="tr-T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Department</a:t>
            </a:r>
            <a:endParaRPr lang="tr-TR" sz="1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tr-T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International</a:t>
            </a: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Project Management </a:t>
            </a: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</a:p>
        </p:txBody>
      </p:sp>
      <p:pic>
        <p:nvPicPr>
          <p:cNvPr id="3" name="Picture 9" descr="logoL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47063" y="117475"/>
            <a:ext cx="6794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647700"/>
            <a:ext cx="9144000" cy="0"/>
          </a:xfrm>
          <a:prstGeom prst="line">
            <a:avLst/>
          </a:prstGeom>
          <a:noFill/>
          <a:ln w="19050">
            <a:solidFill>
              <a:srgbClr val="AB2328"/>
            </a:solidFill>
            <a:round/>
            <a:headEnd/>
            <a:tailEnd/>
          </a:ln>
          <a:effectLst>
            <a:outerShdw blurRad="50800" dir="78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6286500"/>
            <a:ext cx="9144000" cy="0"/>
          </a:xfrm>
          <a:prstGeom prst="line">
            <a:avLst/>
          </a:prstGeom>
          <a:noFill/>
          <a:ln w="19050">
            <a:solidFill>
              <a:srgbClr val="AB2328"/>
            </a:solidFill>
            <a:round/>
            <a:headEnd/>
            <a:tailEnd/>
          </a:ln>
          <a:effectLst>
            <a:outerShdw blurRad="127000" dist="152400" dir="5400000" sx="65000" sy="65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 noChangeArrowheads="1"/>
          </p:cNvSpPr>
          <p:nvPr>
            <p:ph type="ctrTitle"/>
          </p:nvPr>
        </p:nvSpPr>
        <p:spPr>
          <a:xfrm>
            <a:off x="357158" y="662684"/>
            <a:ext cx="8286808" cy="5570756"/>
          </a:xfrm>
        </p:spPr>
        <p:txBody>
          <a:bodyPr wrap="square">
            <a:spAutoFit/>
          </a:bodyPr>
          <a:lstStyle/>
          <a:p>
            <a:pPr algn="r"/>
            <a:r>
              <a:rPr lang="tr-TR" altLang="en-US" sz="1200" dirty="0" smtClean="0"/>
              <a:t/>
            </a:r>
            <a:br>
              <a:rPr lang="tr-TR" altLang="en-US" sz="1200" dirty="0" smtClean="0"/>
            </a:br>
            <a:r>
              <a:rPr lang="tr-TR" altLang="en-US" sz="1200" b="1" dirty="0" smtClean="0">
                <a:solidFill>
                  <a:srgbClr val="07027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r-TR" altLang="en-US" sz="1200" dirty="0" smtClean="0"/>
              <a:t/>
            </a:r>
            <a:br>
              <a:rPr lang="tr-TR" altLang="en-US" sz="1200" dirty="0" smtClean="0"/>
            </a:br>
            <a:r>
              <a:rPr lang="tr-TR" altLang="en-US" sz="1200" dirty="0" smtClean="0"/>
              <a:t/>
            </a:r>
            <a:br>
              <a:rPr lang="tr-TR" altLang="en-US" sz="1200" dirty="0" smtClean="0"/>
            </a:br>
            <a:r>
              <a:rPr lang="tr-TR" altLang="en-US" sz="1200" dirty="0" smtClean="0"/>
              <a:t/>
            </a:r>
            <a:br>
              <a:rPr lang="tr-TR" altLang="en-US" sz="1200" dirty="0" smtClean="0"/>
            </a:br>
            <a:r>
              <a:rPr lang="tr-TR" altLang="en-US" sz="1200" dirty="0" smtClean="0"/>
              <a:t/>
            </a:r>
            <a:br>
              <a:rPr lang="tr-TR" altLang="en-US" sz="1200" dirty="0" smtClean="0"/>
            </a:br>
            <a:r>
              <a:rPr lang="tr-TR" altLang="en-US" sz="1200" dirty="0" smtClean="0"/>
              <a:t/>
            </a:r>
            <a:br>
              <a:rPr lang="tr-TR" altLang="en-US" sz="1200" dirty="0" smtClean="0"/>
            </a:br>
            <a:r>
              <a:rPr lang="en-US" sz="3200" b="1" dirty="0" smtClean="0">
                <a:latin typeface="Cambria" pitchFamily="18" charset="0"/>
                <a:cs typeface="Andalus" pitchFamily="18" charset="-78"/>
              </a:rPr>
              <a:t> </a:t>
            </a:r>
            <a:r>
              <a:rPr lang="ru-RU" sz="4000" b="1" dirty="0" smtClean="0">
                <a:latin typeface="Cambria" pitchFamily="18" charset="0"/>
                <a:cs typeface="Andalus" pitchFamily="18" charset="-78"/>
              </a:rPr>
              <a:t>Статистическая Система Турции</a:t>
            </a:r>
            <a:r>
              <a:rPr lang="tr-TR" altLang="en-US" sz="3200" b="1" dirty="0" smtClean="0">
                <a:solidFill>
                  <a:srgbClr val="070272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r-TR" altLang="en-US" sz="3200" b="1" dirty="0" smtClean="0">
                <a:solidFill>
                  <a:srgbClr val="070272"/>
                </a:solidFill>
                <a:latin typeface="Tahoma" pitchFamily="34" charset="0"/>
                <a:cs typeface="Tahoma" pitchFamily="34" charset="0"/>
              </a:rPr>
            </a:br>
            <a:r>
              <a:rPr lang="tr-TR" altLang="en-US" sz="2400" dirty="0" smtClean="0"/>
              <a:t/>
            </a:r>
            <a:br>
              <a:rPr lang="tr-TR" altLang="en-US" sz="2400" dirty="0" smtClean="0"/>
            </a:br>
            <a:r>
              <a:rPr lang="ru-RU" sz="2400" b="1" dirty="0"/>
              <a:t>Семинар по внедрению и </a:t>
            </a:r>
            <a:r>
              <a:rPr lang="ru-RU" sz="2400" b="1" dirty="0" smtClean="0"/>
              <a:t>связям </a:t>
            </a:r>
            <a:r>
              <a:rPr lang="ru-RU" sz="2400" b="1" dirty="0"/>
              <a:t>между CHC 2008 года и ECC 2010 года и </a:t>
            </a:r>
            <a:br>
              <a:rPr lang="ru-RU" sz="2400" b="1" dirty="0"/>
            </a:br>
            <a:r>
              <a:rPr lang="ru-RU" sz="2400" b="1" dirty="0"/>
              <a:t>Руководством по Статистике Государственных Финансов</a:t>
            </a:r>
            <a:br>
              <a:rPr lang="ru-RU" sz="2400" b="1" dirty="0"/>
            </a:br>
            <a:r>
              <a:rPr lang="en-US" altLang="en-US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altLang="en-US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tr-TR" altLang="en-US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20-22  </a:t>
            </a:r>
            <a:r>
              <a:rPr lang="ru-RU" altLang="en-US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ноября 2</a:t>
            </a:r>
            <a:r>
              <a:rPr lang="en-US" altLang="en-US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013 </a:t>
            </a:r>
            <a:br>
              <a:rPr lang="en-US" altLang="en-US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en-US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Стамбул</a:t>
            </a:r>
            <a:r>
              <a:rPr lang="tr-TR" altLang="en-US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-</a:t>
            </a:r>
            <a:r>
              <a:rPr lang="en-US" altLang="en-US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en-US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Турция</a:t>
            </a:r>
            <a:r>
              <a:rPr lang="tr-TR" altLang="en-US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r-TR" altLang="en-US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tr-TR" altLang="en-US" sz="2400" dirty="0" smtClean="0"/>
              <a:t/>
            </a:r>
            <a:br>
              <a:rPr lang="tr-TR" altLang="en-US" sz="2400" dirty="0" smtClean="0"/>
            </a:br>
            <a:r>
              <a:rPr lang="tr-TR" altLang="en-US" sz="2400" dirty="0" smtClean="0"/>
              <a:t>				</a:t>
            </a:r>
            <a:r>
              <a:rPr lang="en-US" altLang="en-US" sz="2400" b="1" dirty="0" smtClean="0">
                <a:solidFill>
                  <a:srgbClr val="21066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r-TR" altLang="en-US" sz="2400" b="1" dirty="0" smtClean="0">
                <a:solidFill>
                  <a:srgbClr val="21066E"/>
                </a:solidFill>
                <a:latin typeface="Tahoma" pitchFamily="34" charset="0"/>
                <a:cs typeface="Tahoma" pitchFamily="34" charset="0"/>
              </a:rPr>
              <a:t>	     </a:t>
            </a:r>
            <a:r>
              <a:rPr lang="ru-RU" altLang="en-US" sz="2000" b="1" dirty="0" err="1" smtClean="0">
                <a:solidFill>
                  <a:srgbClr val="070272"/>
                </a:solidFill>
                <a:latin typeface="Tahoma" pitchFamily="34" charset="0"/>
                <a:cs typeface="Tahoma" pitchFamily="34" charset="0"/>
              </a:rPr>
              <a:t>Альпер</a:t>
            </a:r>
            <a:r>
              <a:rPr lang="en-US" altLang="en-US" sz="2000" b="1" dirty="0" smtClean="0">
                <a:solidFill>
                  <a:srgbClr val="07027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en-US" sz="2000" b="1" dirty="0" err="1" smtClean="0">
                <a:solidFill>
                  <a:srgbClr val="070272"/>
                </a:solidFill>
                <a:latin typeface="Tahoma" pitchFamily="34" charset="0"/>
                <a:cs typeface="Tahoma" pitchFamily="34" charset="0"/>
              </a:rPr>
              <a:t>Гюкюменгил</a:t>
            </a:r>
            <a:r>
              <a:rPr lang="en-US" altLang="en-US" sz="2000" b="1" dirty="0" smtClean="0">
                <a:solidFill>
                  <a:srgbClr val="070272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altLang="en-US" sz="2000" b="1" dirty="0" smtClean="0">
                <a:solidFill>
                  <a:srgbClr val="070272"/>
                </a:solidFill>
                <a:latin typeface="Tahoma" pitchFamily="34" charset="0"/>
                <a:cs typeface="Tahoma" pitchFamily="34" charset="0"/>
              </a:rPr>
            </a:br>
            <a:r>
              <a:rPr lang="tr-TR" altLang="en-US" sz="2000" b="1" dirty="0" smtClean="0">
                <a:solidFill>
                  <a:srgbClr val="070272"/>
                </a:solidFill>
                <a:latin typeface="Tahoma" pitchFamily="34" charset="0"/>
                <a:cs typeface="Tahoma" pitchFamily="34" charset="0"/>
              </a:rPr>
              <a:t>			              </a:t>
            </a:r>
            <a:r>
              <a:rPr lang="ru-RU" altLang="en-US" sz="2000" b="1" dirty="0" smtClean="0">
                <a:solidFill>
                  <a:srgbClr val="070272"/>
                </a:solidFill>
                <a:latin typeface="Tahoma" pitchFamily="34" charset="0"/>
                <a:cs typeface="Tahoma" pitchFamily="34" charset="0"/>
              </a:rPr>
              <a:t>Начальник международной группы управления проектом</a:t>
            </a:r>
            <a:endParaRPr lang="en-US" altLang="en-US" sz="1200" dirty="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r-TR" altLang="en-US" sz="1100">
                <a:ea typeface="Constantia" pitchFamily="18" charset="0"/>
                <a:cs typeface="Times New Roman" pitchFamily="18" charset="0"/>
              </a:rPr>
              <a:t>					</a:t>
            </a:r>
            <a:endParaRPr lang="tr-TR" altLang="en-US">
              <a:ea typeface="Constantia" pitchFamily="18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13.09.2013 </a:t>
            </a: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F2C635-BEC7-47F5-965D-4689A5F05D10}" type="slidenum">
              <a:rPr lang="tr-TR" smtClean="0"/>
              <a:pPr>
                <a:defRPr/>
              </a:pPr>
              <a:t>1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xfrm>
            <a:off x="7643813" y="6453336"/>
            <a:ext cx="2133600" cy="476250"/>
          </a:xfrm>
          <a:noFill/>
        </p:spPr>
        <p:txBody>
          <a:bodyPr/>
          <a:lstStyle/>
          <a:p>
            <a:r>
              <a:rPr lang="en-US" smtClean="0"/>
              <a:t>13.09.2013 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6948488" y="6453336"/>
            <a:ext cx="2133600" cy="476250"/>
          </a:xfrm>
        </p:spPr>
        <p:txBody>
          <a:bodyPr/>
          <a:lstStyle/>
          <a:p>
            <a:pPr>
              <a:defRPr/>
            </a:pPr>
            <a:fld id="{A43E05B6-A717-4C82-86F9-CE85F00AC468}" type="slidenum">
              <a:rPr lang="tr-TR"/>
              <a:pPr>
                <a:defRPr/>
              </a:pPr>
              <a:t>10</a:t>
            </a:fld>
            <a:endParaRPr lang="tr-TR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92696"/>
            <a:ext cx="8229600" cy="6477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latin typeface="Cambria" pitchFamily="18" charset="0"/>
              </a:rPr>
              <a:t>Правовые основы</a:t>
            </a:r>
            <a:r>
              <a:rPr lang="en-US" sz="2800" b="1" i="1" dirty="0" smtClean="0">
                <a:latin typeface="Cambria" pitchFamily="18" charset="0"/>
              </a:rPr>
              <a:t>(</a:t>
            </a:r>
            <a:r>
              <a:rPr lang="ru-RU" sz="2800" b="1" i="1" dirty="0" smtClean="0">
                <a:latin typeface="Cambria" pitchFamily="18" charset="0"/>
              </a:rPr>
              <a:t>продолжение</a:t>
            </a:r>
            <a:r>
              <a:rPr lang="en-US" sz="2800" b="1" i="1" dirty="0" smtClean="0">
                <a:latin typeface="Cambria" pitchFamily="18" charset="0"/>
              </a:rPr>
              <a:t>)</a:t>
            </a:r>
          </a:p>
        </p:txBody>
      </p:sp>
      <p:sp>
        <p:nvSpPr>
          <p:cNvPr id="3077" name="Rectangle 6"/>
          <p:cNvSpPr>
            <a:spLocks noGrp="1" noChangeArrowheads="1"/>
          </p:cNvSpPr>
          <p:nvPr>
            <p:ph idx="1"/>
          </p:nvPr>
        </p:nvSpPr>
        <p:spPr>
          <a:xfrm>
            <a:off x="251520" y="1412776"/>
            <a:ext cx="8229600" cy="4353347"/>
          </a:xfrm>
        </p:spPr>
        <p:txBody>
          <a:bodyPr/>
          <a:lstStyle/>
          <a:p>
            <a:pPr eaLnBrk="1" hangingPunct="1">
              <a:buNone/>
            </a:pPr>
            <a:r>
              <a:rPr lang="ru-RU" sz="2000" b="1" dirty="0" smtClean="0">
                <a:latin typeface="Cambria" pitchFamily="18" charset="0"/>
              </a:rPr>
              <a:t>Положения</a:t>
            </a:r>
            <a:endParaRPr lang="en-US" sz="2000" b="1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2000" dirty="0" smtClean="0">
                <a:latin typeface="Cambria" pitchFamily="18" charset="0"/>
              </a:rPr>
              <a:t>Положение о Статистическом Совете</a:t>
            </a:r>
            <a:endParaRPr lang="en-US" sz="20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2000" dirty="0" smtClean="0">
                <a:latin typeface="Cambria" pitchFamily="18" charset="0"/>
              </a:rPr>
              <a:t>Положение о порядке и принципе конфиденциальности данных и о защите конфиденциальности данных в официальной статистике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000" dirty="0" smtClean="0">
                <a:latin typeface="Cambria" pitchFamily="18" charset="0"/>
              </a:rPr>
              <a:t>Положение о контроле качества данных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000" dirty="0" smtClean="0">
                <a:latin typeface="Cambria" pitchFamily="18" charset="0"/>
              </a:rPr>
              <a:t>Положение о Совете и его порядке работы</a:t>
            </a:r>
          </a:p>
          <a:p>
            <a:pPr marL="0" indent="0" eaLnBrk="1" hangingPunct="1"/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smtClean="0">
                <a:latin typeface="Cambria" pitchFamily="18" charset="0"/>
              </a:rPr>
              <a:t>     и принципах</a:t>
            </a:r>
            <a:endParaRPr lang="ru-RU" sz="2000" dirty="0">
              <a:latin typeface="Cambria" pitchFamily="18" charset="0"/>
            </a:endParaRPr>
          </a:p>
          <a:p>
            <a:pPr marL="0" indent="0" eaLnBrk="1" hangingPunct="1"/>
            <a:r>
              <a:rPr lang="ru-RU" sz="2000" b="1" dirty="0" smtClean="0">
                <a:latin typeface="Cambria" pitchFamily="18" charset="0"/>
              </a:rPr>
              <a:t>Директивы</a:t>
            </a:r>
            <a:endParaRPr lang="en-US" sz="2000" b="1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2000" dirty="0">
                <a:latin typeface="Cambria" pitchFamily="18" charset="0"/>
              </a:rPr>
              <a:t>Директива на формирование </a:t>
            </a:r>
            <a:r>
              <a:rPr lang="ru-RU" sz="2000" dirty="0" smtClean="0">
                <a:latin typeface="Cambria" pitchFamily="18" charset="0"/>
              </a:rPr>
              <a:t>официальной</a:t>
            </a:r>
          </a:p>
          <a:p>
            <a:pPr marL="0" indent="0" eaLnBrk="1" hangingPunct="1"/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>
                <a:latin typeface="Cambria" pitchFamily="18" charset="0"/>
              </a:rPr>
              <a:t>статистической </a:t>
            </a:r>
            <a:r>
              <a:rPr lang="ru-RU" sz="2000" dirty="0" smtClean="0">
                <a:latin typeface="Cambria" pitchFamily="18" charset="0"/>
              </a:rPr>
              <a:t>программы, рабочих групп</a:t>
            </a:r>
          </a:p>
          <a:p>
            <a:pPr marL="0" indent="0" eaLnBrk="1" hangingPunct="1"/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>
                <a:latin typeface="Cambria" pitchFamily="18" charset="0"/>
              </a:rPr>
              <a:t>и </a:t>
            </a:r>
            <a:r>
              <a:rPr lang="ru-RU" sz="2000" dirty="0" smtClean="0">
                <a:latin typeface="Cambria" pitchFamily="18" charset="0"/>
              </a:rPr>
              <a:t>процедур</a:t>
            </a:r>
            <a:endParaRPr lang="en-US" sz="2000" dirty="0" smtClean="0">
              <a:latin typeface="Cambria" pitchFamily="18" charset="0"/>
            </a:endParaRPr>
          </a:p>
        </p:txBody>
      </p:sp>
      <p:pic>
        <p:nvPicPr>
          <p:cNvPr id="2" name="Picture 2" descr="https://encrypted-tbn1.gstatic.com/images?q=tbn:ANd9GcS6NalvXs8d7vXUP2ZEccxYFVDxwP1dHr_6W6jKoB0MzgA2Ge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068960"/>
            <a:ext cx="239434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xfrm>
            <a:off x="7643813" y="6453336"/>
            <a:ext cx="2133600" cy="476250"/>
          </a:xfrm>
          <a:noFill/>
        </p:spPr>
        <p:txBody>
          <a:bodyPr/>
          <a:lstStyle/>
          <a:p>
            <a:r>
              <a:rPr lang="en-US" smtClean="0"/>
              <a:t>13.09.2013 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6948488" y="6453336"/>
            <a:ext cx="2133600" cy="476250"/>
          </a:xfrm>
        </p:spPr>
        <p:txBody>
          <a:bodyPr/>
          <a:lstStyle/>
          <a:p>
            <a:pPr>
              <a:defRPr/>
            </a:pPr>
            <a:fld id="{A43E05B6-A717-4C82-86F9-CE85F00AC468}" type="slidenum">
              <a:rPr lang="tr-TR"/>
              <a:pPr>
                <a:defRPr/>
              </a:pPr>
              <a:t>11</a:t>
            </a:fld>
            <a:endParaRPr lang="tr-TR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92696"/>
            <a:ext cx="8229600" cy="6477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latin typeface="Cambria" pitchFamily="18" charset="0"/>
              </a:rPr>
              <a:t>Статистический Совет</a:t>
            </a:r>
            <a:endParaRPr lang="en-US" sz="3600" b="1" dirty="0" smtClean="0">
              <a:latin typeface="Cambria" pitchFamily="18" charset="0"/>
            </a:endParaRPr>
          </a:p>
        </p:txBody>
      </p:sp>
      <p:sp>
        <p:nvSpPr>
          <p:cNvPr id="3077" name="Rectangle 6"/>
          <p:cNvSpPr>
            <a:spLocks noGrp="1" noChangeArrowheads="1"/>
          </p:cNvSpPr>
          <p:nvPr>
            <p:ph idx="1"/>
          </p:nvPr>
        </p:nvSpPr>
        <p:spPr>
          <a:xfrm>
            <a:off x="107504" y="1556792"/>
            <a:ext cx="8229600" cy="4752528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ru-RU" sz="2000" b="1" dirty="0" smtClean="0">
                <a:latin typeface="Cambria" pitchFamily="18" charset="0"/>
              </a:rPr>
              <a:t>Статья</a:t>
            </a:r>
            <a:r>
              <a:rPr lang="en-US" sz="2000" b="1" dirty="0" smtClean="0">
                <a:latin typeface="Cambria" pitchFamily="18" charset="0"/>
              </a:rPr>
              <a:t> 20 </a:t>
            </a:r>
            <a:r>
              <a:rPr lang="ru-RU" sz="2000" b="1" dirty="0" smtClean="0">
                <a:latin typeface="Cambria" pitchFamily="18" charset="0"/>
              </a:rPr>
              <a:t>Закона</a:t>
            </a:r>
            <a:endParaRPr lang="ru-RU" sz="1800" dirty="0">
              <a:latin typeface="Cambria" pitchFamily="18" charset="0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ru-RU" sz="1800" dirty="0">
                <a:latin typeface="Cambria" pitchFamily="18" charset="0"/>
              </a:rPr>
              <a:t>Консультирует по вопросам подготовки, </a:t>
            </a:r>
            <a:r>
              <a:rPr lang="ru-RU" sz="1800" dirty="0" smtClean="0">
                <a:latin typeface="Cambria" pitchFamily="18" charset="0"/>
              </a:rPr>
              <a:t>внедрения, развития </a:t>
            </a:r>
            <a:r>
              <a:rPr lang="ru-RU" sz="1800" dirty="0">
                <a:latin typeface="Cambria" pitchFamily="18" charset="0"/>
              </a:rPr>
              <a:t>и </a:t>
            </a:r>
            <a:r>
              <a:rPr lang="ru-RU" sz="1800" dirty="0" smtClean="0">
                <a:latin typeface="Cambria" pitchFamily="18" charset="0"/>
              </a:rPr>
              <a:t>функций </a:t>
            </a:r>
            <a:r>
              <a:rPr lang="ru-RU" sz="1800" dirty="0">
                <a:latin typeface="Cambria" pitchFamily="18" charset="0"/>
              </a:rPr>
              <a:t>официальной </a:t>
            </a:r>
            <a:r>
              <a:rPr lang="ru-RU" sz="1800" dirty="0" smtClean="0">
                <a:latin typeface="Cambria" pitchFamily="18" charset="0"/>
              </a:rPr>
              <a:t>статистики</a:t>
            </a:r>
            <a:endParaRPr lang="ru-RU" sz="1800" dirty="0">
              <a:latin typeface="Cambria" pitchFamily="18" charset="0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ru-RU" sz="1800" dirty="0">
                <a:latin typeface="Cambria" pitchFamily="18" charset="0"/>
              </a:rPr>
              <a:t>Определяет и оценивает потребности </a:t>
            </a:r>
            <a:r>
              <a:rPr lang="ru-RU" sz="1800" dirty="0" smtClean="0">
                <a:latin typeface="Cambria" pitchFamily="18" charset="0"/>
              </a:rPr>
              <a:t>в </a:t>
            </a:r>
            <a:r>
              <a:rPr lang="ru-RU" sz="1800" dirty="0">
                <a:latin typeface="Cambria" pitchFamily="18" charset="0"/>
              </a:rPr>
              <a:t>официальной статистике и </a:t>
            </a:r>
            <a:r>
              <a:rPr lang="ru-RU" sz="1800" dirty="0" smtClean="0">
                <a:latin typeface="Cambria" pitchFamily="18" charset="0"/>
              </a:rPr>
              <a:t>производит </a:t>
            </a:r>
            <a:r>
              <a:rPr lang="ru-RU" sz="1800" dirty="0">
                <a:latin typeface="Cambria" pitchFamily="18" charset="0"/>
              </a:rPr>
              <a:t>исследования для будущих </a:t>
            </a:r>
            <a:r>
              <a:rPr lang="ru-RU" sz="1800" dirty="0" smtClean="0">
                <a:latin typeface="Cambria" pitchFamily="18" charset="0"/>
              </a:rPr>
              <a:t>работ.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ru-RU" sz="2000" b="1" dirty="0">
                <a:latin typeface="Cambria" pitchFamily="18" charset="0"/>
              </a:rPr>
              <a:t>Состав Статистического </a:t>
            </a:r>
            <a:r>
              <a:rPr lang="ru-RU" sz="2000" b="1" dirty="0" smtClean="0">
                <a:latin typeface="Cambria" pitchFamily="18" charset="0"/>
              </a:rPr>
              <a:t>Совета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ru-RU" sz="1800" dirty="0" smtClean="0">
                <a:latin typeface="Cambria" pitchFamily="18" charset="0"/>
              </a:rPr>
              <a:t>Органы </a:t>
            </a:r>
            <a:r>
              <a:rPr lang="ru-RU" sz="1800" dirty="0">
                <a:latin typeface="Cambria" pitchFamily="18" charset="0"/>
              </a:rPr>
              <a:t>государственной </a:t>
            </a:r>
            <a:r>
              <a:rPr lang="ru-RU" sz="1800" dirty="0" smtClean="0">
                <a:latin typeface="Cambria" pitchFamily="18" charset="0"/>
              </a:rPr>
              <a:t>власти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ru-RU" sz="1800" dirty="0" smtClean="0">
                <a:latin typeface="Cambria" pitchFamily="18" charset="0"/>
              </a:rPr>
              <a:t>Академия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ru-RU" sz="1800" dirty="0" smtClean="0">
                <a:latin typeface="Cambria" pitchFamily="18" charset="0"/>
              </a:rPr>
              <a:t>Профессиональные Ассоциации</a:t>
            </a:r>
            <a:endParaRPr lang="en-US" sz="1800" dirty="0" smtClean="0">
              <a:latin typeface="Cambria" pitchFamily="18" charset="0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ru-RU" sz="1800" dirty="0">
                <a:latin typeface="Cambria" pitchFamily="18" charset="0"/>
              </a:rPr>
              <a:t>Неправительственные </a:t>
            </a:r>
            <a:r>
              <a:rPr lang="ru-RU" sz="1800" dirty="0" smtClean="0">
                <a:latin typeface="Cambria" pitchFamily="18" charset="0"/>
              </a:rPr>
              <a:t>организации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ru-RU" sz="2000" b="1" dirty="0" smtClean="0">
                <a:latin typeface="Cambria" pitchFamily="18" charset="0"/>
              </a:rPr>
              <a:t>Регулярность встреч и </a:t>
            </a:r>
            <a:r>
              <a:rPr lang="ru-RU" sz="2000" b="1" dirty="0" err="1" smtClean="0">
                <a:latin typeface="Cambria" pitchFamily="18" charset="0"/>
              </a:rPr>
              <a:t>стуктура</a:t>
            </a:r>
            <a:endParaRPr lang="ru-RU" sz="2000" b="1" dirty="0" smtClean="0">
              <a:latin typeface="Cambria" pitchFamily="18" charset="0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ru-RU" sz="1800" dirty="0" smtClean="0">
                <a:latin typeface="Cambria" pitchFamily="18" charset="0"/>
              </a:rPr>
              <a:t>Статистический Совет встречается минимум один раз в год</a:t>
            </a:r>
            <a:endParaRPr lang="en-US" sz="1800" dirty="0" smtClean="0">
              <a:latin typeface="Cambria" pitchFamily="18" charset="0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ru-RU" sz="1800" dirty="0">
                <a:latin typeface="Cambria" pitchFamily="18" charset="0"/>
              </a:rPr>
              <a:t>Это консультативный орган </a:t>
            </a:r>
            <a:r>
              <a:rPr lang="ru-RU" sz="1800" dirty="0" smtClean="0">
                <a:latin typeface="Cambria" pitchFamily="18" charset="0"/>
              </a:rPr>
              <a:t>статистической системы Турции</a:t>
            </a:r>
            <a:endParaRPr lang="en-US" sz="1800" dirty="0" smtClean="0">
              <a:latin typeface="Cambria" pitchFamily="18" charset="0"/>
            </a:endParaRPr>
          </a:p>
        </p:txBody>
      </p:sp>
      <p:pic>
        <p:nvPicPr>
          <p:cNvPr id="6" name="Picture 7" descr="C:\DOCUME~1\517422~1\LOCALS~1\Temp\Rar$DR65.459\Gonul_Erdem\Ist_Konse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924944"/>
            <a:ext cx="1752799" cy="208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xfrm>
            <a:off x="7643813" y="6453336"/>
            <a:ext cx="2133600" cy="476250"/>
          </a:xfrm>
          <a:noFill/>
        </p:spPr>
        <p:txBody>
          <a:bodyPr/>
          <a:lstStyle/>
          <a:p>
            <a:r>
              <a:rPr lang="en-US" smtClean="0"/>
              <a:t>13.09.2013 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6948488" y="6453336"/>
            <a:ext cx="2133600" cy="476250"/>
          </a:xfrm>
        </p:spPr>
        <p:txBody>
          <a:bodyPr/>
          <a:lstStyle/>
          <a:p>
            <a:pPr>
              <a:defRPr/>
            </a:pPr>
            <a:fld id="{A43E05B6-A717-4C82-86F9-CE85F00AC468}" type="slidenum">
              <a:rPr lang="tr-TR"/>
              <a:pPr>
                <a:defRPr/>
              </a:pPr>
              <a:t>12</a:t>
            </a:fld>
            <a:endParaRPr lang="tr-TR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92696"/>
            <a:ext cx="8229600" cy="647700"/>
          </a:xfrm>
        </p:spPr>
        <p:txBody>
          <a:bodyPr/>
          <a:lstStyle/>
          <a:p>
            <a:pPr algn="l" eaLnBrk="1" hangingPunct="1"/>
            <a:r>
              <a:rPr lang="ru-RU" sz="3000" b="1" dirty="0" smtClean="0">
                <a:latin typeface="Cambria" pitchFamily="18" charset="0"/>
              </a:rPr>
              <a:t>Официальная Статистическая программа</a:t>
            </a:r>
            <a:endParaRPr lang="en-US" sz="3000" b="1" dirty="0" smtClean="0">
              <a:latin typeface="Cambria" pitchFamily="18" charset="0"/>
            </a:endParaRPr>
          </a:p>
        </p:txBody>
      </p:sp>
      <p:sp>
        <p:nvSpPr>
          <p:cNvPr id="3077" name="Rectangle 6"/>
          <p:cNvSpPr>
            <a:spLocks noGrp="1" noChangeArrowheads="1"/>
          </p:cNvSpPr>
          <p:nvPr>
            <p:ph idx="1"/>
          </p:nvPr>
        </p:nvSpPr>
        <p:spPr>
          <a:xfrm>
            <a:off x="518864" y="1340768"/>
            <a:ext cx="8229600" cy="3024336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ru-RU" sz="2000" dirty="0" smtClean="0">
                <a:latin typeface="Cambria" pitchFamily="18" charset="0"/>
              </a:rPr>
              <a:t>Устанавливает основы  </a:t>
            </a:r>
            <a:r>
              <a:rPr lang="ru-RU" sz="2000" dirty="0">
                <a:latin typeface="Cambria" pitchFamily="18" charset="0"/>
              </a:rPr>
              <a:t>для официальной </a:t>
            </a:r>
            <a:r>
              <a:rPr lang="ru-RU" sz="2000" dirty="0" smtClean="0">
                <a:latin typeface="Cambria" pitchFamily="18" charset="0"/>
              </a:rPr>
              <a:t>статистики</a:t>
            </a:r>
            <a:endParaRPr lang="ru-RU" sz="2000" dirty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2000" dirty="0" smtClean="0">
                <a:latin typeface="Cambria" pitchFamily="18" charset="0"/>
              </a:rPr>
              <a:t>Составлена </a:t>
            </a:r>
            <a:r>
              <a:rPr lang="ru-RU" sz="2000" dirty="0" err="1" smtClean="0">
                <a:latin typeface="Cambria" pitchFamily="18" charset="0"/>
              </a:rPr>
              <a:t>ТуркСтат</a:t>
            </a:r>
            <a:r>
              <a:rPr lang="ru-RU" sz="2000" dirty="0" smtClean="0">
                <a:latin typeface="Cambria" pitchFamily="18" charset="0"/>
              </a:rPr>
              <a:t>, принята Советом Министров</a:t>
            </a:r>
            <a:endParaRPr lang="ru-RU" sz="2000" dirty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2000" dirty="0" smtClean="0">
                <a:latin typeface="Cambria" pitchFamily="18" charset="0"/>
              </a:rPr>
              <a:t>Утверждает  </a:t>
            </a:r>
            <a:r>
              <a:rPr lang="ru-RU" sz="2000" dirty="0">
                <a:latin typeface="Cambria" pitchFamily="18" charset="0"/>
              </a:rPr>
              <a:t>цели, </a:t>
            </a:r>
            <a:r>
              <a:rPr lang="ru-RU" sz="2000" dirty="0" smtClean="0">
                <a:latin typeface="Cambria" pitchFamily="18" charset="0"/>
              </a:rPr>
              <a:t>охват, </a:t>
            </a:r>
            <a:r>
              <a:rPr lang="ru-RU" sz="2000" dirty="0">
                <a:latin typeface="Cambria" pitchFamily="18" charset="0"/>
              </a:rPr>
              <a:t>методы, </a:t>
            </a:r>
            <a:r>
              <a:rPr lang="ru-RU" sz="2000" dirty="0" smtClean="0">
                <a:latin typeface="Cambria" pitchFamily="18" charset="0"/>
              </a:rPr>
              <a:t>регулярность, </a:t>
            </a:r>
            <a:r>
              <a:rPr lang="ru-RU" sz="2000" dirty="0">
                <a:latin typeface="Cambria" pitchFamily="18" charset="0"/>
              </a:rPr>
              <a:t>план работы и </a:t>
            </a:r>
            <a:r>
              <a:rPr lang="ru-RU" sz="2000" dirty="0" smtClean="0">
                <a:latin typeface="Cambria" pitchFamily="18" charset="0"/>
              </a:rPr>
              <a:t>принципы распространения</a:t>
            </a:r>
            <a:endParaRPr lang="ru-RU" sz="2000" dirty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2000" dirty="0">
                <a:latin typeface="Cambria" pitchFamily="18" charset="0"/>
              </a:rPr>
              <a:t>Определяет обязанности и полномочия учреждений и организаций по составлению, оценке и публикации </a:t>
            </a:r>
            <a:r>
              <a:rPr lang="ru-RU" sz="2000" dirty="0" smtClean="0">
                <a:latin typeface="Cambria" pitchFamily="18" charset="0"/>
              </a:rPr>
              <a:t>данных</a:t>
            </a:r>
            <a:endParaRPr lang="ru-RU" sz="2000" dirty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2000" dirty="0">
                <a:latin typeface="Cambria" pitchFamily="18" charset="0"/>
              </a:rPr>
              <a:t>Второй период реализации </a:t>
            </a:r>
            <a:r>
              <a:rPr lang="ru-RU" sz="2000" dirty="0" smtClean="0">
                <a:latin typeface="Cambria" pitchFamily="18" charset="0"/>
              </a:rPr>
              <a:t>начался в </a:t>
            </a:r>
            <a:r>
              <a:rPr lang="ru-RU" sz="2000" dirty="0">
                <a:latin typeface="Cambria" pitchFamily="18" charset="0"/>
              </a:rPr>
              <a:t>2012 году и </a:t>
            </a:r>
            <a:r>
              <a:rPr lang="ru-RU" sz="2000" dirty="0" smtClean="0">
                <a:latin typeface="Cambria" pitchFamily="18" charset="0"/>
              </a:rPr>
              <a:t>охватил </a:t>
            </a:r>
            <a:r>
              <a:rPr lang="ru-RU" sz="2000" dirty="0">
                <a:latin typeface="Cambria" pitchFamily="18" charset="0"/>
              </a:rPr>
              <a:t>2012-2016 гг. Первый период прошел </a:t>
            </a:r>
            <a:r>
              <a:rPr lang="ru-RU" sz="2000" dirty="0" smtClean="0">
                <a:latin typeface="Cambria" pitchFamily="18" charset="0"/>
              </a:rPr>
              <a:t>- 2007-2011 </a:t>
            </a:r>
            <a:r>
              <a:rPr lang="ru-RU" sz="2000" dirty="0">
                <a:latin typeface="Cambria" pitchFamily="18" charset="0"/>
              </a:rPr>
              <a:t>гг.</a:t>
            </a:r>
            <a:endParaRPr lang="en-US" sz="2000" dirty="0" smtClean="0">
              <a:latin typeface="Cambria" pitchFamily="18" charset="0"/>
            </a:endParaRPr>
          </a:p>
          <a:p>
            <a:pPr eaLnBrk="1" hangingPunct="1">
              <a:buNone/>
            </a:pPr>
            <a:endParaRPr lang="en-US" sz="2000" b="1" dirty="0" smtClean="0">
              <a:latin typeface="Cambria" pitchFamily="18" charset="0"/>
            </a:endParaRPr>
          </a:p>
          <a:p>
            <a:pPr eaLnBrk="1" hangingPunct="1">
              <a:buNone/>
            </a:pPr>
            <a:endParaRPr lang="en-US" sz="2000" dirty="0" smtClean="0">
              <a:latin typeface="Cambria" pitchFamily="18" charset="0"/>
            </a:endParaRPr>
          </a:p>
        </p:txBody>
      </p:sp>
      <p:pic>
        <p:nvPicPr>
          <p:cNvPr id="1026" name="Picture 2" descr="D:\TuikUser\17500785856\Desktop\r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476" y="4175684"/>
            <a:ext cx="1581300" cy="207983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7" name="6 Dikdörtgen"/>
          <p:cNvSpPr/>
          <p:nvPr/>
        </p:nvSpPr>
        <p:spPr>
          <a:xfrm>
            <a:off x="4139952" y="4133979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dirty="0">
                <a:latin typeface="Cambria" pitchFamily="18" charset="0"/>
                <a:cs typeface="Calibri" pitchFamily="34" charset="0"/>
              </a:rPr>
              <a:t>Статистическая инфраструктура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  <a:cs typeface="Calibri" pitchFamily="34" charset="0"/>
              </a:rPr>
              <a:t>Социальная </a:t>
            </a:r>
            <a:r>
              <a:rPr lang="ru-RU" dirty="0">
                <a:latin typeface="Cambria" pitchFamily="18" charset="0"/>
                <a:cs typeface="Calibri" pitchFamily="34" charset="0"/>
              </a:rPr>
              <a:t>и </a:t>
            </a:r>
            <a:r>
              <a:rPr lang="ru-RU" dirty="0" smtClean="0">
                <a:latin typeface="Cambria" pitchFamily="18" charset="0"/>
                <a:cs typeface="Calibri" pitchFamily="34" charset="0"/>
              </a:rPr>
              <a:t>демографическая статистика</a:t>
            </a:r>
            <a:endParaRPr lang="ru-RU" dirty="0">
              <a:latin typeface="Cambria" pitchFamily="18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dirty="0">
                <a:latin typeface="Cambria" pitchFamily="18" charset="0"/>
                <a:cs typeface="Calibri" pitchFamily="34" charset="0"/>
              </a:rPr>
              <a:t>Макроэкономическая статистика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dirty="0">
                <a:latin typeface="Cambria" pitchFamily="18" charset="0"/>
                <a:cs typeface="Calibri" pitchFamily="34" charset="0"/>
              </a:rPr>
              <a:t>Бизнес-статистика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dirty="0">
                <a:latin typeface="Cambria" pitchFamily="18" charset="0"/>
                <a:cs typeface="Calibri" pitchFamily="34" charset="0"/>
              </a:rPr>
              <a:t>Сельскохозяйственная статистика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dirty="0">
                <a:latin typeface="Cambria" pitchFamily="18" charset="0"/>
                <a:cs typeface="Calibri" pitchFamily="34" charset="0"/>
              </a:rPr>
              <a:t>Статистика окружающей среды</a:t>
            </a:r>
            <a:endParaRPr lang="tr-TR" dirty="0" smtClean="0">
              <a:latin typeface="Cambria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xfrm>
            <a:off x="7643813" y="6453336"/>
            <a:ext cx="2133600" cy="476250"/>
          </a:xfrm>
          <a:noFill/>
        </p:spPr>
        <p:txBody>
          <a:bodyPr/>
          <a:lstStyle/>
          <a:p>
            <a:r>
              <a:rPr lang="en-US" smtClean="0"/>
              <a:t>13.09.2013 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6948488" y="6453336"/>
            <a:ext cx="2133600" cy="476250"/>
          </a:xfrm>
        </p:spPr>
        <p:txBody>
          <a:bodyPr/>
          <a:lstStyle/>
          <a:p>
            <a:pPr>
              <a:defRPr/>
            </a:pPr>
            <a:fld id="{A43E05B6-A717-4C82-86F9-CE85F00AC468}" type="slidenum">
              <a:rPr lang="tr-TR"/>
              <a:pPr>
                <a:defRPr/>
              </a:pPr>
              <a:t>13</a:t>
            </a:fld>
            <a:endParaRPr lang="tr-TR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647700"/>
          </a:xfrm>
        </p:spPr>
        <p:txBody>
          <a:bodyPr/>
          <a:lstStyle/>
          <a:p>
            <a:pPr eaLnBrk="1" hangingPunct="1"/>
            <a:r>
              <a:rPr lang="ru-RU" sz="2700" b="1" dirty="0">
                <a:latin typeface="Cambria" pitchFamily="18" charset="0"/>
              </a:rPr>
              <a:t>Официальная Статистическая программа</a:t>
            </a:r>
            <a:r>
              <a:rPr lang="en-US" sz="2700" b="1" i="1" dirty="0" smtClean="0">
                <a:latin typeface="Cambria" pitchFamily="18" charset="0"/>
              </a:rPr>
              <a:t>(</a:t>
            </a:r>
            <a:r>
              <a:rPr lang="ru-RU" sz="2700" b="1" i="1" dirty="0" smtClean="0">
                <a:latin typeface="Cambria" pitchFamily="18" charset="0"/>
              </a:rPr>
              <a:t>продолжение</a:t>
            </a:r>
            <a:r>
              <a:rPr lang="en-US" sz="2700" b="1" i="1" dirty="0" smtClean="0">
                <a:latin typeface="Cambria" pitchFamily="18" charset="0"/>
              </a:rPr>
              <a:t>)</a:t>
            </a:r>
          </a:p>
        </p:txBody>
      </p:sp>
      <p:sp>
        <p:nvSpPr>
          <p:cNvPr id="3077" name="Rectangle 6"/>
          <p:cNvSpPr>
            <a:spLocks noGrp="1" noChangeArrowheads="1"/>
          </p:cNvSpPr>
          <p:nvPr>
            <p:ph idx="1"/>
          </p:nvPr>
        </p:nvSpPr>
        <p:spPr>
          <a:xfrm>
            <a:off x="518864" y="1484784"/>
            <a:ext cx="8229600" cy="4896544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200" b="1" dirty="0" smtClean="0">
                <a:latin typeface="Cambria" pitchFamily="18" charset="0"/>
              </a:rPr>
              <a:t>Рабочие группы по Программе Официальной Статистики </a:t>
            </a:r>
          </a:p>
          <a:p>
            <a:pPr marL="342900" lvl="1" indent="-342900" eaLnBrk="1" hangingPunct="1">
              <a:buFont typeface="Wingdings" pitchFamily="2" charset="2"/>
              <a:buChar char="§"/>
            </a:pPr>
            <a:r>
              <a:rPr lang="ru-RU" sz="1600" dirty="0" smtClean="0">
                <a:latin typeface="Cambria" pitchFamily="18" charset="0"/>
              </a:rPr>
              <a:t>Собираются </a:t>
            </a:r>
            <a:r>
              <a:rPr lang="ru-RU" sz="1600" dirty="0">
                <a:latin typeface="Cambria" pitchFamily="18" charset="0"/>
              </a:rPr>
              <a:t>в течении года с участием:</a:t>
            </a:r>
            <a:endParaRPr lang="en-US" sz="1600" dirty="0">
              <a:latin typeface="Cambria" pitchFamily="18" charset="0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ru-RU" sz="1600" dirty="0" smtClean="0">
                <a:latin typeface="Cambria" pitchFamily="18" charset="0"/>
              </a:rPr>
              <a:t>Работников </a:t>
            </a:r>
            <a:r>
              <a:rPr lang="ru-RU" sz="1600" dirty="0" err="1" smtClean="0">
                <a:latin typeface="Cambria" pitchFamily="18" charset="0"/>
              </a:rPr>
              <a:t>ТуркСтат</a:t>
            </a:r>
            <a:endParaRPr lang="en-US" sz="1600" dirty="0" smtClean="0">
              <a:latin typeface="Cambria" pitchFamily="18" charset="0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ru-RU" sz="1600" dirty="0" smtClean="0">
                <a:latin typeface="Cambria" pitchFamily="18" charset="0"/>
              </a:rPr>
              <a:t>Производителей официальной статистики</a:t>
            </a:r>
            <a:endParaRPr lang="en-US" sz="1600" dirty="0" smtClean="0">
              <a:latin typeface="Cambria" pitchFamily="18" charset="0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ru-RU" sz="1600" dirty="0" smtClean="0">
                <a:latin typeface="Cambria" pitchFamily="18" charset="0"/>
              </a:rPr>
              <a:t>Представителей </a:t>
            </a:r>
            <a:r>
              <a:rPr lang="ru-RU" sz="1600" dirty="0">
                <a:latin typeface="Cambria" pitchFamily="18" charset="0"/>
              </a:rPr>
              <a:t>неправительственных </a:t>
            </a:r>
            <a:r>
              <a:rPr lang="ru-RU" sz="1600" dirty="0" smtClean="0">
                <a:latin typeface="Cambria" pitchFamily="18" charset="0"/>
              </a:rPr>
              <a:t>организаций</a:t>
            </a:r>
            <a:endParaRPr lang="ru-RU" sz="1600" dirty="0">
              <a:latin typeface="Cambria" pitchFamily="18" charset="0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ru-RU" sz="1600" dirty="0" smtClean="0">
                <a:latin typeface="Cambria" pitchFamily="18" charset="0"/>
              </a:rPr>
              <a:t>Академии, СМИ и представителей </a:t>
            </a:r>
            <a:r>
              <a:rPr lang="ru-RU" sz="1600" dirty="0">
                <a:latin typeface="Cambria" pitchFamily="18" charset="0"/>
              </a:rPr>
              <a:t>частного </a:t>
            </a:r>
            <a:r>
              <a:rPr lang="ru-RU" sz="1600" dirty="0" smtClean="0">
                <a:latin typeface="Cambria" pitchFamily="18" charset="0"/>
              </a:rPr>
              <a:t>сектора</a:t>
            </a:r>
            <a:endParaRPr lang="ru-RU" sz="1600" dirty="0">
              <a:latin typeface="Cambria" pitchFamily="18" charset="0"/>
            </a:endParaRPr>
          </a:p>
          <a:p>
            <a:pPr marL="342900" lvl="1" indent="-342900" eaLnBrk="1" hangingPunct="1">
              <a:buFont typeface="Wingdings" pitchFamily="2" charset="2"/>
              <a:buChar char="§"/>
            </a:pPr>
            <a:r>
              <a:rPr lang="ru-RU" sz="1600" dirty="0" smtClean="0">
                <a:latin typeface="Cambria" pitchFamily="18" charset="0"/>
              </a:rPr>
              <a:t>Существует 50 </a:t>
            </a:r>
            <a:r>
              <a:rPr lang="ru-RU" sz="1600" dirty="0">
                <a:latin typeface="Cambria" pitchFamily="18" charset="0"/>
              </a:rPr>
              <a:t>рабочих групп в </a:t>
            </a:r>
            <a:r>
              <a:rPr lang="ru-RU" sz="1600" dirty="0" smtClean="0">
                <a:latin typeface="Cambria" pitchFamily="18" charset="0"/>
              </a:rPr>
              <a:t>ОСП</a:t>
            </a:r>
          </a:p>
          <a:p>
            <a:pPr marL="342900" lvl="1" indent="-342900" eaLnBrk="1" hangingPunct="1">
              <a:buFont typeface="Wingdings" pitchFamily="2" charset="2"/>
              <a:buChar char="§"/>
            </a:pPr>
            <a:r>
              <a:rPr lang="ru-RU" sz="1600" dirty="0" smtClean="0">
                <a:latin typeface="Cambria" pitchFamily="18" charset="0"/>
              </a:rPr>
              <a:t>553 человека </a:t>
            </a:r>
            <a:r>
              <a:rPr lang="ru-RU" sz="1600" dirty="0">
                <a:latin typeface="Cambria" pitchFamily="18" charset="0"/>
              </a:rPr>
              <a:t>приняли участие в 55 заседаниях, </a:t>
            </a:r>
            <a:r>
              <a:rPr lang="ru-RU" sz="1600" dirty="0" smtClean="0">
                <a:latin typeface="Cambria" pitchFamily="18" charset="0"/>
              </a:rPr>
              <a:t>организованных </a:t>
            </a:r>
            <a:r>
              <a:rPr lang="ru-RU" sz="1600" dirty="0">
                <a:latin typeface="Cambria" pitchFamily="18" charset="0"/>
              </a:rPr>
              <a:t>в 2012 </a:t>
            </a:r>
            <a:r>
              <a:rPr lang="ru-RU" sz="1600" dirty="0" smtClean="0">
                <a:latin typeface="Cambria" pitchFamily="18" charset="0"/>
              </a:rPr>
              <a:t>году</a:t>
            </a:r>
          </a:p>
          <a:p>
            <a:pPr marL="342900" lvl="1" indent="-342900" eaLnBrk="1" hangingPunct="1">
              <a:buFont typeface="Wingdings" pitchFamily="2" charset="2"/>
              <a:buChar char="§"/>
            </a:pPr>
            <a:r>
              <a:rPr lang="ru-RU" sz="1600" dirty="0" smtClean="0">
                <a:latin typeface="Cambria" pitchFamily="18" charset="0"/>
              </a:rPr>
              <a:t>Цели рабочих групп:</a:t>
            </a:r>
            <a:endParaRPr lang="ru-RU" sz="1600" dirty="0">
              <a:latin typeface="Cambria" pitchFamily="18" charset="0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ru-RU" sz="1600" dirty="0" smtClean="0">
                <a:latin typeface="Cambria" pitchFamily="18" charset="0"/>
              </a:rPr>
              <a:t>обеспечение выполнения </a:t>
            </a:r>
            <a:r>
              <a:rPr lang="ru-RU" sz="1600" dirty="0">
                <a:latin typeface="Cambria" pitchFamily="18" charset="0"/>
              </a:rPr>
              <a:t>/ проверки отсутствующих данных </a:t>
            </a:r>
            <a:r>
              <a:rPr lang="ru-RU" sz="1600" dirty="0" smtClean="0">
                <a:latin typeface="Cambria" pitchFamily="18" charset="0"/>
              </a:rPr>
              <a:t>в ЕС/международных </a:t>
            </a:r>
            <a:r>
              <a:rPr lang="ru-RU" sz="1600" dirty="0">
                <a:latin typeface="Cambria" pitchFamily="18" charset="0"/>
              </a:rPr>
              <a:t>изданий, </a:t>
            </a:r>
            <a:r>
              <a:rPr lang="ru-RU" sz="1600" dirty="0" smtClean="0">
                <a:latin typeface="Cambria" pitchFamily="18" charset="0"/>
              </a:rPr>
              <a:t>отчетах </a:t>
            </a:r>
            <a:r>
              <a:rPr lang="ru-RU" sz="1600" dirty="0">
                <a:latin typeface="Cambria" pitchFamily="18" charset="0"/>
              </a:rPr>
              <a:t>и </a:t>
            </a:r>
            <a:r>
              <a:rPr lang="ru-RU" sz="1600" dirty="0" smtClean="0">
                <a:latin typeface="Cambria" pitchFamily="18" charset="0"/>
              </a:rPr>
              <a:t>веб-сайтах</a:t>
            </a:r>
            <a:endParaRPr lang="ru-RU" sz="1600" dirty="0">
              <a:latin typeface="Cambria" pitchFamily="18" charset="0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ru-RU" sz="1600" dirty="0" smtClean="0">
                <a:latin typeface="Cambria" pitchFamily="18" charset="0"/>
              </a:rPr>
              <a:t>Составление перечня административных </a:t>
            </a:r>
            <a:r>
              <a:rPr lang="ru-RU" sz="1600" dirty="0">
                <a:latin typeface="Cambria" pitchFamily="18" charset="0"/>
              </a:rPr>
              <a:t>записей в турецкой статистической системе (с помощью вопросника, подготовленного </a:t>
            </a:r>
            <a:r>
              <a:rPr lang="ru-RU" sz="1600" dirty="0" err="1" smtClean="0">
                <a:latin typeface="Cambria" pitchFamily="18" charset="0"/>
              </a:rPr>
              <a:t>ТуркСтат</a:t>
            </a:r>
            <a:r>
              <a:rPr lang="ru-RU" sz="1600" dirty="0" smtClean="0">
                <a:latin typeface="Cambria" pitchFamily="18" charset="0"/>
              </a:rPr>
              <a:t>).</a:t>
            </a:r>
            <a:endParaRPr lang="ru-RU" sz="1600" dirty="0">
              <a:latin typeface="Cambria" pitchFamily="18" charset="0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ru-RU" sz="1600" dirty="0">
                <a:latin typeface="Cambria" pitchFamily="18" charset="0"/>
              </a:rPr>
              <a:t>Р</a:t>
            </a:r>
            <a:r>
              <a:rPr lang="ru-RU" sz="1600" dirty="0" smtClean="0">
                <a:latin typeface="Cambria" pitchFamily="18" charset="0"/>
              </a:rPr>
              <a:t>екомендации </a:t>
            </a:r>
            <a:r>
              <a:rPr lang="ru-RU" sz="1600" dirty="0">
                <a:latin typeface="Cambria" pitchFamily="18" charset="0"/>
              </a:rPr>
              <a:t>относительно использования методов, </a:t>
            </a:r>
            <a:r>
              <a:rPr lang="ru-RU" sz="1600" dirty="0" smtClean="0">
                <a:latin typeface="Cambria" pitchFamily="18" charset="0"/>
              </a:rPr>
              <a:t>классификаций </a:t>
            </a:r>
            <a:r>
              <a:rPr lang="ru-RU" sz="1600" dirty="0">
                <a:latin typeface="Cambria" pitchFamily="18" charset="0"/>
              </a:rPr>
              <a:t>и </a:t>
            </a:r>
            <a:r>
              <a:rPr lang="ru-RU" sz="1600" dirty="0" smtClean="0">
                <a:latin typeface="Cambria" pitchFamily="18" charset="0"/>
              </a:rPr>
              <a:t>т.д.</a:t>
            </a:r>
            <a:endParaRPr lang="en-US" sz="1600" dirty="0" smtClean="0">
              <a:latin typeface="Cambria" pitchFamily="18" charset="0"/>
            </a:endParaRPr>
          </a:p>
          <a:p>
            <a:pPr eaLnBrk="1" hangingPunct="1">
              <a:buNone/>
            </a:pPr>
            <a:endParaRPr lang="en-US" sz="20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xfrm>
            <a:off x="7643813" y="6453336"/>
            <a:ext cx="2133600" cy="476250"/>
          </a:xfrm>
          <a:noFill/>
        </p:spPr>
        <p:txBody>
          <a:bodyPr/>
          <a:lstStyle/>
          <a:p>
            <a:r>
              <a:rPr lang="en-US" smtClean="0"/>
              <a:t>13.09.2013 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6948488" y="6453336"/>
            <a:ext cx="2133600" cy="476250"/>
          </a:xfrm>
        </p:spPr>
        <p:txBody>
          <a:bodyPr/>
          <a:lstStyle/>
          <a:p>
            <a:pPr>
              <a:defRPr/>
            </a:pPr>
            <a:fld id="{A43E05B6-A717-4C82-86F9-CE85F00AC468}" type="slidenum">
              <a:rPr lang="tr-TR"/>
              <a:pPr>
                <a:defRPr/>
              </a:pPr>
              <a:t>14</a:t>
            </a:fld>
            <a:endParaRPr lang="tr-TR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647700"/>
          </a:xfrm>
        </p:spPr>
        <p:txBody>
          <a:bodyPr/>
          <a:lstStyle/>
          <a:p>
            <a:pPr eaLnBrk="1" hangingPunct="1"/>
            <a:r>
              <a:rPr lang="ru-RU" sz="2500" b="1" dirty="0">
                <a:latin typeface="Cambria" pitchFamily="18" charset="0"/>
              </a:rPr>
              <a:t>Официальная Статистическая программа(продолжение)</a:t>
            </a:r>
            <a:endParaRPr lang="en-US" sz="2500" b="1" i="1" dirty="0" smtClean="0">
              <a:latin typeface="Cambria" pitchFamily="18" charset="0"/>
            </a:endParaRPr>
          </a:p>
        </p:txBody>
      </p:sp>
      <p:sp>
        <p:nvSpPr>
          <p:cNvPr id="3077" name="Rectangle 6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32048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000" b="1" dirty="0" smtClean="0">
                <a:latin typeface="Cambria" pitchFamily="18" charset="0"/>
              </a:rPr>
              <a:t>Заседания рабочей группы по Программе Официальной Статистике</a:t>
            </a:r>
            <a:endParaRPr lang="en-US" sz="2000" dirty="0" smtClean="0">
              <a:latin typeface="Cambria" pitchFamily="18" charset="0"/>
            </a:endParaRPr>
          </a:p>
        </p:txBody>
      </p:sp>
      <p:graphicFrame>
        <p:nvGraphicFramePr>
          <p:cNvPr id="7" name="6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418774"/>
              </p:ext>
            </p:extLst>
          </p:nvPr>
        </p:nvGraphicFramePr>
        <p:xfrm>
          <a:off x="539552" y="2132856"/>
          <a:ext cx="7992887" cy="416312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{91EBBBCC-DAD2-459C-BE2E-F6DE35CF9A28}</a:tableStyleId>
              </a:tblPr>
              <a:tblGrid>
                <a:gridCol w="3456605"/>
                <a:gridCol w="1941124"/>
                <a:gridCol w="2595158"/>
              </a:tblGrid>
              <a:tr h="67207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b="1" kern="1200" dirty="0" smtClean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effectLst/>
                          <a:latin typeface="Cambria" pitchFamily="18" charset="0"/>
                        </a:rPr>
                        <a:t>вид учреждения</a:t>
                      </a:r>
                      <a:endParaRPr lang="tr-TR" sz="1600" b="1" kern="1200" dirty="0">
                        <a:solidFill>
                          <a:srgbClr val="003399"/>
                        </a:solidFill>
                        <a:effectLst/>
                        <a:latin typeface="Cambria" pitchFamily="18" charset="0"/>
                        <a:ea typeface="+mn-ea"/>
                        <a:cs typeface="Arial" charset="0"/>
                      </a:endParaRPr>
                    </a:p>
                  </a:txBody>
                  <a:tcPr marL="53017" marR="5891" marT="5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kern="1200" dirty="0" smtClean="0">
                          <a:effectLst/>
                          <a:latin typeface="Cambria" pitchFamily="18" charset="0"/>
                        </a:rPr>
                        <a:t>количество</a:t>
                      </a:r>
                      <a:r>
                        <a:rPr lang="ru-RU" sz="1600" b="1" kern="1200" baseline="0" dirty="0" smtClean="0">
                          <a:effectLst/>
                          <a:latin typeface="Cambria" pitchFamily="18" charset="0"/>
                        </a:rPr>
                        <a:t> единиц</a:t>
                      </a:r>
                      <a:endParaRPr lang="tr-TR" sz="1600" b="1" kern="1200" dirty="0">
                        <a:solidFill>
                          <a:srgbClr val="003399"/>
                        </a:solidFill>
                        <a:effectLst/>
                        <a:latin typeface="Cambria" pitchFamily="18" charset="0"/>
                        <a:ea typeface="+mn-ea"/>
                        <a:cs typeface="Arial" charset="0"/>
                      </a:endParaRPr>
                    </a:p>
                  </a:txBody>
                  <a:tcPr marL="5891" marR="5891" marT="5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kern="1200" dirty="0" smtClean="0">
                          <a:effectLst/>
                          <a:latin typeface="Cambria" pitchFamily="18" charset="0"/>
                        </a:rPr>
                        <a:t>участники</a:t>
                      </a:r>
                      <a:endParaRPr lang="tr-TR" sz="1600" b="1" kern="1200" dirty="0">
                        <a:solidFill>
                          <a:srgbClr val="003399"/>
                        </a:solidFill>
                        <a:effectLst/>
                        <a:latin typeface="Cambria" pitchFamily="18" charset="0"/>
                        <a:ea typeface="+mn-ea"/>
                        <a:cs typeface="Arial" charset="0"/>
                      </a:endParaRPr>
                    </a:p>
                  </a:txBody>
                  <a:tcPr marL="5891" marR="5891" marT="5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tr-TR" sz="1600" b="0" i="0" u="none" strike="noStrike" dirty="0" smtClean="0">
                          <a:solidFill>
                            <a:schemeClr val="dk1"/>
                          </a:solidFill>
                          <a:latin typeface="Cambria" pitchFamily="18" charset="0"/>
                        </a:rPr>
                        <a:t>  </a:t>
                      </a:r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latin typeface="Cambria" pitchFamily="18" charset="0"/>
                        </a:rPr>
                        <a:t>Министерства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</a:rPr>
                        <a:t> и подразделения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5891" marR="5891" marT="5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tr-TR" sz="1600" b="0" u="none" strike="noStrike" dirty="0">
                          <a:latin typeface="Cambria" pitchFamily="18" charset="0"/>
                        </a:rPr>
                        <a:t>172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5891" marR="5891" marT="5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tr-TR" sz="1600" b="0" u="none" strike="noStrike" dirty="0">
                          <a:latin typeface="Cambria" pitchFamily="18" charset="0"/>
                        </a:rPr>
                        <a:t>468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5891" marR="5891" marT="5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Другие государственные организации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5891" marR="5891" marT="5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tr-TR" sz="1600" b="0" u="none" strike="noStrike" dirty="0">
                          <a:latin typeface="Cambria" pitchFamily="18" charset="0"/>
                        </a:rPr>
                        <a:t>19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5891" marR="5891" marT="5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tr-TR" sz="1600" b="0" i="0" u="none" strike="noStrike" dirty="0" smtClean="0">
                          <a:solidFill>
                            <a:schemeClr val="dk1"/>
                          </a:solidFill>
                          <a:latin typeface="Cambria" pitchFamily="18" charset="0"/>
                        </a:rPr>
                        <a:t>  </a:t>
                      </a:r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latin typeface="Cambria" pitchFamily="18" charset="0"/>
                        </a:rPr>
                        <a:t>Неправительственные организации</a:t>
                      </a:r>
                      <a:r>
                        <a:rPr lang="tr-TR" sz="1600" b="0" i="0" u="none" strike="noStrike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</a:rPr>
                        <a:t>и СМИ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5891" marR="5891" marT="5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tr-TR" sz="1600" b="0" u="none" strike="noStrike" dirty="0">
                          <a:latin typeface="Cambria" pitchFamily="18" charset="0"/>
                        </a:rPr>
                        <a:t>67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5891" marR="5891" marT="5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tr-TR" sz="1600" b="0" u="none" strike="noStrike" dirty="0">
                          <a:latin typeface="Cambria" pitchFamily="18" charset="0"/>
                        </a:rPr>
                        <a:t>61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5891" marR="5891" marT="5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tr-TR" sz="1600" b="0" i="0" u="none" strike="noStrike" dirty="0" smtClean="0">
                          <a:solidFill>
                            <a:schemeClr val="dk1"/>
                          </a:solidFill>
                          <a:latin typeface="Cambria" pitchFamily="18" charset="0"/>
                        </a:rPr>
                        <a:t>  </a:t>
                      </a:r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latin typeface="Cambria" pitchFamily="18" charset="0"/>
                        </a:rPr>
                        <a:t>Университеты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5891" marR="5891" marT="5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tr-TR" sz="1600" b="0" u="none" strike="noStrike" dirty="0" smtClean="0">
                          <a:latin typeface="Cambria" pitchFamily="18" charset="0"/>
                        </a:rPr>
                        <a:t>19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5891" marR="5891" marT="5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tr-TR" sz="1600" b="0" u="none" strike="noStrike" dirty="0" smtClean="0">
                          <a:latin typeface="Cambria" pitchFamily="18" charset="0"/>
                        </a:rPr>
                        <a:t>24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5891" marR="5891" marT="5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tr-TR" sz="1600" b="1" i="0" u="none" strike="noStrike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Итого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5891" marR="5891" marT="5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tr-TR" sz="1600" b="1" u="none" strike="noStrike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277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5891" marR="5891" marT="5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tr-TR" sz="1600" b="1" u="none" strike="noStrike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553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5891" marR="5891" marT="58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xfrm>
            <a:off x="7643813" y="6453336"/>
            <a:ext cx="2133600" cy="476250"/>
          </a:xfrm>
          <a:noFill/>
        </p:spPr>
        <p:txBody>
          <a:bodyPr/>
          <a:lstStyle/>
          <a:p>
            <a:r>
              <a:rPr lang="en-US" smtClean="0"/>
              <a:t>13.09.2013 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6948488" y="6453336"/>
            <a:ext cx="2133600" cy="476250"/>
          </a:xfrm>
        </p:spPr>
        <p:txBody>
          <a:bodyPr/>
          <a:lstStyle/>
          <a:p>
            <a:pPr>
              <a:defRPr/>
            </a:pPr>
            <a:fld id="{A43E05B6-A717-4C82-86F9-CE85F00AC468}" type="slidenum">
              <a:rPr lang="tr-TR"/>
              <a:pPr>
                <a:defRPr/>
              </a:pPr>
              <a:t>15</a:t>
            </a:fld>
            <a:endParaRPr lang="tr-TR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92696"/>
            <a:ext cx="8229600" cy="6477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latin typeface="Cambria" pitchFamily="18" charset="0"/>
              </a:rPr>
              <a:t>Протоколы</a:t>
            </a:r>
            <a:endParaRPr lang="en-US" sz="4000" b="1" dirty="0" smtClean="0">
              <a:latin typeface="Cambria" pitchFamily="18" charset="0"/>
            </a:endParaRPr>
          </a:p>
        </p:txBody>
      </p:sp>
      <p:sp>
        <p:nvSpPr>
          <p:cNvPr id="3077" name="Rectangle 6"/>
          <p:cNvSpPr>
            <a:spLocks noGrp="1" noChangeArrowheads="1"/>
          </p:cNvSpPr>
          <p:nvPr>
            <p:ph idx="1"/>
          </p:nvPr>
        </p:nvSpPr>
        <p:spPr>
          <a:xfrm>
            <a:off x="251520" y="1412776"/>
            <a:ext cx="8640960" cy="4896544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ru-RU" sz="1700" dirty="0" smtClean="0">
                <a:latin typeface="Cambria" pitchFamily="18" charset="0"/>
              </a:rPr>
              <a:t>Статьи 7-10 обеспечивают четкое и обширное правовое полномочие с точки зрения сбора данных и доступа к административным регистрам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1700" dirty="0" smtClean="0">
                <a:latin typeface="Cambria" pitchFamily="18" charset="0"/>
              </a:rPr>
              <a:t>Протоколы также введены в действие в органах государственной власти, университетах, профессиональных ассоциациях и  неправительственных организаций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1700" dirty="0" smtClean="0">
                <a:latin typeface="Cambria" pitchFamily="18" charset="0"/>
              </a:rPr>
              <a:t>Например</a:t>
            </a:r>
            <a:r>
              <a:rPr lang="en-US" sz="1700" dirty="0" smtClean="0">
                <a:latin typeface="Cambria" pitchFamily="18" charset="0"/>
              </a:rPr>
              <a:t>,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800" dirty="0" smtClean="0">
              <a:latin typeface="Cambria" pitchFamily="18" charset="0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ru-RU" sz="1500" dirty="0" smtClean="0">
                <a:latin typeface="Cambria" pitchFamily="18" charset="0"/>
              </a:rPr>
              <a:t>Министерство продовольствия, </a:t>
            </a:r>
          </a:p>
          <a:p>
            <a:pPr marL="457200" lvl="1" indent="0" eaLnBrk="1" hangingPunct="1">
              <a:buNone/>
            </a:pPr>
            <a:r>
              <a:rPr lang="ru-RU" sz="1500" dirty="0" smtClean="0">
                <a:latin typeface="Cambria" pitchFamily="18" charset="0"/>
              </a:rPr>
              <a:t>сельского хозяйства и животноводства</a:t>
            </a:r>
          </a:p>
          <a:p>
            <a:pPr lvl="1" eaLnBrk="1" hangingPunct="1">
              <a:buNone/>
            </a:pPr>
            <a:r>
              <a:rPr lang="en-US" sz="1500" i="1" dirty="0" smtClean="0">
                <a:latin typeface="Cambria" pitchFamily="18" charset="0"/>
              </a:rPr>
              <a:t>	(</a:t>
            </a:r>
            <a:r>
              <a:rPr lang="ru-RU" sz="1500" i="1" dirty="0" smtClean="0">
                <a:latin typeface="Cambria" pitchFamily="18" charset="0"/>
              </a:rPr>
              <a:t>Регистр земельных участков</a:t>
            </a:r>
            <a:r>
              <a:rPr lang="en-US" sz="1500" i="1" dirty="0" smtClean="0">
                <a:latin typeface="Cambria" pitchFamily="18" charset="0"/>
              </a:rPr>
              <a:t>)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ru-RU" sz="1500" dirty="0" smtClean="0">
                <a:latin typeface="Cambria" pitchFamily="18" charset="0"/>
              </a:rPr>
              <a:t>Центральный Банк Турецкой Республики</a:t>
            </a:r>
            <a:endParaRPr lang="en-US" sz="1500" dirty="0" smtClean="0">
              <a:latin typeface="Cambria" pitchFamily="18" charset="0"/>
            </a:endParaRPr>
          </a:p>
          <a:p>
            <a:pPr lvl="1" eaLnBrk="1" hangingPunct="1">
              <a:buNone/>
            </a:pPr>
            <a:r>
              <a:rPr lang="en-US" sz="1500" i="1" dirty="0" smtClean="0">
                <a:latin typeface="Cambria" pitchFamily="18" charset="0"/>
              </a:rPr>
              <a:t>	(</a:t>
            </a:r>
            <a:r>
              <a:rPr lang="ru-RU" sz="1500" i="1" dirty="0" smtClean="0">
                <a:latin typeface="Cambria" pitchFamily="18" charset="0"/>
              </a:rPr>
              <a:t>Обследование предпочтений потребителей</a:t>
            </a:r>
            <a:r>
              <a:rPr lang="en-US" sz="1500" i="1" dirty="0" smtClean="0">
                <a:latin typeface="Cambria" pitchFamily="18" charset="0"/>
              </a:rPr>
              <a:t>)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ru-RU" sz="1500" dirty="0" smtClean="0">
                <a:latin typeface="Cambria" pitchFamily="18" charset="0"/>
              </a:rPr>
              <a:t>Агентство Развития Измир</a:t>
            </a:r>
          </a:p>
          <a:p>
            <a:pPr marL="457200" lvl="1" indent="0" eaLnBrk="1" hangingPunct="1">
              <a:buNone/>
            </a:pPr>
            <a:r>
              <a:rPr lang="en-US" sz="1500" i="1" dirty="0" smtClean="0">
                <a:latin typeface="Cambria" pitchFamily="18" charset="0"/>
              </a:rPr>
              <a:t>	(</a:t>
            </a:r>
            <a:r>
              <a:rPr lang="ru-RU" sz="1500" i="1" dirty="0" smtClean="0">
                <a:latin typeface="Cambria" pitchFamily="18" charset="0"/>
              </a:rPr>
              <a:t>Анализ исследований воздействия</a:t>
            </a:r>
            <a:r>
              <a:rPr lang="en-US" sz="1500" i="1" dirty="0" smtClean="0">
                <a:latin typeface="Cambria" pitchFamily="18" charset="0"/>
              </a:rPr>
              <a:t>)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ru-RU" sz="1500" dirty="0" smtClean="0">
                <a:latin typeface="Cambria" pitchFamily="18" charset="0"/>
              </a:rPr>
              <a:t>Министерство культуры и туризма</a:t>
            </a:r>
            <a:endParaRPr lang="en-US" sz="1500" dirty="0" smtClean="0">
              <a:latin typeface="Cambria" pitchFamily="18" charset="0"/>
            </a:endParaRPr>
          </a:p>
          <a:p>
            <a:pPr lvl="1" eaLnBrk="1" hangingPunct="1">
              <a:buNone/>
            </a:pPr>
            <a:r>
              <a:rPr lang="en-US" sz="1500" i="1" dirty="0" smtClean="0">
                <a:latin typeface="Cambria" pitchFamily="18" charset="0"/>
              </a:rPr>
              <a:t>	(</a:t>
            </a:r>
            <a:r>
              <a:rPr lang="ru-RU" sz="1500" i="1" dirty="0" smtClean="0">
                <a:latin typeface="Cambria" pitchFamily="18" charset="0"/>
              </a:rPr>
              <a:t>Обследование внутреннего туризма</a:t>
            </a:r>
            <a:r>
              <a:rPr lang="en-US" sz="1500" i="1" dirty="0" smtClean="0">
                <a:latin typeface="Cambria" pitchFamily="18" charset="0"/>
              </a:rPr>
              <a:t>)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ru-RU" sz="1500" dirty="0" smtClean="0">
                <a:latin typeface="Cambria" pitchFamily="18" charset="0"/>
              </a:rPr>
              <a:t>Совет среднего образования </a:t>
            </a:r>
          </a:p>
          <a:p>
            <a:pPr marL="457200" lvl="1" indent="0" eaLnBrk="1" hangingPunct="1">
              <a:buNone/>
            </a:pPr>
            <a:r>
              <a:rPr lang="ru-RU" sz="1500" i="1" dirty="0">
                <a:latin typeface="Cambria" pitchFamily="18" charset="0"/>
              </a:rPr>
              <a:t> </a:t>
            </a:r>
            <a:r>
              <a:rPr lang="ru-RU" sz="1500" i="1" dirty="0" smtClean="0">
                <a:latin typeface="Cambria" pitchFamily="18" charset="0"/>
              </a:rPr>
              <a:t>    </a:t>
            </a:r>
            <a:r>
              <a:rPr lang="en-US" sz="1500" i="1" dirty="0" smtClean="0">
                <a:latin typeface="Cambria" pitchFamily="18" charset="0"/>
              </a:rPr>
              <a:t>(</a:t>
            </a:r>
            <a:r>
              <a:rPr lang="ru-RU" sz="1500" i="1" dirty="0" smtClean="0">
                <a:latin typeface="Cambria" pitchFamily="18" charset="0"/>
              </a:rPr>
              <a:t>Статистика национального образования</a:t>
            </a:r>
            <a:r>
              <a:rPr lang="en-US" sz="1500" i="1" dirty="0" smtClean="0">
                <a:latin typeface="Cambria" pitchFamily="18" charset="0"/>
              </a:rPr>
              <a:t>)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>
              <a:latin typeface="Cambria" pitchFamily="18" charset="0"/>
            </a:endParaRPr>
          </a:p>
        </p:txBody>
      </p:sp>
      <p:pic>
        <p:nvPicPr>
          <p:cNvPr id="4100" name="Picture 4" descr="http://documentexperts.net/images/j030962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2000" contrast="-2000"/>
          </a:blip>
          <a:srcRect/>
          <a:stretch>
            <a:fillRect/>
          </a:stretch>
        </p:blipFill>
        <p:spPr bwMode="auto">
          <a:xfrm>
            <a:off x="5062563" y="3347966"/>
            <a:ext cx="4019525" cy="256986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xfrm>
            <a:off x="7643813" y="6453336"/>
            <a:ext cx="2133600" cy="476250"/>
          </a:xfrm>
          <a:noFill/>
        </p:spPr>
        <p:txBody>
          <a:bodyPr/>
          <a:lstStyle/>
          <a:p>
            <a:r>
              <a:rPr lang="en-US" smtClean="0"/>
              <a:t>13.09.2013 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6948488" y="6453336"/>
            <a:ext cx="2133600" cy="476250"/>
          </a:xfrm>
        </p:spPr>
        <p:txBody>
          <a:bodyPr/>
          <a:lstStyle/>
          <a:p>
            <a:pPr>
              <a:defRPr/>
            </a:pPr>
            <a:fld id="{A43E05B6-A717-4C82-86F9-CE85F00AC468}" type="slidenum">
              <a:rPr lang="tr-TR"/>
              <a:pPr>
                <a:defRPr/>
              </a:pPr>
              <a:t>16</a:t>
            </a:fld>
            <a:endParaRPr lang="tr-TR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20688"/>
            <a:ext cx="8229600" cy="647700"/>
          </a:xfrm>
        </p:spPr>
        <p:txBody>
          <a:bodyPr/>
          <a:lstStyle/>
          <a:p>
            <a:pPr eaLnBrk="1" hangingPunct="1"/>
            <a:r>
              <a:rPr lang="ru-RU" sz="2600" b="1" dirty="0" smtClean="0">
                <a:latin typeface="Cambria" pitchFamily="18" charset="0"/>
              </a:rPr>
              <a:t>Календарь </a:t>
            </a:r>
            <a:r>
              <a:rPr lang="ru-RU" sz="2600" b="1" dirty="0">
                <a:latin typeface="Cambria" pitchFamily="18" charset="0"/>
              </a:rPr>
              <a:t>выпуска национальных данных</a:t>
            </a:r>
          </a:p>
        </p:txBody>
      </p:sp>
      <p:sp>
        <p:nvSpPr>
          <p:cNvPr id="3077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3828181"/>
            <a:ext cx="7787208" cy="2337123"/>
          </a:xfrm>
        </p:spPr>
        <p:txBody>
          <a:bodyPr/>
          <a:lstStyle/>
          <a:p>
            <a:pPr algn="just" eaLnBrk="1" hangingPunct="1"/>
            <a:endParaRPr lang="en-US" sz="2000" dirty="0" smtClean="0">
              <a:latin typeface="Cambria" pitchFamily="18" charset="0"/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1800" dirty="0">
                <a:latin typeface="Cambria" pitchFamily="18" charset="0"/>
              </a:rPr>
              <a:t>Подготовлено </a:t>
            </a:r>
            <a:r>
              <a:rPr lang="ru-RU" sz="1800" dirty="0" err="1" smtClean="0">
                <a:latin typeface="Cambria" pitchFamily="18" charset="0"/>
              </a:rPr>
              <a:t>ТуркСтат</a:t>
            </a:r>
            <a:r>
              <a:rPr lang="ru-RU" sz="1800" dirty="0" smtClean="0">
                <a:latin typeface="Cambria" pitchFamily="18" charset="0"/>
              </a:rPr>
              <a:t> совместно с группой заинтересованных лиц</a:t>
            </a:r>
            <a:r>
              <a:rPr lang="en-GB" sz="1800" dirty="0" smtClean="0">
                <a:latin typeface="Cambria" pitchFamily="18" charset="0"/>
              </a:rPr>
              <a:t>; </a:t>
            </a:r>
            <a:r>
              <a:rPr lang="ru-RU" sz="1800" dirty="0" smtClean="0">
                <a:latin typeface="Cambria" pitchFamily="18" charset="0"/>
              </a:rPr>
              <a:t>публикуется регулярно с  2007 </a:t>
            </a:r>
            <a:r>
              <a:rPr lang="ru-RU" sz="1800" dirty="0">
                <a:latin typeface="Cambria" pitchFamily="18" charset="0"/>
              </a:rPr>
              <a:t>года.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1800" dirty="0" smtClean="0">
                <a:latin typeface="Cambria" pitchFamily="18" charset="0"/>
              </a:rPr>
              <a:t>Даты и время публикации официальной статистики объявляется </a:t>
            </a:r>
            <a:r>
              <a:rPr lang="ru-RU" sz="1800" dirty="0">
                <a:latin typeface="Cambria" pitchFamily="18" charset="0"/>
              </a:rPr>
              <a:t>заранее, </a:t>
            </a:r>
            <a:r>
              <a:rPr lang="ru-RU" sz="1800" dirty="0" smtClean="0">
                <a:latin typeface="Cambria" pitchFamily="18" charset="0"/>
              </a:rPr>
              <a:t>для более своевременного получения информации.</a:t>
            </a:r>
            <a:endParaRPr lang="ru-RU" sz="1800" dirty="0">
              <a:latin typeface="Cambria" pitchFamily="18" charset="0"/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1800" dirty="0" smtClean="0">
                <a:latin typeface="Cambria" pitchFamily="18" charset="0"/>
              </a:rPr>
              <a:t>Является основным инструментом, в котором указывается название пресс-релиза, дата </a:t>
            </a:r>
            <a:r>
              <a:rPr lang="ru-RU" sz="1800" dirty="0">
                <a:latin typeface="Cambria" pitchFamily="18" charset="0"/>
              </a:rPr>
              <a:t>выпуска, сроки и ответственные учреждения</a:t>
            </a:r>
            <a:r>
              <a:rPr lang="ru-RU" sz="1800" dirty="0" smtClean="0">
                <a:latin typeface="Cambria" pitchFamily="18" charset="0"/>
              </a:rPr>
              <a:t>.</a:t>
            </a:r>
            <a:r>
              <a:rPr lang="en-US" sz="1800" dirty="0" smtClean="0">
                <a:latin typeface="Cambria" pitchFamily="18" charset="0"/>
              </a:rPr>
              <a:t> </a:t>
            </a:r>
          </a:p>
        </p:txBody>
      </p:sp>
      <p:pic>
        <p:nvPicPr>
          <p:cNvPr id="2050" name="Picture 2" descr="D:\TuikUser\17500785856\Desktop\uvy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690" y="1365423"/>
            <a:ext cx="7630734" cy="278365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xfrm>
            <a:off x="7643813" y="6453336"/>
            <a:ext cx="2133600" cy="476250"/>
          </a:xfrm>
          <a:noFill/>
        </p:spPr>
        <p:txBody>
          <a:bodyPr/>
          <a:lstStyle/>
          <a:p>
            <a:r>
              <a:rPr lang="en-US" smtClean="0"/>
              <a:t>13.09.2013 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6948488" y="6453336"/>
            <a:ext cx="2133600" cy="476250"/>
          </a:xfrm>
        </p:spPr>
        <p:txBody>
          <a:bodyPr/>
          <a:lstStyle/>
          <a:p>
            <a:pPr>
              <a:defRPr/>
            </a:pPr>
            <a:fld id="{A43E05B6-A717-4C82-86F9-CE85F00AC468}" type="slidenum">
              <a:rPr lang="tr-TR"/>
              <a:pPr>
                <a:defRPr/>
              </a:pPr>
              <a:t>17</a:t>
            </a:fld>
            <a:endParaRPr lang="tr-TR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620688"/>
            <a:ext cx="9144000" cy="647700"/>
          </a:xfrm>
        </p:spPr>
        <p:txBody>
          <a:bodyPr/>
          <a:lstStyle/>
          <a:p>
            <a:pPr eaLnBrk="1" hangingPunct="1"/>
            <a:r>
              <a:rPr lang="ru-RU" sz="2500" b="1" dirty="0">
                <a:latin typeface="Cambria" pitchFamily="18" charset="0"/>
              </a:rPr>
              <a:t>Календарь выпуска национальных данных</a:t>
            </a:r>
            <a:r>
              <a:rPr lang="tr-TR" sz="2500" b="1" i="1" dirty="0" smtClean="0">
                <a:latin typeface="Cambria" pitchFamily="18" charset="0"/>
              </a:rPr>
              <a:t>(</a:t>
            </a:r>
            <a:r>
              <a:rPr lang="ru-RU" sz="2500" b="1" i="1" dirty="0" smtClean="0">
                <a:latin typeface="Cambria" pitchFamily="18" charset="0"/>
              </a:rPr>
              <a:t>продолжение</a:t>
            </a:r>
            <a:r>
              <a:rPr lang="tr-TR" sz="2500" b="1" i="1" dirty="0" smtClean="0">
                <a:latin typeface="Cambria" pitchFamily="18" charset="0"/>
              </a:rPr>
              <a:t>)</a:t>
            </a:r>
            <a:endParaRPr lang="en-US" sz="2500" b="1" i="1" dirty="0" smtClean="0">
              <a:latin typeface="Cambria" pitchFamily="18" charset="0"/>
            </a:endParaRPr>
          </a:p>
        </p:txBody>
      </p:sp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09695"/>
              </p:ext>
            </p:extLst>
          </p:nvPr>
        </p:nvGraphicFramePr>
        <p:xfrm>
          <a:off x="107504" y="1976363"/>
          <a:ext cx="8913077" cy="411693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832292"/>
                <a:gridCol w="1416157"/>
                <a:gridCol w="1416157"/>
                <a:gridCol w="1416157"/>
                <a:gridCol w="1416157"/>
                <a:gridCol w="1416157"/>
              </a:tblGrid>
              <a:tr h="865900">
                <a:tc>
                  <a:txBody>
                    <a:bodyPr/>
                    <a:lstStyle/>
                    <a:p>
                      <a:pPr algn="ctr"/>
                      <a:r>
                        <a:rPr lang="ru-RU" sz="1600" kern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Пресс-релизы/Публикации</a:t>
                      </a:r>
                      <a:endParaRPr lang="en-US" sz="1600" b="1" noProof="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mbria" pitchFamily="18" charset="0"/>
                        </a:rPr>
                        <a:t>2008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mbria" pitchFamily="18" charset="0"/>
                        </a:rPr>
                        <a:t>2009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mbria" pitchFamily="18" charset="0"/>
                        </a:rPr>
                        <a:t>2010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mbria" pitchFamily="18" charset="0"/>
                        </a:rPr>
                        <a:t>2011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mbria" pitchFamily="18" charset="0"/>
                        </a:rPr>
                        <a:t>2012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T="45721" marB="45721" anchor="ctr"/>
                </a:tc>
              </a:tr>
              <a:tr h="4362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Ежедневно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mbria" pitchFamily="18" charset="0"/>
                        </a:rPr>
                        <a:t>753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mbria" pitchFamily="18" charset="0"/>
                        </a:rPr>
                        <a:t>759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 smtClean="0">
                          <a:latin typeface="Cambria" pitchFamily="18" charset="0"/>
                        </a:rPr>
                        <a:t>747</a:t>
                      </a:r>
                      <a:endParaRPr lang="tr-TR" sz="16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mbria" pitchFamily="18" charset="0"/>
                        </a:rPr>
                        <a:t>758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mbria" pitchFamily="18" charset="0"/>
                        </a:rPr>
                        <a:t>787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</a:tr>
              <a:tr h="4362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Еженедельно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mbria" pitchFamily="18" charset="0"/>
                        </a:rPr>
                        <a:t>364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mbria" pitchFamily="18" charset="0"/>
                        </a:rPr>
                        <a:t>416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 smtClean="0">
                          <a:latin typeface="Cambria" pitchFamily="18" charset="0"/>
                        </a:rPr>
                        <a:t>414</a:t>
                      </a:r>
                      <a:endParaRPr lang="tr-TR" sz="16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mbria" pitchFamily="18" charset="0"/>
                        </a:rPr>
                        <a:t>467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mbria" pitchFamily="18" charset="0"/>
                        </a:rPr>
                        <a:t>467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</a:tr>
              <a:tr h="4362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Ежемесячно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mbria" pitchFamily="18" charset="0"/>
                        </a:rPr>
                        <a:t>696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mbria" pitchFamily="18" charset="0"/>
                        </a:rPr>
                        <a:t>756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 smtClean="0">
                          <a:latin typeface="Cambria" pitchFamily="18" charset="0"/>
                        </a:rPr>
                        <a:t>764</a:t>
                      </a:r>
                      <a:endParaRPr lang="tr-TR" sz="16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mbria" pitchFamily="18" charset="0"/>
                        </a:rPr>
                        <a:t>759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mbria" pitchFamily="18" charset="0"/>
                        </a:rPr>
                        <a:t>801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</a:tr>
              <a:tr h="4362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Квартально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mbria" pitchFamily="18" charset="0"/>
                        </a:rPr>
                        <a:t>120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mbria" pitchFamily="18" charset="0"/>
                        </a:rPr>
                        <a:t>136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 smtClean="0">
                          <a:latin typeface="Cambria" pitchFamily="18" charset="0"/>
                        </a:rPr>
                        <a:t>164</a:t>
                      </a:r>
                      <a:endParaRPr lang="tr-TR" sz="16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mbria" pitchFamily="18" charset="0"/>
                        </a:rPr>
                        <a:t>152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mbria" pitchFamily="18" charset="0"/>
                        </a:rPr>
                        <a:t>166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</a:tr>
              <a:tr h="4362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Дважды в год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mbria" pitchFamily="18" charset="0"/>
                        </a:rPr>
                        <a:t>4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mbria" pitchFamily="18" charset="0"/>
                        </a:rPr>
                        <a:t>8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 smtClean="0">
                          <a:latin typeface="Cambria" pitchFamily="18" charset="0"/>
                        </a:rPr>
                        <a:t>10</a:t>
                      </a:r>
                      <a:endParaRPr lang="tr-TR" sz="16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mbria" pitchFamily="18" charset="0"/>
                        </a:rPr>
                        <a:t>4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mbria" pitchFamily="18" charset="0"/>
                        </a:rPr>
                        <a:t>7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</a:tr>
              <a:tr h="4362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Ежегодно</a:t>
                      </a:r>
                      <a:endParaRPr lang="tr-TR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mbria" pitchFamily="18" charset="0"/>
                        </a:rPr>
                        <a:t>196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mbria" pitchFamily="18" charset="0"/>
                        </a:rPr>
                        <a:t>151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 smtClean="0">
                          <a:latin typeface="Cambria" pitchFamily="18" charset="0"/>
                        </a:rPr>
                        <a:t>152</a:t>
                      </a:r>
                      <a:endParaRPr lang="tr-TR" sz="16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mbria" pitchFamily="18" charset="0"/>
                        </a:rPr>
                        <a:t>145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mbria" pitchFamily="18" charset="0"/>
                        </a:rPr>
                        <a:t>175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</a:tr>
              <a:tr h="63337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Итого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8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2133</a:t>
                      </a:r>
                      <a:endParaRPr lang="tr-TR" sz="18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8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2226</a:t>
                      </a:r>
                      <a:endParaRPr lang="tr-TR" sz="18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8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2251</a:t>
                      </a:r>
                      <a:endParaRPr lang="tr-TR" sz="18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8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2285</a:t>
                      </a:r>
                      <a:endParaRPr lang="tr-TR" sz="18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8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2403</a:t>
                      </a:r>
                      <a:endParaRPr lang="tr-TR" sz="18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T="45721" marB="45721" anchor="ctr"/>
                </a:tc>
              </a:tr>
            </a:tbl>
          </a:graphicData>
        </a:graphic>
      </p:graphicFrame>
      <p:sp>
        <p:nvSpPr>
          <p:cNvPr id="9" name="8 Dikdörtgen"/>
          <p:cNvSpPr/>
          <p:nvPr/>
        </p:nvSpPr>
        <p:spPr>
          <a:xfrm>
            <a:off x="611560" y="141277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Вышедшие пресс-релизы</a:t>
            </a:r>
            <a:r>
              <a:rPr lang="en-US" b="1" dirty="0" smtClean="0">
                <a:latin typeface="Cambria" pitchFamily="18" charset="0"/>
              </a:rPr>
              <a:t>/</a:t>
            </a:r>
            <a:r>
              <a:rPr lang="ru-RU" b="1" dirty="0" smtClean="0">
                <a:latin typeface="Cambria" pitchFamily="18" charset="0"/>
              </a:rPr>
              <a:t>публикации,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ru-RU" b="1" dirty="0" smtClean="0">
                <a:latin typeface="Cambria" pitchFamily="18" charset="0"/>
              </a:rPr>
              <a:t>по годам</a:t>
            </a:r>
            <a:endParaRPr lang="tr-TR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lum bright="23000" contrast="-42000"/>
          </a:blip>
          <a:srcRect/>
          <a:stretch>
            <a:fillRect/>
          </a:stretch>
        </p:blipFill>
        <p:spPr bwMode="auto">
          <a:xfrm>
            <a:off x="357158" y="857232"/>
            <a:ext cx="835824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ea typeface="Calibri" pitchFamily="34" charset="0"/>
              </a:rPr>
              <a:t>13.09.2013 </a:t>
            </a:r>
            <a:endParaRPr lang="tr-TR" altLang="en-US" smtClean="0">
              <a:ea typeface="Calibri" pitchFamily="34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3714752"/>
            <a:ext cx="8072494" cy="1938992"/>
          </a:xfrm>
          <a:noFill/>
        </p:spPr>
        <p:txBody>
          <a:bodyPr wrap="square" rtlCol="0">
            <a:spAutoFit/>
          </a:bodyPr>
          <a:lstStyle/>
          <a:p>
            <a:pPr lvl="1" eaLnBrk="1" hangingPunct="1"/>
            <a:r>
              <a:rPr lang="ru-RU" altLang="en-US" sz="4000" b="1" kern="1200" dirty="0" smtClean="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rPr>
              <a:t>ЧАСТЬ 2:</a:t>
            </a:r>
            <a:r>
              <a:rPr lang="ru-RU" altLang="en-US" sz="4000" b="1" kern="1200" dirty="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rPr>
              <a:t/>
            </a:r>
            <a:br>
              <a:rPr lang="ru-RU" altLang="en-US" sz="4000" b="1" kern="1200" dirty="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ru-RU" altLang="en-US" sz="4000" b="1" kern="1200" dirty="0" smtClean="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rPr>
              <a:t> Международное</a:t>
            </a:r>
            <a:br>
              <a:rPr lang="ru-RU" altLang="en-US" sz="4000" b="1" kern="1200" dirty="0" smtClean="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ru-RU" altLang="en-US" sz="4000" b="1" kern="1200" dirty="0" smtClean="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rPr>
              <a:t>сотрудничество</a:t>
            </a:r>
            <a:r>
              <a:rPr lang="ru-RU" altLang="en-US" sz="4000" b="1" kern="1200" dirty="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rPr>
              <a:t> </a:t>
            </a:r>
            <a:r>
              <a:rPr lang="ru-RU" altLang="en-US" sz="4000" b="1" kern="1200" dirty="0" err="1" smtClean="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rPr>
              <a:t>ТуркСтат</a:t>
            </a:r>
            <a:endParaRPr lang="tr-TR" altLang="en-US" sz="4000" b="1" kern="1200" dirty="0" smtClean="0">
              <a:solidFill>
                <a:schemeClr val="tx1"/>
              </a:solidFill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BD06D3-487F-4E68-8997-A85B7CE085C1}" type="slidenum">
              <a:rPr lang="tr-TR" smtClean="0"/>
              <a:pPr>
                <a:defRPr/>
              </a:pPr>
              <a:t>18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13.09.2013 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BD06D3-487F-4E68-8997-A85B7CE085C1}" type="slidenum">
              <a:rPr lang="tr-TR" smtClean="0"/>
              <a:pPr>
                <a:defRPr/>
              </a:pPr>
              <a:t>19</a:t>
            </a:fld>
            <a:endParaRPr lang="tr-T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85720" y="1412776"/>
            <a:ext cx="5857916" cy="451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50000"/>
              </a:spcBef>
              <a:buFontTx/>
              <a:buChar char="•"/>
              <a:defRPr/>
            </a:pPr>
            <a:r>
              <a:rPr lang="ru-RU" altLang="en-US" sz="2000" kern="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Кандидатура Турции для вхождения в ЕС в 1999 году – важная веха в процессе развития потенциала </a:t>
            </a:r>
            <a:r>
              <a:rPr lang="ru-RU" altLang="en-US" sz="2000" kern="0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ТуркСтат</a:t>
            </a:r>
            <a:r>
              <a:rPr lang="ru-RU" altLang="en-US" sz="2000" kern="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marL="342900" lvl="0" indent="-342900">
              <a:spcBef>
                <a:spcPct val="50000"/>
              </a:spcBef>
              <a:buFontTx/>
              <a:buChar char="•"/>
              <a:defRPr/>
            </a:pPr>
            <a:r>
              <a:rPr lang="ru-RU" altLang="en-US" sz="2000" kern="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Приоритет – стать членом ЕС</a:t>
            </a:r>
            <a:endParaRPr lang="ru-RU" altLang="en-US" sz="2000" kern="0" dirty="0">
              <a:latin typeface="Cambria" pitchFamily="18" charset="0"/>
              <a:ea typeface="Calibri" pitchFamily="34" charset="0"/>
              <a:cs typeface="Calibri" pitchFamily="34" charset="0"/>
            </a:endParaRPr>
          </a:p>
          <a:p>
            <a:pPr marL="342900" lvl="0" indent="-342900">
              <a:spcBef>
                <a:spcPct val="50000"/>
              </a:spcBef>
              <a:buFontTx/>
              <a:buChar char="•"/>
              <a:defRPr/>
            </a:pPr>
            <a:r>
              <a:rPr lang="ru-RU" altLang="en-US" sz="2000" kern="0" dirty="0">
                <a:latin typeface="Cambria" pitchFamily="18" charset="0"/>
                <a:ea typeface="Calibri" pitchFamily="34" charset="0"/>
                <a:cs typeface="Calibri" pitchFamily="34" charset="0"/>
              </a:rPr>
              <a:t>Взаимодействие с Евростат </a:t>
            </a:r>
            <a:r>
              <a:rPr lang="ru-RU" altLang="en-US" sz="2000" kern="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и мероприятие по Глобальной Оценки в </a:t>
            </a:r>
            <a:r>
              <a:rPr lang="ru-RU" altLang="en-US" sz="2000" kern="0" dirty="0">
                <a:latin typeface="Cambria" pitchFamily="18" charset="0"/>
                <a:ea typeface="Calibri" pitchFamily="34" charset="0"/>
                <a:cs typeface="Calibri" pitchFamily="34" charset="0"/>
              </a:rPr>
              <a:t>2002 году.</a:t>
            </a:r>
          </a:p>
          <a:p>
            <a:pPr marL="342900" lvl="0" indent="-342900">
              <a:spcBef>
                <a:spcPct val="50000"/>
              </a:spcBef>
              <a:buFontTx/>
              <a:buChar char="•"/>
              <a:defRPr/>
            </a:pPr>
            <a:r>
              <a:rPr lang="ru-RU" altLang="en-US" sz="2000" kern="0" dirty="0">
                <a:latin typeface="Cambria" pitchFamily="18" charset="0"/>
                <a:ea typeface="Calibri" pitchFamily="34" charset="0"/>
                <a:cs typeface="Calibri" pitchFamily="34" charset="0"/>
              </a:rPr>
              <a:t>Участие в </a:t>
            </a:r>
            <a:r>
              <a:rPr lang="ru-RU" altLang="en-US" sz="2000" kern="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семинарах, совещаниях </a:t>
            </a:r>
            <a:r>
              <a:rPr lang="ru-RU" altLang="en-US" sz="2000" kern="0" dirty="0">
                <a:latin typeface="Cambria" pitchFamily="18" charset="0"/>
                <a:ea typeface="Calibri" pitchFamily="34" charset="0"/>
                <a:cs typeface="Calibri" pitchFamily="34" charset="0"/>
              </a:rPr>
              <a:t>и учебных </a:t>
            </a:r>
            <a:r>
              <a:rPr lang="ru-RU" altLang="en-US" sz="2000" kern="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курсах ЕС</a:t>
            </a:r>
            <a:endParaRPr lang="ru-RU" altLang="en-US" sz="2000" kern="0" dirty="0">
              <a:latin typeface="Cambria" pitchFamily="18" charset="0"/>
              <a:ea typeface="Calibri" pitchFamily="34" charset="0"/>
              <a:cs typeface="Calibri" pitchFamily="34" charset="0"/>
            </a:endParaRPr>
          </a:p>
          <a:p>
            <a:pPr marL="342900" lvl="0" indent="-342900">
              <a:spcBef>
                <a:spcPct val="50000"/>
              </a:spcBef>
              <a:buFontTx/>
              <a:buChar char="•"/>
              <a:defRPr/>
            </a:pPr>
            <a:r>
              <a:rPr lang="ru-RU" altLang="en-US" sz="2000" kern="0" dirty="0">
                <a:latin typeface="Cambria" pitchFamily="18" charset="0"/>
                <a:ea typeface="Calibri" pitchFamily="34" charset="0"/>
                <a:cs typeface="Calibri" pitchFamily="34" charset="0"/>
              </a:rPr>
              <a:t>Инициирование </a:t>
            </a:r>
            <a:r>
              <a:rPr lang="ru-RU" altLang="en-US" sz="2000" kern="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программ, финансируемых ЕС</a:t>
            </a:r>
            <a:endParaRPr lang="ru-RU" altLang="en-US" sz="2000" kern="0" dirty="0">
              <a:latin typeface="Cambria" pitchFamily="18" charset="0"/>
              <a:ea typeface="Calibri" pitchFamily="34" charset="0"/>
              <a:cs typeface="Calibri" pitchFamily="34" charset="0"/>
            </a:endParaRPr>
          </a:p>
          <a:p>
            <a:pPr marL="342900" lvl="0" indent="-342900">
              <a:spcBef>
                <a:spcPct val="50000"/>
              </a:spcBef>
              <a:buFontTx/>
              <a:buChar char="•"/>
              <a:defRPr/>
            </a:pPr>
            <a:r>
              <a:rPr lang="ru-RU" altLang="en-US" sz="2000" kern="0" dirty="0">
                <a:latin typeface="Cambria" pitchFamily="18" charset="0"/>
                <a:ea typeface="Calibri" pitchFamily="34" charset="0"/>
                <a:cs typeface="Calibri" pitchFamily="34" charset="0"/>
              </a:rPr>
              <a:t>Обновление </a:t>
            </a:r>
            <a:r>
              <a:rPr lang="ru-RU" altLang="en-US" sz="2000" kern="0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Программы Статистической Системы Турции (с 2003 года)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46" y="714356"/>
            <a:ext cx="850688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sz="3000" b="1" dirty="0" smtClean="0">
                <a:solidFill>
                  <a:srgbClr val="262626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Участие в программах, финансированных ЕС</a:t>
            </a:r>
            <a:endParaRPr lang="tr-TR" altLang="en-US" sz="3000" b="1" dirty="0">
              <a:solidFill>
                <a:srgbClr val="262626"/>
              </a:solidFill>
              <a:latin typeface="Cambria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9" name="Picture 4" descr="j0233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928802"/>
            <a:ext cx="2693986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13.09.2013 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76256" y="6093296"/>
            <a:ext cx="2133600" cy="476250"/>
          </a:xfrm>
        </p:spPr>
        <p:txBody>
          <a:bodyPr/>
          <a:lstStyle/>
          <a:p>
            <a:pPr>
              <a:defRPr/>
            </a:pPr>
            <a:fld id="{A2BD06D3-487F-4E68-8997-A85B7CE085C1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5720" y="64291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rgbClr val="262626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Содержание</a:t>
            </a:r>
            <a:endParaRPr lang="tr-TR" sz="3600" b="1" kern="0" dirty="0" smtClean="0">
              <a:solidFill>
                <a:srgbClr val="262626"/>
              </a:solidFill>
              <a:latin typeface="Cambria" pitchFamily="18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100328"/>
              </p:ext>
            </p:extLst>
          </p:nvPr>
        </p:nvGraphicFramePr>
        <p:xfrm>
          <a:off x="683568" y="1290619"/>
          <a:ext cx="7992888" cy="4869748"/>
        </p:xfrm>
        <a:graphic>
          <a:graphicData uri="http://schemas.openxmlformats.org/drawingml/2006/table">
            <a:tbl>
              <a:tblPr/>
              <a:tblGrid>
                <a:gridCol w="7992888"/>
              </a:tblGrid>
              <a:tr h="667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Часть 1</a:t>
                      </a: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: 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Характеристики статистической системы Турции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  <a:alpha val="61000"/>
                      </a:schemeClr>
                    </a:solidFill>
                  </a:tcPr>
                </a:tc>
              </a:tr>
              <a:tr h="1800593">
                <a:tc>
                  <a:txBody>
                    <a:bodyPr/>
                    <a:lstStyle/>
                    <a:p>
                      <a:pPr marL="363538" marR="0" lvl="0" indent="-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Перспективы и стратегические цели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363538" marR="0" lvl="0" indent="-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Главные принципы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363538" marR="0" lvl="0" indent="-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Правовые основы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363538" marR="0" lvl="0" indent="-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noProof="1" smtClean="0">
                          <a:latin typeface="Cambria" pitchFamily="18" charset="0"/>
                          <a:cs typeface="Calibri" pitchFamily="34" charset="0"/>
                        </a:rPr>
                        <a:t>Статистический</a:t>
                      </a:r>
                      <a:r>
                        <a:rPr lang="ru-RU" sz="1800" baseline="0" noProof="1" smtClean="0">
                          <a:latin typeface="Cambria" pitchFamily="18" charset="0"/>
                          <a:cs typeface="Calibri" pitchFamily="34" charset="0"/>
                        </a:rPr>
                        <a:t> Совет</a:t>
                      </a:r>
                      <a:endParaRPr lang="en-US" sz="1800" noProof="1" smtClean="0">
                        <a:latin typeface="Cambria" pitchFamily="18" charset="0"/>
                        <a:cs typeface="Calibri" pitchFamily="34" charset="0"/>
                      </a:endParaRPr>
                    </a:p>
                    <a:p>
                      <a:pPr marL="363538" marR="0" lvl="0" indent="-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noProof="1" smtClean="0">
                          <a:latin typeface="Cambria" pitchFamily="18" charset="0"/>
                          <a:cs typeface="Calibri" pitchFamily="34" charset="0"/>
                        </a:rPr>
                        <a:t>Официальная статистическая программа</a:t>
                      </a:r>
                      <a:endParaRPr lang="tr-TR" sz="1800" noProof="1" smtClean="0">
                        <a:latin typeface="Cambria" pitchFamily="18" charset="0"/>
                        <a:cs typeface="Calibri" pitchFamily="34" charset="0"/>
                      </a:endParaRPr>
                    </a:p>
                    <a:p>
                      <a:pPr marL="363538" marR="0" lvl="0" indent="-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noProof="1" smtClean="0">
                          <a:latin typeface="Cambria" pitchFamily="18" charset="0"/>
                          <a:cs typeface="Calibri" pitchFamily="34" charset="0"/>
                        </a:rPr>
                        <a:t>Протоколы</a:t>
                      </a:r>
                      <a:endParaRPr lang="tr-TR" sz="1800" noProof="1" smtClean="0">
                        <a:latin typeface="Cambria" pitchFamily="18" charset="0"/>
                        <a:cs typeface="Calibri" pitchFamily="34" charset="0"/>
                      </a:endParaRPr>
                    </a:p>
                    <a:p>
                      <a:pPr marL="363538" marR="0" lvl="0" indent="-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noProof="1" smtClean="0">
                          <a:latin typeface="Cambria" pitchFamily="18" charset="0"/>
                          <a:cs typeface="Calibri" pitchFamily="34" charset="0"/>
                        </a:rPr>
                        <a:t>Календарь выпуска национальных данных</a:t>
                      </a:r>
                      <a:endParaRPr lang="en-US" sz="1800" noProof="1" smtClean="0"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1D5"/>
                    </a:solidFill>
                  </a:tcPr>
                </a:tc>
              </a:tr>
              <a:tr h="667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Часть 2</a:t>
                      </a: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: 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Международное сотрудничество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522522">
                <a:tc>
                  <a:txBody>
                    <a:bodyPr/>
                    <a:lstStyle/>
                    <a:p>
                      <a:pPr marL="363538" indent="-363538">
                        <a:buFont typeface="Arial" pitchFamily="34" charset="0"/>
                        <a:buChar char="•"/>
                      </a:pPr>
                      <a:r>
                        <a:rPr lang="ru-RU" sz="1800" b="0" dirty="0" smtClean="0">
                          <a:latin typeface="Cambria" pitchFamily="18" charset="0"/>
                        </a:rPr>
                        <a:t>Участие</a:t>
                      </a:r>
                      <a:r>
                        <a:rPr lang="ru-RU" sz="1800" b="0" baseline="0" dirty="0" smtClean="0">
                          <a:latin typeface="Cambria" pitchFamily="18" charset="0"/>
                        </a:rPr>
                        <a:t> в программах, финансированных Европейским Союзом</a:t>
                      </a:r>
                      <a:endParaRPr lang="tr-TR" sz="1800" b="0" dirty="0" smtClean="0">
                        <a:latin typeface="Cambria" pitchFamily="18" charset="0"/>
                      </a:endParaRPr>
                    </a:p>
                    <a:p>
                      <a:pPr marL="363538" indent="-363538">
                        <a:buFont typeface="Arial" pitchFamily="34" charset="0"/>
                        <a:buChar char="•"/>
                      </a:pPr>
                      <a:r>
                        <a:rPr lang="ru-RU" sz="1800" b="0" dirty="0" smtClean="0">
                          <a:latin typeface="Cambria" pitchFamily="18" charset="0"/>
                        </a:rPr>
                        <a:t>Переговоры с ЕС</a:t>
                      </a:r>
                      <a:r>
                        <a:rPr lang="tr-TR" sz="1800" b="0" dirty="0" smtClean="0">
                          <a:latin typeface="Cambria" pitchFamily="18" charset="0"/>
                        </a:rPr>
                        <a:t>– </a:t>
                      </a:r>
                      <a:r>
                        <a:rPr lang="ru-RU" sz="1800" b="0" dirty="0" smtClean="0">
                          <a:latin typeface="Cambria" pitchFamily="18" charset="0"/>
                        </a:rPr>
                        <a:t>Глава 18 Статистика</a:t>
                      </a:r>
                      <a:endParaRPr lang="tr-TR" sz="1800" b="0" dirty="0" smtClean="0">
                        <a:latin typeface="Cambria" pitchFamily="18" charset="0"/>
                      </a:endParaRPr>
                    </a:p>
                    <a:p>
                      <a:pPr marL="363538" indent="-363538">
                        <a:buFont typeface="Arial" pitchFamily="34" charset="0"/>
                        <a:buChar char="•"/>
                      </a:pPr>
                      <a:r>
                        <a:rPr lang="ru-RU" altLang="en-US" sz="1800" b="0" kern="1200" dirty="0" smtClean="0">
                          <a:latin typeface="Cambria" pitchFamily="18" charset="0"/>
                        </a:rPr>
                        <a:t>Раздел 18</a:t>
                      </a:r>
                      <a:r>
                        <a:rPr lang="tr-TR" altLang="en-US" sz="1800" b="0" kern="1200" dirty="0" smtClean="0">
                          <a:latin typeface="Cambria" pitchFamily="18" charset="0"/>
                        </a:rPr>
                        <a:t>: </a:t>
                      </a:r>
                      <a:r>
                        <a:rPr lang="ru-RU" altLang="en-US" sz="1800" b="0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Заключительный</a:t>
                      </a:r>
                      <a:r>
                        <a:rPr lang="ru-RU" altLang="en-US" sz="1800" b="0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этап</a:t>
                      </a:r>
                      <a:endParaRPr lang="tr-TR" altLang="en-US" sz="1800" b="0" kern="1200" baseline="0" dirty="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363538" indent="-363538">
                        <a:buFont typeface="Arial" pitchFamily="34" charset="0"/>
                        <a:buChar char="•"/>
                      </a:pPr>
                      <a:r>
                        <a:rPr lang="ru-RU" sz="1800" b="0" dirty="0" smtClean="0">
                          <a:latin typeface="Cambria" pitchFamily="18" charset="0"/>
                        </a:rPr>
                        <a:t>Международное</a:t>
                      </a:r>
                      <a:r>
                        <a:rPr lang="ru-RU" sz="1800" b="0" baseline="0" dirty="0" smtClean="0">
                          <a:latin typeface="Cambria" pitchFamily="18" charset="0"/>
                        </a:rPr>
                        <a:t> сотрудничество – цели и мероприятия</a:t>
                      </a:r>
                    </a:p>
                    <a:p>
                      <a:pPr marL="363538" indent="-363538">
                        <a:buFont typeface="Arial" pitchFamily="34" charset="0"/>
                        <a:buChar char="•"/>
                      </a:pPr>
                      <a:r>
                        <a:rPr lang="ru-RU" altLang="en-US" sz="1800" b="0" kern="1200" dirty="0" smtClean="0">
                          <a:latin typeface="Cambria" pitchFamily="18" charset="0"/>
                        </a:rPr>
                        <a:t>Проекты, поддерживаемые </a:t>
                      </a:r>
                      <a:r>
                        <a:rPr lang="ru-RU" altLang="en-US" sz="1800" b="0" kern="1200" dirty="0" err="1" smtClean="0">
                          <a:latin typeface="Cambria" pitchFamily="18" charset="0"/>
                        </a:rPr>
                        <a:t>ТуркСтат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6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ea typeface="Calibri" pitchFamily="34" charset="0"/>
              </a:rPr>
              <a:t>13.09.2013 </a:t>
            </a:r>
            <a:endParaRPr lang="tr-TR" altLang="en-US" smtClean="0">
              <a:ea typeface="Calibri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714356"/>
            <a:ext cx="8229600" cy="576262"/>
          </a:xfrm>
          <a:noFill/>
        </p:spPr>
        <p:txBody>
          <a:bodyPr/>
          <a:lstStyle/>
          <a:p>
            <a:pPr eaLnBrk="1" hangingPunct="1"/>
            <a:r>
              <a:rPr lang="ru-RU" altLang="en-US" sz="3200" b="1" dirty="0" smtClean="0">
                <a:solidFill>
                  <a:schemeClr val="tx1"/>
                </a:solidFill>
              </a:rPr>
              <a:t>Основные вклады по программам ЕС</a:t>
            </a:r>
            <a:endParaRPr lang="en-GB" alt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569325" cy="4802207"/>
          </a:xfrm>
          <a:noFill/>
        </p:spPr>
        <p:txBody>
          <a:bodyPr/>
          <a:lstStyle/>
          <a:p>
            <a:pPr>
              <a:spcBef>
                <a:spcPts val="1200"/>
              </a:spcBef>
              <a:buFontTx/>
              <a:buChar char="•"/>
            </a:pPr>
            <a:endParaRPr lang="ru-RU" altLang="en-US" sz="1900" dirty="0">
              <a:latin typeface="Cambria" pitchFamily="18" charset="0"/>
            </a:endParaRPr>
          </a:p>
          <a:p>
            <a:pPr>
              <a:spcBef>
                <a:spcPts val="1200"/>
              </a:spcBef>
              <a:buFontTx/>
              <a:buChar char="•"/>
            </a:pPr>
            <a:r>
              <a:rPr lang="ru-RU" altLang="en-US" sz="1400" dirty="0">
                <a:latin typeface="Cambria" pitchFamily="18" charset="0"/>
              </a:rPr>
              <a:t>Общий бюджет программы </a:t>
            </a:r>
            <a:r>
              <a:rPr lang="ru-RU" altLang="en-US" sz="1400" dirty="0" smtClean="0">
                <a:latin typeface="Cambria" pitchFamily="18" charset="0"/>
              </a:rPr>
              <a:t>составил ориентировочно 25 </a:t>
            </a:r>
            <a:r>
              <a:rPr lang="ru-RU" altLang="en-US" sz="1400" dirty="0">
                <a:latin typeface="Cambria" pitchFamily="18" charset="0"/>
              </a:rPr>
              <a:t>млн. </a:t>
            </a:r>
            <a:r>
              <a:rPr lang="ru-RU" altLang="en-US" sz="1400" dirty="0" smtClean="0">
                <a:latin typeface="Cambria" pitchFamily="18" charset="0"/>
              </a:rPr>
              <a:t>евро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ru-RU" altLang="en-US" sz="1400" dirty="0" smtClean="0">
                <a:latin typeface="Cambria" pitchFamily="18" charset="0"/>
              </a:rPr>
              <a:t> Несколько проектов по сбору данных в </a:t>
            </a:r>
            <a:r>
              <a:rPr lang="ru-RU" altLang="en-US" sz="1400" dirty="0">
                <a:latin typeface="Cambria" pitchFamily="18" charset="0"/>
              </a:rPr>
              <a:t>целях </a:t>
            </a:r>
            <a:r>
              <a:rPr lang="ru-RU" altLang="en-US" sz="1400" dirty="0" smtClean="0">
                <a:latin typeface="Cambria" pitchFamily="18" charset="0"/>
              </a:rPr>
              <a:t>приведения определенных статистических </a:t>
            </a:r>
            <a:r>
              <a:rPr lang="ru-RU" altLang="en-US" sz="1400" dirty="0">
                <a:latin typeface="Cambria" pitchFamily="18" charset="0"/>
              </a:rPr>
              <a:t>обследований </a:t>
            </a:r>
            <a:r>
              <a:rPr lang="ru-RU" altLang="en-US" sz="1400" dirty="0" smtClean="0">
                <a:latin typeface="Cambria" pitchFamily="18" charset="0"/>
              </a:rPr>
              <a:t>к стандартам </a:t>
            </a:r>
            <a:r>
              <a:rPr lang="ru-RU" altLang="en-US" sz="1400" dirty="0">
                <a:latin typeface="Cambria" pitchFamily="18" charset="0"/>
              </a:rPr>
              <a:t>ЕС </a:t>
            </a:r>
            <a:r>
              <a:rPr lang="ru-RU" altLang="en-US" sz="1400" dirty="0" smtClean="0">
                <a:latin typeface="Cambria" pitchFamily="18" charset="0"/>
              </a:rPr>
              <a:t>путем тестирования новых методологий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ru-RU" altLang="en-US" sz="1400" dirty="0" smtClean="0">
                <a:latin typeface="Cambria" pitchFamily="18" charset="0"/>
              </a:rPr>
              <a:t>Консультационные </a:t>
            </a:r>
            <a:r>
              <a:rPr lang="ru-RU" altLang="en-US" sz="1400" dirty="0">
                <a:latin typeface="Cambria" pitchFamily="18" charset="0"/>
              </a:rPr>
              <a:t>службы ~ 10000 </a:t>
            </a:r>
            <a:r>
              <a:rPr lang="ru-RU" altLang="en-US" sz="1400" dirty="0" smtClean="0">
                <a:latin typeface="Cambria" pitchFamily="18" charset="0"/>
              </a:rPr>
              <a:t>Рабочих дней</a:t>
            </a:r>
            <a:endParaRPr lang="ru-RU" altLang="en-US" sz="1400" dirty="0">
              <a:latin typeface="Cambria" pitchFamily="18" charset="0"/>
            </a:endParaRPr>
          </a:p>
          <a:p>
            <a:pPr>
              <a:spcBef>
                <a:spcPts val="1200"/>
              </a:spcBef>
              <a:buFontTx/>
              <a:buChar char="•"/>
            </a:pPr>
            <a:r>
              <a:rPr lang="ru-RU" altLang="en-US" sz="1400" dirty="0">
                <a:latin typeface="Cambria" pitchFamily="18" charset="0"/>
              </a:rPr>
              <a:t>Предоставление оборудования и программного обеспечения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ru-RU" altLang="en-US" sz="1400" dirty="0" smtClean="0">
                <a:latin typeface="Cambria" pitchFamily="18" charset="0"/>
              </a:rPr>
              <a:t>Примерно </a:t>
            </a:r>
            <a:r>
              <a:rPr lang="ru-RU" altLang="en-US" sz="1400" dirty="0">
                <a:latin typeface="Cambria" pitchFamily="18" charset="0"/>
              </a:rPr>
              <a:t>5500 человек приняли участие </a:t>
            </a:r>
            <a:r>
              <a:rPr lang="ru-RU" altLang="en-US" sz="1400" dirty="0" smtClean="0">
                <a:latin typeface="Cambria" pitchFamily="18" charset="0"/>
              </a:rPr>
              <a:t>в </a:t>
            </a:r>
            <a:r>
              <a:rPr lang="ru-RU" altLang="en-US" sz="1400" dirty="0">
                <a:latin typeface="Cambria" pitchFamily="18" charset="0"/>
              </a:rPr>
              <a:t>1800 международных и местных мероприятий, </a:t>
            </a:r>
            <a:r>
              <a:rPr lang="ru-RU" altLang="en-US" sz="1400" dirty="0" smtClean="0">
                <a:latin typeface="Cambria" pitchFamily="18" charset="0"/>
              </a:rPr>
              <a:t>таких как </a:t>
            </a:r>
            <a:r>
              <a:rPr lang="ru-RU" altLang="en-US" sz="1400" dirty="0">
                <a:latin typeface="Cambria" pitchFamily="18" charset="0"/>
              </a:rPr>
              <a:t>ознакомительные поездки, учебные курсы, </a:t>
            </a:r>
            <a:r>
              <a:rPr lang="ru-RU" altLang="en-US" sz="1400" dirty="0" smtClean="0">
                <a:latin typeface="Cambria" pitchFamily="18" charset="0"/>
              </a:rPr>
              <a:t>совещания, конференции </a:t>
            </a:r>
            <a:r>
              <a:rPr lang="ru-RU" altLang="en-US" sz="1400" dirty="0">
                <a:latin typeface="Cambria" pitchFamily="18" charset="0"/>
              </a:rPr>
              <a:t>и </a:t>
            </a:r>
            <a:r>
              <a:rPr lang="ru-RU" altLang="en-US" sz="1400" dirty="0" smtClean="0">
                <a:latin typeface="Cambria" pitchFamily="18" charset="0"/>
              </a:rPr>
              <a:t>стажировки</a:t>
            </a:r>
            <a:endParaRPr lang="ru-RU" altLang="en-US" sz="1400" dirty="0">
              <a:latin typeface="Cambria" pitchFamily="18" charset="0"/>
            </a:endParaRPr>
          </a:p>
          <a:p>
            <a:pPr>
              <a:spcBef>
                <a:spcPts val="1200"/>
              </a:spcBef>
              <a:buFontTx/>
              <a:buChar char="•"/>
            </a:pPr>
            <a:r>
              <a:rPr lang="ru-RU" altLang="en-US" sz="1400" dirty="0">
                <a:latin typeface="Cambria" pitchFamily="18" charset="0"/>
              </a:rPr>
              <a:t>Языковая подготовка (английский): 210 </a:t>
            </a:r>
            <a:r>
              <a:rPr lang="ru-RU" altLang="en-US" sz="1400" dirty="0" smtClean="0">
                <a:latin typeface="Cambria" pitchFamily="18" charset="0"/>
              </a:rPr>
              <a:t>сотрудников </a:t>
            </a:r>
            <a:r>
              <a:rPr lang="ru-RU" altLang="en-US" sz="1400" dirty="0" err="1" smtClean="0">
                <a:latin typeface="Cambria" pitchFamily="18" charset="0"/>
              </a:rPr>
              <a:t>ТуркСтат</a:t>
            </a:r>
            <a:r>
              <a:rPr lang="ru-RU" altLang="en-US" sz="1400" dirty="0" smtClean="0">
                <a:latin typeface="Cambria" pitchFamily="18" charset="0"/>
              </a:rPr>
              <a:t> и </a:t>
            </a:r>
            <a:r>
              <a:rPr lang="ru-RU" altLang="en-US" sz="1400" dirty="0">
                <a:latin typeface="Cambria" pitchFamily="18" charset="0"/>
              </a:rPr>
              <a:t>других министерств в </a:t>
            </a:r>
            <a:r>
              <a:rPr lang="ru-RU" altLang="en-US" sz="1400" dirty="0" smtClean="0">
                <a:latin typeface="Cambria" pitchFamily="18" charset="0"/>
              </a:rPr>
              <a:t>турецкой статистической системе</a:t>
            </a:r>
            <a:endParaRPr lang="ru-RU" altLang="en-US" sz="1400" dirty="0">
              <a:latin typeface="Cambria" pitchFamily="18" charset="0"/>
            </a:endParaRPr>
          </a:p>
          <a:p>
            <a:pPr>
              <a:spcBef>
                <a:spcPts val="1200"/>
              </a:spcBef>
              <a:buFontTx/>
              <a:buChar char="•"/>
            </a:pPr>
            <a:r>
              <a:rPr lang="ru-RU" altLang="en-US" sz="1400" dirty="0">
                <a:latin typeface="Cambria" pitchFamily="18" charset="0"/>
              </a:rPr>
              <a:t>Перевод 8000 страниц законодательства </a:t>
            </a:r>
            <a:r>
              <a:rPr lang="ru-RU" altLang="en-US" sz="1400" dirty="0" smtClean="0">
                <a:latin typeface="Cambria" pitchFamily="18" charset="0"/>
              </a:rPr>
              <a:t>и методологии ЕС</a:t>
            </a:r>
            <a:endParaRPr lang="ru-RU" altLang="en-US" sz="1400" dirty="0">
              <a:latin typeface="Cambria" pitchFamily="18" charset="0"/>
            </a:endParaRPr>
          </a:p>
          <a:p>
            <a:pPr>
              <a:spcBef>
                <a:spcPts val="1200"/>
              </a:spcBef>
              <a:buFontTx/>
              <a:buChar char="•"/>
            </a:pPr>
            <a:r>
              <a:rPr lang="ru-RU" altLang="en-US" sz="1400" dirty="0">
                <a:latin typeface="Cambria" pitchFamily="18" charset="0"/>
              </a:rPr>
              <a:t>Техническая помощь </a:t>
            </a:r>
            <a:r>
              <a:rPr lang="ru-RU" altLang="en-US" sz="1400" dirty="0" smtClean="0">
                <a:latin typeface="Cambria" pitchFamily="18" charset="0"/>
              </a:rPr>
              <a:t>12 Министерствам </a:t>
            </a:r>
            <a:r>
              <a:rPr lang="ru-RU" altLang="en-US" sz="1400" dirty="0">
                <a:latin typeface="Cambria" pitchFamily="18" charset="0"/>
              </a:rPr>
              <a:t>в турецкой статистической системе (а именно </a:t>
            </a:r>
            <a:r>
              <a:rPr lang="ru-RU" altLang="en-US" sz="1400" dirty="0" smtClean="0">
                <a:latin typeface="Cambria" pitchFamily="18" charset="0"/>
              </a:rPr>
              <a:t>основным поставщикам </a:t>
            </a:r>
            <a:r>
              <a:rPr lang="ru-RU" altLang="en-US" sz="1400" dirty="0">
                <a:latin typeface="Cambria" pitchFamily="18" charset="0"/>
              </a:rPr>
              <a:t>данных</a:t>
            </a:r>
            <a:r>
              <a:rPr lang="ru-RU" altLang="en-US" sz="1400" dirty="0" smtClean="0">
                <a:latin typeface="Cambria" pitchFamily="18" charset="0"/>
              </a:rPr>
              <a:t>)</a:t>
            </a:r>
            <a:endParaRPr lang="tr-TR" altLang="en-US" sz="1900" dirty="0" smtClean="0">
              <a:latin typeface="Cambria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BD06D3-487F-4E68-8997-A85B7CE085C1}" type="slidenum">
              <a:rPr lang="tr-TR" smtClean="0"/>
              <a:pPr>
                <a:defRPr/>
              </a:pPr>
              <a:t>20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ea typeface="Calibri" pitchFamily="34" charset="0"/>
              </a:rPr>
              <a:t>13.09.2013 </a:t>
            </a:r>
            <a:endParaRPr lang="tr-TR" altLang="en-US" smtClean="0">
              <a:ea typeface="Calibri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63125" y="692597"/>
            <a:ext cx="7869830" cy="576262"/>
          </a:xfrm>
          <a:noFill/>
        </p:spPr>
        <p:txBody>
          <a:bodyPr/>
          <a:lstStyle/>
          <a:p>
            <a:pPr eaLnBrk="1" hangingPunct="1"/>
            <a:r>
              <a:rPr lang="ru-RU" altLang="en-US" sz="3200" b="1" dirty="0" smtClean="0">
                <a:solidFill>
                  <a:schemeClr val="tx1"/>
                </a:solidFill>
              </a:rPr>
              <a:t>Основные результаты по программам ЕС</a:t>
            </a:r>
            <a:endParaRPr lang="en-GB" alt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0174"/>
            <a:ext cx="9144000" cy="475297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70000"/>
              </a:spcBef>
              <a:buClr>
                <a:srgbClr val="009999"/>
              </a:buClr>
              <a:buFont typeface="Wingdings" pitchFamily="2" charset="2"/>
              <a:buChar char="Ø"/>
            </a:pPr>
            <a:r>
              <a:rPr lang="ru-RU" altLang="en-US" sz="1900" dirty="0" smtClean="0">
                <a:latin typeface="Cambria" pitchFamily="18" charset="0"/>
              </a:rPr>
              <a:t>Содействие по поддержке процесса соблюдения законодательных требований ЕС </a:t>
            </a:r>
          </a:p>
          <a:p>
            <a:pPr lvl="1" eaLnBrk="1" hangingPunct="1">
              <a:lnSpc>
                <a:spcPct val="80000"/>
              </a:lnSpc>
              <a:spcBef>
                <a:spcPct val="70000"/>
              </a:spcBef>
              <a:buClr>
                <a:srgbClr val="009999"/>
              </a:buClr>
              <a:buFont typeface="Wingdings" pitchFamily="2" charset="2"/>
              <a:buChar char="Ø"/>
            </a:pPr>
            <a:r>
              <a:rPr lang="ru-RU" altLang="en-US" sz="1500" dirty="0">
                <a:latin typeface="Cambria" pitchFamily="18" charset="0"/>
              </a:rPr>
              <a:t>Статистический Закон  устанавливает  основу для  реформы </a:t>
            </a:r>
            <a:r>
              <a:rPr lang="ru-RU" altLang="en-US" sz="1500" dirty="0" smtClean="0">
                <a:latin typeface="Cambria" pitchFamily="18" charset="0"/>
              </a:rPr>
              <a:t>Статистической Системы Турции, </a:t>
            </a:r>
            <a:r>
              <a:rPr lang="ru-RU" altLang="en-US" sz="1500" dirty="0">
                <a:latin typeface="Cambria" pitchFamily="18" charset="0"/>
              </a:rPr>
              <a:t>начавшейся в 2005 году</a:t>
            </a:r>
          </a:p>
          <a:p>
            <a:pPr lvl="1" eaLnBrk="1" hangingPunct="1">
              <a:lnSpc>
                <a:spcPct val="80000"/>
              </a:lnSpc>
              <a:spcBef>
                <a:spcPct val="70000"/>
              </a:spcBef>
              <a:buClr>
                <a:srgbClr val="009999"/>
              </a:buClr>
              <a:buFont typeface="Wingdings" pitchFamily="2" charset="2"/>
              <a:buChar char="Ø"/>
            </a:pPr>
            <a:r>
              <a:rPr lang="ru-RU" altLang="en-US" sz="1500" dirty="0">
                <a:latin typeface="Cambria" pitchFamily="18" charset="0"/>
              </a:rPr>
              <a:t>Реструктуризация </a:t>
            </a:r>
            <a:r>
              <a:rPr lang="ru-RU" altLang="en-US" sz="1500" dirty="0" smtClean="0">
                <a:latin typeface="Cambria" pitchFamily="18" charset="0"/>
              </a:rPr>
              <a:t>региональных офисов </a:t>
            </a:r>
            <a:r>
              <a:rPr lang="ru-RU" altLang="en-US" sz="1500" dirty="0">
                <a:latin typeface="Cambria" pitchFamily="18" charset="0"/>
              </a:rPr>
              <a:t>по </a:t>
            </a:r>
            <a:r>
              <a:rPr lang="ru-RU" altLang="en-US" sz="1500" dirty="0" smtClean="0">
                <a:latin typeface="Cambria" pitchFamily="18" charset="0"/>
              </a:rPr>
              <a:t>уровням </a:t>
            </a:r>
            <a:r>
              <a:rPr lang="en-GB" altLang="en-US" sz="1500" dirty="0" smtClean="0">
                <a:latin typeface="Cambria" pitchFamily="18" charset="0"/>
              </a:rPr>
              <a:t>NUTS</a:t>
            </a:r>
            <a:endParaRPr lang="ru-RU" altLang="en-US" sz="1500" dirty="0">
              <a:latin typeface="Cambria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70000"/>
              </a:spcBef>
              <a:buClr>
                <a:srgbClr val="009999"/>
              </a:buClr>
              <a:buFont typeface="Wingdings" pitchFamily="2" charset="2"/>
              <a:buChar char="Ø"/>
            </a:pPr>
            <a:r>
              <a:rPr lang="ru-RU" altLang="en-US" sz="1500" dirty="0">
                <a:latin typeface="Cambria" pitchFamily="18" charset="0"/>
              </a:rPr>
              <a:t>Начало </a:t>
            </a:r>
            <a:r>
              <a:rPr lang="ru-RU" altLang="en-US" sz="1500" dirty="0" smtClean="0">
                <a:latin typeface="Cambria" pitchFamily="18" charset="0"/>
              </a:rPr>
              <a:t>стратегического планирования</a:t>
            </a:r>
            <a:endParaRPr lang="ru-RU" altLang="en-US" sz="1500" dirty="0">
              <a:latin typeface="Cambria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70000"/>
              </a:spcBef>
              <a:buClr>
                <a:srgbClr val="009999"/>
              </a:buClr>
              <a:buFont typeface="Wingdings" pitchFamily="2" charset="2"/>
              <a:buChar char="Ø"/>
            </a:pPr>
            <a:r>
              <a:rPr lang="ru-RU" altLang="en-US" sz="1500" dirty="0">
                <a:latin typeface="Cambria" pitchFamily="18" charset="0"/>
              </a:rPr>
              <a:t>Официальная </a:t>
            </a:r>
            <a:r>
              <a:rPr lang="ru-RU" altLang="en-US" sz="1500" dirty="0" smtClean="0">
                <a:latin typeface="Cambria" pitchFamily="18" charset="0"/>
              </a:rPr>
              <a:t>Программа Статистики </a:t>
            </a:r>
            <a:r>
              <a:rPr lang="ru-RU" altLang="en-US" sz="1500" dirty="0">
                <a:latin typeface="Cambria" pitchFamily="18" charset="0"/>
              </a:rPr>
              <a:t>и Статистический </a:t>
            </a:r>
            <a:r>
              <a:rPr lang="ru-RU" altLang="en-US" sz="1500" dirty="0" smtClean="0">
                <a:latin typeface="Cambria" pitchFamily="18" charset="0"/>
              </a:rPr>
              <a:t>Совет</a:t>
            </a:r>
            <a:endParaRPr lang="ru-RU" altLang="en-US" sz="1900" dirty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70000"/>
              </a:spcBef>
              <a:buClr>
                <a:srgbClr val="009999"/>
              </a:buClr>
              <a:buFont typeface="Wingdings" pitchFamily="2" charset="2"/>
              <a:buChar char="Ø"/>
            </a:pPr>
            <a:r>
              <a:rPr lang="ru-RU" altLang="en-US" sz="1900" dirty="0" smtClean="0">
                <a:latin typeface="Cambria" pitchFamily="18" charset="0"/>
              </a:rPr>
              <a:t>Увеличение знаний экспертов </a:t>
            </a:r>
            <a:r>
              <a:rPr lang="ru-RU" altLang="en-US" sz="1900" dirty="0" err="1" smtClean="0">
                <a:latin typeface="Cambria" pitchFamily="18" charset="0"/>
              </a:rPr>
              <a:t>ТуркСтат</a:t>
            </a:r>
            <a:r>
              <a:rPr lang="ru-RU" altLang="en-US" sz="1900" dirty="0" smtClean="0">
                <a:latin typeface="Cambria" pitchFamily="18" charset="0"/>
              </a:rPr>
              <a:t> </a:t>
            </a:r>
            <a:r>
              <a:rPr lang="ru-RU" altLang="en-US" sz="1900" dirty="0">
                <a:latin typeface="Cambria" pitchFamily="18" charset="0"/>
              </a:rPr>
              <a:t>по основным направлениям официальной статистики </a:t>
            </a:r>
            <a:r>
              <a:rPr lang="ru-RU" altLang="en-US" sz="1900" dirty="0" smtClean="0">
                <a:latin typeface="Cambria" pitchFamily="18" charset="0"/>
              </a:rPr>
              <a:t>, используя сервисные </a:t>
            </a:r>
            <a:r>
              <a:rPr lang="ru-RU" altLang="en-US" sz="1900" dirty="0">
                <a:latin typeface="Cambria" pitchFamily="18" charset="0"/>
              </a:rPr>
              <a:t>контракты и гранты на профессиональную </a:t>
            </a:r>
            <a:r>
              <a:rPr lang="ru-RU" altLang="en-US" sz="1900" dirty="0" smtClean="0">
                <a:latin typeface="Cambria" pitchFamily="18" charset="0"/>
              </a:rPr>
              <a:t>подготовку</a:t>
            </a:r>
            <a:endParaRPr lang="ru-RU" altLang="en-US" sz="1900" dirty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70000"/>
              </a:spcBef>
              <a:buClr>
                <a:srgbClr val="009999"/>
              </a:buClr>
              <a:buFont typeface="Wingdings" pitchFamily="2" charset="2"/>
              <a:buChar char="Ø"/>
            </a:pPr>
            <a:r>
              <a:rPr lang="ru-RU" altLang="en-US" sz="1900" dirty="0">
                <a:latin typeface="Cambria" pitchFamily="18" charset="0"/>
              </a:rPr>
              <a:t>Сотрудничество и координация между </a:t>
            </a:r>
            <a:r>
              <a:rPr lang="ru-RU" altLang="en-US" sz="1900" dirty="0" err="1" smtClean="0">
                <a:latin typeface="Cambria" pitchFamily="18" charset="0"/>
              </a:rPr>
              <a:t>ТуркСтат</a:t>
            </a:r>
            <a:r>
              <a:rPr lang="ru-RU" altLang="en-US" sz="1900" dirty="0" smtClean="0">
                <a:latin typeface="Cambria" pitchFamily="18" charset="0"/>
              </a:rPr>
              <a:t> </a:t>
            </a:r>
            <a:r>
              <a:rPr lang="ru-RU" altLang="en-US" sz="1900" dirty="0">
                <a:latin typeface="Cambria" pitchFamily="18" charset="0"/>
              </a:rPr>
              <a:t>и </a:t>
            </a:r>
            <a:r>
              <a:rPr lang="ru-RU" altLang="en-US" sz="1900" dirty="0" smtClean="0">
                <a:latin typeface="Cambria" pitchFamily="18" charset="0"/>
              </a:rPr>
              <a:t>основными поставщиками </a:t>
            </a:r>
            <a:r>
              <a:rPr lang="ru-RU" altLang="en-US" sz="1900" dirty="0">
                <a:latin typeface="Cambria" pitchFamily="18" charset="0"/>
              </a:rPr>
              <a:t>данных </a:t>
            </a:r>
            <a:endParaRPr lang="ru-RU" altLang="en-US" sz="1900" dirty="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70000"/>
              </a:spcBef>
              <a:buClr>
                <a:srgbClr val="009999"/>
              </a:buClr>
              <a:buFont typeface="Wingdings" pitchFamily="2" charset="2"/>
              <a:buChar char="Ø"/>
            </a:pPr>
            <a:r>
              <a:rPr lang="ru-RU" altLang="en-US" sz="1900" dirty="0" smtClean="0">
                <a:latin typeface="Cambria" pitchFamily="18" charset="0"/>
              </a:rPr>
              <a:t>Предоставление </a:t>
            </a:r>
            <a:r>
              <a:rPr lang="ru-RU" altLang="en-US" sz="1900" dirty="0">
                <a:latin typeface="Cambria" pitchFamily="18" charset="0"/>
              </a:rPr>
              <a:t>индивидуальных знаний и </a:t>
            </a:r>
            <a:r>
              <a:rPr lang="ru-RU" altLang="en-US" sz="1900" dirty="0" smtClean="0">
                <a:latin typeface="Cambria" pitchFamily="18" charset="0"/>
              </a:rPr>
              <a:t>консультационной помощи в </a:t>
            </a:r>
            <a:r>
              <a:rPr lang="ru-RU" altLang="en-US" sz="1900" dirty="0">
                <a:latin typeface="Cambria" pitchFamily="18" charset="0"/>
              </a:rPr>
              <a:t>рамках программы </a:t>
            </a:r>
            <a:r>
              <a:rPr lang="ru-RU" altLang="en-US" sz="1900" dirty="0" smtClean="0">
                <a:latin typeface="Cambria" pitchFamily="18" charset="0"/>
              </a:rPr>
              <a:t>улучшения </a:t>
            </a:r>
            <a:r>
              <a:rPr lang="ru-RU" altLang="en-US" sz="1900" dirty="0">
                <a:latin typeface="Cambria" pitchFamily="18" charset="0"/>
              </a:rPr>
              <a:t>статистической </a:t>
            </a:r>
            <a:r>
              <a:rPr lang="ru-RU" altLang="en-US" sz="1900" dirty="0" smtClean="0">
                <a:latin typeface="Cambria" pitchFamily="18" charset="0"/>
              </a:rPr>
              <a:t>методологии</a:t>
            </a:r>
            <a:endParaRPr lang="tr-TR" altLang="en-US" sz="2000" dirty="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70000"/>
              </a:spcBef>
              <a:buClr>
                <a:srgbClr val="009999"/>
              </a:buClr>
              <a:buFont typeface="Wingdings" pitchFamily="2" charset="2"/>
              <a:buChar char="Ø"/>
            </a:pPr>
            <a:endParaRPr lang="tr-TR" altLang="en-US" sz="2000" dirty="0" smtClean="0">
              <a:latin typeface="Cambria" pitchFamily="18" charset="0"/>
            </a:endParaRPr>
          </a:p>
        </p:txBody>
      </p:sp>
      <p:pic>
        <p:nvPicPr>
          <p:cNvPr id="18437" name="Picture 6" descr="D:\Sunumlar\görseller\5-Most-Important-Points-When-Optimizing-Your-Wix-Websit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652" y="980728"/>
            <a:ext cx="117390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BD06D3-487F-4E68-8997-A85B7CE085C1}" type="slidenum">
              <a:rPr lang="tr-TR" smtClean="0"/>
              <a:pPr>
                <a:defRPr/>
              </a:pPr>
              <a:t>21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ea typeface="Calibri" pitchFamily="34" charset="0"/>
              </a:rPr>
              <a:t>13.09.2013 </a:t>
            </a:r>
            <a:endParaRPr lang="tr-TR" altLang="en-US" smtClean="0">
              <a:ea typeface="Calibri" pitchFamily="34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642910" y="857232"/>
            <a:ext cx="748823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ctr">
              <a:lnSpc>
                <a:spcPct val="90000"/>
              </a:lnSpc>
              <a:spcBef>
                <a:spcPct val="60000"/>
              </a:spcBef>
            </a:pPr>
            <a:r>
              <a:rPr lang="ru-RU" altLang="en-US" sz="3600" b="1" dirty="0" smtClean="0">
                <a:solidFill>
                  <a:srgbClr val="262626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Процесс переговоров с ЕС</a:t>
            </a:r>
            <a:endParaRPr lang="tr-TR" altLang="en-US" sz="3600" b="1" dirty="0">
              <a:solidFill>
                <a:srgbClr val="262626"/>
              </a:solidFill>
              <a:latin typeface="Cambria" pitchFamily="18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124" name="2 İçerik Yer Tutucusu"/>
          <p:cNvSpPr>
            <a:spLocks/>
          </p:cNvSpPr>
          <p:nvPr/>
        </p:nvSpPr>
        <p:spPr bwMode="auto">
          <a:xfrm>
            <a:off x="285721" y="1857364"/>
            <a:ext cx="492922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1938" indent="-261938">
              <a:spcBef>
                <a:spcPct val="70000"/>
              </a:spcBef>
              <a:buFontTx/>
              <a:buChar char="•"/>
            </a:pPr>
            <a:r>
              <a:rPr lang="ru-RU" altLang="en-US" sz="2000" dirty="0" smtClean="0">
                <a:latin typeface="Cambria" pitchFamily="18" charset="0"/>
              </a:rPr>
              <a:t>Процесс переговоров в Турции начался 20 октября в 2005 году (около 33 раздела)</a:t>
            </a:r>
          </a:p>
          <a:p>
            <a:pPr marL="261938" indent="-261938">
              <a:spcBef>
                <a:spcPct val="70000"/>
              </a:spcBef>
              <a:buFontTx/>
              <a:buChar char="•"/>
            </a:pPr>
            <a:r>
              <a:rPr lang="ru-RU" altLang="en-US" sz="2000" dirty="0" err="1" smtClean="0">
                <a:latin typeface="Cambria" pitchFamily="18" charset="0"/>
              </a:rPr>
              <a:t>ТуркСтат</a:t>
            </a:r>
            <a:r>
              <a:rPr lang="ru-RU" altLang="en-US" sz="2000" dirty="0" smtClean="0">
                <a:latin typeface="Cambria" pitchFamily="18" charset="0"/>
              </a:rPr>
              <a:t> являлся ответственным институтом для раздела 18-Статистика</a:t>
            </a:r>
            <a:r>
              <a:rPr lang="tr-TR" altLang="en-US" sz="2000" dirty="0" smtClean="0">
                <a:latin typeface="Cambria" pitchFamily="18" charset="0"/>
              </a:rPr>
              <a:t> </a:t>
            </a:r>
            <a:endParaRPr lang="ru-RU" altLang="en-US" sz="2000" dirty="0" smtClean="0">
              <a:latin typeface="Cambria" pitchFamily="18" charset="0"/>
            </a:endParaRPr>
          </a:p>
          <a:p>
            <a:pPr marL="261938" indent="-261938">
              <a:spcBef>
                <a:spcPct val="70000"/>
              </a:spcBef>
              <a:buFontTx/>
              <a:buChar char="•"/>
            </a:pPr>
            <a:r>
              <a:rPr lang="ru-RU" altLang="en-US" sz="2000" b="1" dirty="0" smtClean="0">
                <a:latin typeface="Cambria" pitchFamily="18" charset="0"/>
              </a:rPr>
              <a:t>Раздел 18,</a:t>
            </a:r>
            <a:r>
              <a:rPr lang="ru-RU" altLang="en-US" sz="2000" dirty="0" smtClean="0">
                <a:latin typeface="Cambria" pitchFamily="18" charset="0"/>
              </a:rPr>
              <a:t> была открыт для Переговоров в </a:t>
            </a:r>
            <a:r>
              <a:rPr lang="ru-RU" altLang="en-US" sz="2000" dirty="0">
                <a:latin typeface="Cambria" pitchFamily="18" charset="0"/>
              </a:rPr>
              <a:t>июне 2007 года с двумя заключительными </a:t>
            </a:r>
            <a:r>
              <a:rPr lang="ru-RU" altLang="en-US" sz="2000" dirty="0" smtClean="0">
                <a:latin typeface="Cambria" pitchFamily="18" charset="0"/>
              </a:rPr>
              <a:t>критериями</a:t>
            </a:r>
            <a:r>
              <a:rPr lang="en-US" altLang="en-US" sz="2000" dirty="0" smtClean="0">
                <a:latin typeface="Cambria" pitchFamily="18" charset="0"/>
              </a:rPr>
              <a:t>: </a:t>
            </a:r>
            <a:r>
              <a:rPr lang="ru-RU" altLang="en-US" sz="2000" dirty="0" smtClean="0">
                <a:latin typeface="Cambria" pitchFamily="18" charset="0"/>
              </a:rPr>
              <a:t>Национальные счета и статистика сельского хозяйства</a:t>
            </a:r>
            <a:endParaRPr lang="tr-TR" altLang="en-US" sz="2000" dirty="0">
              <a:latin typeface="Cambria" pitchFamily="18" charset="0"/>
            </a:endParaRPr>
          </a:p>
        </p:txBody>
      </p:sp>
      <p:pic>
        <p:nvPicPr>
          <p:cNvPr id="5127" name="Picture 7" descr="http://careergirlnetwork.com/wp-content/uploads/2012/11/negotia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857364"/>
            <a:ext cx="3262307" cy="2686051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BD06D3-487F-4E68-8997-A85B7CE085C1}" type="slidenum">
              <a:rPr lang="tr-TR" smtClean="0"/>
              <a:pPr>
                <a:defRPr/>
              </a:pPr>
              <a:t>22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ea typeface="Calibri" pitchFamily="34" charset="0"/>
              </a:rPr>
              <a:t>13.09.2013 </a:t>
            </a:r>
            <a:endParaRPr lang="tr-TR" altLang="en-US" smtClean="0">
              <a:ea typeface="Calibri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85794"/>
            <a:ext cx="8229600" cy="6477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60000"/>
              </a:spcBef>
              <a:defRPr/>
            </a:pPr>
            <a:r>
              <a:rPr lang="ru-RU" altLang="en-US" sz="3200" b="1" kern="1200" dirty="0" smtClean="0">
                <a:latin typeface="Cambria" pitchFamily="18" charset="0"/>
              </a:rPr>
              <a:t>Раздел </a:t>
            </a:r>
            <a:r>
              <a:rPr lang="ru-RU" altLang="en-US" sz="3200" b="1" kern="1200" dirty="0">
                <a:latin typeface="Cambria" pitchFamily="18" charset="0"/>
              </a:rPr>
              <a:t>18: </a:t>
            </a:r>
            <a:r>
              <a:rPr lang="ru-RU" altLang="en-US" sz="3200" b="1" kern="1200" dirty="0" smtClean="0">
                <a:latin typeface="Cambria" pitchFamily="18" charset="0"/>
              </a:rPr>
              <a:t>Заключительный этап</a:t>
            </a:r>
            <a:endParaRPr lang="ru-RU" altLang="en-US" sz="3200" b="1" kern="1200" dirty="0">
              <a:latin typeface="Cambria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28596" y="1785926"/>
            <a:ext cx="6286544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en-US" b="1" dirty="0" smtClean="0"/>
              <a:t>Этап по статистике сельского хозяйства и методологии рассматривает три основные задачи:</a:t>
            </a:r>
            <a:endParaRPr lang="en-GB" altLang="en-US" sz="500" b="1" dirty="0"/>
          </a:p>
          <a:p>
            <a:pPr marL="914400" lvl="1" indent="-285750">
              <a:spcBef>
                <a:spcPct val="20000"/>
              </a:spcBef>
              <a:buFontTx/>
              <a:buChar char="–"/>
            </a:pPr>
            <a:r>
              <a:rPr lang="ru-RU" altLang="en-US" dirty="0" smtClean="0"/>
              <a:t>Создание регистра фермерского хозяйства</a:t>
            </a:r>
          </a:p>
          <a:p>
            <a:pPr marL="914400" lvl="1" indent="-285750">
              <a:spcBef>
                <a:spcPct val="20000"/>
              </a:spcBef>
              <a:buFontTx/>
              <a:buChar char="–"/>
            </a:pPr>
            <a:r>
              <a:rPr lang="ru-RU" altLang="en-US" dirty="0" smtClean="0"/>
              <a:t>Предоставление </a:t>
            </a:r>
            <a:r>
              <a:rPr lang="ru-RU" altLang="en-US" dirty="0"/>
              <a:t>статистики</a:t>
            </a:r>
          </a:p>
          <a:p>
            <a:pPr marL="914400" lvl="1" indent="-285750">
              <a:spcBef>
                <a:spcPct val="20000"/>
              </a:spcBef>
              <a:buFontTx/>
              <a:buChar char="–"/>
            </a:pPr>
            <a:r>
              <a:rPr lang="ru-RU" altLang="en-US" dirty="0"/>
              <a:t>Подробное описание методологии и </a:t>
            </a:r>
            <a:r>
              <a:rPr lang="ru-RU" altLang="en-US" dirty="0" smtClean="0"/>
              <a:t>организация сбора данных</a:t>
            </a:r>
            <a:endParaRPr lang="tr-TR" altLang="en-US" dirty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453740" y="4363383"/>
            <a:ext cx="564360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altLang="en-US" b="1" dirty="0" smtClean="0"/>
              <a:t>Этап по данным национальных счетов рассматривает две основные задачи:</a:t>
            </a:r>
            <a:endParaRPr lang="tr-TR" altLang="en-US" b="1" dirty="0"/>
          </a:p>
          <a:p>
            <a:pPr lvl="1">
              <a:buFontTx/>
              <a:buChar char="–"/>
              <a:tabLst>
                <a:tab pos="457200" algn="l"/>
              </a:tabLst>
            </a:pPr>
            <a:r>
              <a:rPr lang="tr-TR" altLang="en-US" dirty="0"/>
              <a:t> </a:t>
            </a:r>
            <a:r>
              <a:rPr lang="ru-RU" altLang="en-US" dirty="0"/>
              <a:t> Представление </a:t>
            </a:r>
            <a:r>
              <a:rPr lang="ru-RU" altLang="en-US" dirty="0" smtClean="0"/>
              <a:t>данных по национальным счетам</a:t>
            </a:r>
            <a:endParaRPr lang="ru-RU" altLang="en-US" dirty="0"/>
          </a:p>
          <a:p>
            <a:pPr lvl="1">
              <a:buFontTx/>
              <a:buChar char="–"/>
              <a:tabLst>
                <a:tab pos="457200" algn="l"/>
              </a:tabLst>
            </a:pPr>
            <a:r>
              <a:rPr lang="ru-RU" altLang="en-US" dirty="0"/>
              <a:t>  Подробное описание </a:t>
            </a:r>
            <a:r>
              <a:rPr lang="ru-RU" altLang="en-US" dirty="0" smtClean="0"/>
              <a:t>методологий, используемых </a:t>
            </a:r>
            <a:r>
              <a:rPr lang="ru-RU" altLang="en-US" dirty="0"/>
              <a:t>для сбора этих данных</a:t>
            </a:r>
            <a:endParaRPr lang="en-US" altLang="en-US" dirty="0"/>
          </a:p>
        </p:txBody>
      </p:sp>
      <p:pic>
        <p:nvPicPr>
          <p:cNvPr id="8" name="irc_mi" descr="http://www.1news.com.tr/images/articles/2010/10/07/thumb300_201010070141304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429132"/>
            <a:ext cx="2714644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rc_mi" descr="http://file.yabantv.com/1/0/1/0/0/1/0/0/1/0/1/0/1/file/105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714488"/>
            <a:ext cx="244941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BD06D3-487F-4E68-8997-A85B7CE085C1}" type="slidenum">
              <a:rPr lang="tr-TR" smtClean="0"/>
              <a:pPr>
                <a:defRPr/>
              </a:pPr>
              <a:t>23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91759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Cambria" pitchFamily="18" charset="0"/>
              </a:rPr>
              <a:t>Цели международного сотрудничества</a:t>
            </a:r>
            <a:endParaRPr lang="tr-TR" sz="3200" b="1" dirty="0">
              <a:latin typeface="Cambria" pitchFamily="18" charset="0"/>
            </a:endParaRP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0128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13.09.2013 </a:t>
            </a:r>
            <a:endParaRPr lang="tr-T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BD06D3-487F-4E68-8997-A85B7CE085C1}" type="slidenum">
              <a:rPr lang="tr-TR" smtClean="0"/>
              <a:pPr>
                <a:defRPr/>
              </a:pPr>
              <a:t>24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lum bright="25000" contrast="-50000"/>
          </a:blip>
          <a:srcRect/>
          <a:stretch>
            <a:fillRect/>
          </a:stretch>
        </p:blipFill>
        <p:spPr bwMode="auto">
          <a:xfrm>
            <a:off x="4357686" y="2000240"/>
            <a:ext cx="457203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78" name="1 Başlık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7207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60000"/>
              </a:spcBef>
              <a:defRPr/>
            </a:pPr>
            <a:r>
              <a:rPr lang="ru-RU" altLang="en-US" sz="3200" b="1" kern="1200" dirty="0" smtClean="0">
                <a:latin typeface="Cambria" pitchFamily="18" charset="0"/>
              </a:rPr>
              <a:t>Международное сотрудничество</a:t>
            </a:r>
            <a:endParaRPr lang="en-US" altLang="en-US" sz="3200" b="1" kern="1200" dirty="0" smtClean="0">
              <a:latin typeface="Cambria" pitchFamily="18" charset="0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7298"/>
            <a:ext cx="8640763" cy="4953014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ru-RU" sz="2000" b="1" u="sng" dirty="0" smtClean="0">
                <a:solidFill>
                  <a:srgbClr val="FF0000"/>
                </a:solidFill>
                <a:latin typeface="Cambria" pitchFamily="18" charset="0"/>
              </a:rPr>
              <a:t>Завершенные программы</a:t>
            </a:r>
            <a:endParaRPr lang="tr-TR" sz="2000" b="1" u="sng" dirty="0" smtClean="0">
              <a:solidFill>
                <a:srgbClr val="FF0000"/>
              </a:solidFill>
              <a:latin typeface="Cambria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tr-TR" sz="19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lvl="1" eaLnBrk="1" hangingPunct="1">
              <a:spcBef>
                <a:spcPts val="600"/>
              </a:spcBef>
            </a:pPr>
            <a:r>
              <a:rPr lang="ru-RU" sz="2000" dirty="0">
                <a:latin typeface="Cambria" pitchFamily="18" charset="0"/>
              </a:rPr>
              <a:t>Азербайджан, Казахстан, Кыргызстан, Узбекистан,</a:t>
            </a:r>
          </a:p>
          <a:p>
            <a:pPr lvl="1" eaLnBrk="1" hangingPunct="1">
              <a:spcBef>
                <a:spcPts val="600"/>
              </a:spcBef>
            </a:pPr>
            <a:r>
              <a:rPr lang="ru-RU" sz="2000" dirty="0">
                <a:latin typeface="Cambria" pitchFamily="18" charset="0"/>
              </a:rPr>
              <a:t>Туркменистан (1994-2003)</a:t>
            </a:r>
          </a:p>
          <a:p>
            <a:pPr lvl="1" eaLnBrk="1" hangingPunct="1">
              <a:spcBef>
                <a:spcPts val="600"/>
              </a:spcBef>
            </a:pPr>
            <a:r>
              <a:rPr lang="ru-RU" sz="2000" dirty="0" smtClean="0">
                <a:latin typeface="Cambria" pitchFamily="18" charset="0"/>
              </a:rPr>
              <a:t>Босния </a:t>
            </a:r>
            <a:r>
              <a:rPr lang="ru-RU" sz="2000" dirty="0">
                <a:latin typeface="Cambria" pitchFamily="18" charset="0"/>
              </a:rPr>
              <a:t>и </a:t>
            </a:r>
            <a:r>
              <a:rPr lang="ru-RU" sz="2000" dirty="0" smtClean="0">
                <a:latin typeface="Cambria" pitchFamily="18" charset="0"/>
              </a:rPr>
              <a:t>Герцеговина </a:t>
            </a:r>
            <a:r>
              <a:rPr lang="ru-RU" sz="2000" dirty="0">
                <a:latin typeface="Cambria" pitchFamily="18" charset="0"/>
              </a:rPr>
              <a:t>(1996-1999) </a:t>
            </a:r>
            <a:r>
              <a:rPr lang="ru-RU" sz="2000" dirty="0" smtClean="0">
                <a:latin typeface="Cambria" pitchFamily="18" charset="0"/>
              </a:rPr>
              <a:t>(</a:t>
            </a:r>
            <a:r>
              <a:rPr lang="ru-RU" sz="2000" dirty="0">
                <a:latin typeface="Cambria" pitchFamily="18" charset="0"/>
              </a:rPr>
              <a:t>2002-2004)</a:t>
            </a:r>
          </a:p>
          <a:p>
            <a:pPr lvl="1" eaLnBrk="1" hangingPunct="1">
              <a:spcBef>
                <a:spcPts val="600"/>
              </a:spcBef>
            </a:pPr>
            <a:r>
              <a:rPr lang="ru-RU" sz="2000" dirty="0" smtClean="0">
                <a:latin typeface="Cambria" pitchFamily="18" charset="0"/>
              </a:rPr>
              <a:t>Монголия </a:t>
            </a:r>
            <a:r>
              <a:rPr lang="ru-RU" sz="2000" dirty="0">
                <a:latin typeface="Cambria" pitchFamily="18" charset="0"/>
              </a:rPr>
              <a:t>(1998-1999) и (2005-2009)</a:t>
            </a:r>
          </a:p>
          <a:p>
            <a:pPr lvl="1" eaLnBrk="1" hangingPunct="1">
              <a:spcBef>
                <a:spcPts val="600"/>
              </a:spcBef>
            </a:pPr>
            <a:r>
              <a:rPr lang="ru-RU" sz="2000" dirty="0">
                <a:latin typeface="Cambria" pitchFamily="18" charset="0"/>
              </a:rPr>
              <a:t>Македония (1997-2001)</a:t>
            </a:r>
          </a:p>
          <a:p>
            <a:pPr lvl="1" eaLnBrk="1" hangingPunct="1">
              <a:spcBef>
                <a:spcPts val="600"/>
              </a:spcBef>
            </a:pPr>
            <a:r>
              <a:rPr lang="ru-RU" sz="2000" dirty="0" smtClean="0">
                <a:latin typeface="Cambria" pitchFamily="18" charset="0"/>
              </a:rPr>
              <a:t>Грузия </a:t>
            </a:r>
            <a:r>
              <a:rPr lang="ru-RU" sz="2000" dirty="0">
                <a:latin typeface="Cambria" pitchFamily="18" charset="0"/>
              </a:rPr>
              <a:t>(1997-1998) и (2001-2004)</a:t>
            </a:r>
          </a:p>
          <a:p>
            <a:pPr lvl="1" eaLnBrk="1" hangingPunct="1">
              <a:spcBef>
                <a:spcPts val="600"/>
              </a:spcBef>
            </a:pPr>
            <a:r>
              <a:rPr lang="ru-RU" sz="2000" dirty="0">
                <a:latin typeface="Cambria" pitchFamily="18" charset="0"/>
              </a:rPr>
              <a:t>Казахстан (2005-2009)</a:t>
            </a:r>
          </a:p>
          <a:p>
            <a:pPr lvl="1" eaLnBrk="1" hangingPunct="1">
              <a:spcBef>
                <a:spcPts val="600"/>
              </a:spcBef>
            </a:pPr>
            <a:r>
              <a:rPr lang="ru-RU" sz="2000" dirty="0">
                <a:latin typeface="Cambria" pitchFamily="18" charset="0"/>
              </a:rPr>
              <a:t>Кыргызстан (2006-2007)</a:t>
            </a:r>
          </a:p>
          <a:p>
            <a:pPr lvl="1" eaLnBrk="1" hangingPunct="1">
              <a:spcBef>
                <a:spcPts val="600"/>
              </a:spcBef>
            </a:pPr>
            <a:r>
              <a:rPr lang="ru-RU" sz="2000" dirty="0">
                <a:latin typeface="Cambria" pitchFamily="18" charset="0"/>
              </a:rPr>
              <a:t>Туркменистан (2008-2010)</a:t>
            </a:r>
          </a:p>
          <a:p>
            <a:pPr lvl="1" eaLnBrk="1" hangingPunct="1">
              <a:spcBef>
                <a:spcPts val="600"/>
              </a:spcBef>
            </a:pPr>
            <a:r>
              <a:rPr lang="ru-RU" sz="2000" dirty="0" smtClean="0">
                <a:latin typeface="Cambria" pitchFamily="18" charset="0"/>
              </a:rPr>
              <a:t>Таджикистан </a:t>
            </a:r>
            <a:r>
              <a:rPr lang="ru-RU" sz="2000" dirty="0">
                <a:latin typeface="Cambria" pitchFamily="18" charset="0"/>
              </a:rPr>
              <a:t>(2007-2010)</a:t>
            </a:r>
          </a:p>
          <a:p>
            <a:pPr lvl="1" eaLnBrk="1" hangingPunct="1">
              <a:spcBef>
                <a:spcPts val="600"/>
              </a:spcBef>
            </a:pPr>
            <a:r>
              <a:rPr lang="ru-RU" sz="2000" dirty="0" smtClean="0">
                <a:latin typeface="Cambria" pitchFamily="18" charset="0"/>
              </a:rPr>
              <a:t>Молдова </a:t>
            </a:r>
            <a:r>
              <a:rPr lang="ru-RU" sz="2000" dirty="0">
                <a:latin typeface="Cambria" pitchFamily="18" charset="0"/>
              </a:rPr>
              <a:t>(2010-2011</a:t>
            </a:r>
            <a:r>
              <a:rPr lang="ru-RU" sz="2000" dirty="0" smtClean="0">
                <a:latin typeface="Cambria" pitchFamily="18" charset="0"/>
              </a:rPr>
              <a:t>)</a:t>
            </a:r>
            <a:endParaRPr lang="tr-TR" sz="1900" dirty="0" smtClean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4"/>
            <a:ext cx="392909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714488"/>
            <a:ext cx="5462597" cy="4897437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ru-RU" sz="2000" b="1" u="sng" dirty="0" smtClean="0">
                <a:solidFill>
                  <a:srgbClr val="AB2328"/>
                </a:solidFill>
                <a:latin typeface="Cambria" pitchFamily="18" charset="0"/>
              </a:rPr>
              <a:t>Текущая деятельность</a:t>
            </a:r>
            <a:r>
              <a:rPr lang="tr-TR" sz="2000" b="1" u="sng" dirty="0" smtClean="0">
                <a:solidFill>
                  <a:srgbClr val="AB2328"/>
                </a:solidFill>
                <a:latin typeface="Cambria" pitchFamily="18" charset="0"/>
              </a:rPr>
              <a:t>:</a:t>
            </a:r>
            <a:endParaRPr lang="tr-TR" sz="2000" b="1" dirty="0" smtClean="0">
              <a:solidFill>
                <a:srgbClr val="AB2328"/>
              </a:solidFill>
              <a:latin typeface="Cambria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1900" dirty="0" smtClean="0">
                <a:latin typeface="Cambria" pitchFamily="18" charset="0"/>
              </a:rPr>
              <a:t>Азербайджан</a:t>
            </a:r>
            <a:endParaRPr lang="tr-TR" sz="1900" dirty="0" smtClean="0">
              <a:latin typeface="Cambria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1900" dirty="0" smtClean="0">
                <a:latin typeface="Cambria" pitchFamily="18" charset="0"/>
              </a:rPr>
              <a:t>Туркменистан</a:t>
            </a:r>
            <a:r>
              <a:rPr lang="en-US" sz="1900" dirty="0" smtClean="0">
                <a:latin typeface="Cambria" pitchFamily="18" charset="0"/>
              </a:rPr>
              <a:t> </a:t>
            </a:r>
            <a:endParaRPr lang="tr-TR" sz="1900" dirty="0" smtClean="0">
              <a:latin typeface="Cambria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1900" dirty="0" smtClean="0">
                <a:latin typeface="Cambria" pitchFamily="18" charset="0"/>
              </a:rPr>
              <a:t>Палестина</a:t>
            </a:r>
            <a:endParaRPr lang="tr-TR" sz="1900" dirty="0" smtClean="0">
              <a:latin typeface="Cambria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1900" dirty="0" smtClean="0">
                <a:latin typeface="Cambria" pitchFamily="18" charset="0"/>
              </a:rPr>
              <a:t>Таджикистан</a:t>
            </a:r>
            <a:r>
              <a:rPr lang="tr-TR" sz="1900" dirty="0" smtClean="0">
                <a:latin typeface="Cambria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1900" dirty="0" smtClean="0">
                <a:latin typeface="Cambria" pitchFamily="18" charset="0"/>
              </a:rPr>
              <a:t>Афганистан</a:t>
            </a:r>
            <a:r>
              <a:rPr lang="en-GB" sz="1900" b="1" dirty="0" smtClean="0">
                <a:solidFill>
                  <a:srgbClr val="005A74"/>
                </a:solidFill>
                <a:latin typeface="Cambria" pitchFamily="18" charset="0"/>
              </a:rPr>
              <a:t> </a:t>
            </a:r>
            <a:endParaRPr lang="tr-TR" sz="1900" dirty="0" smtClean="0">
              <a:latin typeface="Cambria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1900" dirty="0" smtClean="0">
                <a:latin typeface="Cambria" pitchFamily="18" charset="0"/>
              </a:rPr>
              <a:t>Казахстан</a:t>
            </a:r>
            <a:endParaRPr lang="tr-TR" sz="1900" dirty="0" smtClean="0">
              <a:latin typeface="Cambria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1900" dirty="0" smtClean="0">
                <a:latin typeface="Cambria" pitchFamily="18" charset="0"/>
              </a:rPr>
              <a:t>Тунис</a:t>
            </a:r>
            <a:endParaRPr lang="tr-TR" sz="1900" dirty="0" smtClean="0">
              <a:latin typeface="Cambria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1900" dirty="0" smtClean="0">
                <a:latin typeface="Cambria" pitchFamily="18" charset="0"/>
              </a:rPr>
              <a:t>Монголия</a:t>
            </a:r>
            <a:endParaRPr lang="tr-TR" sz="1900" dirty="0" smtClean="0">
              <a:latin typeface="Cambria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1900" dirty="0" smtClean="0">
                <a:latin typeface="Cambria" pitchFamily="18" charset="0"/>
                <a:cs typeface="Times New Roman" pitchFamily="18" charset="0"/>
              </a:rPr>
              <a:t>Республика Кипр</a:t>
            </a:r>
            <a:endParaRPr lang="tr-TR" sz="1900" dirty="0" smtClean="0">
              <a:latin typeface="Cambria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1900" dirty="0" smtClean="0">
                <a:latin typeface="Cambria" pitchFamily="18" charset="0"/>
              </a:rPr>
              <a:t>Иран</a:t>
            </a:r>
            <a:endParaRPr lang="tr-TR" sz="1900" dirty="0" smtClean="0">
              <a:latin typeface="Cambria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tr-TR" sz="1900" dirty="0" smtClean="0">
                <a:latin typeface="Cambria" pitchFamily="18" charset="0"/>
              </a:rPr>
              <a:t>ECO </a:t>
            </a:r>
            <a:r>
              <a:rPr lang="ru-RU" sz="1900" dirty="0" smtClean="0">
                <a:latin typeface="Cambria" pitchFamily="18" charset="0"/>
              </a:rPr>
              <a:t>страны-участницы</a:t>
            </a:r>
            <a:endParaRPr lang="tr-TR" sz="1900" dirty="0" smtClean="0">
              <a:latin typeface="Cambria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1900" dirty="0" smtClean="0">
                <a:latin typeface="Cambria" pitchFamily="18" charset="0"/>
              </a:rPr>
              <a:t>ОМС (</a:t>
            </a:r>
            <a:r>
              <a:rPr lang="tr-TR" sz="1900" dirty="0" smtClean="0">
                <a:latin typeface="Cambria" pitchFamily="18" charset="0"/>
              </a:rPr>
              <a:t>OIC</a:t>
            </a:r>
            <a:r>
              <a:rPr lang="ru-RU" sz="1900" dirty="0" smtClean="0">
                <a:latin typeface="Cambria" pitchFamily="18" charset="0"/>
              </a:rPr>
              <a:t>)страны</a:t>
            </a:r>
            <a:endParaRPr lang="tr-TR" sz="1900" dirty="0" smtClean="0">
              <a:latin typeface="Cambria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sz="1900" dirty="0" smtClean="0">
                <a:latin typeface="Cambria" pitchFamily="18" charset="0"/>
              </a:rPr>
              <a:t>Международные Организации</a:t>
            </a:r>
            <a:endParaRPr lang="tr-TR" sz="1900" dirty="0" smtClean="0">
              <a:latin typeface="Cambria" pitchFamily="18" charset="0"/>
            </a:endParaRPr>
          </a:p>
          <a:p>
            <a:pPr lvl="1" eaLnBrk="1" hangingPunct="1">
              <a:lnSpc>
                <a:spcPct val="90000"/>
              </a:lnSpc>
              <a:buNone/>
            </a:pPr>
            <a:endParaRPr lang="tr-TR" sz="1800" dirty="0" smtClean="0">
              <a:latin typeface="Cambria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tr-TR" sz="2000" dirty="0" smtClean="0">
              <a:latin typeface="Cambria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tr-TR" sz="2000" dirty="0" smtClean="0">
              <a:latin typeface="Cambria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tr-TR" sz="2000" dirty="0" smtClean="0">
              <a:latin typeface="Cambria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tr-TR" sz="2000" dirty="0" smtClean="0">
                <a:latin typeface="Cambria" pitchFamily="18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endParaRPr lang="tr-TR" sz="1900" dirty="0" smtClean="0">
              <a:latin typeface="Cambria" pitchFamily="18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 bwMode="auto">
          <a:xfrm>
            <a:off x="357158" y="857232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lnSpc>
                <a:spcPct val="90000"/>
              </a:lnSpc>
              <a:spcBef>
                <a:spcPct val="60000"/>
              </a:spcBef>
              <a:defRPr/>
            </a:pPr>
            <a:r>
              <a:rPr lang="ru-RU" altLang="en-US" sz="3000" b="1" dirty="0" smtClean="0">
                <a:solidFill>
                  <a:srgbClr val="262626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Международное сотрудничество </a:t>
            </a:r>
            <a:r>
              <a:rPr kumimoji="0" lang="tr-TR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mbria" pitchFamily="18" charset="0"/>
                <a:ea typeface="Calibri" pitchFamily="34" charset="0"/>
                <a:cs typeface="Calibri" pitchFamily="34" charset="0"/>
              </a:rPr>
              <a:t>(</a:t>
            </a:r>
            <a:r>
              <a:rPr kumimoji="0" lang="ru-RU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mbria" pitchFamily="18" charset="0"/>
                <a:ea typeface="Calibri" pitchFamily="34" charset="0"/>
                <a:cs typeface="Calibri" pitchFamily="34" charset="0"/>
              </a:rPr>
              <a:t>продолжение)</a:t>
            </a:r>
            <a:endParaRPr kumimoji="0" lang="en-US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mbria" pitchFamily="18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İçerik Yer Tutucusu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032250"/>
          </a:xfrm>
        </p:spPr>
        <p:txBody>
          <a:bodyPr/>
          <a:lstStyle/>
          <a:p>
            <a:pPr marL="355600" indent="-355600">
              <a:spcBef>
                <a:spcPct val="95000"/>
              </a:spcBef>
              <a:tabLst>
                <a:tab pos="1701800" algn="l"/>
              </a:tabLst>
            </a:pPr>
            <a:r>
              <a:rPr lang="tr-TR" altLang="en-US" sz="2800" dirty="0" smtClean="0">
                <a:solidFill>
                  <a:srgbClr val="FF3300"/>
                </a:solidFill>
                <a:latin typeface="Cambria" pitchFamily="18" charset="0"/>
              </a:rPr>
              <a:t>	</a:t>
            </a:r>
            <a:endParaRPr lang="tr-TR" altLang="en-US" sz="2800" dirty="0" smtClean="0">
              <a:latin typeface="Cambria" pitchFamily="18" charset="0"/>
            </a:endParaRP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357158" y="1857375"/>
            <a:ext cx="835824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ru-RU" altLang="en-US" sz="24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Укрепление статистической системы Агентства Республики Казахстан по Статистике</a:t>
            </a:r>
            <a:endParaRPr lang="tr-TR" altLang="en-US" sz="2400" b="1" i="1" dirty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  <a:p>
            <a:pPr lvl="1"/>
            <a:endParaRPr lang="tr-TR" altLang="en-US" b="1" dirty="0">
              <a:solidFill>
                <a:srgbClr val="801A1E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ru-RU" altLang="en-US" b="1" dirty="0" smtClean="0">
                <a:solidFill>
                  <a:srgbClr val="801A1E"/>
                </a:solidFill>
                <a:latin typeface="Cambria" pitchFamily="18" charset="0"/>
              </a:rPr>
              <a:t>Лидер консорциума</a:t>
            </a:r>
            <a:r>
              <a:rPr lang="tr-TR" altLang="en-US" b="1" dirty="0" smtClean="0">
                <a:solidFill>
                  <a:srgbClr val="801A1E"/>
                </a:solidFill>
                <a:latin typeface="Cambria" pitchFamily="18" charset="0"/>
              </a:rPr>
              <a:t>: </a:t>
            </a:r>
            <a:r>
              <a:rPr lang="ru-RU" altLang="en-US" dirty="0" smtClean="0">
                <a:latin typeface="Cambria" pitchFamily="18" charset="0"/>
              </a:rPr>
              <a:t>Федеральный Статистический Офис Германии</a:t>
            </a:r>
            <a:endParaRPr lang="tr-TR" altLang="en-US" b="1" dirty="0">
              <a:solidFill>
                <a:srgbClr val="801A1E"/>
              </a:solidFill>
              <a:latin typeface="Cambria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ru-RU" altLang="en-US" b="1" dirty="0" smtClean="0">
                <a:solidFill>
                  <a:srgbClr val="801A1E"/>
                </a:solidFill>
                <a:latin typeface="Cambria" pitchFamily="18" charset="0"/>
              </a:rPr>
              <a:t>Финансирование</a:t>
            </a:r>
            <a:r>
              <a:rPr lang="tr-TR" altLang="en-US" b="1" dirty="0" smtClean="0">
                <a:solidFill>
                  <a:srgbClr val="801A1E"/>
                </a:solidFill>
                <a:latin typeface="Cambria" pitchFamily="18" charset="0"/>
              </a:rPr>
              <a:t>: </a:t>
            </a:r>
            <a:r>
              <a:rPr lang="ru-RU" altLang="en-US" dirty="0" smtClean="0">
                <a:latin typeface="Cambria" pitchFamily="18" charset="0"/>
              </a:rPr>
              <a:t>Всемирный Банк</a:t>
            </a:r>
            <a:endParaRPr lang="tr-TR" altLang="en-US" dirty="0">
              <a:latin typeface="Cambria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ru-RU" altLang="en-US" b="1" dirty="0" smtClean="0">
                <a:solidFill>
                  <a:srgbClr val="801A1E"/>
                </a:solidFill>
                <a:latin typeface="Cambria" pitchFamily="18" charset="0"/>
              </a:rPr>
              <a:t>Продолжительность</a:t>
            </a:r>
            <a:r>
              <a:rPr lang="tr-TR" altLang="en-US" b="1" dirty="0" smtClean="0">
                <a:solidFill>
                  <a:srgbClr val="801A1E"/>
                </a:solidFill>
                <a:latin typeface="Cambria" pitchFamily="18" charset="0"/>
              </a:rPr>
              <a:t>: </a:t>
            </a:r>
            <a:r>
              <a:rPr lang="ru-RU" altLang="en-US" dirty="0" smtClean="0">
                <a:latin typeface="Cambria" pitchFamily="18" charset="0"/>
              </a:rPr>
              <a:t>Начало проекта – октябрь, 2012 </a:t>
            </a:r>
            <a:endParaRPr lang="ru-RU" altLang="en-US" dirty="0">
              <a:latin typeface="Cambria" pitchFamily="18" charset="0"/>
            </a:endParaRPr>
          </a:p>
          <a:p>
            <a:pPr lvl="1"/>
            <a:r>
              <a:rPr lang="ru-RU" altLang="en-US" dirty="0" smtClean="0">
                <a:latin typeface="Cambria" pitchFamily="18" charset="0"/>
              </a:rPr>
              <a:t>Продолжительность – 55 месяцев</a:t>
            </a:r>
          </a:p>
          <a:p>
            <a:pPr lvl="1"/>
            <a:r>
              <a:rPr lang="tr-TR" altLang="en-US" dirty="0">
                <a:latin typeface="Cambria" pitchFamily="18" charset="0"/>
              </a:rPr>
              <a:t>	</a:t>
            </a:r>
          </a:p>
          <a:p>
            <a:pPr lvl="1">
              <a:buFont typeface="Wingdings" pitchFamily="2" charset="2"/>
              <a:buChar char="ü"/>
            </a:pPr>
            <a:r>
              <a:rPr lang="ru-RU" altLang="en-US" dirty="0" smtClean="0">
                <a:latin typeface="Cambria" pitchFamily="18" charset="0"/>
              </a:rPr>
              <a:t>В рамках данного проекта </a:t>
            </a:r>
            <a:r>
              <a:rPr lang="ru-RU" altLang="en-US" dirty="0" err="1" smtClean="0">
                <a:latin typeface="Cambria" pitchFamily="18" charset="0"/>
              </a:rPr>
              <a:t>ТурСтат</a:t>
            </a:r>
            <a:r>
              <a:rPr lang="ru-RU" altLang="en-US" dirty="0" smtClean="0">
                <a:latin typeface="Cambria" pitchFamily="18" charset="0"/>
              </a:rPr>
              <a:t> предоставляет консультационную помощь и принимает ознакомительные визиты</a:t>
            </a:r>
            <a:endParaRPr lang="tr-TR" altLang="en-US" dirty="0">
              <a:latin typeface="Cambria" pitchFamily="18" charset="0"/>
            </a:endParaRPr>
          </a:p>
        </p:txBody>
      </p:sp>
      <p:sp>
        <p:nvSpPr>
          <p:cNvPr id="24580" name="7 Başlık"/>
          <p:cNvSpPr>
            <a:spLocks noGrp="1"/>
          </p:cNvSpPr>
          <p:nvPr>
            <p:ph type="title"/>
          </p:nvPr>
        </p:nvSpPr>
        <p:spPr>
          <a:xfrm>
            <a:off x="428625" y="836613"/>
            <a:ext cx="8229600" cy="6477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60000"/>
              </a:spcBef>
              <a:defRPr/>
            </a:pPr>
            <a:r>
              <a:rPr lang="tr-TR" altLang="en-US" sz="3600" b="1" kern="1200" dirty="0" smtClean="0">
                <a:latin typeface="Cambria" pitchFamily="18" charset="0"/>
              </a:rPr>
              <a:t/>
            </a:r>
            <a:br>
              <a:rPr lang="tr-TR" altLang="en-US" sz="3600" b="1" kern="1200" dirty="0" smtClean="0">
                <a:latin typeface="Cambria" pitchFamily="18" charset="0"/>
              </a:rPr>
            </a:br>
            <a:r>
              <a:rPr lang="ru-RU" altLang="en-US" sz="3600" b="1" kern="1200" dirty="0" smtClean="0">
                <a:latin typeface="Cambria" pitchFamily="18" charset="0"/>
              </a:rPr>
              <a:t>Проекты, координируемые </a:t>
            </a:r>
            <a:r>
              <a:rPr lang="ru-RU" altLang="en-US" sz="3600" b="1" kern="1200" dirty="0" err="1" smtClean="0">
                <a:latin typeface="Cambria" pitchFamily="18" charset="0"/>
              </a:rPr>
              <a:t>ТуркСтат</a:t>
            </a:r>
            <a:r>
              <a:rPr lang="tr-TR" altLang="en-US" sz="3600" b="1" kern="1200" dirty="0" smtClean="0">
                <a:latin typeface="Cambria" pitchFamily="18" charset="0"/>
              </a:rPr>
              <a:t/>
            </a:r>
            <a:br>
              <a:rPr lang="tr-TR" altLang="en-US" sz="3600" b="1" kern="1200" dirty="0" smtClean="0">
                <a:latin typeface="Cambria" pitchFamily="18" charset="0"/>
              </a:rPr>
            </a:br>
            <a:endParaRPr lang="tr-TR" altLang="en-US" sz="3600" b="1" kern="1200" dirty="0" smtClean="0">
              <a:latin typeface="Cambria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13.09.2013 </a:t>
            </a: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BD06D3-487F-4E68-8997-A85B7CE085C1}" type="slidenum">
              <a:rPr lang="tr-TR" smtClean="0"/>
              <a:pPr>
                <a:defRPr/>
              </a:pPr>
              <a:t>27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İçerik Yer Tutucusu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032250"/>
          </a:xfrm>
        </p:spPr>
        <p:txBody>
          <a:bodyPr/>
          <a:lstStyle/>
          <a:p>
            <a:pPr marL="355600" indent="-355600">
              <a:spcBef>
                <a:spcPct val="95000"/>
              </a:spcBef>
              <a:tabLst>
                <a:tab pos="1701800" algn="l"/>
              </a:tabLst>
            </a:pPr>
            <a:r>
              <a:rPr lang="tr-TR" altLang="en-US" sz="2800" dirty="0" smtClean="0">
                <a:solidFill>
                  <a:srgbClr val="FF3300"/>
                </a:solidFill>
              </a:rPr>
              <a:t>	</a:t>
            </a:r>
            <a:endParaRPr lang="tr-TR" altLang="en-US" sz="2800" dirty="0" smtClean="0"/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642938" y="1857375"/>
            <a:ext cx="771525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ru-RU" altLang="en-US" sz="2400" b="1" i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Укрепление статистической системы </a:t>
            </a:r>
            <a:r>
              <a:rPr lang="ru-RU" altLang="en-US" sz="24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Статистического Офиса Афганистана</a:t>
            </a:r>
            <a:endParaRPr lang="ru-RU" altLang="en-US" sz="2400" b="1" i="1" dirty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  <a:p>
            <a:pPr lvl="1"/>
            <a:endParaRPr lang="tr-TR" altLang="en-US" sz="2400" b="1" dirty="0">
              <a:solidFill>
                <a:srgbClr val="801A1E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ru-RU" altLang="en-US" sz="2000" b="1" dirty="0">
                <a:solidFill>
                  <a:srgbClr val="801A1E"/>
                </a:solidFill>
                <a:latin typeface="Cambria" pitchFamily="18" charset="0"/>
              </a:rPr>
              <a:t>Лидер </a:t>
            </a:r>
            <a:r>
              <a:rPr lang="ru-RU" altLang="en-US" sz="2000" b="1" dirty="0" smtClean="0">
                <a:solidFill>
                  <a:srgbClr val="801A1E"/>
                </a:solidFill>
                <a:latin typeface="Cambria" pitchFamily="18" charset="0"/>
              </a:rPr>
              <a:t>консорциума</a:t>
            </a:r>
            <a:r>
              <a:rPr lang="tr-TR" altLang="en-US" sz="2000" b="1" dirty="0" smtClean="0">
                <a:solidFill>
                  <a:srgbClr val="801A1E"/>
                </a:solidFill>
                <a:latin typeface="Cambria" pitchFamily="18" charset="0"/>
              </a:rPr>
              <a:t>:  </a:t>
            </a:r>
            <a:r>
              <a:rPr lang="tr-TR" altLang="en-US" sz="2000" dirty="0">
                <a:latin typeface="Cambria" pitchFamily="18" charset="0"/>
              </a:rPr>
              <a:t>GIZ Gmbh </a:t>
            </a:r>
            <a:r>
              <a:rPr lang="ru-RU" altLang="en-US" sz="2000" dirty="0" smtClean="0">
                <a:latin typeface="Cambria" pitchFamily="18" charset="0"/>
              </a:rPr>
              <a:t>Германия</a:t>
            </a:r>
            <a:endParaRPr lang="tr-TR" altLang="en-US" sz="2000" b="1" dirty="0">
              <a:solidFill>
                <a:srgbClr val="801A1E"/>
              </a:solidFill>
              <a:latin typeface="Cambria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ru-RU" altLang="en-US" sz="2000" b="1" dirty="0" smtClean="0">
                <a:solidFill>
                  <a:srgbClr val="801A1E"/>
                </a:solidFill>
                <a:latin typeface="Cambria" pitchFamily="18" charset="0"/>
              </a:rPr>
              <a:t>Финансирование</a:t>
            </a:r>
            <a:r>
              <a:rPr lang="tr-TR" altLang="en-US" sz="2000" b="1" dirty="0" smtClean="0">
                <a:solidFill>
                  <a:srgbClr val="801A1E"/>
                </a:solidFill>
                <a:latin typeface="Cambria" pitchFamily="18" charset="0"/>
              </a:rPr>
              <a:t>: </a:t>
            </a:r>
            <a:r>
              <a:rPr lang="ru-RU" altLang="en-US" sz="2000" dirty="0" smtClean="0">
                <a:latin typeface="Cambria" pitchFamily="18" charset="0"/>
              </a:rPr>
              <a:t>Всемирный Банк</a:t>
            </a:r>
            <a:endParaRPr lang="tr-TR" altLang="en-US" sz="2000" dirty="0">
              <a:latin typeface="Cambria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ru-RU" altLang="en-US" sz="2000" b="1" dirty="0" smtClean="0">
                <a:solidFill>
                  <a:srgbClr val="801A1E"/>
                </a:solidFill>
                <a:latin typeface="Cambria" pitchFamily="18" charset="0"/>
              </a:rPr>
              <a:t>Продолжительность</a:t>
            </a:r>
            <a:r>
              <a:rPr lang="tr-TR" altLang="en-US" sz="2000" b="1" dirty="0" smtClean="0">
                <a:solidFill>
                  <a:srgbClr val="801A1E"/>
                </a:solidFill>
                <a:latin typeface="Cambria" pitchFamily="18" charset="0"/>
              </a:rPr>
              <a:t>: </a:t>
            </a:r>
            <a:r>
              <a:rPr lang="ru-RU" altLang="en-US" sz="2000" dirty="0">
                <a:latin typeface="Cambria" pitchFamily="18" charset="0"/>
              </a:rPr>
              <a:t>Начало проекта – </a:t>
            </a:r>
            <a:r>
              <a:rPr lang="ru-RU" altLang="en-US" sz="2000" dirty="0" smtClean="0">
                <a:latin typeface="Cambria" pitchFamily="18" charset="0"/>
              </a:rPr>
              <a:t>март 2013 г.</a:t>
            </a:r>
            <a:endParaRPr lang="ru-RU" altLang="en-US" sz="2000" dirty="0">
              <a:latin typeface="Cambria" pitchFamily="18" charset="0"/>
            </a:endParaRPr>
          </a:p>
          <a:p>
            <a:pPr lvl="1"/>
            <a:r>
              <a:rPr lang="ru-RU" altLang="en-US" sz="2000" dirty="0">
                <a:latin typeface="Cambria" pitchFamily="18" charset="0"/>
              </a:rPr>
              <a:t>Продолжительность – </a:t>
            </a:r>
            <a:r>
              <a:rPr lang="ru-RU" altLang="en-US" sz="2000" dirty="0" smtClean="0">
                <a:latin typeface="Cambria" pitchFamily="18" charset="0"/>
              </a:rPr>
              <a:t>4 года </a:t>
            </a:r>
          </a:p>
          <a:p>
            <a:pPr lvl="1"/>
            <a:r>
              <a:rPr lang="tr-TR" altLang="en-US" sz="2000" dirty="0">
                <a:latin typeface="Cambria" pitchFamily="18" charset="0"/>
              </a:rPr>
              <a:t>	</a:t>
            </a:r>
          </a:p>
          <a:p>
            <a:pPr lvl="1">
              <a:buFont typeface="Wingdings" pitchFamily="2" charset="2"/>
              <a:buChar char="ü"/>
            </a:pPr>
            <a:r>
              <a:rPr lang="ru-RU" altLang="en-US" sz="2000" dirty="0">
                <a:latin typeface="Cambria" pitchFamily="18" charset="0"/>
              </a:rPr>
              <a:t>В рамках данного проекта </a:t>
            </a:r>
            <a:r>
              <a:rPr lang="ru-RU" altLang="en-US" sz="2000" dirty="0" err="1">
                <a:latin typeface="Cambria" pitchFamily="18" charset="0"/>
              </a:rPr>
              <a:t>ТурСтат</a:t>
            </a:r>
            <a:r>
              <a:rPr lang="ru-RU" altLang="en-US" sz="2000" dirty="0">
                <a:latin typeface="Cambria" pitchFamily="18" charset="0"/>
              </a:rPr>
              <a:t> предоставляет консультационную помощь и принимает ознакомительные визиты</a:t>
            </a:r>
          </a:p>
        </p:txBody>
      </p:sp>
      <p:sp>
        <p:nvSpPr>
          <p:cNvPr id="22532" name="7 Başlık"/>
          <p:cNvSpPr>
            <a:spLocks noGrp="1"/>
          </p:cNvSpPr>
          <p:nvPr>
            <p:ph type="title"/>
          </p:nvPr>
        </p:nvSpPr>
        <p:spPr>
          <a:xfrm>
            <a:off x="385763" y="1136650"/>
            <a:ext cx="8229600" cy="7207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60000"/>
              </a:spcBef>
              <a:defRPr/>
            </a:pPr>
            <a:r>
              <a:rPr lang="ru-RU" altLang="en-US" sz="3600" b="1" kern="1200" dirty="0" smtClean="0">
                <a:latin typeface="Cambria" pitchFamily="18" charset="0"/>
              </a:rPr>
              <a:t>    Проекты, координируемые</a:t>
            </a:r>
            <a:br>
              <a:rPr lang="ru-RU" altLang="en-US" sz="3600" b="1" kern="1200" dirty="0" smtClean="0">
                <a:latin typeface="Cambria" pitchFamily="18" charset="0"/>
              </a:rPr>
            </a:br>
            <a:r>
              <a:rPr lang="ru-RU" altLang="en-US" sz="3600" b="1" kern="1200" dirty="0" err="1" smtClean="0">
                <a:latin typeface="Cambria" pitchFamily="18" charset="0"/>
              </a:rPr>
              <a:t>ТуркСтат</a:t>
            </a:r>
            <a:r>
              <a:rPr lang="ru-RU" altLang="en-US" sz="3600" b="1" kern="1200" dirty="0" smtClean="0">
                <a:latin typeface="Cambria" pitchFamily="18" charset="0"/>
              </a:rPr>
              <a:t> </a:t>
            </a:r>
            <a:r>
              <a:rPr lang="tr-TR" altLang="en-US" sz="3600" b="1" kern="1200" dirty="0" smtClean="0">
                <a:latin typeface="Cambria" pitchFamily="18" charset="0"/>
              </a:rPr>
              <a:t/>
            </a:r>
            <a:br>
              <a:rPr lang="tr-TR" altLang="en-US" sz="3600" b="1" kern="1200" dirty="0" smtClean="0">
                <a:latin typeface="Cambria" pitchFamily="18" charset="0"/>
              </a:rPr>
            </a:br>
            <a:endParaRPr lang="tr-TR" altLang="en-US" sz="3600" b="1" kern="1200" dirty="0" smtClean="0">
              <a:latin typeface="Cambria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13.09.2013 </a:t>
            </a: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BD06D3-487F-4E68-8997-A85B7CE085C1}" type="slidenum">
              <a:rPr lang="tr-TR" smtClean="0"/>
              <a:pPr>
                <a:defRPr/>
              </a:pPr>
              <a:t>28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TÜİKimage-2.jpg"/>
          <p:cNvPicPr>
            <a:picLocks noChangeAspect="1"/>
          </p:cNvPicPr>
          <p:nvPr/>
        </p:nvPicPr>
        <p:blipFill>
          <a:blip r:embed="rId3">
            <a:lum bright="36000" contrast="-51000"/>
          </a:blip>
          <a:stretch>
            <a:fillRect/>
          </a:stretch>
        </p:blipFill>
        <p:spPr>
          <a:xfrm>
            <a:off x="714348" y="1000107"/>
            <a:ext cx="7572428" cy="4295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5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ea typeface="Calibri" pitchFamily="34" charset="0"/>
              </a:rPr>
              <a:t>13.09.2013 </a:t>
            </a:r>
            <a:endParaRPr lang="tr-TR" altLang="en-US" smtClean="0">
              <a:ea typeface="Calibri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CF6DBE-9A54-4133-9319-063D6CEAEE1A}" type="slidenum">
              <a:rPr lang="tr-TR" smtClean="0"/>
              <a:pPr>
                <a:defRPr/>
              </a:pPr>
              <a:t>29</a:t>
            </a:fld>
            <a:endParaRPr lang="tr-TR" dirty="0"/>
          </a:p>
        </p:txBody>
      </p:sp>
      <p:sp>
        <p:nvSpPr>
          <p:cNvPr id="23557" name="2 İçerik Yer Tutucusu"/>
          <p:cNvSpPr txBox="1">
            <a:spLocks/>
          </p:cNvSpPr>
          <p:nvPr/>
        </p:nvSpPr>
        <p:spPr bwMode="auto">
          <a:xfrm>
            <a:off x="571472" y="4786322"/>
            <a:ext cx="8358214" cy="130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/>
            <a:endParaRPr lang="tr-TR" altLang="en-US" sz="4000" dirty="0">
              <a:solidFill>
                <a:srgbClr val="000066"/>
              </a:solidFill>
            </a:endParaRPr>
          </a:p>
          <a:p>
            <a:pPr marL="342900" indent="-342900" algn="ctr" eaLnBrk="0" hangingPunct="0"/>
            <a:r>
              <a:rPr lang="ru-RU" altLang="en-US" sz="4400" b="1" dirty="0" smtClean="0">
                <a:solidFill>
                  <a:srgbClr val="FF0000"/>
                </a:solidFill>
              </a:rPr>
              <a:t>Спасибо</a:t>
            </a:r>
            <a:r>
              <a:rPr lang="tr-TR" altLang="en-US" sz="4400" b="1" dirty="0" smtClean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8" y="984215"/>
            <a:ext cx="4839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0" hangingPunct="0"/>
            <a:r>
              <a:rPr lang="ru-RU" altLang="en-US" sz="2000" b="1" dirty="0" smtClean="0">
                <a:solidFill>
                  <a:schemeClr val="accent6">
                    <a:lumMod val="75000"/>
                  </a:schemeClr>
                </a:solidFill>
                <a:latin typeface="Gill Sans MT Condensed" pitchFamily="34" charset="0"/>
              </a:rPr>
              <a:t>Вид из окна здания Туркстат-Анкара</a:t>
            </a:r>
            <a:endParaRPr lang="tr-TR" altLang="en-US" sz="2000" b="1" dirty="0">
              <a:solidFill>
                <a:schemeClr val="accent6">
                  <a:lumMod val="75000"/>
                </a:schemeClr>
              </a:solidFill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>
            <a:lum bright="59000" contrast="-36000"/>
          </a:blip>
          <a:srcRect/>
          <a:stretch>
            <a:fillRect/>
          </a:stretch>
        </p:blipFill>
        <p:spPr bwMode="auto">
          <a:xfrm>
            <a:off x="214282" y="785794"/>
            <a:ext cx="514353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13.09.2013 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BD06D3-487F-4E68-8997-A85B7CE085C1}" type="slidenum">
              <a:rPr lang="tr-TR" smtClean="0"/>
              <a:pPr>
                <a:defRPr/>
              </a:pPr>
              <a:t>3</a:t>
            </a:fld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3573016"/>
            <a:ext cx="81439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ambria" pitchFamily="18" charset="0"/>
              </a:rPr>
              <a:t>ЧАСТЬ 1</a:t>
            </a:r>
            <a:r>
              <a:rPr lang="tr-TR" sz="4000" b="1" dirty="0" smtClean="0">
                <a:latin typeface="Cambria" pitchFamily="18" charset="0"/>
              </a:rPr>
              <a:t>: </a:t>
            </a:r>
          </a:p>
          <a:p>
            <a:pPr algn="ctr"/>
            <a:r>
              <a:rPr lang="ru-RU" sz="4000" b="1" dirty="0">
                <a:latin typeface="Cambria" pitchFamily="18" charset="0"/>
              </a:rPr>
              <a:t>Характеристики статистической системы </a:t>
            </a:r>
            <a:r>
              <a:rPr lang="ru-RU" sz="4000" b="1" dirty="0" smtClean="0">
                <a:latin typeface="Cambria" pitchFamily="18" charset="0"/>
              </a:rPr>
              <a:t>Турции</a:t>
            </a:r>
            <a:endParaRPr lang="ru-RU" sz="40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xfrm>
            <a:off x="7643813" y="6453336"/>
            <a:ext cx="2133600" cy="476250"/>
          </a:xfrm>
          <a:noFill/>
        </p:spPr>
        <p:txBody>
          <a:bodyPr/>
          <a:lstStyle/>
          <a:p>
            <a:r>
              <a:rPr lang="en-US" smtClean="0"/>
              <a:t>13.09.2013 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6948488" y="6453336"/>
            <a:ext cx="2133600" cy="476250"/>
          </a:xfrm>
        </p:spPr>
        <p:txBody>
          <a:bodyPr/>
          <a:lstStyle/>
          <a:p>
            <a:pPr>
              <a:defRPr/>
            </a:pPr>
            <a:fld id="{A43E05B6-A717-4C82-86F9-CE85F00AC468}" type="slidenum">
              <a:rPr lang="tr-TR"/>
              <a:pPr>
                <a:defRPr/>
              </a:pPr>
              <a:t>4</a:t>
            </a:fld>
            <a:endParaRPr lang="tr-TR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92696"/>
            <a:ext cx="8229600" cy="647700"/>
          </a:xfrm>
        </p:spPr>
        <p:txBody>
          <a:bodyPr/>
          <a:lstStyle/>
          <a:p>
            <a:pPr eaLnBrk="1" hangingPunct="1"/>
            <a:r>
              <a:rPr lang="ru-RU" sz="3600" b="1" dirty="0">
                <a:latin typeface="Cambria" pitchFamily="18" charset="0"/>
              </a:rPr>
              <a:t> Статистическая Система </a:t>
            </a:r>
            <a:r>
              <a:rPr lang="ru-RU" sz="3600" b="1" dirty="0" smtClean="0">
                <a:latin typeface="Cambria" pitchFamily="18" charset="0"/>
              </a:rPr>
              <a:t>Турции</a:t>
            </a:r>
            <a:endParaRPr lang="en-US" sz="3600" b="1" dirty="0" smtClean="0">
              <a:latin typeface="Cambria" pitchFamily="18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851920" y="1700808"/>
            <a:ext cx="468052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  <a:cs typeface="Calibri" pitchFamily="34" charset="0"/>
              </a:rPr>
              <a:t>Централизованная система, с конкретным распределением задач в другие учреждения   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err="1" smtClean="0">
                <a:latin typeface="Cambria" pitchFamily="18" charset="0"/>
                <a:cs typeface="Calibri" pitchFamily="34" charset="0"/>
              </a:rPr>
              <a:t>Туркстат</a:t>
            </a:r>
            <a:r>
              <a:rPr lang="ru-RU" dirty="0" smtClean="0">
                <a:latin typeface="Cambria" pitchFamily="18" charset="0"/>
                <a:cs typeface="Calibri" pitchFamily="34" charset="0"/>
              </a:rPr>
              <a:t> входит в состав Министерства Развития и  является главным действующим субъектом статистической системы в Турции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  <a:cs typeface="Calibri" pitchFamily="34" charset="0"/>
              </a:rPr>
              <a:t>Прочие действующие субъекты- Министерство Финансов, Центральный Банк и другие Министерства и Учреждения, имеющие административные регистры или базы данных которые служат статистическим целям</a:t>
            </a:r>
            <a:endParaRPr lang="en-US" dirty="0" smtClean="0">
              <a:latin typeface="Cambria" pitchFamily="18" charset="0"/>
              <a:cs typeface="Calibri" pitchFamily="34" charset="0"/>
            </a:endParaRPr>
          </a:p>
        </p:txBody>
      </p:sp>
      <p:pic>
        <p:nvPicPr>
          <p:cNvPr id="13314" name="Picture 2" descr="http://www.drivingir.com/wp-content/uploads/2012/03/cartoon-men-ge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6" y="1700808"/>
            <a:ext cx="3840424" cy="3888432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xfrm>
            <a:off x="7643813" y="6453336"/>
            <a:ext cx="2133600" cy="476250"/>
          </a:xfrm>
          <a:noFill/>
        </p:spPr>
        <p:txBody>
          <a:bodyPr/>
          <a:lstStyle/>
          <a:p>
            <a:r>
              <a:rPr lang="en-US" smtClean="0"/>
              <a:t>13.09.2013 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6948488" y="6453336"/>
            <a:ext cx="2133600" cy="476250"/>
          </a:xfrm>
        </p:spPr>
        <p:txBody>
          <a:bodyPr/>
          <a:lstStyle/>
          <a:p>
            <a:pPr>
              <a:defRPr/>
            </a:pPr>
            <a:fld id="{A43E05B6-A717-4C82-86F9-CE85F00AC468}" type="slidenum">
              <a:rPr lang="tr-TR"/>
              <a:pPr>
                <a:defRPr/>
              </a:pPr>
              <a:t>5</a:t>
            </a:fld>
            <a:endParaRPr lang="tr-TR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892479" cy="1296144"/>
          </a:xfrm>
        </p:spPr>
        <p:txBody>
          <a:bodyPr/>
          <a:lstStyle/>
          <a:p>
            <a:pPr eaLnBrk="1" hangingPunct="1"/>
            <a:r>
              <a:rPr lang="ru-RU" sz="2700" b="1" dirty="0">
                <a:latin typeface="Cambria" pitchFamily="18" charset="0"/>
              </a:rPr>
              <a:t>Статистическая Система </a:t>
            </a:r>
            <a:r>
              <a:rPr lang="ru-RU" sz="2700" b="1" dirty="0" smtClean="0">
                <a:latin typeface="Cambria" pitchFamily="18" charset="0"/>
              </a:rPr>
              <a:t>Турции</a:t>
            </a:r>
            <a:r>
              <a:rPr lang="tr-TR" sz="2700" b="1" i="1" dirty="0" smtClean="0">
                <a:latin typeface="Cambria" pitchFamily="18" charset="0"/>
              </a:rPr>
              <a:t>(</a:t>
            </a:r>
            <a:r>
              <a:rPr lang="ru-RU" sz="2700" b="1" i="1" dirty="0" smtClean="0">
                <a:latin typeface="Cambria" pitchFamily="18" charset="0"/>
              </a:rPr>
              <a:t>продолжение</a:t>
            </a:r>
            <a:r>
              <a:rPr lang="tr-TR" sz="2700" b="1" i="1" dirty="0" smtClean="0">
                <a:latin typeface="Cambria" pitchFamily="18" charset="0"/>
              </a:rPr>
              <a:t>)</a:t>
            </a:r>
            <a:endParaRPr lang="en-US" sz="2700" b="1" i="1" dirty="0" smtClean="0">
              <a:latin typeface="Cambria" pitchFamily="18" charset="0"/>
            </a:endParaRPr>
          </a:p>
        </p:txBody>
      </p:sp>
      <p:pic>
        <p:nvPicPr>
          <p:cNvPr id="1026" name="Picture 2" descr="D:\TuikUser\17500785856\Desktop\Brussels\T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1" y="1145942"/>
            <a:ext cx="9144000" cy="496855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210" y="2204864"/>
            <a:ext cx="295262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Официальная статистическая программа </a:t>
            </a:r>
            <a:endParaRPr lang="en-GB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27287" y="1849703"/>
            <a:ext cx="1296144" cy="323165"/>
          </a:xfrm>
          <a:prstGeom prst="rect">
            <a:avLst/>
          </a:prstGeom>
          <a:solidFill>
            <a:srgbClr val="F3800D"/>
          </a:solidFill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Туркстат</a:t>
            </a:r>
            <a:endParaRPr lang="en-GB" sz="1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69543" y="1926646"/>
            <a:ext cx="1526254" cy="492443"/>
          </a:xfrm>
          <a:prstGeom prst="rect">
            <a:avLst/>
          </a:prstGeom>
          <a:solidFill>
            <a:srgbClr val="F3800D"/>
          </a:solidFill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Статистический Совет</a:t>
            </a:r>
            <a:endParaRPr lang="en-GB" sz="13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58435" y="3172320"/>
            <a:ext cx="913381" cy="261610"/>
          </a:xfrm>
          <a:prstGeom prst="rect">
            <a:avLst/>
          </a:prstGeom>
          <a:solidFill>
            <a:srgbClr val="6699FF"/>
          </a:solidFill>
        </p:spPr>
        <p:txBody>
          <a:bodyPr wrap="square" rtlCol="0">
            <a:spAutoFit/>
          </a:bodyPr>
          <a:lstStyle/>
          <a:p>
            <a:r>
              <a:rPr lang="ru-RU" sz="1100" b="1" dirty="0"/>
              <a:t>Туркстат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5976" y="2879101"/>
            <a:ext cx="695575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Казна</a:t>
            </a:r>
            <a:endParaRPr lang="en-GB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28541" y="2679046"/>
            <a:ext cx="169168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ysClr val="windowText" lastClr="000000"/>
                </a:solidFill>
              </a:rPr>
              <a:t>Статистические данные, подготовленные</a:t>
            </a:r>
          </a:p>
          <a:p>
            <a:r>
              <a:rPr lang="ru-RU" sz="1400" b="1" dirty="0" smtClean="0">
                <a:solidFill>
                  <a:sysClr val="windowText" lastClr="000000"/>
                </a:solidFill>
              </a:rPr>
              <a:t>другими</a:t>
            </a:r>
          </a:p>
          <a:p>
            <a:r>
              <a:rPr lang="ru-RU" sz="1400" b="1" dirty="0" smtClean="0">
                <a:solidFill>
                  <a:sysClr val="windowText" lastClr="000000"/>
                </a:solidFill>
              </a:rPr>
              <a:t>учреждениями</a:t>
            </a:r>
            <a:endParaRPr lang="en-GB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8344" y="4221088"/>
            <a:ext cx="112838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Источники</a:t>
            </a:r>
          </a:p>
          <a:p>
            <a:r>
              <a:rPr lang="ru-RU" sz="1400" b="1" dirty="0" smtClean="0"/>
              <a:t> данных</a:t>
            </a:r>
            <a:endParaRPr lang="en-GB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71305" y="4135613"/>
            <a:ext cx="926857" cy="276999"/>
          </a:xfrm>
          <a:prstGeom prst="rect">
            <a:avLst/>
          </a:prstGeom>
          <a:solidFill>
            <a:srgbClr val="6699FF"/>
          </a:solidFill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Перепись</a:t>
            </a:r>
            <a:endParaRPr lang="en-GB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20611" y="4198863"/>
            <a:ext cx="1029449" cy="230832"/>
          </a:xfrm>
          <a:prstGeom prst="rect">
            <a:avLst/>
          </a:prstGeom>
          <a:solidFill>
            <a:srgbClr val="336699"/>
          </a:solidFill>
        </p:spPr>
        <p:txBody>
          <a:bodyPr wrap="none" rtlCol="0">
            <a:spAutoFit/>
          </a:bodyPr>
          <a:lstStyle/>
          <a:p>
            <a:r>
              <a:rPr lang="ru-RU" sz="900" b="1" dirty="0" smtClean="0"/>
              <a:t>Обследование</a:t>
            </a:r>
            <a:endParaRPr lang="en-GB" sz="9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23578" y="4111670"/>
            <a:ext cx="1212517" cy="338554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bg1"/>
                </a:solidFill>
              </a:rPr>
              <a:t>Административные 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регистры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0601" y="4107158"/>
            <a:ext cx="1023607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Система регистров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480" y="4792982"/>
            <a:ext cx="1467225" cy="323165"/>
          </a:xfrm>
          <a:prstGeom prst="rect">
            <a:avLst/>
          </a:prstGeom>
          <a:solidFill>
            <a:srgbClr val="6699FF"/>
          </a:solidFill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</a:rPr>
              <a:t>респонденты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9862" y="5135508"/>
            <a:ext cx="2496196" cy="4308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Компании, </a:t>
            </a:r>
          </a:p>
          <a:p>
            <a:r>
              <a:rPr lang="ru-RU" sz="1100" b="1" dirty="0" smtClean="0">
                <a:solidFill>
                  <a:schemeClr val="bg1"/>
                </a:solidFill>
              </a:rPr>
              <a:t>занимающиеся обследованиями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820556">
            <a:off x="956733" y="5381728"/>
            <a:ext cx="33934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Закон о статистике Турции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xfrm>
            <a:off x="7643813" y="6453336"/>
            <a:ext cx="2133600" cy="476250"/>
          </a:xfrm>
          <a:noFill/>
        </p:spPr>
        <p:txBody>
          <a:bodyPr/>
          <a:lstStyle/>
          <a:p>
            <a:r>
              <a:rPr lang="en-US" smtClean="0"/>
              <a:t>13.09.2013 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6948488" y="6453336"/>
            <a:ext cx="2133600" cy="476250"/>
          </a:xfrm>
        </p:spPr>
        <p:txBody>
          <a:bodyPr/>
          <a:lstStyle/>
          <a:p>
            <a:pPr>
              <a:defRPr/>
            </a:pPr>
            <a:fld id="{A43E05B6-A717-4C82-86F9-CE85F00AC468}" type="slidenum">
              <a:rPr lang="tr-TR"/>
              <a:pPr>
                <a:defRPr/>
              </a:pPr>
              <a:t>6</a:t>
            </a:fld>
            <a:endParaRPr lang="tr-TR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397226" y="116632"/>
            <a:ext cx="8229600" cy="1700808"/>
          </a:xfrm>
        </p:spPr>
        <p:txBody>
          <a:bodyPr/>
          <a:lstStyle/>
          <a:p>
            <a:pPr algn="l" eaLnBrk="1" hangingPunct="1"/>
            <a:r>
              <a:rPr lang="ru-RU" sz="3400" b="1" dirty="0">
                <a:latin typeface="Cambria" pitchFamily="18" charset="0"/>
              </a:rPr>
              <a:t>Перспективы и стратегические цели</a:t>
            </a:r>
          </a:p>
        </p:txBody>
      </p:sp>
      <p:sp>
        <p:nvSpPr>
          <p:cNvPr id="3077" name="Rectangle 6"/>
          <p:cNvSpPr>
            <a:spLocks noGrp="1" noChangeArrowheads="1"/>
          </p:cNvSpPr>
          <p:nvPr>
            <p:ph idx="1"/>
          </p:nvPr>
        </p:nvSpPr>
        <p:spPr>
          <a:xfrm>
            <a:off x="2627784" y="1772816"/>
            <a:ext cx="6228184" cy="2016224"/>
          </a:xfrm>
        </p:spPr>
        <p:txBody>
          <a:bodyPr anchor="ctr"/>
          <a:lstStyle/>
          <a:p>
            <a:pPr algn="just" eaLnBrk="1" hangingPunct="1">
              <a:buNone/>
            </a:pPr>
            <a:r>
              <a:rPr lang="tr-TR" sz="2000" b="1" kern="1200" noProof="1" smtClean="0">
                <a:latin typeface="Cambria" pitchFamily="18" charset="0"/>
              </a:rPr>
              <a:t>	</a:t>
            </a:r>
            <a:r>
              <a:rPr lang="ru-RU" sz="2000" b="1" kern="1200" noProof="1" smtClean="0">
                <a:latin typeface="Cambria" pitchFamily="18" charset="0"/>
              </a:rPr>
              <a:t>Перспективы</a:t>
            </a:r>
            <a:endParaRPr lang="en-US" sz="2000" b="1" kern="1200" noProof="1" smtClean="0">
              <a:latin typeface="Cambria" pitchFamily="18" charset="0"/>
            </a:endParaRPr>
          </a:p>
          <a:p>
            <a:pPr algn="just" eaLnBrk="1" hangingPunct="1">
              <a:buNone/>
            </a:pPr>
            <a:r>
              <a:rPr lang="tr-TR" sz="2000" kern="1200" noProof="1" smtClean="0">
                <a:latin typeface="Cambria" pitchFamily="18" charset="0"/>
              </a:rPr>
              <a:t>	</a:t>
            </a:r>
            <a:r>
              <a:rPr lang="ru-RU" sz="2000" kern="1200" noProof="1">
                <a:latin typeface="Cambria" pitchFamily="18" charset="0"/>
              </a:rPr>
              <a:t>Создание </a:t>
            </a:r>
            <a:r>
              <a:rPr lang="ru-RU" sz="2000" kern="1200" noProof="1" smtClean="0">
                <a:latin typeface="Cambria" pitchFamily="18" charset="0"/>
              </a:rPr>
              <a:t>устойчивой статистической системы, </a:t>
            </a:r>
            <a:r>
              <a:rPr lang="ru-RU" sz="2000" kern="1200" noProof="1">
                <a:latin typeface="Cambria" pitchFamily="18" charset="0"/>
              </a:rPr>
              <a:t>основанной  на международных стандартах </a:t>
            </a:r>
            <a:r>
              <a:rPr lang="ru-RU" sz="2000" kern="1200" noProof="1" smtClean="0">
                <a:latin typeface="Cambria" pitchFamily="18" charset="0"/>
              </a:rPr>
              <a:t>и </a:t>
            </a:r>
            <a:r>
              <a:rPr lang="ru-RU" sz="2000" kern="1200" noProof="1">
                <a:latin typeface="Cambria" pitchFamily="18" charset="0"/>
              </a:rPr>
              <a:t>ориентированной на </a:t>
            </a:r>
            <a:r>
              <a:rPr lang="ru-RU" sz="2000" kern="1200" noProof="1" smtClean="0">
                <a:latin typeface="Cambria" pitchFamily="18" charset="0"/>
              </a:rPr>
              <a:t>пользователей</a:t>
            </a:r>
            <a:endParaRPr lang="en-US" sz="2000" kern="1200" noProof="1" smtClean="0">
              <a:latin typeface="Cambria" pitchFamily="18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755576" y="3534746"/>
            <a:ext cx="82296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Calibri" pitchFamily="34" charset="0"/>
              </a:rPr>
              <a:t>	</a:t>
            </a:r>
            <a:r>
              <a:rPr kumimoji="0" lang="ru-RU" sz="20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Calibri" pitchFamily="34" charset="0"/>
              </a:rPr>
              <a:t>Стратегические цели</a:t>
            </a:r>
            <a:endParaRPr kumimoji="0" lang="en-US" sz="2000" b="1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Calibri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tr-TR" sz="20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Calibri" pitchFamily="34" charset="0"/>
              </a:rPr>
              <a:t>	</a:t>
            </a:r>
            <a:r>
              <a:rPr lang="ru-RU" noProof="1" smtClean="0">
                <a:latin typeface="Cambria" pitchFamily="18" charset="0"/>
                <a:cs typeface="Calibri" pitchFamily="34" charset="0"/>
              </a:rPr>
              <a:t>Производство </a:t>
            </a:r>
            <a:r>
              <a:rPr lang="ru-RU" noProof="1">
                <a:latin typeface="Cambria" pitchFamily="18" charset="0"/>
                <a:cs typeface="Calibri" pitchFamily="34" charset="0"/>
              </a:rPr>
              <a:t>и </a:t>
            </a:r>
            <a:r>
              <a:rPr lang="ru-RU" noProof="1" smtClean="0">
                <a:latin typeface="Cambria" pitchFamily="18" charset="0"/>
                <a:cs typeface="Calibri" pitchFamily="34" charset="0"/>
              </a:rPr>
              <a:t>распространение качественных, своевременных, объективных, соответствующих международным стандартам статистических </a:t>
            </a:r>
            <a:r>
              <a:rPr lang="ru-RU" noProof="1">
                <a:latin typeface="Cambria" pitchFamily="18" charset="0"/>
                <a:cs typeface="Calibri" pitchFamily="34" charset="0"/>
              </a:rPr>
              <a:t>данных, </a:t>
            </a:r>
            <a:r>
              <a:rPr lang="ru-RU" noProof="1" smtClean="0">
                <a:latin typeface="Cambria" pitchFamily="18" charset="0"/>
                <a:cs typeface="Calibri" pitchFamily="34" charset="0"/>
              </a:rPr>
              <a:t>которые отвечают требованиям национальных </a:t>
            </a:r>
            <a:r>
              <a:rPr lang="ru-RU" noProof="1">
                <a:latin typeface="Cambria" pitchFamily="18" charset="0"/>
                <a:cs typeface="Calibri" pitchFamily="34" charset="0"/>
              </a:rPr>
              <a:t>и международных </a:t>
            </a:r>
            <a:r>
              <a:rPr lang="ru-RU" noProof="1" smtClean="0">
                <a:latin typeface="Cambria" pitchFamily="18" charset="0"/>
                <a:cs typeface="Calibri" pitchFamily="34" charset="0"/>
              </a:rPr>
              <a:t>пользователей, и обеспечение координации </a:t>
            </a:r>
            <a:r>
              <a:rPr lang="ru-RU" noProof="1">
                <a:latin typeface="Cambria" pitchFamily="18" charset="0"/>
                <a:cs typeface="Calibri" pitchFamily="34" charset="0"/>
              </a:rPr>
              <a:t>между государственными учреждениями</a:t>
            </a:r>
            <a:r>
              <a:rPr lang="ru-RU" noProof="1" smtClean="0">
                <a:latin typeface="Cambria" pitchFamily="18" charset="0"/>
                <a:cs typeface="Calibri" pitchFamily="34" charset="0"/>
              </a:rPr>
              <a:t>, которые  участвуют </a:t>
            </a:r>
            <a:r>
              <a:rPr lang="ru-RU" noProof="1">
                <a:latin typeface="Cambria" pitchFamily="18" charset="0"/>
                <a:cs typeface="Calibri" pitchFamily="34" charset="0"/>
              </a:rPr>
              <a:t>в процессе производства официальной </a:t>
            </a:r>
            <a:r>
              <a:rPr lang="ru-RU" noProof="1" smtClean="0">
                <a:latin typeface="Cambria" pitchFamily="18" charset="0"/>
                <a:cs typeface="Calibri" pitchFamily="34" charset="0"/>
              </a:rPr>
              <a:t>статистики</a:t>
            </a:r>
            <a:endParaRPr kumimoji="0" lang="en-US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cs typeface="Calibri" pitchFamily="34" charset="0"/>
            </a:endParaRPr>
          </a:p>
        </p:txBody>
      </p:sp>
      <p:pic>
        <p:nvPicPr>
          <p:cNvPr id="4098" name="Picture 2" descr="http://www.thuraya.com/sites/default/files/styles/generic_page_images/public/Mission%20and%20vission_300x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332" y="1340768"/>
            <a:ext cx="285750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xfrm>
            <a:off x="7643813" y="6453336"/>
            <a:ext cx="2133600" cy="476250"/>
          </a:xfrm>
          <a:noFill/>
        </p:spPr>
        <p:txBody>
          <a:bodyPr/>
          <a:lstStyle/>
          <a:p>
            <a:r>
              <a:rPr lang="en-US" smtClean="0"/>
              <a:t>13.09.2013 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6948488" y="6453336"/>
            <a:ext cx="2133600" cy="476250"/>
          </a:xfrm>
        </p:spPr>
        <p:txBody>
          <a:bodyPr/>
          <a:lstStyle/>
          <a:p>
            <a:pPr>
              <a:defRPr/>
            </a:pPr>
            <a:fld id="{A43E05B6-A717-4C82-86F9-CE85F00AC468}" type="slidenum">
              <a:rPr lang="tr-TR"/>
              <a:pPr>
                <a:defRPr/>
              </a:pPr>
              <a:t>7</a:t>
            </a:fld>
            <a:endParaRPr lang="tr-TR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92696"/>
            <a:ext cx="8229600" cy="6477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latin typeface="Cambria" pitchFamily="18" charset="0"/>
              </a:rPr>
              <a:t>Стратегические задачи</a:t>
            </a:r>
            <a:endParaRPr lang="en-US" sz="3600" b="1" i="1" dirty="0" smtClean="0">
              <a:latin typeface="Cambria" pitchFamily="18" charset="0"/>
            </a:endParaRPr>
          </a:p>
        </p:txBody>
      </p:sp>
      <p:graphicFrame>
        <p:nvGraphicFramePr>
          <p:cNvPr id="9" name="Diagram 4"/>
          <p:cNvGraphicFramePr/>
          <p:nvPr>
            <p:extLst>
              <p:ext uri="{D42A27DB-BD31-4B8C-83A1-F6EECF244321}">
                <p14:modId xmlns:p14="http://schemas.microsoft.com/office/powerpoint/2010/main" val="343876307"/>
              </p:ext>
            </p:extLst>
          </p:nvPr>
        </p:nvGraphicFramePr>
        <p:xfrm>
          <a:off x="179512" y="2214554"/>
          <a:ext cx="896448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xfrm>
            <a:off x="7643813" y="6453336"/>
            <a:ext cx="2133600" cy="476250"/>
          </a:xfrm>
          <a:noFill/>
        </p:spPr>
        <p:txBody>
          <a:bodyPr/>
          <a:lstStyle/>
          <a:p>
            <a:r>
              <a:rPr lang="en-US" smtClean="0"/>
              <a:t>13.09.2013 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6948488" y="6453336"/>
            <a:ext cx="2133600" cy="476250"/>
          </a:xfrm>
        </p:spPr>
        <p:txBody>
          <a:bodyPr/>
          <a:lstStyle/>
          <a:p>
            <a:pPr>
              <a:defRPr/>
            </a:pPr>
            <a:fld id="{A43E05B6-A717-4C82-86F9-CE85F00AC468}" type="slidenum">
              <a:rPr lang="tr-TR"/>
              <a:pPr>
                <a:defRPr/>
              </a:pPr>
              <a:t>8</a:t>
            </a:fld>
            <a:endParaRPr lang="tr-TR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92696"/>
            <a:ext cx="8229600" cy="6477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latin typeface="Cambria" pitchFamily="18" charset="0"/>
              </a:rPr>
              <a:t>Основные принципы</a:t>
            </a:r>
            <a:endParaRPr lang="en-US" sz="3600" b="1" i="1" dirty="0" smtClean="0">
              <a:latin typeface="Cambria" pitchFamily="18" charset="0"/>
            </a:endParaRPr>
          </a:p>
        </p:txBody>
      </p:sp>
      <p:sp>
        <p:nvSpPr>
          <p:cNvPr id="3077" name="Rectangle 6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752528"/>
          </a:xfrm>
        </p:spPr>
        <p:txBody>
          <a:bodyPr anchor="ctr"/>
          <a:lstStyle/>
          <a:p>
            <a:pPr algn="just" eaLnBrk="1" hangingPunct="1">
              <a:buFont typeface="Wingdings" pitchFamily="2" charset="2"/>
              <a:buChar char="§"/>
            </a:pPr>
            <a:r>
              <a:rPr lang="ru-RU" sz="2000" kern="1200" noProof="1">
                <a:latin typeface="Cambria" pitchFamily="18" charset="0"/>
              </a:rPr>
              <a:t>Профессиональная независимость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2000" kern="1200" noProof="1" smtClean="0">
                <a:latin typeface="Cambria" pitchFamily="18" charset="0"/>
              </a:rPr>
              <a:t>Ориентация на пользователя</a:t>
            </a:r>
            <a:endParaRPr lang="ru-RU" sz="2000" kern="1200" noProof="1">
              <a:latin typeface="Cambria" pitchFamily="18" charset="0"/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2000" kern="1200" noProof="1" smtClean="0">
                <a:latin typeface="Cambria" pitchFamily="18" charset="0"/>
              </a:rPr>
              <a:t>Сопоставимость</a:t>
            </a:r>
            <a:endParaRPr lang="ru-RU" sz="2000" kern="1200" noProof="1">
              <a:latin typeface="Cambria" pitchFamily="18" charset="0"/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2000" kern="1200" noProof="1" smtClean="0">
                <a:latin typeface="Cambria" pitchFamily="18" charset="0"/>
              </a:rPr>
              <a:t>Непредвзятость</a:t>
            </a:r>
            <a:endParaRPr lang="ru-RU" sz="2000" kern="1200" noProof="1">
              <a:latin typeface="Cambria" pitchFamily="18" charset="0"/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2000" kern="1200" noProof="1" smtClean="0">
                <a:latin typeface="Cambria" pitchFamily="18" charset="0"/>
              </a:rPr>
              <a:t>Своевременность</a:t>
            </a:r>
            <a:endParaRPr lang="ru-RU" sz="2000" kern="1200" noProof="1">
              <a:latin typeface="Cambria" pitchFamily="18" charset="0"/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2000" kern="1200" noProof="1" smtClean="0">
                <a:latin typeface="Cambria" pitchFamily="18" charset="0"/>
              </a:rPr>
              <a:t>Доступность</a:t>
            </a:r>
            <a:endParaRPr lang="ru-RU" sz="2000" kern="1200" noProof="1">
              <a:latin typeface="Cambria" pitchFamily="18" charset="0"/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2000" kern="1200" noProof="1">
                <a:latin typeface="Cambria" pitchFamily="18" charset="0"/>
              </a:rPr>
              <a:t>Конфиденциальность </a:t>
            </a:r>
            <a:r>
              <a:rPr lang="ru-RU" sz="2000" kern="1200" noProof="1" smtClean="0">
                <a:latin typeface="Cambria" pitchFamily="18" charset="0"/>
              </a:rPr>
              <a:t>частных </a:t>
            </a:r>
            <a:r>
              <a:rPr lang="ru-RU" sz="2000" kern="1200" noProof="1">
                <a:latin typeface="Cambria" pitchFamily="18" charset="0"/>
              </a:rPr>
              <a:t>данных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2000" kern="1200" noProof="1">
                <a:latin typeface="Cambria" pitchFamily="18" charset="0"/>
              </a:rPr>
              <a:t>Профессиональная экспертиза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2000" kern="1200" noProof="1" smtClean="0">
                <a:latin typeface="Cambria" pitchFamily="18" charset="0"/>
              </a:rPr>
              <a:t>Надежность</a:t>
            </a:r>
            <a:endParaRPr lang="ru-RU" sz="2000" kern="1200" noProof="1">
              <a:latin typeface="Cambria" pitchFamily="18" charset="0"/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2000" kern="1200" noProof="1" smtClean="0">
                <a:latin typeface="Cambria" pitchFamily="18" charset="0"/>
              </a:rPr>
              <a:t>Согласованность</a:t>
            </a:r>
            <a:endParaRPr lang="ru-RU" sz="2000" kern="1200" noProof="1">
              <a:latin typeface="Cambria" pitchFamily="18" charset="0"/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2000" kern="1200" noProof="1" smtClean="0">
                <a:latin typeface="Cambria" pitchFamily="18" charset="0"/>
              </a:rPr>
              <a:t>Актуальность</a:t>
            </a:r>
            <a:endParaRPr lang="ru-RU" sz="2000" kern="1200" noProof="1">
              <a:latin typeface="Cambria" pitchFamily="18" charset="0"/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2000" kern="1200" noProof="1" smtClean="0">
                <a:latin typeface="Cambria" pitchFamily="18" charset="0"/>
              </a:rPr>
              <a:t>Научность</a:t>
            </a:r>
            <a:endParaRPr lang="en-US" sz="2000" kern="1200" noProof="1" smtClean="0">
              <a:latin typeface="Cambria" pitchFamily="18" charset="0"/>
            </a:endParaRPr>
          </a:p>
        </p:txBody>
      </p:sp>
      <p:pic>
        <p:nvPicPr>
          <p:cNvPr id="7" name="Picture 9" descr="C:\Documents and Settings\10648169106\Local Settings\Temporary Internet Files\Content.IE5\PG3WMZF5\MP90043952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412776"/>
            <a:ext cx="2808312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xfrm>
            <a:off x="7643813" y="6453336"/>
            <a:ext cx="2133600" cy="476250"/>
          </a:xfrm>
          <a:noFill/>
        </p:spPr>
        <p:txBody>
          <a:bodyPr/>
          <a:lstStyle/>
          <a:p>
            <a:r>
              <a:rPr lang="en-US" smtClean="0"/>
              <a:t>13.09.2013 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6948488" y="6453336"/>
            <a:ext cx="2133600" cy="476250"/>
          </a:xfrm>
        </p:spPr>
        <p:txBody>
          <a:bodyPr/>
          <a:lstStyle/>
          <a:p>
            <a:pPr>
              <a:defRPr/>
            </a:pPr>
            <a:fld id="{A43E05B6-A717-4C82-86F9-CE85F00AC468}" type="slidenum">
              <a:rPr lang="tr-TR"/>
              <a:pPr>
                <a:defRPr/>
              </a:pPr>
              <a:t>9</a:t>
            </a:fld>
            <a:endParaRPr lang="tr-TR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92696"/>
            <a:ext cx="8229600" cy="6477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latin typeface="Cambria" pitchFamily="18" charset="0"/>
              </a:rPr>
              <a:t>Правовые основы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3077" name="Rectangle 6"/>
          <p:cNvSpPr>
            <a:spLocks noGrp="1" noChangeArrowheads="1"/>
          </p:cNvSpPr>
          <p:nvPr>
            <p:ph idx="1"/>
          </p:nvPr>
        </p:nvSpPr>
        <p:spPr>
          <a:xfrm>
            <a:off x="251520" y="1883965"/>
            <a:ext cx="8640960" cy="4137323"/>
          </a:xfrm>
        </p:spPr>
        <p:txBody>
          <a:bodyPr/>
          <a:lstStyle/>
          <a:p>
            <a:pPr eaLnBrk="1" hangingPunct="1">
              <a:buNone/>
            </a:pPr>
            <a:r>
              <a:rPr lang="ru-RU" sz="1800" b="1" dirty="0" smtClean="0">
                <a:latin typeface="Cambria" pitchFamily="18" charset="0"/>
              </a:rPr>
              <a:t>Статистический закон Турции</a:t>
            </a:r>
            <a:r>
              <a:rPr lang="en-GB" sz="1800" b="1" dirty="0" smtClean="0">
                <a:latin typeface="Cambria" pitchFamily="18" charset="0"/>
              </a:rPr>
              <a:t>; </a:t>
            </a:r>
            <a:r>
              <a:rPr lang="ru-RU" sz="1800" b="1" dirty="0" smtClean="0">
                <a:latin typeface="Cambria" pitchFamily="18" charset="0"/>
              </a:rPr>
              <a:t>Статьи, предусматривающие координацию</a:t>
            </a:r>
            <a:endParaRPr lang="en-US" sz="1800" b="1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1800" b="1" dirty="0" smtClean="0">
                <a:latin typeface="Cambria" pitchFamily="18" charset="0"/>
              </a:rPr>
              <a:t>Статья</a:t>
            </a:r>
            <a:r>
              <a:rPr lang="en-US" sz="1800" b="1" dirty="0" smtClean="0">
                <a:latin typeface="Cambria" pitchFamily="18" charset="0"/>
              </a:rPr>
              <a:t> 4: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ru-RU" sz="1800" dirty="0" smtClean="0">
                <a:latin typeface="Cambria" pitchFamily="18" charset="0"/>
              </a:rPr>
              <a:t>Принципы Официальной Статистической Программы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ru-RU" sz="1800" dirty="0" smtClean="0">
                <a:latin typeface="Cambria" pitchFamily="18" charset="0"/>
              </a:rPr>
              <a:t>(ОСП)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1800" b="1" dirty="0" smtClean="0">
                <a:latin typeface="Cambria" pitchFamily="18" charset="0"/>
              </a:rPr>
              <a:t>Статья </a:t>
            </a:r>
            <a:r>
              <a:rPr lang="en-US" sz="1800" b="1" dirty="0" smtClean="0">
                <a:latin typeface="Cambria" pitchFamily="18" charset="0"/>
              </a:rPr>
              <a:t>5: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ru-RU" sz="1800" dirty="0" smtClean="0">
                <a:latin typeface="Cambria" pitchFamily="18" charset="0"/>
              </a:rPr>
              <a:t>Принципы реализации ОСП</a:t>
            </a:r>
            <a:r>
              <a:rPr lang="en-US" sz="1800" dirty="0" smtClean="0">
                <a:latin typeface="Cambria" pitchFamily="18" charset="0"/>
              </a:rPr>
              <a:t> </a:t>
            </a:r>
            <a:endParaRPr lang="ru-RU" sz="18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1800" b="1" dirty="0" smtClean="0">
                <a:latin typeface="Cambria" pitchFamily="18" charset="0"/>
              </a:rPr>
              <a:t>Статья </a:t>
            </a:r>
            <a:r>
              <a:rPr lang="en-US" sz="1800" b="1" dirty="0" smtClean="0">
                <a:latin typeface="Cambria" pitchFamily="18" charset="0"/>
              </a:rPr>
              <a:t>6: </a:t>
            </a:r>
            <a:r>
              <a:rPr lang="ru-RU" sz="1800" dirty="0" smtClean="0">
                <a:latin typeface="Cambria" pitchFamily="18" charset="0"/>
              </a:rPr>
              <a:t>Органы управления  реализации </a:t>
            </a:r>
            <a:r>
              <a:rPr lang="ru-RU" sz="1800" dirty="0">
                <a:latin typeface="Cambria" pitchFamily="18" charset="0"/>
              </a:rPr>
              <a:t>ОСП</a:t>
            </a:r>
            <a:r>
              <a:rPr lang="en-US" sz="1800" dirty="0" smtClean="0">
                <a:latin typeface="Cambria" pitchFamily="18" charset="0"/>
              </a:rPr>
              <a:t> </a:t>
            </a:r>
            <a:endParaRPr lang="ru-RU" sz="18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1800" b="1" dirty="0" smtClean="0">
                <a:latin typeface="Cambria" pitchFamily="18" charset="0"/>
              </a:rPr>
              <a:t>Статья </a:t>
            </a:r>
            <a:r>
              <a:rPr lang="en-US" sz="1800" b="1" dirty="0" smtClean="0">
                <a:latin typeface="Cambria" pitchFamily="18" charset="0"/>
              </a:rPr>
              <a:t>7: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ru-RU" sz="1800" dirty="0" smtClean="0">
                <a:latin typeface="Cambria" pitchFamily="18" charset="0"/>
              </a:rPr>
              <a:t>Запрос информации, проверка информации, регулирование и хранение </a:t>
            </a:r>
            <a:endParaRPr lang="en-US" sz="18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1800" b="1" dirty="0">
                <a:latin typeface="Cambria" pitchFamily="18" charset="0"/>
              </a:rPr>
              <a:t>Статья </a:t>
            </a:r>
            <a:r>
              <a:rPr lang="en-US" sz="1800" b="1" dirty="0" smtClean="0">
                <a:latin typeface="Cambria" pitchFamily="18" charset="0"/>
              </a:rPr>
              <a:t>8: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ru-RU" sz="1800" dirty="0" smtClean="0">
                <a:latin typeface="Cambria" pitchFamily="18" charset="0"/>
              </a:rPr>
              <a:t>Обязательства ответа и ограничения</a:t>
            </a:r>
            <a:endParaRPr lang="en-US" sz="18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1800" b="1" dirty="0">
                <a:latin typeface="Cambria" pitchFamily="18" charset="0"/>
              </a:rPr>
              <a:t>Статья </a:t>
            </a:r>
            <a:r>
              <a:rPr lang="en-US" sz="1800" b="1" dirty="0" smtClean="0">
                <a:latin typeface="Cambria" pitchFamily="18" charset="0"/>
              </a:rPr>
              <a:t>9: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ru-RU" sz="1800" dirty="0">
                <a:latin typeface="Cambria" pitchFamily="18" charset="0"/>
              </a:rPr>
              <a:t>Доступ к административным данным</a:t>
            </a:r>
            <a:endParaRPr lang="en-US" sz="18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1800" b="1" dirty="0">
                <a:latin typeface="Cambria" pitchFamily="18" charset="0"/>
              </a:rPr>
              <a:t>Статья </a:t>
            </a:r>
            <a:r>
              <a:rPr lang="en-US" sz="1800" b="1" dirty="0" smtClean="0">
                <a:latin typeface="Cambria" pitchFamily="18" charset="0"/>
              </a:rPr>
              <a:t>10: </a:t>
            </a:r>
            <a:r>
              <a:rPr lang="ru-RU" sz="1800" dirty="0" smtClean="0">
                <a:latin typeface="Cambria" pitchFamily="18" charset="0"/>
              </a:rPr>
              <a:t>Системы национального регистра</a:t>
            </a:r>
            <a:endParaRPr lang="en-US" sz="18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1800" b="1" dirty="0">
                <a:latin typeface="Cambria" pitchFamily="18" charset="0"/>
              </a:rPr>
              <a:t>Статья </a:t>
            </a:r>
            <a:r>
              <a:rPr lang="en-US" sz="1800" b="1" dirty="0" smtClean="0">
                <a:latin typeface="Cambria" pitchFamily="18" charset="0"/>
              </a:rPr>
              <a:t>11: </a:t>
            </a:r>
            <a:r>
              <a:rPr lang="ru-RU" sz="1800" dirty="0" smtClean="0">
                <a:latin typeface="Cambria" pitchFamily="18" charset="0"/>
              </a:rPr>
              <a:t>Классификации</a:t>
            </a:r>
            <a:endParaRPr lang="en-US" sz="18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1800" b="1" dirty="0">
                <a:latin typeface="Cambria" pitchFamily="18" charset="0"/>
              </a:rPr>
              <a:t>Статья </a:t>
            </a:r>
            <a:r>
              <a:rPr lang="en-US" sz="1800" b="1" dirty="0" smtClean="0">
                <a:latin typeface="Cambria" pitchFamily="18" charset="0"/>
              </a:rPr>
              <a:t>54: </a:t>
            </a:r>
            <a:r>
              <a:rPr lang="ru-RU" sz="1800" dirty="0">
                <a:latin typeface="Cambria" pitchFamily="18" charset="0"/>
              </a:rPr>
              <a:t>Административные штрафы</a:t>
            </a:r>
            <a:endParaRPr lang="en-US" sz="1800" dirty="0" smtClean="0">
              <a:latin typeface="Cambria" pitchFamily="18" charset="0"/>
            </a:endParaRPr>
          </a:p>
        </p:txBody>
      </p:sp>
      <p:pic>
        <p:nvPicPr>
          <p:cNvPr id="7170" name="Picture 2" descr="http://diceofdoom.com/blog/wp-content/uploads/2011/12/person-reading-lots-of-books-in-piles-drawing-syma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005064"/>
            <a:ext cx="2198944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Öz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AB2328"/>
      </a:accent2>
      <a:accent3>
        <a:srgbClr val="FFFFFF"/>
      </a:accent3>
      <a:accent4>
        <a:srgbClr val="000000"/>
      </a:accent4>
      <a:accent5>
        <a:srgbClr val="DAEDEF"/>
      </a:accent5>
      <a:accent6>
        <a:srgbClr val="AB2328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1461</Words>
  <Application>Microsoft Office PowerPoint</Application>
  <PresentationFormat>On-screen Show (4:3)</PresentationFormat>
  <Paragraphs>386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Varsayılan Tasarım</vt:lpstr>
      <vt:lpstr>        Статистическая Система Турции  Семинар по внедрению и связям между CHC 2008 года и ECC 2010 года и  Руководством по Статистике Государственных Финансов  20-22  ноября 2013  Стамбул - Турция             Альпер Гюкюменгил                  Начальник международной группы управления проектом</vt:lpstr>
      <vt:lpstr>PowerPoint Presentation</vt:lpstr>
      <vt:lpstr>PowerPoint Presentation</vt:lpstr>
      <vt:lpstr> Статистическая Система Турции</vt:lpstr>
      <vt:lpstr>Статистическая Система Турции(продолжение)</vt:lpstr>
      <vt:lpstr>Перспективы и стратегические цели</vt:lpstr>
      <vt:lpstr>Стратегические задачи</vt:lpstr>
      <vt:lpstr>Основные принципы</vt:lpstr>
      <vt:lpstr>Правовые основы</vt:lpstr>
      <vt:lpstr>Правовые основы(продолжение)</vt:lpstr>
      <vt:lpstr>Статистический Совет</vt:lpstr>
      <vt:lpstr>Официальная Статистическая программа</vt:lpstr>
      <vt:lpstr>Официальная Статистическая программа(продолжение)</vt:lpstr>
      <vt:lpstr>Официальная Статистическая программа(продолжение)</vt:lpstr>
      <vt:lpstr>Протоколы</vt:lpstr>
      <vt:lpstr>Календарь выпуска национальных данных</vt:lpstr>
      <vt:lpstr>Календарь выпуска национальных данных(продолжение)</vt:lpstr>
      <vt:lpstr>ЧАСТЬ 2:  Международное сотрудничество ТуркСтат</vt:lpstr>
      <vt:lpstr>PowerPoint Presentation</vt:lpstr>
      <vt:lpstr>Основные вклады по программам ЕС</vt:lpstr>
      <vt:lpstr>Основные результаты по программам ЕС</vt:lpstr>
      <vt:lpstr>PowerPoint Presentation</vt:lpstr>
      <vt:lpstr>Раздел 18: Заключительный этап</vt:lpstr>
      <vt:lpstr>Цели международного сотрудничества</vt:lpstr>
      <vt:lpstr>Международное сотрудничество</vt:lpstr>
      <vt:lpstr>PowerPoint Presentation</vt:lpstr>
      <vt:lpstr> Проекты, координируемые ТуркСтат </vt:lpstr>
      <vt:lpstr>    Проекты, координируемые ТуркСтат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Статистическая Система Турции  Семинар по внедрению и связям между CHC 2008 года и ECC 2010 года и  Руководством по Статистике Государственных Финансов  20-22  ноября 2013  Стамбул - Турция             Альпер Гюкюменгил                  Начальник международной группы управления проектом</dc:title>
  <dc:creator>Tetyana Kolomiyets</dc:creator>
  <cp:lastModifiedBy>Oleksandr Svirchevskyy</cp:lastModifiedBy>
  <cp:revision>11</cp:revision>
  <dcterms:modified xsi:type="dcterms:W3CDTF">2013-11-12T16:05:26Z</dcterms:modified>
</cp:coreProperties>
</file>