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3"/>
  </p:notesMasterIdLst>
  <p:handoutMasterIdLst>
    <p:handoutMasterId r:id="rId14"/>
  </p:handoutMasterIdLst>
  <p:sldIdLst>
    <p:sldId id="360" r:id="rId2"/>
    <p:sldId id="407" r:id="rId3"/>
    <p:sldId id="409" r:id="rId4"/>
    <p:sldId id="410" r:id="rId5"/>
    <p:sldId id="411" r:id="rId6"/>
    <p:sldId id="413" r:id="rId7"/>
    <p:sldId id="402" r:id="rId8"/>
    <p:sldId id="414" r:id="rId9"/>
    <p:sldId id="415" r:id="rId10"/>
    <p:sldId id="416" r:id="rId11"/>
    <p:sldId id="408" r:id="rId12"/>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A50021"/>
    <a:srgbClr val="CC0000"/>
    <a:srgbClr val="000066"/>
    <a:srgbClr val="660033"/>
    <a:srgbClr val="333399"/>
    <a:srgbClr val="003366"/>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59" autoAdjust="0"/>
    <p:restoredTop sz="91525" autoAdjust="0"/>
  </p:normalViewPr>
  <p:slideViewPr>
    <p:cSldViewPr>
      <p:cViewPr>
        <p:scale>
          <a:sx n="100" d="100"/>
          <a:sy n="100" d="100"/>
        </p:scale>
        <p:origin x="-1464" y="-3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20" y="1494"/>
      </p:cViewPr>
      <p:guideLst>
        <p:guide orient="horz" pos="3125"/>
        <p:guide pos="2142"/>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1" y="0"/>
            <a:ext cx="2944600" cy="496332"/>
          </a:xfrm>
          <a:prstGeom prst="rect">
            <a:avLst/>
          </a:prstGeom>
          <a:noFill/>
          <a:ln w="9525">
            <a:noFill/>
            <a:miter lim="800000"/>
            <a:headEnd/>
            <a:tailEnd/>
          </a:ln>
          <a:effectLst/>
        </p:spPr>
        <p:txBody>
          <a:bodyPr vert="horz" wrap="square" lIns="94247" tIns="47123" rIns="94247" bIns="47123" numCol="1" anchor="t" anchorCtr="0" compatLnSpc="1">
            <a:prstTxWarp prst="textNoShape">
              <a:avLst/>
            </a:prstTxWarp>
          </a:bodyPr>
          <a:lstStyle>
            <a:lvl1pPr defTabSz="942706">
              <a:defRPr sz="1200">
                <a:cs typeface="+mn-cs"/>
              </a:defRPr>
            </a:lvl1pPr>
          </a:lstStyle>
          <a:p>
            <a:pPr>
              <a:defRPr/>
            </a:pPr>
            <a:endParaRPr lang="en-US" dirty="0"/>
          </a:p>
        </p:txBody>
      </p:sp>
      <p:sp>
        <p:nvSpPr>
          <p:cNvPr id="37891" name="Rectangle 3"/>
          <p:cNvSpPr>
            <a:spLocks noGrp="1" noChangeArrowheads="1"/>
          </p:cNvSpPr>
          <p:nvPr>
            <p:ph type="dt" sz="quarter" idx="1"/>
          </p:nvPr>
        </p:nvSpPr>
        <p:spPr bwMode="auto">
          <a:xfrm>
            <a:off x="3853075" y="0"/>
            <a:ext cx="2944600" cy="496332"/>
          </a:xfrm>
          <a:prstGeom prst="rect">
            <a:avLst/>
          </a:prstGeom>
          <a:noFill/>
          <a:ln w="9525">
            <a:noFill/>
            <a:miter lim="800000"/>
            <a:headEnd/>
            <a:tailEnd/>
          </a:ln>
          <a:effectLst/>
        </p:spPr>
        <p:txBody>
          <a:bodyPr vert="horz" wrap="square" lIns="94247" tIns="47123" rIns="94247" bIns="47123" numCol="1" anchor="t" anchorCtr="0" compatLnSpc="1">
            <a:prstTxWarp prst="textNoShape">
              <a:avLst/>
            </a:prstTxWarp>
          </a:bodyPr>
          <a:lstStyle>
            <a:lvl1pPr algn="r" defTabSz="942706">
              <a:defRPr sz="1200">
                <a:cs typeface="+mn-cs"/>
              </a:defRPr>
            </a:lvl1pPr>
          </a:lstStyle>
          <a:p>
            <a:pPr>
              <a:defRPr/>
            </a:pPr>
            <a:endParaRPr lang="en-US" dirty="0"/>
          </a:p>
        </p:txBody>
      </p:sp>
      <p:sp>
        <p:nvSpPr>
          <p:cNvPr id="37892" name="Rectangle 4"/>
          <p:cNvSpPr>
            <a:spLocks noGrp="1" noChangeArrowheads="1"/>
          </p:cNvSpPr>
          <p:nvPr>
            <p:ph type="ftr" sz="quarter" idx="2"/>
          </p:nvPr>
        </p:nvSpPr>
        <p:spPr bwMode="auto">
          <a:xfrm>
            <a:off x="1" y="9430306"/>
            <a:ext cx="2944600" cy="496332"/>
          </a:xfrm>
          <a:prstGeom prst="rect">
            <a:avLst/>
          </a:prstGeom>
          <a:noFill/>
          <a:ln w="9525">
            <a:noFill/>
            <a:miter lim="800000"/>
            <a:headEnd/>
            <a:tailEnd/>
          </a:ln>
          <a:effectLst/>
        </p:spPr>
        <p:txBody>
          <a:bodyPr vert="horz" wrap="square" lIns="94247" tIns="47123" rIns="94247" bIns="47123" numCol="1" anchor="b" anchorCtr="0" compatLnSpc="1">
            <a:prstTxWarp prst="textNoShape">
              <a:avLst/>
            </a:prstTxWarp>
          </a:bodyPr>
          <a:lstStyle>
            <a:lvl1pPr defTabSz="942706">
              <a:defRPr sz="1200">
                <a:cs typeface="+mn-cs"/>
              </a:defRPr>
            </a:lvl1pPr>
          </a:lstStyle>
          <a:p>
            <a:pPr>
              <a:defRPr/>
            </a:pPr>
            <a:endParaRPr lang="en-US" dirty="0"/>
          </a:p>
        </p:txBody>
      </p:sp>
      <p:sp>
        <p:nvSpPr>
          <p:cNvPr id="37893" name="Rectangle 5"/>
          <p:cNvSpPr>
            <a:spLocks noGrp="1" noChangeArrowheads="1"/>
          </p:cNvSpPr>
          <p:nvPr>
            <p:ph type="sldNum" sz="quarter" idx="3"/>
          </p:nvPr>
        </p:nvSpPr>
        <p:spPr bwMode="auto">
          <a:xfrm>
            <a:off x="3853075" y="9430306"/>
            <a:ext cx="2944600" cy="496332"/>
          </a:xfrm>
          <a:prstGeom prst="rect">
            <a:avLst/>
          </a:prstGeom>
          <a:noFill/>
          <a:ln w="9525">
            <a:noFill/>
            <a:miter lim="800000"/>
            <a:headEnd/>
            <a:tailEnd/>
          </a:ln>
          <a:effectLst/>
        </p:spPr>
        <p:txBody>
          <a:bodyPr vert="horz" wrap="square" lIns="94247" tIns="47123" rIns="94247" bIns="47123" numCol="1" anchor="b" anchorCtr="0" compatLnSpc="1">
            <a:prstTxWarp prst="textNoShape">
              <a:avLst/>
            </a:prstTxWarp>
          </a:bodyPr>
          <a:lstStyle>
            <a:lvl1pPr algn="r" defTabSz="942706">
              <a:defRPr sz="1200">
                <a:cs typeface="+mn-cs"/>
              </a:defRPr>
            </a:lvl1pPr>
          </a:lstStyle>
          <a:p>
            <a:pPr>
              <a:defRPr/>
            </a:pPr>
            <a:fld id="{2BEA9083-E586-4A7A-BFFA-23DA358E36A4}" type="slidenum">
              <a:rPr lang="en-US"/>
              <a:pPr>
                <a:defRPr/>
              </a:pPr>
              <a:t>‹#›</a:t>
            </a:fld>
            <a:endParaRPr lang="en-US" dirty="0"/>
          </a:p>
        </p:txBody>
      </p:sp>
    </p:spTree>
    <p:extLst>
      <p:ext uri="{BB962C8B-B14F-4D97-AF65-F5344CB8AC3E}">
        <p14:creationId xmlns:p14="http://schemas.microsoft.com/office/powerpoint/2010/main" val="21719064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44600" cy="496332"/>
          </a:xfrm>
          <a:prstGeom prst="rect">
            <a:avLst/>
          </a:prstGeom>
          <a:noFill/>
          <a:ln w="9525">
            <a:noFill/>
            <a:miter lim="800000"/>
            <a:headEnd/>
            <a:tailEnd/>
          </a:ln>
          <a:effectLst/>
        </p:spPr>
        <p:txBody>
          <a:bodyPr vert="horz" wrap="square" lIns="94247" tIns="47123" rIns="94247" bIns="47123" numCol="1" anchor="t" anchorCtr="0" compatLnSpc="1">
            <a:prstTxWarp prst="textNoShape">
              <a:avLst/>
            </a:prstTxWarp>
          </a:bodyPr>
          <a:lstStyle>
            <a:lvl1pPr defTabSz="942706">
              <a:defRPr sz="1200">
                <a:cs typeface="+mn-cs"/>
              </a:defRPr>
            </a:lvl1pPr>
          </a:lstStyle>
          <a:p>
            <a:pPr>
              <a:defRPr/>
            </a:pPr>
            <a:endParaRPr lang="en-US" dirty="0"/>
          </a:p>
        </p:txBody>
      </p:sp>
      <p:sp>
        <p:nvSpPr>
          <p:cNvPr id="3075" name="Rectangle 3"/>
          <p:cNvSpPr>
            <a:spLocks noGrp="1" noChangeArrowheads="1"/>
          </p:cNvSpPr>
          <p:nvPr>
            <p:ph type="dt" idx="1"/>
          </p:nvPr>
        </p:nvSpPr>
        <p:spPr bwMode="auto">
          <a:xfrm>
            <a:off x="3853075" y="0"/>
            <a:ext cx="2944600" cy="496332"/>
          </a:xfrm>
          <a:prstGeom prst="rect">
            <a:avLst/>
          </a:prstGeom>
          <a:noFill/>
          <a:ln w="9525">
            <a:noFill/>
            <a:miter lim="800000"/>
            <a:headEnd/>
            <a:tailEnd/>
          </a:ln>
          <a:effectLst/>
        </p:spPr>
        <p:txBody>
          <a:bodyPr vert="horz" wrap="square" lIns="94247" tIns="47123" rIns="94247" bIns="47123" numCol="1" anchor="t" anchorCtr="0" compatLnSpc="1">
            <a:prstTxWarp prst="textNoShape">
              <a:avLst/>
            </a:prstTxWarp>
          </a:bodyPr>
          <a:lstStyle>
            <a:lvl1pPr algn="r" defTabSz="942706">
              <a:defRPr sz="1200">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920750" y="744538"/>
            <a:ext cx="4962525"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06887" y="4716744"/>
            <a:ext cx="4983903" cy="4465396"/>
          </a:xfrm>
          <a:prstGeom prst="rect">
            <a:avLst/>
          </a:prstGeom>
          <a:noFill/>
          <a:ln w="9525">
            <a:noFill/>
            <a:miter lim="800000"/>
            <a:headEnd/>
            <a:tailEnd/>
          </a:ln>
          <a:effectLst/>
        </p:spPr>
        <p:txBody>
          <a:bodyPr vert="horz" wrap="square" lIns="94247" tIns="47123" rIns="94247" bIns="471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1" y="9430306"/>
            <a:ext cx="2944600" cy="496332"/>
          </a:xfrm>
          <a:prstGeom prst="rect">
            <a:avLst/>
          </a:prstGeom>
          <a:noFill/>
          <a:ln w="9525">
            <a:noFill/>
            <a:miter lim="800000"/>
            <a:headEnd/>
            <a:tailEnd/>
          </a:ln>
          <a:effectLst/>
        </p:spPr>
        <p:txBody>
          <a:bodyPr vert="horz" wrap="square" lIns="94247" tIns="47123" rIns="94247" bIns="47123" numCol="1" anchor="b" anchorCtr="0" compatLnSpc="1">
            <a:prstTxWarp prst="textNoShape">
              <a:avLst/>
            </a:prstTxWarp>
          </a:bodyPr>
          <a:lstStyle>
            <a:lvl1pPr defTabSz="942706">
              <a:defRPr sz="1200">
                <a:cs typeface="+mn-cs"/>
              </a:defRPr>
            </a:lvl1pPr>
          </a:lstStyle>
          <a:p>
            <a:pPr>
              <a:defRPr/>
            </a:pPr>
            <a:endParaRPr lang="en-US" dirty="0"/>
          </a:p>
        </p:txBody>
      </p:sp>
      <p:sp>
        <p:nvSpPr>
          <p:cNvPr id="3079" name="Rectangle 7"/>
          <p:cNvSpPr>
            <a:spLocks noGrp="1" noChangeArrowheads="1"/>
          </p:cNvSpPr>
          <p:nvPr>
            <p:ph type="sldNum" sz="quarter" idx="5"/>
          </p:nvPr>
        </p:nvSpPr>
        <p:spPr bwMode="auto">
          <a:xfrm>
            <a:off x="3853075" y="9430306"/>
            <a:ext cx="2944600" cy="496332"/>
          </a:xfrm>
          <a:prstGeom prst="rect">
            <a:avLst/>
          </a:prstGeom>
          <a:noFill/>
          <a:ln w="9525">
            <a:noFill/>
            <a:miter lim="800000"/>
            <a:headEnd/>
            <a:tailEnd/>
          </a:ln>
          <a:effectLst/>
        </p:spPr>
        <p:txBody>
          <a:bodyPr vert="horz" wrap="square" lIns="94247" tIns="47123" rIns="94247" bIns="47123" numCol="1" anchor="b" anchorCtr="0" compatLnSpc="1">
            <a:prstTxWarp prst="textNoShape">
              <a:avLst/>
            </a:prstTxWarp>
          </a:bodyPr>
          <a:lstStyle>
            <a:lvl1pPr algn="r" defTabSz="942706">
              <a:defRPr sz="1200">
                <a:cs typeface="+mn-cs"/>
              </a:defRPr>
            </a:lvl1pPr>
          </a:lstStyle>
          <a:p>
            <a:pPr>
              <a:defRPr/>
            </a:pPr>
            <a:fld id="{4B1CA0AA-B6D3-4098-98FA-9CA46343FFFB}" type="slidenum">
              <a:rPr lang="en-US"/>
              <a:pPr>
                <a:defRPr/>
              </a:pPr>
              <a:t>‹#›</a:t>
            </a:fld>
            <a:endParaRPr lang="en-US" dirty="0"/>
          </a:p>
        </p:txBody>
      </p:sp>
    </p:spTree>
    <p:extLst>
      <p:ext uri="{BB962C8B-B14F-4D97-AF65-F5344CB8AC3E}">
        <p14:creationId xmlns:p14="http://schemas.microsoft.com/office/powerpoint/2010/main" val="16553987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txBox="1">
            <a:spLocks noGrp="1" noChangeArrowheads="1"/>
          </p:cNvSpPr>
          <p:nvPr/>
        </p:nvSpPr>
        <p:spPr bwMode="auto">
          <a:xfrm>
            <a:off x="3853075" y="9430306"/>
            <a:ext cx="2944600" cy="496332"/>
          </a:xfrm>
          <a:prstGeom prst="rect">
            <a:avLst/>
          </a:prstGeom>
          <a:noFill/>
          <a:ln w="9525">
            <a:noFill/>
            <a:miter lim="800000"/>
            <a:headEnd/>
            <a:tailEnd/>
          </a:ln>
        </p:spPr>
        <p:txBody>
          <a:bodyPr lIns="94247" tIns="47123" rIns="94247" bIns="47123" anchor="b"/>
          <a:lstStyle/>
          <a:p>
            <a:pPr algn="r" defTabSz="942706"/>
            <a:fld id="{B2566741-896B-4875-A550-0B5A68CF4F55}" type="slidenum">
              <a:rPr lang="en-US" sz="1200"/>
              <a:pPr algn="r" defTabSz="942706"/>
              <a:t>2</a:t>
            </a:fld>
            <a:endParaRPr lang="en-US" sz="1200" dirty="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txBox="1">
            <a:spLocks noGrp="1" noChangeArrowheads="1"/>
          </p:cNvSpPr>
          <p:nvPr/>
        </p:nvSpPr>
        <p:spPr bwMode="auto">
          <a:xfrm>
            <a:off x="3853075" y="9430306"/>
            <a:ext cx="2944600" cy="496332"/>
          </a:xfrm>
          <a:prstGeom prst="rect">
            <a:avLst/>
          </a:prstGeom>
          <a:noFill/>
          <a:ln w="9525">
            <a:noFill/>
            <a:miter lim="800000"/>
            <a:headEnd/>
            <a:tailEnd/>
          </a:ln>
        </p:spPr>
        <p:txBody>
          <a:bodyPr lIns="94247" tIns="47123" rIns="94247" bIns="47123" anchor="b"/>
          <a:lstStyle/>
          <a:p>
            <a:pPr algn="r" defTabSz="942706"/>
            <a:fld id="{B2566741-896B-4875-A550-0B5A68CF4F55}" type="slidenum">
              <a:rPr lang="en-US" sz="1200"/>
              <a:pPr algn="r" defTabSz="942706"/>
              <a:t>3</a:t>
            </a:fld>
            <a:endParaRPr lang="en-US" sz="1200" dirty="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txBox="1">
            <a:spLocks noGrp="1" noChangeArrowheads="1"/>
          </p:cNvSpPr>
          <p:nvPr/>
        </p:nvSpPr>
        <p:spPr bwMode="auto">
          <a:xfrm>
            <a:off x="3853075" y="9430306"/>
            <a:ext cx="2944600" cy="496332"/>
          </a:xfrm>
          <a:prstGeom prst="rect">
            <a:avLst/>
          </a:prstGeom>
          <a:noFill/>
          <a:ln w="9525">
            <a:noFill/>
            <a:miter lim="800000"/>
            <a:headEnd/>
            <a:tailEnd/>
          </a:ln>
        </p:spPr>
        <p:txBody>
          <a:bodyPr lIns="94247" tIns="47123" rIns="94247" bIns="47123" anchor="b"/>
          <a:lstStyle/>
          <a:p>
            <a:pPr algn="r" defTabSz="942706"/>
            <a:fld id="{B2566741-896B-4875-A550-0B5A68CF4F55}" type="slidenum">
              <a:rPr lang="en-US" sz="1200"/>
              <a:pPr algn="r" defTabSz="942706"/>
              <a:t>4</a:t>
            </a:fld>
            <a:endParaRPr lang="en-US" sz="1200" dirty="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txBox="1">
            <a:spLocks noGrp="1" noChangeArrowheads="1"/>
          </p:cNvSpPr>
          <p:nvPr/>
        </p:nvSpPr>
        <p:spPr bwMode="auto">
          <a:xfrm>
            <a:off x="3853075" y="9430306"/>
            <a:ext cx="2944600" cy="496332"/>
          </a:xfrm>
          <a:prstGeom prst="rect">
            <a:avLst/>
          </a:prstGeom>
          <a:noFill/>
          <a:ln w="9525">
            <a:noFill/>
            <a:miter lim="800000"/>
            <a:headEnd/>
            <a:tailEnd/>
          </a:ln>
        </p:spPr>
        <p:txBody>
          <a:bodyPr lIns="94247" tIns="47123" rIns="94247" bIns="47123" anchor="b"/>
          <a:lstStyle/>
          <a:p>
            <a:pPr algn="r" defTabSz="942706"/>
            <a:fld id="{B2566741-896B-4875-A550-0B5A68CF4F55}" type="slidenum">
              <a:rPr lang="en-US" sz="1200"/>
              <a:pPr algn="r" defTabSz="942706"/>
              <a:t>5</a:t>
            </a:fld>
            <a:endParaRPr lang="en-US" sz="1200" dirty="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txBox="1">
            <a:spLocks noGrp="1" noChangeArrowheads="1"/>
          </p:cNvSpPr>
          <p:nvPr/>
        </p:nvSpPr>
        <p:spPr bwMode="auto">
          <a:xfrm>
            <a:off x="3853075" y="9430306"/>
            <a:ext cx="2944600" cy="496332"/>
          </a:xfrm>
          <a:prstGeom prst="rect">
            <a:avLst/>
          </a:prstGeom>
          <a:noFill/>
          <a:ln w="9525">
            <a:noFill/>
            <a:miter lim="800000"/>
            <a:headEnd/>
            <a:tailEnd/>
          </a:ln>
        </p:spPr>
        <p:txBody>
          <a:bodyPr lIns="94247" tIns="47123" rIns="94247" bIns="47123" anchor="b"/>
          <a:lstStyle/>
          <a:p>
            <a:pPr algn="r" defTabSz="942706"/>
            <a:fld id="{B2566741-896B-4875-A550-0B5A68CF4F55}" type="slidenum">
              <a:rPr lang="en-US" sz="1200"/>
              <a:pPr algn="r" defTabSz="942706"/>
              <a:t>6</a:t>
            </a:fld>
            <a:endParaRPr lang="en-US" sz="1200" dirty="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txBox="1">
            <a:spLocks noGrp="1" noChangeArrowheads="1"/>
          </p:cNvSpPr>
          <p:nvPr/>
        </p:nvSpPr>
        <p:spPr bwMode="auto">
          <a:xfrm>
            <a:off x="3853075" y="9430306"/>
            <a:ext cx="2944600" cy="496332"/>
          </a:xfrm>
          <a:prstGeom prst="rect">
            <a:avLst/>
          </a:prstGeom>
          <a:noFill/>
          <a:ln w="9525">
            <a:noFill/>
            <a:miter lim="800000"/>
            <a:headEnd/>
            <a:tailEnd/>
          </a:ln>
        </p:spPr>
        <p:txBody>
          <a:bodyPr lIns="94247" tIns="47123" rIns="94247" bIns="47123" anchor="b"/>
          <a:lstStyle/>
          <a:p>
            <a:pPr algn="r" defTabSz="942706"/>
            <a:fld id="{B2566741-896B-4875-A550-0B5A68CF4F55}" type="slidenum">
              <a:rPr lang="en-US" sz="1200"/>
              <a:pPr algn="r" defTabSz="942706"/>
              <a:t>8</a:t>
            </a:fld>
            <a:endParaRPr lang="en-US" sz="1200" dirty="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txBox="1">
            <a:spLocks noGrp="1" noChangeArrowheads="1"/>
          </p:cNvSpPr>
          <p:nvPr/>
        </p:nvSpPr>
        <p:spPr bwMode="auto">
          <a:xfrm>
            <a:off x="3853075" y="9430306"/>
            <a:ext cx="2944600" cy="496332"/>
          </a:xfrm>
          <a:prstGeom prst="rect">
            <a:avLst/>
          </a:prstGeom>
          <a:noFill/>
          <a:ln w="9525">
            <a:noFill/>
            <a:miter lim="800000"/>
            <a:headEnd/>
            <a:tailEnd/>
          </a:ln>
        </p:spPr>
        <p:txBody>
          <a:bodyPr lIns="94247" tIns="47123" rIns="94247" bIns="47123" anchor="b"/>
          <a:lstStyle/>
          <a:p>
            <a:pPr algn="r" defTabSz="942706"/>
            <a:fld id="{B2566741-896B-4875-A550-0B5A68CF4F55}" type="slidenum">
              <a:rPr lang="en-US" sz="1200"/>
              <a:pPr algn="r" defTabSz="942706"/>
              <a:t>9</a:t>
            </a:fld>
            <a:endParaRPr lang="en-US" sz="1200" dirty="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txBox="1">
            <a:spLocks noGrp="1" noChangeArrowheads="1"/>
          </p:cNvSpPr>
          <p:nvPr/>
        </p:nvSpPr>
        <p:spPr bwMode="auto">
          <a:xfrm>
            <a:off x="3853075" y="9430306"/>
            <a:ext cx="2944600" cy="496332"/>
          </a:xfrm>
          <a:prstGeom prst="rect">
            <a:avLst/>
          </a:prstGeom>
          <a:noFill/>
          <a:ln w="9525">
            <a:noFill/>
            <a:miter lim="800000"/>
            <a:headEnd/>
            <a:tailEnd/>
          </a:ln>
        </p:spPr>
        <p:txBody>
          <a:bodyPr lIns="94247" tIns="47123" rIns="94247" bIns="47123" anchor="b"/>
          <a:lstStyle/>
          <a:p>
            <a:pPr algn="r" defTabSz="942706"/>
            <a:fld id="{B2566741-896B-4875-A550-0B5A68CF4F55}" type="slidenum">
              <a:rPr lang="en-US" sz="1200"/>
              <a:pPr algn="r" defTabSz="942706"/>
              <a:t>10</a:t>
            </a:fld>
            <a:endParaRPr lang="en-US" sz="1200" dirty="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6"/>
          <p:cNvSpPr>
            <a:spLocks noChangeShapeType="1"/>
          </p:cNvSpPr>
          <p:nvPr/>
        </p:nvSpPr>
        <p:spPr bwMode="auto">
          <a:xfrm>
            <a:off x="5562600" y="6477000"/>
            <a:ext cx="3352800" cy="0"/>
          </a:xfrm>
          <a:prstGeom prst="line">
            <a:avLst/>
          </a:prstGeom>
          <a:noFill/>
          <a:ln w="38100">
            <a:solidFill>
              <a:srgbClr val="0066CC"/>
            </a:solidFill>
            <a:round/>
            <a:headEnd/>
            <a:tailEnd/>
          </a:ln>
          <a:effectLst/>
        </p:spPr>
        <p:txBody>
          <a:bodyPr/>
          <a:lstStyle/>
          <a:p>
            <a:pPr>
              <a:defRPr/>
            </a:pPr>
            <a:endParaRPr lang="en-US" dirty="0">
              <a:cs typeface="+mn-cs"/>
            </a:endParaRPr>
          </a:p>
        </p:txBody>
      </p:sp>
      <p:sp>
        <p:nvSpPr>
          <p:cNvPr id="5" name="Line 7"/>
          <p:cNvSpPr>
            <a:spLocks noChangeShapeType="1"/>
          </p:cNvSpPr>
          <p:nvPr/>
        </p:nvSpPr>
        <p:spPr bwMode="auto">
          <a:xfrm>
            <a:off x="8686800" y="5791200"/>
            <a:ext cx="0" cy="914400"/>
          </a:xfrm>
          <a:prstGeom prst="line">
            <a:avLst/>
          </a:prstGeom>
          <a:noFill/>
          <a:ln w="38100" cmpd="dbl">
            <a:solidFill>
              <a:srgbClr val="0066CC"/>
            </a:solidFill>
            <a:round/>
            <a:headEnd/>
            <a:tailEnd/>
          </a:ln>
          <a:effectLst/>
        </p:spPr>
        <p:txBody>
          <a:bodyPr/>
          <a:lstStyle/>
          <a:p>
            <a:pPr>
              <a:defRPr/>
            </a:pPr>
            <a:endParaRPr lang="en-US" dirty="0">
              <a:cs typeface="+mn-cs"/>
            </a:endParaRPr>
          </a:p>
        </p:txBody>
      </p:sp>
      <p:sp>
        <p:nvSpPr>
          <p:cNvPr id="6" name="Line 11"/>
          <p:cNvSpPr>
            <a:spLocks noChangeShapeType="1"/>
          </p:cNvSpPr>
          <p:nvPr/>
        </p:nvSpPr>
        <p:spPr bwMode="auto">
          <a:xfrm>
            <a:off x="5562600" y="6477000"/>
            <a:ext cx="3352800" cy="0"/>
          </a:xfrm>
          <a:prstGeom prst="line">
            <a:avLst/>
          </a:prstGeom>
          <a:noFill/>
          <a:ln w="38100">
            <a:solidFill>
              <a:srgbClr val="0066CC"/>
            </a:solidFill>
            <a:round/>
            <a:headEnd/>
            <a:tailEnd/>
          </a:ln>
          <a:effectLst/>
        </p:spPr>
        <p:txBody>
          <a:bodyPr/>
          <a:lstStyle/>
          <a:p>
            <a:pPr>
              <a:defRPr/>
            </a:pPr>
            <a:endParaRPr lang="en-US" dirty="0">
              <a:cs typeface="+mn-cs"/>
            </a:endParaRPr>
          </a:p>
        </p:txBody>
      </p:sp>
      <p:sp>
        <p:nvSpPr>
          <p:cNvPr id="7" name="Line 12"/>
          <p:cNvSpPr>
            <a:spLocks noChangeShapeType="1"/>
          </p:cNvSpPr>
          <p:nvPr/>
        </p:nvSpPr>
        <p:spPr bwMode="auto">
          <a:xfrm>
            <a:off x="8686800" y="5791200"/>
            <a:ext cx="0" cy="914400"/>
          </a:xfrm>
          <a:prstGeom prst="line">
            <a:avLst/>
          </a:prstGeom>
          <a:noFill/>
          <a:ln w="38100" cmpd="dbl">
            <a:solidFill>
              <a:srgbClr val="0066CC"/>
            </a:solidFill>
            <a:round/>
            <a:headEnd/>
            <a:tailEnd/>
          </a:ln>
          <a:effectLst/>
        </p:spPr>
        <p:txBody>
          <a:bodyPr/>
          <a:lstStyle/>
          <a:p>
            <a:pPr>
              <a:defRPr/>
            </a:pPr>
            <a:endParaRPr lang="en-US" dirty="0">
              <a:cs typeface="+mn-cs"/>
            </a:endParaRPr>
          </a:p>
        </p:txBody>
      </p:sp>
      <p:sp>
        <p:nvSpPr>
          <p:cNvPr id="8" name="Line 13"/>
          <p:cNvSpPr>
            <a:spLocks noChangeShapeType="1"/>
          </p:cNvSpPr>
          <p:nvPr/>
        </p:nvSpPr>
        <p:spPr bwMode="auto">
          <a:xfrm>
            <a:off x="1752600" y="333375"/>
            <a:ext cx="2057400" cy="0"/>
          </a:xfrm>
          <a:prstGeom prst="line">
            <a:avLst/>
          </a:prstGeom>
          <a:noFill/>
          <a:ln w="28575">
            <a:solidFill>
              <a:srgbClr val="0066CC"/>
            </a:solidFill>
            <a:round/>
            <a:headEnd/>
            <a:tailEnd/>
          </a:ln>
          <a:effectLst/>
        </p:spPr>
        <p:txBody>
          <a:bodyPr/>
          <a:lstStyle/>
          <a:p>
            <a:pPr>
              <a:defRPr/>
            </a:pPr>
            <a:endParaRPr lang="en-US" dirty="0">
              <a:cs typeface="+mn-cs"/>
            </a:endParaRPr>
          </a:p>
        </p:txBody>
      </p:sp>
      <p:pic>
        <p:nvPicPr>
          <p:cNvPr id="9" name="Picture 14" descr="UNECElogoDarkBlue200px"/>
          <p:cNvPicPr>
            <a:picLocks noChangeAspect="1" noChangeArrowheads="1"/>
          </p:cNvPicPr>
          <p:nvPr userDrawn="1"/>
        </p:nvPicPr>
        <p:blipFill>
          <a:blip r:embed="rId2"/>
          <a:srcRect/>
          <a:stretch>
            <a:fillRect/>
          </a:stretch>
        </p:blipFill>
        <p:spPr bwMode="auto">
          <a:xfrm>
            <a:off x="7718425" y="228600"/>
            <a:ext cx="1044575" cy="1117600"/>
          </a:xfrm>
          <a:prstGeom prst="rect">
            <a:avLst/>
          </a:prstGeom>
          <a:noFill/>
          <a:ln w="9525">
            <a:noFill/>
            <a:miter lim="800000"/>
            <a:headEnd/>
            <a:tailEnd/>
          </a:ln>
        </p:spPr>
      </p:pic>
      <p:sp>
        <p:nvSpPr>
          <p:cNvPr id="335874" name="Rectangle 2"/>
          <p:cNvSpPr>
            <a:spLocks noGrp="1" noChangeArrowheads="1"/>
          </p:cNvSpPr>
          <p:nvPr>
            <p:ph type="ctrTitle"/>
          </p:nvPr>
        </p:nvSpPr>
        <p:spPr>
          <a:xfrm>
            <a:off x="533400" y="2667000"/>
            <a:ext cx="8153400" cy="1143000"/>
          </a:xfrm>
        </p:spPr>
        <p:txBody>
          <a:bodyPr/>
          <a:lstStyle>
            <a:lvl1pPr algn="ctr">
              <a:defRPr sz="4400"/>
            </a:lvl1pPr>
          </a:lstStyle>
          <a:p>
            <a:r>
              <a:rPr lang="en-GB"/>
              <a:t>Click to edit Master title style</a:t>
            </a:r>
          </a:p>
        </p:txBody>
      </p:sp>
      <p:sp>
        <p:nvSpPr>
          <p:cNvPr id="335875" name="Rectangle 3"/>
          <p:cNvSpPr>
            <a:spLocks noGrp="1" noChangeArrowheads="1"/>
          </p:cNvSpPr>
          <p:nvPr>
            <p:ph type="subTitle" idx="1"/>
          </p:nvPr>
        </p:nvSpPr>
        <p:spPr>
          <a:xfrm>
            <a:off x="1447800" y="4419600"/>
            <a:ext cx="6400800" cy="1752600"/>
          </a:xfrm>
        </p:spPr>
        <p:txBody>
          <a:bodyPr/>
          <a:lstStyle>
            <a:lvl1pPr marL="0" indent="0" algn="ctr">
              <a:buFont typeface="Wingdings" pitchFamily="2" charset="2"/>
              <a:buNone/>
              <a:defRPr/>
            </a:lvl1pPr>
          </a:lstStyle>
          <a:p>
            <a:r>
              <a:rPr lang="fr-CH"/>
              <a:t>Click to add Presenter’s Name</a:t>
            </a:r>
          </a:p>
          <a:p>
            <a:r>
              <a:rPr lang="fr-CH"/>
              <a:t>Month Year</a:t>
            </a:r>
            <a:endParaRPr lang="en-GB"/>
          </a:p>
        </p:txBody>
      </p:sp>
    </p:spTree>
  </p:cSld>
  <p:clrMapOvr>
    <a:masterClrMapping/>
  </p:clrMapOvr>
  <p:transition spd="med">
    <p:blinds dir="vert"/>
    <p:sndAc>
      <p:end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GB" dirty="0"/>
              <a:t>March 2011</a:t>
            </a:r>
          </a:p>
        </p:txBody>
      </p:sp>
    </p:spTree>
  </p:cSld>
  <p:clrMapOvr>
    <a:masterClrMapping/>
  </p:clrMapOvr>
  <p:transition spd="med">
    <p:blinds dir="vert"/>
    <p:sndAc>
      <p:end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609600"/>
            <a:ext cx="200025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84835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GB" dirty="0"/>
              <a:t>March 2011</a:t>
            </a:r>
          </a:p>
        </p:txBody>
      </p:sp>
    </p:spTree>
  </p:cSld>
  <p:clrMapOvr>
    <a:masterClrMapping/>
  </p:clrMapOvr>
  <p:transition spd="med">
    <p:blinds dir="vert"/>
    <p:sndAc>
      <p:end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GB" dirty="0"/>
              <a:t>March 2011</a:t>
            </a:r>
          </a:p>
        </p:txBody>
      </p:sp>
    </p:spTree>
  </p:cSld>
  <p:clrMapOvr>
    <a:masterClrMapping/>
  </p:clrMapOvr>
  <p:transition spd="med">
    <p:blinds dir="vert"/>
    <p:sndAc>
      <p:end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r>
              <a:rPr lang="en-GB" dirty="0"/>
              <a:t>March 2011</a:t>
            </a:r>
          </a:p>
        </p:txBody>
      </p:sp>
    </p:spTree>
  </p:cSld>
  <p:clrMapOvr>
    <a:masterClrMapping/>
  </p:clrMapOvr>
  <p:transition spd="med">
    <p:blinds dir="vert"/>
    <p:sndAc>
      <p:end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752600"/>
            <a:ext cx="38862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752600"/>
            <a:ext cx="38862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r>
              <a:rPr lang="en-GB" dirty="0"/>
              <a:t>March 2011</a:t>
            </a:r>
          </a:p>
        </p:txBody>
      </p:sp>
    </p:spTree>
  </p:cSld>
  <p:clrMapOvr>
    <a:masterClrMapping/>
  </p:clrMapOvr>
  <p:transition spd="med">
    <p:blinds dir="vert"/>
    <p:sndAc>
      <p:end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r>
              <a:rPr lang="en-GB" dirty="0"/>
              <a:t>March 2011</a:t>
            </a:r>
          </a:p>
        </p:txBody>
      </p:sp>
    </p:spTree>
  </p:cSld>
  <p:clrMapOvr>
    <a:masterClrMapping/>
  </p:clrMapOvr>
  <p:transition spd="med">
    <p:blinds dir="vert"/>
    <p:sndAc>
      <p:end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r>
              <a:rPr lang="en-GB" dirty="0"/>
              <a:t>March 2011</a:t>
            </a:r>
          </a:p>
        </p:txBody>
      </p:sp>
    </p:spTree>
  </p:cSld>
  <p:clrMapOvr>
    <a:masterClrMapping/>
  </p:clrMapOvr>
  <p:transition spd="med">
    <p:blinds dir="vert"/>
    <p:sndAc>
      <p:end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en-GB" dirty="0"/>
              <a:t>March 2011</a:t>
            </a:r>
          </a:p>
        </p:txBody>
      </p:sp>
    </p:spTree>
  </p:cSld>
  <p:clrMapOvr>
    <a:masterClrMapping/>
  </p:clrMapOvr>
  <p:transition spd="med">
    <p:blinds dir="vert"/>
    <p:sndAc>
      <p:end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GB" dirty="0"/>
              <a:t>March 2011</a:t>
            </a:r>
          </a:p>
        </p:txBody>
      </p:sp>
    </p:spTree>
  </p:cSld>
  <p:clrMapOvr>
    <a:masterClrMapping/>
  </p:clrMapOvr>
  <p:transition spd="med">
    <p:blinds dir="vert"/>
    <p:sndAc>
      <p:end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GB" dirty="0"/>
              <a:t>March 2011</a:t>
            </a:r>
          </a:p>
        </p:txBody>
      </p:sp>
    </p:spTree>
  </p:cSld>
  <p:clrMapOvr>
    <a:masterClrMapping/>
  </p:clrMapOvr>
  <p:transition spd="med">
    <p:blinds dir="vert"/>
    <p:sndAc>
      <p:end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609600"/>
            <a:ext cx="70866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a:t>
            </a:r>
          </a:p>
        </p:txBody>
      </p:sp>
      <p:sp>
        <p:nvSpPr>
          <p:cNvPr id="1027" name="Rectangle 3"/>
          <p:cNvSpPr>
            <a:spLocks noGrp="1" noChangeArrowheads="1"/>
          </p:cNvSpPr>
          <p:nvPr>
            <p:ph type="body" idx="1"/>
          </p:nvPr>
        </p:nvSpPr>
        <p:spPr bwMode="auto">
          <a:xfrm>
            <a:off x="533400" y="1752600"/>
            <a:ext cx="79248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34852" name="Line 4"/>
          <p:cNvSpPr>
            <a:spLocks noChangeShapeType="1"/>
          </p:cNvSpPr>
          <p:nvPr/>
        </p:nvSpPr>
        <p:spPr bwMode="auto">
          <a:xfrm>
            <a:off x="304800" y="6324600"/>
            <a:ext cx="8382000" cy="0"/>
          </a:xfrm>
          <a:prstGeom prst="line">
            <a:avLst/>
          </a:prstGeom>
          <a:noFill/>
          <a:ln w="19050">
            <a:solidFill>
              <a:srgbClr val="0066CC"/>
            </a:solidFill>
            <a:round/>
            <a:headEnd/>
            <a:tailEnd/>
          </a:ln>
          <a:effectLst/>
        </p:spPr>
        <p:txBody>
          <a:bodyPr/>
          <a:lstStyle/>
          <a:p>
            <a:pPr>
              <a:defRPr/>
            </a:pPr>
            <a:endParaRPr lang="en-US" dirty="0">
              <a:cs typeface="+mn-cs"/>
            </a:endParaRPr>
          </a:p>
        </p:txBody>
      </p:sp>
      <p:sp>
        <p:nvSpPr>
          <p:cNvPr id="334853" name="Rectangle 5"/>
          <p:cNvSpPr>
            <a:spLocks noGrp="1" noChangeArrowheads="1"/>
          </p:cNvSpPr>
          <p:nvPr>
            <p:ph type="dt" sz="half" idx="2"/>
          </p:nvPr>
        </p:nvSpPr>
        <p:spPr bwMode="auto">
          <a:xfrm>
            <a:off x="4572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solidFill>
                  <a:srgbClr val="000058"/>
                </a:solidFill>
                <a:latin typeface="+mn-lt"/>
                <a:cs typeface="+mn-cs"/>
              </a:defRPr>
            </a:lvl1pPr>
          </a:lstStyle>
          <a:p>
            <a:pPr>
              <a:defRPr/>
            </a:pPr>
            <a:r>
              <a:rPr lang="en-GB" dirty="0"/>
              <a:t>March 2011</a:t>
            </a:r>
          </a:p>
        </p:txBody>
      </p:sp>
      <p:sp>
        <p:nvSpPr>
          <p:cNvPr id="334854" name="Rectangle 6"/>
          <p:cNvSpPr>
            <a:spLocks noChangeArrowheads="1"/>
          </p:cNvSpPr>
          <p:nvPr/>
        </p:nvSpPr>
        <p:spPr bwMode="auto">
          <a:xfrm>
            <a:off x="2590800" y="6324600"/>
            <a:ext cx="4419600" cy="457200"/>
          </a:xfrm>
          <a:prstGeom prst="rect">
            <a:avLst/>
          </a:prstGeom>
          <a:noFill/>
          <a:ln w="9525">
            <a:noFill/>
            <a:miter lim="800000"/>
            <a:headEnd/>
            <a:tailEnd/>
          </a:ln>
          <a:effectLst/>
        </p:spPr>
        <p:txBody>
          <a:bodyPr/>
          <a:lstStyle/>
          <a:p>
            <a:pPr algn="ctr">
              <a:defRPr/>
            </a:pPr>
            <a:r>
              <a:rPr lang="fr-CH" sz="1200" b="1" dirty="0">
                <a:latin typeface="Arial" charset="0"/>
                <a:cs typeface="+mn-cs"/>
              </a:rPr>
              <a:t> </a:t>
            </a:r>
            <a:r>
              <a:rPr lang="fr-CH" sz="1200" b="1" dirty="0">
                <a:solidFill>
                  <a:srgbClr val="000058"/>
                </a:solidFill>
                <a:latin typeface="Arial" charset="0"/>
                <a:cs typeface="+mn-cs"/>
              </a:rPr>
              <a:t>UNECE Statistical Division</a:t>
            </a:r>
            <a:endParaRPr lang="en-GB" sz="1200" b="1" dirty="0">
              <a:solidFill>
                <a:srgbClr val="000058"/>
              </a:solidFill>
              <a:latin typeface="Arial" charset="0"/>
              <a:cs typeface="+mn-cs"/>
            </a:endParaRPr>
          </a:p>
        </p:txBody>
      </p:sp>
      <p:sp>
        <p:nvSpPr>
          <p:cNvPr id="334855" name="Rectangle 7"/>
          <p:cNvSpPr>
            <a:spLocks noChangeArrowheads="1"/>
          </p:cNvSpPr>
          <p:nvPr/>
        </p:nvSpPr>
        <p:spPr bwMode="auto">
          <a:xfrm>
            <a:off x="6553200" y="6324600"/>
            <a:ext cx="1905000" cy="457200"/>
          </a:xfrm>
          <a:prstGeom prst="rect">
            <a:avLst/>
          </a:prstGeom>
          <a:noFill/>
          <a:ln w="9525">
            <a:noFill/>
            <a:miter lim="800000"/>
            <a:headEnd/>
            <a:tailEnd/>
          </a:ln>
          <a:effectLst/>
        </p:spPr>
        <p:txBody>
          <a:bodyPr/>
          <a:lstStyle/>
          <a:p>
            <a:pPr algn="r">
              <a:defRPr/>
            </a:pPr>
            <a:r>
              <a:rPr lang="fr-CH" sz="1200" b="1" dirty="0">
                <a:solidFill>
                  <a:srgbClr val="000058"/>
                </a:solidFill>
                <a:latin typeface="Arial" charset="0"/>
                <a:cs typeface="+mn-cs"/>
              </a:rPr>
              <a:t> Slide </a:t>
            </a:r>
            <a:fld id="{349C7240-E015-4C10-8A2E-1872195C96AD}" type="slidenum">
              <a:rPr lang="en-GB" sz="1200" b="1">
                <a:solidFill>
                  <a:srgbClr val="000058"/>
                </a:solidFill>
                <a:latin typeface="Arial" charset="0"/>
                <a:cs typeface="+mn-cs"/>
              </a:rPr>
              <a:pPr algn="r">
                <a:defRPr/>
              </a:pPr>
              <a:t>‹#›</a:t>
            </a:fld>
            <a:endParaRPr lang="en-GB" sz="1200" b="1" dirty="0">
              <a:solidFill>
                <a:srgbClr val="000058"/>
              </a:solidFill>
              <a:latin typeface="Arial" charset="0"/>
              <a:cs typeface="+mn-cs"/>
            </a:endParaRPr>
          </a:p>
        </p:txBody>
      </p:sp>
      <p:pic>
        <p:nvPicPr>
          <p:cNvPr id="1032" name="Picture 8" descr="UNECElogoDarkBlue200px"/>
          <p:cNvPicPr>
            <a:picLocks noChangeAspect="1" noChangeArrowheads="1"/>
          </p:cNvPicPr>
          <p:nvPr/>
        </p:nvPicPr>
        <p:blipFill>
          <a:blip r:embed="rId13"/>
          <a:srcRect/>
          <a:stretch>
            <a:fillRect/>
          </a:stretch>
        </p:blipFill>
        <p:spPr bwMode="auto">
          <a:xfrm>
            <a:off x="7718425" y="228600"/>
            <a:ext cx="1044575" cy="1117600"/>
          </a:xfrm>
          <a:prstGeom prst="rect">
            <a:avLst/>
          </a:prstGeom>
          <a:noFill/>
          <a:ln w="9525">
            <a:noFill/>
            <a:miter lim="800000"/>
            <a:headEnd/>
            <a:tailEnd/>
          </a:ln>
        </p:spPr>
      </p:pic>
      <p:sp>
        <p:nvSpPr>
          <p:cNvPr id="334857" name="Line 9"/>
          <p:cNvSpPr>
            <a:spLocks noChangeShapeType="1"/>
          </p:cNvSpPr>
          <p:nvPr/>
        </p:nvSpPr>
        <p:spPr bwMode="auto">
          <a:xfrm>
            <a:off x="228600" y="381000"/>
            <a:ext cx="7229475" cy="0"/>
          </a:xfrm>
          <a:prstGeom prst="line">
            <a:avLst/>
          </a:prstGeom>
          <a:noFill/>
          <a:ln w="28575">
            <a:solidFill>
              <a:srgbClr val="0066CC"/>
            </a:solidFill>
            <a:round/>
            <a:headEnd/>
            <a:tailEnd/>
          </a:ln>
          <a:effectLst/>
        </p:spPr>
        <p:txBody>
          <a:bodyPr/>
          <a:lstStyle/>
          <a:p>
            <a:pPr>
              <a:defRPr/>
            </a:pPr>
            <a:endParaRPr lang="en-US" dirty="0">
              <a:cs typeface="+mn-cs"/>
            </a:endParaRPr>
          </a:p>
        </p:txBody>
      </p:sp>
      <p:pic>
        <p:nvPicPr>
          <p:cNvPr id="1034" name="Picture 10" descr="UNECElogoDarkBlue200px"/>
          <p:cNvPicPr>
            <a:picLocks noChangeAspect="1" noChangeArrowheads="1"/>
          </p:cNvPicPr>
          <p:nvPr/>
        </p:nvPicPr>
        <p:blipFill>
          <a:blip r:embed="rId13"/>
          <a:srcRect/>
          <a:stretch>
            <a:fillRect/>
          </a:stretch>
        </p:blipFill>
        <p:spPr bwMode="auto">
          <a:xfrm>
            <a:off x="7718425" y="228600"/>
            <a:ext cx="1044575" cy="1117600"/>
          </a:xfrm>
          <a:prstGeom prst="rect">
            <a:avLst/>
          </a:prstGeom>
          <a:noFill/>
          <a:ln w="9525">
            <a:noFill/>
            <a:miter lim="800000"/>
            <a:headEnd/>
            <a:tailEnd/>
          </a:ln>
        </p:spPr>
      </p:pic>
      <p:sp>
        <p:nvSpPr>
          <p:cNvPr id="334859" name="Line 11"/>
          <p:cNvSpPr>
            <a:spLocks noChangeShapeType="1"/>
          </p:cNvSpPr>
          <p:nvPr/>
        </p:nvSpPr>
        <p:spPr bwMode="auto">
          <a:xfrm>
            <a:off x="228600" y="381000"/>
            <a:ext cx="7229475" cy="0"/>
          </a:xfrm>
          <a:prstGeom prst="line">
            <a:avLst/>
          </a:prstGeom>
          <a:noFill/>
          <a:ln w="28575">
            <a:solidFill>
              <a:srgbClr val="0066CC"/>
            </a:solidFill>
            <a:round/>
            <a:headEnd/>
            <a:tailEnd/>
          </a:ln>
          <a:effectLst/>
        </p:spPr>
        <p:txBody>
          <a:bodyPr/>
          <a:lstStyle/>
          <a:p>
            <a:pPr>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98"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ransition spd="med">
    <p:blinds dir="vert"/>
    <p:sndAc>
      <p:endSnd/>
    </p:sndAc>
  </p:transition>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Arial" charset="0"/>
          <a:cs typeface="Arial" charset="0"/>
        </a:defRPr>
      </a:lvl2pPr>
      <a:lvl3pPr algn="l" rtl="0" eaLnBrk="0" fontAlgn="base" hangingPunct="0">
        <a:spcBef>
          <a:spcPct val="0"/>
        </a:spcBef>
        <a:spcAft>
          <a:spcPct val="0"/>
        </a:spcAft>
        <a:defRPr sz="3600" b="1">
          <a:solidFill>
            <a:schemeClr val="tx2"/>
          </a:solidFill>
          <a:latin typeface="Arial" charset="0"/>
          <a:cs typeface="Arial" charset="0"/>
        </a:defRPr>
      </a:lvl3pPr>
      <a:lvl4pPr algn="l" rtl="0" eaLnBrk="0" fontAlgn="base" hangingPunct="0">
        <a:spcBef>
          <a:spcPct val="0"/>
        </a:spcBef>
        <a:spcAft>
          <a:spcPct val="0"/>
        </a:spcAft>
        <a:defRPr sz="3600" b="1">
          <a:solidFill>
            <a:schemeClr val="tx2"/>
          </a:solidFill>
          <a:latin typeface="Arial" charset="0"/>
          <a:cs typeface="Arial" charset="0"/>
        </a:defRPr>
      </a:lvl4pPr>
      <a:lvl5pPr algn="l" rtl="0" eaLnBrk="0" fontAlgn="base" hangingPunct="0">
        <a:spcBef>
          <a:spcPct val="0"/>
        </a:spcBef>
        <a:spcAft>
          <a:spcPct val="0"/>
        </a:spcAft>
        <a:defRPr sz="3600" b="1">
          <a:solidFill>
            <a:schemeClr val="tx2"/>
          </a:solidFill>
          <a:latin typeface="Arial" charset="0"/>
          <a:cs typeface="Arial" charset="0"/>
        </a:defRPr>
      </a:lvl5pPr>
      <a:lvl6pPr marL="457200" algn="l" rtl="0" fontAlgn="base">
        <a:spcBef>
          <a:spcPct val="0"/>
        </a:spcBef>
        <a:spcAft>
          <a:spcPct val="0"/>
        </a:spcAft>
        <a:defRPr sz="3600" b="1">
          <a:solidFill>
            <a:schemeClr val="tx2"/>
          </a:solidFill>
          <a:latin typeface="Arial" charset="0"/>
          <a:cs typeface="Arial" charset="0"/>
        </a:defRPr>
      </a:lvl6pPr>
      <a:lvl7pPr marL="914400" algn="l" rtl="0" fontAlgn="base">
        <a:spcBef>
          <a:spcPct val="0"/>
        </a:spcBef>
        <a:spcAft>
          <a:spcPct val="0"/>
        </a:spcAft>
        <a:defRPr sz="3600" b="1">
          <a:solidFill>
            <a:schemeClr val="tx2"/>
          </a:solidFill>
          <a:latin typeface="Arial" charset="0"/>
          <a:cs typeface="Arial" charset="0"/>
        </a:defRPr>
      </a:lvl7pPr>
      <a:lvl8pPr marL="1371600" algn="l" rtl="0" fontAlgn="base">
        <a:spcBef>
          <a:spcPct val="0"/>
        </a:spcBef>
        <a:spcAft>
          <a:spcPct val="0"/>
        </a:spcAft>
        <a:defRPr sz="3600" b="1">
          <a:solidFill>
            <a:schemeClr val="tx2"/>
          </a:solidFill>
          <a:latin typeface="Arial" charset="0"/>
          <a:cs typeface="Arial" charset="0"/>
        </a:defRPr>
      </a:lvl8pPr>
      <a:lvl9pPr marL="1828800" algn="l" rtl="0" fontAlgn="base">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SzPct val="55000"/>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Char char="•"/>
        <a:defRPr sz="2800">
          <a:solidFill>
            <a:schemeClr val="tx1"/>
          </a:solidFill>
          <a:latin typeface="+mn-lt"/>
          <a:cs typeface="+mn-cs"/>
        </a:defRPr>
      </a:lvl2pPr>
      <a:lvl3pPr marL="1143000" indent="-228600" algn="l" rtl="0" eaLnBrk="0" fontAlgn="base" hangingPunct="0">
        <a:spcBef>
          <a:spcPct val="20000"/>
        </a:spcBef>
        <a:spcAft>
          <a:spcPct val="0"/>
        </a:spcAft>
        <a:buSzPct val="80000"/>
        <a:buFont typeface="Wingdings" pitchFamily="2" charset="2"/>
        <a:buChar char="w"/>
        <a:defRPr sz="2400">
          <a:solidFill>
            <a:schemeClr val="tx1"/>
          </a:solidFill>
          <a:latin typeface="+mn-lt"/>
          <a:cs typeface="+mn-cs"/>
        </a:defRPr>
      </a:lvl3pPr>
      <a:lvl4pPr marL="1600200" indent="-228600" algn="l" rtl="0" eaLnBrk="0" fontAlgn="base" hangingPunct="0">
        <a:spcBef>
          <a:spcPct val="20000"/>
        </a:spcBef>
        <a:spcAft>
          <a:spcPct val="0"/>
        </a:spcAft>
        <a:buChar char="–"/>
        <a:defRPr sz="2400">
          <a:solidFill>
            <a:schemeClr val="tx1"/>
          </a:solidFill>
          <a:latin typeface="+mn-lt"/>
          <a:cs typeface="+mn-cs"/>
        </a:defRPr>
      </a:lvl4pPr>
      <a:lvl5pPr marL="2057400" indent="-228600" algn="l" rtl="0" eaLnBrk="0" fontAlgn="base" hangingPunct="0">
        <a:spcBef>
          <a:spcPct val="20000"/>
        </a:spcBef>
        <a:spcAft>
          <a:spcPct val="0"/>
        </a:spcAft>
        <a:buChar char="»"/>
        <a:defRPr sz="2400">
          <a:solidFill>
            <a:schemeClr val="tx1"/>
          </a:solidFill>
          <a:latin typeface="+mn-lt"/>
          <a:cs typeface="+mn-cs"/>
        </a:defRPr>
      </a:lvl5pPr>
      <a:lvl6pPr marL="2514600" indent="-228600" algn="l" rtl="0" fontAlgn="base">
        <a:spcBef>
          <a:spcPct val="20000"/>
        </a:spcBef>
        <a:spcAft>
          <a:spcPct val="0"/>
        </a:spcAft>
        <a:buChar char="»"/>
        <a:defRPr sz="2400">
          <a:solidFill>
            <a:schemeClr val="tx1"/>
          </a:solidFill>
          <a:latin typeface="+mn-lt"/>
          <a:cs typeface="+mn-cs"/>
        </a:defRPr>
      </a:lvl6pPr>
      <a:lvl7pPr marL="2971800" indent="-228600" algn="l" rtl="0" fontAlgn="base">
        <a:spcBef>
          <a:spcPct val="20000"/>
        </a:spcBef>
        <a:spcAft>
          <a:spcPct val="0"/>
        </a:spcAft>
        <a:buChar char="»"/>
        <a:defRPr sz="2400">
          <a:solidFill>
            <a:schemeClr val="tx1"/>
          </a:solidFill>
          <a:latin typeface="+mn-lt"/>
          <a:cs typeface="+mn-cs"/>
        </a:defRPr>
      </a:lvl7pPr>
      <a:lvl8pPr marL="3429000" indent="-228600" algn="l" rtl="0" fontAlgn="base">
        <a:spcBef>
          <a:spcPct val="20000"/>
        </a:spcBef>
        <a:spcAft>
          <a:spcPct val="0"/>
        </a:spcAft>
        <a:buChar char="»"/>
        <a:defRPr sz="2400">
          <a:solidFill>
            <a:schemeClr val="tx1"/>
          </a:solidFill>
          <a:latin typeface="+mn-lt"/>
          <a:cs typeface="+mn-cs"/>
        </a:defRPr>
      </a:lvl8pPr>
      <a:lvl9pPr marL="3886200" indent="-228600" algn="l" rtl="0" fontAlgn="base">
        <a:spcBef>
          <a:spcPct val="20000"/>
        </a:spcBef>
        <a:spcAft>
          <a:spcPct val="0"/>
        </a:spcAft>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1.unece.org/stat/platform/display/SNA2008Imp/Home"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mailto:economic.stats@unece.org" TargetMode="External"/><Relationship Id="rId2" Type="http://schemas.openxmlformats.org/officeDocument/2006/relationships/hyperlink" Target="mailto:statcoop@unece.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ctrTitle"/>
          </p:nvPr>
        </p:nvSpPr>
        <p:spPr>
          <a:xfrm>
            <a:off x="468313" y="1925834"/>
            <a:ext cx="8424862" cy="2448271"/>
          </a:xfrm>
        </p:spPr>
        <p:txBody>
          <a:bodyPr/>
          <a:lstStyle/>
          <a:p>
            <a:pPr eaLnBrk="1" hangingPunct="1">
              <a:spcAft>
                <a:spcPct val="5000"/>
              </a:spcAft>
              <a:defRPr/>
            </a:pPr>
            <a:r>
              <a:rPr lang="en-US" b="0" dirty="0" smtClean="0">
                <a:solidFill>
                  <a:srgbClr val="CC0000"/>
                </a:solidFill>
                <a:effectLst>
                  <a:outerShdw blurRad="38100" dist="38100" dir="2700000" algn="tl">
                    <a:srgbClr val="C0C0C0"/>
                  </a:outerShdw>
                </a:effectLst>
                <a:latin typeface="Times New Roman" pitchFamily="18" charset="0"/>
                <a:cs typeface="Times New Roman" pitchFamily="18" charset="0"/>
              </a:rPr>
              <a:t> </a:t>
            </a:r>
            <a:r>
              <a:rPr lang="en-US" sz="3200" dirty="0" smtClean="0">
                <a:solidFill>
                  <a:srgbClr val="A50021"/>
                </a:solidFill>
                <a:effectLst>
                  <a:outerShdw blurRad="38100" dist="38100" dir="2700000" algn="tl">
                    <a:srgbClr val="C0C0C0"/>
                  </a:outerShdw>
                </a:effectLst>
                <a:latin typeface="Times New Roman" pitchFamily="18" charset="0"/>
                <a:cs typeface="Times New Roman" pitchFamily="18" charset="0"/>
              </a:rPr>
              <a:t>Implementation of the 2008 SNA</a:t>
            </a:r>
            <a:br>
              <a:rPr lang="en-US" sz="3200" dirty="0" smtClean="0">
                <a:solidFill>
                  <a:srgbClr val="A50021"/>
                </a:solidFill>
                <a:effectLst>
                  <a:outerShdw blurRad="38100" dist="38100" dir="2700000" algn="tl">
                    <a:srgbClr val="C0C0C0"/>
                  </a:outerShdw>
                </a:effectLst>
                <a:latin typeface="Times New Roman" pitchFamily="18" charset="0"/>
                <a:cs typeface="Times New Roman" pitchFamily="18" charset="0"/>
              </a:rPr>
            </a:br>
            <a:r>
              <a:rPr lang="en-US" sz="3200" dirty="0" smtClean="0">
                <a:solidFill>
                  <a:srgbClr val="A50021"/>
                </a:solidFill>
                <a:effectLst>
                  <a:outerShdw blurRad="38100" dist="38100" dir="2700000" algn="tl">
                    <a:srgbClr val="C0C0C0"/>
                  </a:outerShdw>
                </a:effectLst>
                <a:latin typeface="Times New Roman" pitchFamily="18" charset="0"/>
                <a:cs typeface="Times New Roman" pitchFamily="18" charset="0"/>
              </a:rPr>
              <a:t/>
            </a:r>
            <a:br>
              <a:rPr lang="en-US" sz="3200" dirty="0" smtClean="0">
                <a:solidFill>
                  <a:srgbClr val="A50021"/>
                </a:solidFill>
                <a:effectLst>
                  <a:outerShdw blurRad="38100" dist="38100" dir="2700000" algn="tl">
                    <a:srgbClr val="C0C0C0"/>
                  </a:outerShdw>
                </a:effectLst>
                <a:latin typeface="Times New Roman" pitchFamily="18" charset="0"/>
                <a:cs typeface="Times New Roman" pitchFamily="18" charset="0"/>
              </a:rPr>
            </a:br>
            <a:r>
              <a:rPr lang="en-US" sz="2800" i="1" dirty="0" smtClean="0">
                <a:latin typeface="Times New Roman" pitchFamily="18" charset="0"/>
                <a:cs typeface="Times New Roman" pitchFamily="18" charset="0"/>
              </a:rPr>
              <a:t>UNECE recommendations and implementation strategy for EECCA and SEE countries</a:t>
            </a:r>
            <a:endParaRPr lang="en-US" sz="2800" i="1" dirty="0">
              <a:latin typeface="Times New Roman" pitchFamily="18" charset="0"/>
              <a:cs typeface="Times New Roman" pitchFamily="18" charset="0"/>
            </a:endParaRPr>
          </a:p>
        </p:txBody>
      </p:sp>
      <p:sp>
        <p:nvSpPr>
          <p:cNvPr id="3075" name="Rectangle 3"/>
          <p:cNvSpPr>
            <a:spLocks noGrp="1" noChangeArrowheads="1"/>
          </p:cNvSpPr>
          <p:nvPr>
            <p:ph type="subTitle" idx="1"/>
          </p:nvPr>
        </p:nvSpPr>
        <p:spPr>
          <a:xfrm>
            <a:off x="836585" y="4509119"/>
            <a:ext cx="7380819" cy="1620181"/>
          </a:xfrm>
        </p:spPr>
        <p:txBody>
          <a:bodyPr/>
          <a:lstStyle/>
          <a:p>
            <a:pPr eaLnBrk="1" hangingPunct="1">
              <a:lnSpc>
                <a:spcPct val="80000"/>
              </a:lnSpc>
            </a:pPr>
            <a:endParaRPr lang="en-US" sz="1600" b="1" dirty="0" smtClean="0">
              <a:solidFill>
                <a:srgbClr val="800000"/>
              </a:solidFill>
              <a:latin typeface="Cambria" pitchFamily="18" charset="0"/>
            </a:endParaRPr>
          </a:p>
          <a:p>
            <a:pPr fontAlgn="t"/>
            <a:r>
              <a:rPr lang="en-GB" sz="1600" dirty="0">
                <a:latin typeface="Times New Roman" pitchFamily="18" charset="0"/>
                <a:cs typeface="Times New Roman" pitchFamily="18" charset="0"/>
              </a:rPr>
              <a:t>Workshop on the </a:t>
            </a:r>
            <a:r>
              <a:rPr lang="en-GB" sz="1600" dirty="0" smtClean="0">
                <a:latin typeface="Times New Roman" pitchFamily="18" charset="0"/>
                <a:cs typeface="Times New Roman" pitchFamily="18" charset="0"/>
              </a:rPr>
              <a:t>implementation </a:t>
            </a:r>
            <a:r>
              <a:rPr lang="en-GB" sz="1600" dirty="0">
                <a:latin typeface="Times New Roman" pitchFamily="18" charset="0"/>
                <a:cs typeface="Times New Roman" pitchFamily="18" charset="0"/>
              </a:rPr>
              <a:t>and </a:t>
            </a:r>
            <a:r>
              <a:rPr lang="en-GB" sz="1600" dirty="0" smtClean="0">
                <a:latin typeface="Times New Roman" pitchFamily="18" charset="0"/>
                <a:cs typeface="Times New Roman" pitchFamily="18" charset="0"/>
              </a:rPr>
              <a:t>links </a:t>
            </a:r>
            <a:r>
              <a:rPr lang="en-GB" sz="1600" dirty="0">
                <a:latin typeface="Times New Roman" pitchFamily="18" charset="0"/>
                <a:cs typeface="Times New Roman" pitchFamily="18" charset="0"/>
              </a:rPr>
              <a:t>between the </a:t>
            </a:r>
            <a:r>
              <a:rPr lang="en-GB" sz="1600" dirty="0" smtClean="0">
                <a:latin typeface="Times New Roman" pitchFamily="18" charset="0"/>
                <a:cs typeface="Times New Roman" pitchFamily="18" charset="0"/>
              </a:rPr>
              <a:t>2008 SNA and the </a:t>
            </a:r>
            <a:r>
              <a:rPr lang="en-GB" sz="1600" dirty="0">
                <a:latin typeface="Times New Roman" pitchFamily="18" charset="0"/>
                <a:cs typeface="Times New Roman" pitchFamily="18" charset="0"/>
              </a:rPr>
              <a:t>Government Finance Statistics </a:t>
            </a:r>
            <a:r>
              <a:rPr lang="en-GB" sz="1600" dirty="0" smtClean="0">
                <a:latin typeface="Times New Roman" pitchFamily="18" charset="0"/>
                <a:cs typeface="Times New Roman" pitchFamily="18" charset="0"/>
              </a:rPr>
              <a:t>Manual (GFSM)</a:t>
            </a:r>
          </a:p>
          <a:p>
            <a:pPr fontAlgn="t"/>
            <a:endParaRPr lang="en-US" sz="1600" dirty="0" smtClean="0">
              <a:latin typeface="Times New Roman" pitchFamily="18" charset="0"/>
              <a:cs typeface="Times New Roman" pitchFamily="18" charset="0"/>
            </a:endParaRPr>
          </a:p>
          <a:p>
            <a:pPr eaLnBrk="1" hangingPunct="1">
              <a:lnSpc>
                <a:spcPct val="80000"/>
              </a:lnSpc>
            </a:pPr>
            <a:r>
              <a:rPr lang="da-DK" sz="1600" dirty="0" smtClean="0">
                <a:latin typeface="Times New Roman" pitchFamily="18" charset="0"/>
                <a:cs typeface="Times New Roman" pitchFamily="18" charset="0"/>
              </a:rPr>
              <a:t>20-22 Novembre 2013, Istanbul, Turkey</a:t>
            </a:r>
            <a:endParaRPr lang="en-US" sz="1600" dirty="0" smtClean="0">
              <a:latin typeface="Times New Roman" pitchFamily="18" charset="0"/>
              <a:cs typeface="Times New Roman" pitchFamily="18" charset="0"/>
            </a:endParaRPr>
          </a:p>
        </p:txBody>
      </p:sp>
      <p:sp>
        <p:nvSpPr>
          <p:cNvPr id="3076" name="Text Box 4"/>
          <p:cNvSpPr txBox="1">
            <a:spLocks noChangeArrowheads="1"/>
          </p:cNvSpPr>
          <p:nvPr/>
        </p:nvSpPr>
        <p:spPr bwMode="auto">
          <a:xfrm>
            <a:off x="468313" y="476250"/>
            <a:ext cx="5759450" cy="731838"/>
          </a:xfrm>
          <a:prstGeom prst="rect">
            <a:avLst/>
          </a:prstGeom>
          <a:noFill/>
          <a:ln w="9525">
            <a:noFill/>
            <a:miter lim="800000"/>
            <a:headEnd/>
            <a:tailEnd/>
          </a:ln>
        </p:spPr>
        <p:txBody>
          <a:bodyPr>
            <a:spAutoFit/>
          </a:bodyPr>
          <a:lstStyle/>
          <a:p>
            <a:pPr>
              <a:spcBef>
                <a:spcPct val="10000"/>
              </a:spcBef>
            </a:pPr>
            <a:r>
              <a:rPr lang="en-US" sz="2000" dirty="0" smtClean="0">
                <a:cs typeface="Times New Roman" pitchFamily="18" charset="0"/>
              </a:rPr>
              <a:t>United Nations Economic Commission for Europe</a:t>
            </a:r>
          </a:p>
          <a:p>
            <a:pPr>
              <a:spcBef>
                <a:spcPct val="10000"/>
              </a:spcBef>
            </a:pPr>
            <a:r>
              <a:rPr lang="en-US" sz="2000" dirty="0" smtClean="0">
                <a:cs typeface="Times New Roman" pitchFamily="18" charset="0"/>
              </a:rPr>
              <a:t>Statistical Division</a:t>
            </a:r>
            <a:endParaRPr lang="en-US" sz="2000" dirty="0">
              <a:cs typeface="Times New Roman" pitchFamily="18" charset="0"/>
            </a:endParaRPr>
          </a:p>
        </p:txBody>
      </p:sp>
    </p:spTree>
  </p:cSld>
  <p:clrMapOvr>
    <a:masterClrMapping/>
  </p:clrMapOvr>
  <p:transition spd="med">
    <p:blinds dir="vert"/>
    <p:sndAc>
      <p:end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466453" y="818710"/>
            <a:ext cx="8388350" cy="990600"/>
          </a:xfrm>
        </p:spPr>
        <p:txBody>
          <a:bodyPr/>
          <a:lstStyle/>
          <a:p>
            <a:pPr eaLnBrk="1" hangingPunct="1">
              <a:spcBef>
                <a:spcPct val="10000"/>
              </a:spcBef>
              <a:defRPr/>
            </a:pPr>
            <a:r>
              <a:rPr lang="en-US" sz="3200" b="0" dirty="0" smtClean="0">
                <a:solidFill>
                  <a:srgbClr val="A50021"/>
                </a:solidFill>
                <a:effectLst>
                  <a:outerShdw blurRad="38100" dist="38100" dir="2700000" algn="tl">
                    <a:srgbClr val="C0C0C0"/>
                  </a:outerShdw>
                </a:effectLst>
                <a:latin typeface="Times New Roman" pitchFamily="18" charset="0"/>
              </a:rPr>
              <a:t>UNECE Current and Future work</a:t>
            </a:r>
            <a:endParaRPr lang="en-GB" sz="1600" b="0" dirty="0" smtClean="0">
              <a:solidFill>
                <a:srgbClr val="A50021"/>
              </a:solidFill>
              <a:effectLst>
                <a:outerShdw blurRad="38100" dist="38100" dir="2700000" algn="tl">
                  <a:srgbClr val="C0C0C0"/>
                </a:outerShdw>
              </a:effectLst>
              <a:latin typeface="Times New Roman" pitchFamily="18" charset="0"/>
            </a:endParaRPr>
          </a:p>
        </p:txBody>
      </p:sp>
      <p:sp>
        <p:nvSpPr>
          <p:cNvPr id="27650" name="Rectangle 3"/>
          <p:cNvSpPr>
            <a:spLocks noGrp="1" noChangeArrowheads="1"/>
          </p:cNvSpPr>
          <p:nvPr>
            <p:ph type="body" idx="4294967295"/>
          </p:nvPr>
        </p:nvSpPr>
        <p:spPr>
          <a:xfrm>
            <a:off x="337942" y="1682750"/>
            <a:ext cx="8135938" cy="4491555"/>
          </a:xfrm>
        </p:spPr>
        <p:txBody>
          <a:bodyPr/>
          <a:lstStyle/>
          <a:p>
            <a:pPr marL="447675" lvl="1" indent="-266700" defTabSz="630238">
              <a:spcBef>
                <a:spcPts val="900"/>
              </a:spcBef>
              <a:buSzPct val="70000"/>
              <a:buFont typeface="Wingdings" pitchFamily="2" charset="2"/>
              <a:buChar char="Ø"/>
            </a:pPr>
            <a:r>
              <a:rPr lang="en-GB" sz="2000" dirty="0">
                <a:latin typeface="Times New Roman" pitchFamily="18" charset="0"/>
              </a:rPr>
              <a:t>UNECE supported EECCA and SEE countries in the design of their respective national implementation plans (stage 1): </a:t>
            </a:r>
          </a:p>
          <a:p>
            <a:pPr marL="866775" lvl="2" indent="-285750" defTabSz="630238">
              <a:spcBef>
                <a:spcPts val="600"/>
              </a:spcBef>
              <a:buSzPct val="70000"/>
              <a:buFont typeface="Arial" panose="020B0604020202020204" pitchFamily="34" charset="0"/>
              <a:buChar char="•"/>
            </a:pPr>
            <a:r>
              <a:rPr lang="en-GB" sz="1600" dirty="0" smtClean="0">
                <a:latin typeface="Times New Roman" pitchFamily="18" charset="0"/>
              </a:rPr>
              <a:t>In line with countries’ priorities</a:t>
            </a:r>
          </a:p>
          <a:p>
            <a:pPr marL="866775" lvl="2" indent="-285750" defTabSz="630238">
              <a:spcBef>
                <a:spcPts val="600"/>
              </a:spcBef>
              <a:buSzPct val="70000"/>
              <a:buFont typeface="Arial" panose="020B0604020202020204" pitchFamily="34" charset="0"/>
              <a:buChar char="•"/>
            </a:pPr>
            <a:r>
              <a:rPr lang="en-GB" sz="1600" dirty="0" smtClean="0">
                <a:latin typeface="Times New Roman" pitchFamily="18" charset="0"/>
              </a:rPr>
              <a:t>In accordance with the global and regional implementation strategies</a:t>
            </a:r>
          </a:p>
          <a:p>
            <a:pPr marL="866775" lvl="2" indent="-285750" defTabSz="630238">
              <a:spcBef>
                <a:spcPts val="600"/>
              </a:spcBef>
              <a:buSzPct val="70000"/>
              <a:buFont typeface="Arial" panose="020B0604020202020204" pitchFamily="34" charset="0"/>
              <a:buChar char="•"/>
            </a:pPr>
            <a:r>
              <a:rPr lang="en-GB" sz="1600" dirty="0" smtClean="0">
                <a:latin typeface="Times New Roman" pitchFamily="18" charset="0"/>
              </a:rPr>
              <a:t>To be assessed and reviewed in May 2013 in the framework of the special session for EECCA and SEE countries to be organised back to back with the joint Expert Group on National Accounts</a:t>
            </a:r>
            <a:endParaRPr lang="en-GB" sz="1600" dirty="0">
              <a:latin typeface="Times New Roman" pitchFamily="18" charset="0"/>
            </a:endParaRPr>
          </a:p>
          <a:p>
            <a:pPr marL="866775" lvl="2" indent="-285750" defTabSz="630238">
              <a:spcBef>
                <a:spcPts val="600"/>
              </a:spcBef>
              <a:buSzPct val="70000"/>
              <a:buFont typeface="Wingdings" panose="05000000000000000000" pitchFamily="2" charset="2"/>
              <a:buChar char="ü"/>
            </a:pPr>
            <a:r>
              <a:rPr lang="en-GB" sz="1600" dirty="0">
                <a:latin typeface="Times New Roman" pitchFamily="18" charset="0"/>
                <a:hlinkClick r:id="rId3"/>
              </a:rPr>
              <a:t>http://www1.unece.org/stat/platform/display/SNA2008Imp/Home</a:t>
            </a:r>
            <a:endParaRPr lang="en-GB" sz="1600" dirty="0">
              <a:latin typeface="Times New Roman" pitchFamily="18" charset="0"/>
            </a:endParaRPr>
          </a:p>
          <a:p>
            <a:pPr marL="447675" lvl="1" indent="-266700" defTabSz="630238">
              <a:spcBef>
                <a:spcPts val="900"/>
              </a:spcBef>
              <a:buSzPct val="70000"/>
              <a:buFont typeface="Wingdings" pitchFamily="2" charset="2"/>
              <a:buChar char="Ø"/>
            </a:pPr>
            <a:r>
              <a:rPr lang="en-GB" sz="2000" dirty="0">
                <a:solidFill>
                  <a:srgbClr val="000000"/>
                </a:solidFill>
                <a:latin typeface="Times New Roman" pitchFamily="18" charset="0"/>
              </a:rPr>
              <a:t>UNECE </a:t>
            </a:r>
            <a:r>
              <a:rPr lang="en-GB" sz="2000" dirty="0" smtClean="0">
                <a:solidFill>
                  <a:srgbClr val="000000"/>
                </a:solidFill>
                <a:latin typeface="Times New Roman" pitchFamily="18" charset="0"/>
              </a:rPr>
              <a:t>to further coordinate with major international and bilateral partners capacity building activities for the implementation of the 2008 SNA (World Bank, IMF, Eurostat, EFTA, UNSD, CIS-STAT)</a:t>
            </a:r>
          </a:p>
          <a:p>
            <a:pPr marL="447675" lvl="1" indent="-266700" defTabSz="630238">
              <a:spcBef>
                <a:spcPts val="900"/>
              </a:spcBef>
              <a:buSzPct val="70000"/>
              <a:buFont typeface="Wingdings" pitchFamily="2" charset="2"/>
              <a:buChar char="Ø"/>
            </a:pPr>
            <a:r>
              <a:rPr lang="en-GB" sz="2000" dirty="0" smtClean="0">
                <a:solidFill>
                  <a:srgbClr val="000000"/>
                </a:solidFill>
                <a:latin typeface="Times New Roman" pitchFamily="18" charset="0"/>
              </a:rPr>
              <a:t>Support EECCA </a:t>
            </a:r>
            <a:r>
              <a:rPr lang="en-GB" sz="2000" dirty="0">
                <a:solidFill>
                  <a:srgbClr val="000000"/>
                </a:solidFill>
                <a:latin typeface="Times New Roman" pitchFamily="18" charset="0"/>
              </a:rPr>
              <a:t>and SEE countries in the </a:t>
            </a:r>
            <a:r>
              <a:rPr lang="en-GB" sz="2000" dirty="0" smtClean="0">
                <a:solidFill>
                  <a:srgbClr val="000000"/>
                </a:solidFill>
                <a:latin typeface="Times New Roman" pitchFamily="18" charset="0"/>
              </a:rPr>
              <a:t>implementation of the 2008 SNA according to their national implementation plans (ECASTAT WB Trust Fund)</a:t>
            </a:r>
            <a:endParaRPr lang="en-GB" sz="2000" dirty="0">
              <a:latin typeface="Times New Roman" pitchFamily="18" charset="0"/>
            </a:endParaRPr>
          </a:p>
        </p:txBody>
      </p:sp>
      <p:sp>
        <p:nvSpPr>
          <p:cNvPr id="27651" name="Dian numeron paikkamerkki 4"/>
          <p:cNvSpPr txBox="1">
            <a:spLocks noGrp="1"/>
          </p:cNvSpPr>
          <p:nvPr/>
        </p:nvSpPr>
        <p:spPr bwMode="auto">
          <a:xfrm>
            <a:off x="8493125" y="6553200"/>
            <a:ext cx="509588" cy="381000"/>
          </a:xfrm>
          <a:prstGeom prst="rect">
            <a:avLst/>
          </a:prstGeom>
          <a:noFill/>
          <a:ln w="9525">
            <a:noFill/>
            <a:miter lim="800000"/>
            <a:headEnd/>
            <a:tailEnd/>
          </a:ln>
        </p:spPr>
        <p:txBody>
          <a:bodyPr/>
          <a:lstStyle/>
          <a:p>
            <a:pPr algn="r" eaLnBrk="0" hangingPunct="0"/>
            <a:endParaRPr lang="en-GB" sz="1000" dirty="0">
              <a:latin typeface="Arial" charset="0"/>
            </a:endParaRPr>
          </a:p>
        </p:txBody>
      </p:sp>
      <p:sp>
        <p:nvSpPr>
          <p:cNvPr id="27652" name="Alatunnisteen paikkamerkki 5"/>
          <p:cNvSpPr txBox="1">
            <a:spLocks noGrp="1"/>
          </p:cNvSpPr>
          <p:nvPr/>
        </p:nvSpPr>
        <p:spPr bwMode="auto">
          <a:xfrm>
            <a:off x="4994275" y="6553200"/>
            <a:ext cx="2039938" cy="381000"/>
          </a:xfrm>
          <a:prstGeom prst="rect">
            <a:avLst/>
          </a:prstGeom>
          <a:noFill/>
          <a:ln w="9525">
            <a:noFill/>
            <a:miter lim="800000"/>
            <a:headEnd/>
            <a:tailEnd/>
          </a:ln>
        </p:spPr>
        <p:txBody>
          <a:bodyPr/>
          <a:lstStyle/>
          <a:p>
            <a:pPr eaLnBrk="0" hangingPunct="0"/>
            <a:endParaRPr lang="en-US" sz="1000" noProof="1">
              <a:latin typeface="Arial" charset="0"/>
            </a:endParaRPr>
          </a:p>
        </p:txBody>
      </p:sp>
      <p:sp>
        <p:nvSpPr>
          <p:cNvPr id="402439" name="Rectangle 2"/>
          <p:cNvSpPr>
            <a:spLocks noChangeArrowheads="1"/>
          </p:cNvSpPr>
          <p:nvPr/>
        </p:nvSpPr>
        <p:spPr bwMode="auto">
          <a:xfrm>
            <a:off x="468313" y="692150"/>
            <a:ext cx="7559675" cy="990600"/>
          </a:xfrm>
          <a:prstGeom prst="rect">
            <a:avLst/>
          </a:prstGeom>
          <a:noFill/>
          <a:ln w="9525">
            <a:noFill/>
            <a:miter lim="800000"/>
            <a:headEnd/>
            <a:tailEnd/>
          </a:ln>
          <a:effectLst/>
        </p:spPr>
        <p:txBody>
          <a:bodyPr anchor="ctr"/>
          <a:lstStyle/>
          <a:p>
            <a:pPr>
              <a:defRPr/>
            </a:pPr>
            <a:endParaRPr lang="en-GB" sz="3200" b="1" dirty="0">
              <a:solidFill>
                <a:srgbClr val="A50021"/>
              </a:solidFill>
              <a:effectLst>
                <a:outerShdw blurRad="38100" dist="38100" dir="2700000" algn="tl">
                  <a:srgbClr val="C0C0C0"/>
                </a:outerShdw>
              </a:effectLst>
              <a:latin typeface="Cambria" pitchFamily="18" charset="0"/>
            </a:endParaRPr>
          </a:p>
        </p:txBody>
      </p:sp>
    </p:spTree>
    <p:extLst>
      <p:ext uri="{BB962C8B-B14F-4D97-AF65-F5344CB8AC3E}">
        <p14:creationId xmlns:p14="http://schemas.microsoft.com/office/powerpoint/2010/main" val="3483632496"/>
      </p:ext>
    </p:extLst>
  </p:cSld>
  <p:clrMapOvr>
    <a:masterClrMapping/>
  </p:clrMapOvr>
  <p:transition spd="med">
    <p:blinds dir="vert"/>
    <p:sndAc>
      <p:end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701570" y="2078849"/>
            <a:ext cx="7875875" cy="3285365"/>
          </a:xfrm>
        </p:spPr>
        <p:txBody>
          <a:bodyPr/>
          <a:lstStyle/>
          <a:p>
            <a:pPr eaLnBrk="1" hangingPunct="1">
              <a:lnSpc>
                <a:spcPct val="80000"/>
              </a:lnSpc>
            </a:pPr>
            <a:endParaRPr lang="en-US" sz="1600" b="1" dirty="0" smtClean="0">
              <a:solidFill>
                <a:srgbClr val="800000"/>
              </a:solidFill>
              <a:latin typeface="Cambria" pitchFamily="18" charset="0"/>
            </a:endParaRPr>
          </a:p>
          <a:p>
            <a:pPr eaLnBrk="1" hangingPunct="1">
              <a:spcBef>
                <a:spcPct val="10000"/>
              </a:spcBef>
              <a:defRPr/>
            </a:pPr>
            <a:r>
              <a:rPr lang="en-GB" dirty="0">
                <a:solidFill>
                  <a:srgbClr val="A50021"/>
                </a:solidFill>
                <a:effectLst>
                  <a:outerShdw blurRad="38100" dist="38100" dir="2700000" algn="tl">
                    <a:srgbClr val="C0C0C0"/>
                  </a:outerShdw>
                </a:effectLst>
                <a:latin typeface="Times New Roman" pitchFamily="18" charset="0"/>
                <a:ea typeface="+mj-ea"/>
                <a:cs typeface="+mj-cs"/>
              </a:rPr>
              <a:t>Comments and suggestion can be send to</a:t>
            </a:r>
          </a:p>
          <a:p>
            <a:pPr fontAlgn="t"/>
            <a:endParaRPr lang="en-GB" sz="1800" b="1" dirty="0" smtClean="0">
              <a:latin typeface="Times New Roman" pitchFamily="18" charset="0"/>
              <a:cs typeface="Times New Roman" pitchFamily="18" charset="0"/>
            </a:endParaRPr>
          </a:p>
          <a:p>
            <a:pPr fontAlgn="t"/>
            <a:r>
              <a:rPr lang="en-GB" sz="1800" b="1" dirty="0" smtClean="0">
                <a:latin typeface="Times New Roman" pitchFamily="18" charset="0"/>
                <a:cs typeface="Times New Roman" pitchFamily="18" charset="0"/>
              </a:rPr>
              <a:t> </a:t>
            </a:r>
            <a:endParaRPr lang="en-GB" sz="1800" b="1" dirty="0">
              <a:latin typeface="Times New Roman" pitchFamily="18" charset="0"/>
              <a:cs typeface="Times New Roman" pitchFamily="18" charset="0"/>
            </a:endParaRPr>
          </a:p>
          <a:p>
            <a:pPr fontAlgn="t"/>
            <a:r>
              <a:rPr lang="en-GB" sz="1800" b="1" dirty="0" smtClean="0">
                <a:latin typeface="Times New Roman" pitchFamily="18" charset="0"/>
                <a:cs typeface="Times New Roman" pitchFamily="18" charset="0"/>
                <a:hlinkClick r:id="rId2"/>
              </a:rPr>
              <a:t>statcoop@unece.org</a:t>
            </a:r>
            <a:r>
              <a:rPr lang="en-GB" sz="1800" b="1" dirty="0" smtClean="0">
                <a:latin typeface="Times New Roman" pitchFamily="18" charset="0"/>
                <a:cs typeface="Times New Roman" pitchFamily="18" charset="0"/>
              </a:rPr>
              <a:t>, </a:t>
            </a:r>
            <a:r>
              <a:rPr lang="en-GB" sz="1800" dirty="0" smtClean="0">
                <a:latin typeface="Times New Roman" pitchFamily="18" charset="0"/>
                <a:cs typeface="Times New Roman" pitchFamily="18" charset="0"/>
              </a:rPr>
              <a:t>or</a:t>
            </a:r>
          </a:p>
          <a:p>
            <a:pPr fontAlgn="t"/>
            <a:r>
              <a:rPr lang="en-GB" sz="1800" b="1" dirty="0" smtClean="0">
                <a:latin typeface="Times New Roman" panose="02020603050405020304" pitchFamily="18" charset="0"/>
                <a:cs typeface="Times New Roman" panose="02020603050405020304" pitchFamily="18" charset="0"/>
                <a:hlinkClick r:id="rId3"/>
              </a:rPr>
              <a:t>economic.stats@unece.org</a:t>
            </a:r>
            <a:endParaRPr lang="en-GB" sz="1800" b="1" dirty="0" smtClean="0">
              <a:latin typeface="Times New Roman" pitchFamily="18" charset="0"/>
              <a:cs typeface="Times New Roman" pitchFamily="18" charset="0"/>
            </a:endParaRPr>
          </a:p>
          <a:p>
            <a:pPr fontAlgn="t"/>
            <a:endParaRPr lang="en-GB" sz="1800" b="1" dirty="0" smtClean="0">
              <a:latin typeface="Times New Roman" pitchFamily="18" charset="0"/>
              <a:cs typeface="Times New Roman" pitchFamily="18" charset="0"/>
            </a:endParaRPr>
          </a:p>
          <a:p>
            <a:pPr fontAlgn="t"/>
            <a:endParaRPr lang="en-GB" sz="1800" b="1" dirty="0">
              <a:latin typeface="Times New Roman" pitchFamily="18" charset="0"/>
              <a:cs typeface="Times New Roman" pitchFamily="18" charset="0"/>
            </a:endParaRPr>
          </a:p>
          <a:p>
            <a:pPr eaLnBrk="1" hangingPunct="1">
              <a:spcBef>
                <a:spcPct val="10000"/>
              </a:spcBef>
              <a:defRPr/>
            </a:pPr>
            <a:r>
              <a:rPr lang="en-GB" dirty="0">
                <a:solidFill>
                  <a:srgbClr val="A50021"/>
                </a:solidFill>
                <a:effectLst>
                  <a:outerShdw blurRad="38100" dist="38100" dir="2700000" algn="tl">
                    <a:srgbClr val="C0C0C0"/>
                  </a:outerShdw>
                </a:effectLst>
                <a:latin typeface="Times New Roman" pitchFamily="18" charset="0"/>
                <a:ea typeface="+mj-ea"/>
                <a:cs typeface="+mj-cs"/>
              </a:rPr>
              <a:t>Thanks!</a:t>
            </a:r>
          </a:p>
        </p:txBody>
      </p:sp>
      <p:sp>
        <p:nvSpPr>
          <p:cNvPr id="3076" name="Text Box 4"/>
          <p:cNvSpPr txBox="1">
            <a:spLocks noChangeArrowheads="1"/>
          </p:cNvSpPr>
          <p:nvPr/>
        </p:nvSpPr>
        <p:spPr bwMode="auto">
          <a:xfrm>
            <a:off x="468313" y="476250"/>
            <a:ext cx="5759450" cy="731838"/>
          </a:xfrm>
          <a:prstGeom prst="rect">
            <a:avLst/>
          </a:prstGeom>
          <a:noFill/>
          <a:ln w="9525">
            <a:noFill/>
            <a:miter lim="800000"/>
            <a:headEnd/>
            <a:tailEnd/>
          </a:ln>
        </p:spPr>
        <p:txBody>
          <a:bodyPr>
            <a:spAutoFit/>
          </a:bodyPr>
          <a:lstStyle/>
          <a:p>
            <a:pPr>
              <a:spcBef>
                <a:spcPct val="10000"/>
              </a:spcBef>
            </a:pPr>
            <a:r>
              <a:rPr lang="en-US" sz="2000" dirty="0" smtClean="0">
                <a:cs typeface="Times New Roman" pitchFamily="18" charset="0"/>
              </a:rPr>
              <a:t>United Nations Economic Commission for Europe</a:t>
            </a:r>
          </a:p>
          <a:p>
            <a:pPr>
              <a:spcBef>
                <a:spcPct val="10000"/>
              </a:spcBef>
            </a:pPr>
            <a:r>
              <a:rPr lang="en-US" sz="2000" dirty="0" smtClean="0">
                <a:cs typeface="Times New Roman" pitchFamily="18" charset="0"/>
              </a:rPr>
              <a:t>Statistical Division</a:t>
            </a:r>
            <a:endParaRPr lang="en-US" sz="2000" dirty="0">
              <a:cs typeface="Times New Roman" pitchFamily="18" charset="0"/>
            </a:endParaRPr>
          </a:p>
        </p:txBody>
      </p:sp>
    </p:spTree>
    <p:extLst>
      <p:ext uri="{BB962C8B-B14F-4D97-AF65-F5344CB8AC3E}">
        <p14:creationId xmlns:p14="http://schemas.microsoft.com/office/powerpoint/2010/main" val="3982256724"/>
      </p:ext>
    </p:extLst>
  </p:cSld>
  <p:clrMapOvr>
    <a:masterClrMapping/>
  </p:clrMapOvr>
  <p:transition spd="med">
    <p:blinds dir="vert"/>
    <p:sndAc>
      <p:end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466453" y="818710"/>
            <a:ext cx="8388350" cy="990600"/>
          </a:xfrm>
        </p:spPr>
        <p:txBody>
          <a:bodyPr/>
          <a:lstStyle/>
          <a:p>
            <a:pPr eaLnBrk="1" hangingPunct="1">
              <a:spcBef>
                <a:spcPct val="10000"/>
              </a:spcBef>
              <a:defRPr/>
            </a:pPr>
            <a:r>
              <a:rPr lang="en-US" sz="3200" b="0" dirty="0" smtClean="0">
                <a:solidFill>
                  <a:srgbClr val="A50021"/>
                </a:solidFill>
                <a:effectLst>
                  <a:outerShdw blurRad="38100" dist="38100" dir="2700000" algn="tl">
                    <a:srgbClr val="C0C0C0"/>
                  </a:outerShdw>
                </a:effectLst>
                <a:latin typeface="Times New Roman" pitchFamily="18" charset="0"/>
              </a:rPr>
              <a:t>UN Statistical Commission </a:t>
            </a:r>
            <a:r>
              <a:rPr lang="en-US" sz="1600" b="0" dirty="0" smtClean="0">
                <a:solidFill>
                  <a:srgbClr val="A50021"/>
                </a:solidFill>
                <a:effectLst>
                  <a:outerShdw blurRad="38100" dist="38100" dir="2700000" algn="tl">
                    <a:srgbClr val="C0C0C0"/>
                  </a:outerShdw>
                </a:effectLst>
                <a:latin typeface="Times New Roman" pitchFamily="18" charset="0"/>
              </a:rPr>
              <a:t>/1</a:t>
            </a:r>
            <a:endParaRPr lang="en-GB" sz="1600" b="0" dirty="0" smtClean="0">
              <a:solidFill>
                <a:srgbClr val="A50021"/>
              </a:solidFill>
              <a:effectLst>
                <a:outerShdw blurRad="38100" dist="38100" dir="2700000" algn="tl">
                  <a:srgbClr val="C0C0C0"/>
                </a:outerShdw>
              </a:effectLst>
              <a:latin typeface="Times New Roman" pitchFamily="18" charset="0"/>
            </a:endParaRPr>
          </a:p>
        </p:txBody>
      </p:sp>
      <p:sp>
        <p:nvSpPr>
          <p:cNvPr id="27650" name="Rectangle 3"/>
          <p:cNvSpPr>
            <a:spLocks noGrp="1" noChangeArrowheads="1"/>
          </p:cNvSpPr>
          <p:nvPr>
            <p:ph type="body" idx="4294967295"/>
          </p:nvPr>
        </p:nvSpPr>
        <p:spPr>
          <a:xfrm>
            <a:off x="337942" y="1904070"/>
            <a:ext cx="8135938" cy="4141787"/>
          </a:xfrm>
        </p:spPr>
        <p:txBody>
          <a:bodyPr/>
          <a:lstStyle/>
          <a:p>
            <a:pPr marL="447675" lvl="1" indent="-266700" defTabSz="630238">
              <a:spcBef>
                <a:spcPts val="1200"/>
              </a:spcBef>
              <a:buSzPct val="70000"/>
              <a:buFont typeface="Wingdings" pitchFamily="2" charset="2"/>
              <a:buChar char="Ø"/>
            </a:pPr>
            <a:r>
              <a:rPr lang="en-GB" sz="2000" dirty="0">
                <a:latin typeface="Times New Roman" pitchFamily="18" charset="0"/>
              </a:rPr>
              <a:t>Adopted the 2008 System of National Accounts (2008 SNA):</a:t>
            </a:r>
          </a:p>
          <a:p>
            <a:pPr marL="447675" lvl="1" indent="0" defTabSz="630238">
              <a:spcBef>
                <a:spcPts val="600"/>
              </a:spcBef>
              <a:buSzPct val="70000"/>
              <a:buNone/>
              <a:tabLst>
                <a:tab pos="714375" algn="l"/>
              </a:tabLst>
            </a:pPr>
            <a:r>
              <a:rPr lang="en-GB" sz="2000" i="1" dirty="0">
                <a:latin typeface="Times New Roman" pitchFamily="18" charset="0"/>
              </a:rPr>
              <a:t>Encouraged Member States to gradually implement the standards</a:t>
            </a:r>
          </a:p>
          <a:p>
            <a:pPr marL="447675" lvl="1" indent="-266700" defTabSz="630238">
              <a:spcBef>
                <a:spcPts val="1200"/>
              </a:spcBef>
              <a:buSzPct val="70000"/>
              <a:buFont typeface="Wingdings" pitchFamily="2" charset="2"/>
              <a:buChar char="Ø"/>
            </a:pPr>
            <a:r>
              <a:rPr lang="en-GB" sz="2000" dirty="0">
                <a:latin typeface="Times New Roman" pitchFamily="18" charset="0"/>
              </a:rPr>
              <a:t>Proposed a global implementation strategy:</a:t>
            </a:r>
          </a:p>
          <a:p>
            <a:pPr marL="447675" lvl="1" indent="0" defTabSz="630238">
              <a:spcBef>
                <a:spcPts val="600"/>
              </a:spcBef>
              <a:buSzPct val="70000"/>
              <a:buNone/>
              <a:tabLst>
                <a:tab pos="714375" algn="l"/>
              </a:tabLst>
            </a:pPr>
            <a:r>
              <a:rPr lang="en-GB" sz="2000" i="1" dirty="0">
                <a:latin typeface="Times New Roman" pitchFamily="18" charset="0"/>
              </a:rPr>
              <a:t>Insisted on a “modular” implementation of the 2008 SNA, the  improvement of basic economic statistics and to enhance consistency across sectoral economic statistics</a:t>
            </a:r>
          </a:p>
          <a:p>
            <a:pPr marL="447675" lvl="1" indent="-266700" defTabSz="630238">
              <a:spcBef>
                <a:spcPts val="1200"/>
              </a:spcBef>
              <a:buSzPct val="70000"/>
              <a:buFont typeface="Wingdings" pitchFamily="2" charset="2"/>
              <a:buChar char="Ø"/>
            </a:pPr>
            <a:r>
              <a:rPr lang="en-GB" sz="2000" dirty="0">
                <a:latin typeface="Times New Roman" pitchFamily="18" charset="0"/>
              </a:rPr>
              <a:t>Requested the ISWGNA to provide guidance in the implementation of the 2008 SNA</a:t>
            </a:r>
          </a:p>
          <a:p>
            <a:pPr marL="447675" lvl="1" indent="0" defTabSz="630238">
              <a:spcBef>
                <a:spcPts val="600"/>
              </a:spcBef>
              <a:buSzPct val="70000"/>
              <a:buNone/>
              <a:tabLst>
                <a:tab pos="714375" algn="l"/>
              </a:tabLst>
            </a:pPr>
            <a:r>
              <a:rPr lang="en-US" sz="2000" i="1" dirty="0" smtClean="0">
                <a:latin typeface="Times New Roman" pitchFamily="18" charset="0"/>
              </a:rPr>
              <a:t>Taking into account the </a:t>
            </a:r>
            <a:r>
              <a:rPr lang="en-US" sz="2000" i="1" dirty="0">
                <a:latin typeface="Times New Roman" pitchFamily="18" charset="0"/>
              </a:rPr>
              <a:t>different levels of statistical development of countries and the implementation </a:t>
            </a:r>
            <a:r>
              <a:rPr lang="en-GB" sz="2000" i="1" dirty="0" smtClean="0">
                <a:latin typeface="Times New Roman" pitchFamily="18" charset="0"/>
              </a:rPr>
              <a:t>of </a:t>
            </a:r>
            <a:r>
              <a:rPr lang="en-GB" sz="2000" i="1" dirty="0">
                <a:latin typeface="Times New Roman" pitchFamily="18" charset="0"/>
              </a:rPr>
              <a:t>other statistical </a:t>
            </a:r>
            <a:r>
              <a:rPr lang="en-GB" sz="2000" i="1" dirty="0" smtClean="0">
                <a:latin typeface="Times New Roman" pitchFamily="18" charset="0"/>
              </a:rPr>
              <a:t>standards </a:t>
            </a:r>
            <a:r>
              <a:rPr lang="en-GB" sz="2000" i="1" dirty="0">
                <a:latin typeface="Times New Roman" pitchFamily="18" charset="0"/>
              </a:rPr>
              <a:t>such as the BPM6, the IMTSM, the MSITS, ISIC4 and CPC 2</a:t>
            </a:r>
          </a:p>
        </p:txBody>
      </p:sp>
      <p:sp>
        <p:nvSpPr>
          <p:cNvPr id="27651" name="Dian numeron paikkamerkki 4"/>
          <p:cNvSpPr txBox="1">
            <a:spLocks noGrp="1"/>
          </p:cNvSpPr>
          <p:nvPr/>
        </p:nvSpPr>
        <p:spPr bwMode="auto">
          <a:xfrm>
            <a:off x="8493125" y="6553200"/>
            <a:ext cx="509588" cy="381000"/>
          </a:xfrm>
          <a:prstGeom prst="rect">
            <a:avLst/>
          </a:prstGeom>
          <a:noFill/>
          <a:ln w="9525">
            <a:noFill/>
            <a:miter lim="800000"/>
            <a:headEnd/>
            <a:tailEnd/>
          </a:ln>
        </p:spPr>
        <p:txBody>
          <a:bodyPr/>
          <a:lstStyle/>
          <a:p>
            <a:pPr algn="r" eaLnBrk="0" hangingPunct="0"/>
            <a:endParaRPr lang="en-GB" sz="1000" dirty="0">
              <a:latin typeface="Arial" charset="0"/>
            </a:endParaRPr>
          </a:p>
        </p:txBody>
      </p:sp>
      <p:sp>
        <p:nvSpPr>
          <p:cNvPr id="27652" name="Alatunnisteen paikkamerkki 5"/>
          <p:cNvSpPr txBox="1">
            <a:spLocks noGrp="1"/>
          </p:cNvSpPr>
          <p:nvPr/>
        </p:nvSpPr>
        <p:spPr bwMode="auto">
          <a:xfrm>
            <a:off x="4994275" y="6553200"/>
            <a:ext cx="2039938" cy="381000"/>
          </a:xfrm>
          <a:prstGeom prst="rect">
            <a:avLst/>
          </a:prstGeom>
          <a:noFill/>
          <a:ln w="9525">
            <a:noFill/>
            <a:miter lim="800000"/>
            <a:headEnd/>
            <a:tailEnd/>
          </a:ln>
        </p:spPr>
        <p:txBody>
          <a:bodyPr/>
          <a:lstStyle/>
          <a:p>
            <a:pPr eaLnBrk="0" hangingPunct="0"/>
            <a:endParaRPr lang="en-US" sz="1000" noProof="1">
              <a:latin typeface="Arial" charset="0"/>
            </a:endParaRPr>
          </a:p>
        </p:txBody>
      </p:sp>
      <p:sp>
        <p:nvSpPr>
          <p:cNvPr id="402439" name="Rectangle 2"/>
          <p:cNvSpPr>
            <a:spLocks noChangeArrowheads="1"/>
          </p:cNvSpPr>
          <p:nvPr/>
        </p:nvSpPr>
        <p:spPr bwMode="auto">
          <a:xfrm>
            <a:off x="468313" y="692150"/>
            <a:ext cx="7559675" cy="990600"/>
          </a:xfrm>
          <a:prstGeom prst="rect">
            <a:avLst/>
          </a:prstGeom>
          <a:noFill/>
          <a:ln w="9525">
            <a:noFill/>
            <a:miter lim="800000"/>
            <a:headEnd/>
            <a:tailEnd/>
          </a:ln>
          <a:effectLst/>
        </p:spPr>
        <p:txBody>
          <a:bodyPr anchor="ctr"/>
          <a:lstStyle/>
          <a:p>
            <a:pPr>
              <a:defRPr/>
            </a:pPr>
            <a:endParaRPr lang="en-GB" sz="3200" b="1" dirty="0">
              <a:solidFill>
                <a:srgbClr val="A50021"/>
              </a:solidFill>
              <a:effectLst>
                <a:outerShdw blurRad="38100" dist="38100" dir="2700000" algn="tl">
                  <a:srgbClr val="C0C0C0"/>
                </a:outerShdw>
              </a:effectLst>
              <a:latin typeface="Cambria" pitchFamily="18" charset="0"/>
            </a:endParaRPr>
          </a:p>
        </p:txBody>
      </p:sp>
    </p:spTree>
    <p:extLst>
      <p:ext uri="{BB962C8B-B14F-4D97-AF65-F5344CB8AC3E}">
        <p14:creationId xmlns:p14="http://schemas.microsoft.com/office/powerpoint/2010/main" val="2819790032"/>
      </p:ext>
    </p:extLst>
  </p:cSld>
  <p:clrMapOvr>
    <a:masterClrMapping/>
  </p:clrMapOvr>
  <p:transition spd="med">
    <p:blinds dir="vert"/>
    <p:sndAc>
      <p:end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466453" y="818710"/>
            <a:ext cx="8388350" cy="990600"/>
          </a:xfrm>
        </p:spPr>
        <p:txBody>
          <a:bodyPr/>
          <a:lstStyle/>
          <a:p>
            <a:pPr eaLnBrk="1" hangingPunct="1">
              <a:spcBef>
                <a:spcPct val="10000"/>
              </a:spcBef>
              <a:defRPr/>
            </a:pPr>
            <a:r>
              <a:rPr lang="en-US" sz="3200" b="0" dirty="0" smtClean="0">
                <a:solidFill>
                  <a:srgbClr val="A50021"/>
                </a:solidFill>
                <a:effectLst>
                  <a:outerShdw blurRad="38100" dist="38100" dir="2700000" algn="tl">
                    <a:srgbClr val="C0C0C0"/>
                  </a:outerShdw>
                </a:effectLst>
                <a:latin typeface="Times New Roman" pitchFamily="18" charset="0"/>
              </a:rPr>
              <a:t>UN Statistical Commission </a:t>
            </a:r>
            <a:r>
              <a:rPr lang="en-US" sz="1600" b="0" dirty="0" smtClean="0">
                <a:solidFill>
                  <a:srgbClr val="A50021"/>
                </a:solidFill>
                <a:effectLst>
                  <a:outerShdw blurRad="38100" dist="38100" dir="2700000" algn="tl">
                    <a:srgbClr val="C0C0C0"/>
                  </a:outerShdw>
                </a:effectLst>
                <a:latin typeface="Times New Roman" pitchFamily="18" charset="0"/>
              </a:rPr>
              <a:t>/2</a:t>
            </a:r>
            <a:endParaRPr lang="en-GB" sz="1600" b="0" dirty="0" smtClean="0">
              <a:solidFill>
                <a:srgbClr val="A50021"/>
              </a:solidFill>
              <a:effectLst>
                <a:outerShdw blurRad="38100" dist="38100" dir="2700000" algn="tl">
                  <a:srgbClr val="C0C0C0"/>
                </a:outerShdw>
              </a:effectLst>
              <a:latin typeface="Times New Roman" pitchFamily="18" charset="0"/>
            </a:endParaRPr>
          </a:p>
        </p:txBody>
      </p:sp>
      <p:sp>
        <p:nvSpPr>
          <p:cNvPr id="27650" name="Rectangle 3"/>
          <p:cNvSpPr>
            <a:spLocks noGrp="1" noChangeArrowheads="1"/>
          </p:cNvSpPr>
          <p:nvPr>
            <p:ph type="body" idx="4294967295"/>
          </p:nvPr>
        </p:nvSpPr>
        <p:spPr>
          <a:xfrm>
            <a:off x="337942" y="1904070"/>
            <a:ext cx="8135938" cy="4141787"/>
          </a:xfrm>
        </p:spPr>
        <p:txBody>
          <a:bodyPr/>
          <a:lstStyle/>
          <a:p>
            <a:pPr marL="447675" lvl="1" indent="-266700" defTabSz="630238">
              <a:spcBef>
                <a:spcPts val="1200"/>
              </a:spcBef>
              <a:buSzPct val="70000"/>
              <a:buFont typeface="Wingdings" pitchFamily="2" charset="2"/>
              <a:buChar char="Ø"/>
            </a:pPr>
            <a:r>
              <a:rPr lang="en-GB" sz="2000" dirty="0" smtClean="0">
                <a:latin typeface="Times New Roman" pitchFamily="18" charset="0"/>
              </a:rPr>
              <a:t>Stressed the linkages between the 2008 SNA and the GFSM</a:t>
            </a:r>
          </a:p>
          <a:p>
            <a:pPr marL="447675" lvl="1" indent="0" defTabSz="630238">
              <a:spcBef>
                <a:spcPts val="600"/>
              </a:spcBef>
              <a:buSzPct val="70000"/>
              <a:buNone/>
              <a:tabLst>
                <a:tab pos="714375" algn="l"/>
              </a:tabLst>
            </a:pPr>
            <a:r>
              <a:rPr lang="en-GB" sz="2000" i="1" dirty="0">
                <a:latin typeface="Times New Roman" pitchFamily="18" charset="0"/>
              </a:rPr>
              <a:t>Importance of updating the GFSM to the newly adopted economic standards (e.g. 2008 SNA and BPM6) and implement it consistently </a:t>
            </a:r>
            <a:r>
              <a:rPr lang="en-GB" sz="2000" i="1" dirty="0" smtClean="0">
                <a:latin typeface="Times New Roman" pitchFamily="18" charset="0"/>
              </a:rPr>
              <a:t>at national level</a:t>
            </a:r>
            <a:endParaRPr lang="en-GB" sz="2000" i="1" dirty="0">
              <a:latin typeface="Times New Roman" pitchFamily="18" charset="0"/>
            </a:endParaRPr>
          </a:p>
          <a:p>
            <a:pPr marL="447675" lvl="1" indent="-266700" defTabSz="630238">
              <a:spcBef>
                <a:spcPts val="1200"/>
              </a:spcBef>
              <a:buSzPct val="70000"/>
              <a:buFont typeface="Wingdings" pitchFamily="2" charset="2"/>
              <a:buChar char="Ø"/>
            </a:pPr>
            <a:r>
              <a:rPr lang="en-GB" sz="2000" dirty="0" smtClean="0">
                <a:latin typeface="Times New Roman" pitchFamily="18" charset="0"/>
              </a:rPr>
              <a:t>Empowered UN Regional Commissions</a:t>
            </a:r>
          </a:p>
          <a:p>
            <a:pPr marL="447675" lvl="1" indent="0" defTabSz="630238">
              <a:spcBef>
                <a:spcPts val="600"/>
              </a:spcBef>
              <a:buSzPct val="70000"/>
              <a:buNone/>
              <a:tabLst>
                <a:tab pos="714375" algn="l"/>
              </a:tabLst>
            </a:pPr>
            <a:r>
              <a:rPr lang="en-GB" sz="2000" i="1" dirty="0" smtClean="0">
                <a:latin typeface="Times New Roman" pitchFamily="18" charset="0"/>
              </a:rPr>
              <a:t>UN Regional Commissions should develop (sub-)regional implementation plans with the support of regional advisory boards and in coordination with other multilateral organisations and bilateral partners</a:t>
            </a:r>
            <a:endParaRPr lang="en-GB" sz="2000" i="1" dirty="0">
              <a:latin typeface="Times New Roman" pitchFamily="18" charset="0"/>
            </a:endParaRPr>
          </a:p>
          <a:p>
            <a:pPr marL="447675" lvl="1" indent="-266700" defTabSz="630238">
              <a:spcBef>
                <a:spcPts val="1200"/>
              </a:spcBef>
              <a:buSzPct val="70000"/>
              <a:buFont typeface="Wingdings" pitchFamily="2" charset="2"/>
              <a:buChar char="Ø"/>
            </a:pPr>
            <a:r>
              <a:rPr lang="en-GB" sz="2000" dirty="0" smtClean="0">
                <a:latin typeface="Times New Roman" pitchFamily="18" charset="0"/>
              </a:rPr>
              <a:t>National implementation plans and programmes</a:t>
            </a:r>
          </a:p>
          <a:p>
            <a:pPr marL="447675" lvl="1" indent="0" defTabSz="630238">
              <a:spcBef>
                <a:spcPts val="600"/>
              </a:spcBef>
              <a:buSzPct val="70000"/>
              <a:buNone/>
              <a:tabLst>
                <a:tab pos="714375" algn="l"/>
              </a:tabLst>
            </a:pPr>
            <a:r>
              <a:rPr lang="en-GB" sz="2000" i="1" dirty="0">
                <a:latin typeface="Times New Roman" pitchFamily="18" charset="0"/>
              </a:rPr>
              <a:t>UN Regional Commissions, other multilateral organisations and bilateral donors should support less advanced Member States to develop </a:t>
            </a:r>
            <a:r>
              <a:rPr lang="en-GB" sz="2000" i="1" dirty="0" smtClean="0">
                <a:latin typeface="Times New Roman" pitchFamily="18" charset="0"/>
              </a:rPr>
              <a:t>and execute a </a:t>
            </a:r>
            <a:r>
              <a:rPr lang="en-GB" sz="2000" i="1" dirty="0">
                <a:latin typeface="Times New Roman" pitchFamily="18" charset="0"/>
              </a:rPr>
              <a:t>national implementation </a:t>
            </a:r>
            <a:r>
              <a:rPr lang="en-GB" sz="2000" i="1" dirty="0" smtClean="0">
                <a:latin typeface="Times New Roman" pitchFamily="18" charset="0"/>
              </a:rPr>
              <a:t>programme (Master Plan)</a:t>
            </a:r>
            <a:endParaRPr lang="en-GB" sz="2000" i="1" dirty="0">
              <a:latin typeface="Times New Roman" pitchFamily="18" charset="0"/>
            </a:endParaRPr>
          </a:p>
        </p:txBody>
      </p:sp>
      <p:sp>
        <p:nvSpPr>
          <p:cNvPr id="27651" name="Dian numeron paikkamerkki 4"/>
          <p:cNvSpPr txBox="1">
            <a:spLocks noGrp="1"/>
          </p:cNvSpPr>
          <p:nvPr/>
        </p:nvSpPr>
        <p:spPr bwMode="auto">
          <a:xfrm>
            <a:off x="8493125" y="6553200"/>
            <a:ext cx="509588" cy="381000"/>
          </a:xfrm>
          <a:prstGeom prst="rect">
            <a:avLst/>
          </a:prstGeom>
          <a:noFill/>
          <a:ln w="9525">
            <a:noFill/>
            <a:miter lim="800000"/>
            <a:headEnd/>
            <a:tailEnd/>
          </a:ln>
        </p:spPr>
        <p:txBody>
          <a:bodyPr/>
          <a:lstStyle/>
          <a:p>
            <a:pPr algn="r" eaLnBrk="0" hangingPunct="0"/>
            <a:endParaRPr lang="en-GB" sz="1000" dirty="0">
              <a:latin typeface="Arial" charset="0"/>
            </a:endParaRPr>
          </a:p>
        </p:txBody>
      </p:sp>
      <p:sp>
        <p:nvSpPr>
          <p:cNvPr id="27652" name="Alatunnisteen paikkamerkki 5"/>
          <p:cNvSpPr txBox="1">
            <a:spLocks noGrp="1"/>
          </p:cNvSpPr>
          <p:nvPr/>
        </p:nvSpPr>
        <p:spPr bwMode="auto">
          <a:xfrm>
            <a:off x="4994275" y="6553200"/>
            <a:ext cx="2039938" cy="381000"/>
          </a:xfrm>
          <a:prstGeom prst="rect">
            <a:avLst/>
          </a:prstGeom>
          <a:noFill/>
          <a:ln w="9525">
            <a:noFill/>
            <a:miter lim="800000"/>
            <a:headEnd/>
            <a:tailEnd/>
          </a:ln>
        </p:spPr>
        <p:txBody>
          <a:bodyPr/>
          <a:lstStyle/>
          <a:p>
            <a:pPr eaLnBrk="0" hangingPunct="0"/>
            <a:endParaRPr lang="en-US" sz="1000" noProof="1">
              <a:latin typeface="Arial" charset="0"/>
            </a:endParaRPr>
          </a:p>
        </p:txBody>
      </p:sp>
      <p:sp>
        <p:nvSpPr>
          <p:cNvPr id="402439" name="Rectangle 2"/>
          <p:cNvSpPr>
            <a:spLocks noChangeArrowheads="1"/>
          </p:cNvSpPr>
          <p:nvPr/>
        </p:nvSpPr>
        <p:spPr bwMode="auto">
          <a:xfrm>
            <a:off x="468313" y="692150"/>
            <a:ext cx="7559675" cy="990600"/>
          </a:xfrm>
          <a:prstGeom prst="rect">
            <a:avLst/>
          </a:prstGeom>
          <a:noFill/>
          <a:ln w="9525">
            <a:noFill/>
            <a:miter lim="800000"/>
            <a:headEnd/>
            <a:tailEnd/>
          </a:ln>
          <a:effectLst/>
        </p:spPr>
        <p:txBody>
          <a:bodyPr anchor="ctr"/>
          <a:lstStyle/>
          <a:p>
            <a:pPr>
              <a:defRPr/>
            </a:pPr>
            <a:endParaRPr lang="en-GB" sz="3200" b="1" dirty="0">
              <a:solidFill>
                <a:srgbClr val="A50021"/>
              </a:solidFill>
              <a:effectLst>
                <a:outerShdw blurRad="38100" dist="38100" dir="2700000" algn="tl">
                  <a:srgbClr val="C0C0C0"/>
                </a:outerShdw>
              </a:effectLst>
              <a:latin typeface="Cambria" pitchFamily="18" charset="0"/>
            </a:endParaRPr>
          </a:p>
        </p:txBody>
      </p:sp>
    </p:spTree>
    <p:extLst>
      <p:ext uri="{BB962C8B-B14F-4D97-AF65-F5344CB8AC3E}">
        <p14:creationId xmlns:p14="http://schemas.microsoft.com/office/powerpoint/2010/main" val="3770572540"/>
      </p:ext>
    </p:extLst>
  </p:cSld>
  <p:clrMapOvr>
    <a:masterClrMapping/>
  </p:clrMapOvr>
  <p:transition spd="med">
    <p:blinds dir="vert"/>
    <p:sndAc>
      <p:end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466453" y="953724"/>
            <a:ext cx="8388350" cy="855585"/>
          </a:xfrm>
        </p:spPr>
        <p:txBody>
          <a:bodyPr/>
          <a:lstStyle/>
          <a:p>
            <a:pPr eaLnBrk="1" hangingPunct="1">
              <a:spcBef>
                <a:spcPct val="10000"/>
              </a:spcBef>
              <a:defRPr/>
            </a:pPr>
            <a:r>
              <a:rPr lang="en-US" sz="3200" b="0" dirty="0" smtClean="0">
                <a:solidFill>
                  <a:srgbClr val="A50021"/>
                </a:solidFill>
                <a:effectLst>
                  <a:outerShdw blurRad="38100" dist="38100" dir="2700000" algn="tl">
                    <a:srgbClr val="C0C0C0"/>
                  </a:outerShdw>
                </a:effectLst>
                <a:latin typeface="Times New Roman" pitchFamily="18" charset="0"/>
              </a:rPr>
              <a:t>Demand from Major Global Initiatives</a:t>
            </a:r>
            <a:endParaRPr lang="en-GB" sz="1600" b="0" dirty="0" smtClean="0">
              <a:solidFill>
                <a:srgbClr val="A50021"/>
              </a:solidFill>
              <a:effectLst>
                <a:outerShdw blurRad="38100" dist="38100" dir="2700000" algn="tl">
                  <a:srgbClr val="C0C0C0"/>
                </a:outerShdw>
              </a:effectLst>
              <a:latin typeface="Times New Roman" pitchFamily="18" charset="0"/>
            </a:endParaRPr>
          </a:p>
        </p:txBody>
      </p:sp>
      <p:sp>
        <p:nvSpPr>
          <p:cNvPr id="27650" name="Rectangle 3"/>
          <p:cNvSpPr>
            <a:spLocks noGrp="1" noChangeArrowheads="1"/>
          </p:cNvSpPr>
          <p:nvPr>
            <p:ph type="body" idx="4294967295"/>
          </p:nvPr>
        </p:nvSpPr>
        <p:spPr>
          <a:xfrm>
            <a:off x="337942" y="1904070"/>
            <a:ext cx="8135938" cy="4141787"/>
          </a:xfrm>
        </p:spPr>
        <p:txBody>
          <a:bodyPr/>
          <a:lstStyle/>
          <a:p>
            <a:pPr marL="809625" lvl="1" indent="-361950" defTabSz="630238">
              <a:spcBef>
                <a:spcPts val="600"/>
              </a:spcBef>
              <a:buSzPct val="70000"/>
              <a:buNone/>
              <a:tabLst>
                <a:tab pos="714375" algn="l"/>
              </a:tabLst>
            </a:pPr>
            <a:r>
              <a:rPr lang="en-GB" sz="2000" i="1" dirty="0" smtClean="0">
                <a:latin typeface="Times New Roman" pitchFamily="18" charset="0"/>
              </a:rPr>
              <a:t>(1)	Inter-Agency Group on Economic and Financial Statistics and the G-20 Data Gaps Initiative</a:t>
            </a:r>
          </a:p>
          <a:p>
            <a:pPr marL="809625" lvl="1" indent="-361950" defTabSz="630238">
              <a:spcBef>
                <a:spcPts val="600"/>
              </a:spcBef>
              <a:buSzPct val="70000"/>
              <a:buNone/>
              <a:tabLst>
                <a:tab pos="714375" algn="l"/>
              </a:tabLst>
            </a:pPr>
            <a:r>
              <a:rPr lang="en-GB" sz="2000" i="1" dirty="0" smtClean="0">
                <a:latin typeface="Times New Roman" pitchFamily="18" charset="0"/>
              </a:rPr>
              <a:t>(2)	Conclusions of the report of the Commission on the Measurement of Economic Performance and Social Progress (</a:t>
            </a:r>
            <a:r>
              <a:rPr lang="en-GB" sz="2000" i="1" dirty="0" err="1" smtClean="0">
                <a:latin typeface="Times New Roman" pitchFamily="18" charset="0"/>
              </a:rPr>
              <a:t>Stiglitz</a:t>
            </a:r>
            <a:r>
              <a:rPr lang="en-GB" sz="2000" i="1" dirty="0" smtClean="0">
                <a:latin typeface="Times New Roman" pitchFamily="18" charset="0"/>
              </a:rPr>
              <a:t> Report)</a:t>
            </a:r>
          </a:p>
          <a:p>
            <a:pPr marL="809625" lvl="1" indent="-361950" defTabSz="630238">
              <a:spcBef>
                <a:spcPts val="600"/>
              </a:spcBef>
              <a:buSzPct val="70000"/>
              <a:buNone/>
              <a:tabLst>
                <a:tab pos="714375" algn="l"/>
              </a:tabLst>
            </a:pPr>
            <a:r>
              <a:rPr lang="en-GB" sz="2000" i="1" dirty="0" smtClean="0">
                <a:latin typeface="Times New Roman" pitchFamily="18" charset="0"/>
              </a:rPr>
              <a:t>(3)	EU “GDP and Beyond” Initiative for measuring progress in a changing world</a:t>
            </a:r>
          </a:p>
          <a:p>
            <a:pPr marL="809625" lvl="1" indent="-361950" defTabSz="630238">
              <a:spcBef>
                <a:spcPts val="600"/>
              </a:spcBef>
              <a:buSzPct val="70000"/>
              <a:buNone/>
              <a:tabLst>
                <a:tab pos="714375" algn="l"/>
              </a:tabLst>
            </a:pPr>
            <a:r>
              <a:rPr lang="en-GB" sz="2000" i="1" dirty="0" smtClean="0">
                <a:latin typeface="Times New Roman" pitchFamily="18" charset="0"/>
              </a:rPr>
              <a:t>(4)	Sustainable Development: Rio +20 and Post-2015 Development Agenda (?)</a:t>
            </a:r>
            <a:endParaRPr lang="en-GB" sz="2000" i="1" dirty="0">
              <a:latin typeface="Times New Roman" pitchFamily="18" charset="0"/>
            </a:endParaRPr>
          </a:p>
        </p:txBody>
      </p:sp>
      <p:sp>
        <p:nvSpPr>
          <p:cNvPr id="27651" name="Dian numeron paikkamerkki 4"/>
          <p:cNvSpPr txBox="1">
            <a:spLocks noGrp="1"/>
          </p:cNvSpPr>
          <p:nvPr/>
        </p:nvSpPr>
        <p:spPr bwMode="auto">
          <a:xfrm>
            <a:off x="8493125" y="6553200"/>
            <a:ext cx="509588" cy="381000"/>
          </a:xfrm>
          <a:prstGeom prst="rect">
            <a:avLst/>
          </a:prstGeom>
          <a:noFill/>
          <a:ln w="9525">
            <a:noFill/>
            <a:miter lim="800000"/>
            <a:headEnd/>
            <a:tailEnd/>
          </a:ln>
        </p:spPr>
        <p:txBody>
          <a:bodyPr/>
          <a:lstStyle/>
          <a:p>
            <a:pPr algn="r" eaLnBrk="0" hangingPunct="0"/>
            <a:endParaRPr lang="en-GB" sz="1000" dirty="0">
              <a:latin typeface="Arial" charset="0"/>
            </a:endParaRPr>
          </a:p>
        </p:txBody>
      </p:sp>
      <p:sp>
        <p:nvSpPr>
          <p:cNvPr id="27652" name="Alatunnisteen paikkamerkki 5"/>
          <p:cNvSpPr txBox="1">
            <a:spLocks noGrp="1"/>
          </p:cNvSpPr>
          <p:nvPr/>
        </p:nvSpPr>
        <p:spPr bwMode="auto">
          <a:xfrm>
            <a:off x="4994275" y="6553200"/>
            <a:ext cx="2039938" cy="381000"/>
          </a:xfrm>
          <a:prstGeom prst="rect">
            <a:avLst/>
          </a:prstGeom>
          <a:noFill/>
          <a:ln w="9525">
            <a:noFill/>
            <a:miter lim="800000"/>
            <a:headEnd/>
            <a:tailEnd/>
          </a:ln>
        </p:spPr>
        <p:txBody>
          <a:bodyPr/>
          <a:lstStyle/>
          <a:p>
            <a:pPr eaLnBrk="0" hangingPunct="0"/>
            <a:endParaRPr lang="en-US" sz="1000" noProof="1">
              <a:latin typeface="Arial" charset="0"/>
            </a:endParaRPr>
          </a:p>
        </p:txBody>
      </p:sp>
      <p:sp>
        <p:nvSpPr>
          <p:cNvPr id="402439" name="Rectangle 2"/>
          <p:cNvSpPr>
            <a:spLocks noChangeArrowheads="1"/>
          </p:cNvSpPr>
          <p:nvPr/>
        </p:nvSpPr>
        <p:spPr bwMode="auto">
          <a:xfrm>
            <a:off x="468313" y="692150"/>
            <a:ext cx="7559675" cy="990600"/>
          </a:xfrm>
          <a:prstGeom prst="rect">
            <a:avLst/>
          </a:prstGeom>
          <a:noFill/>
          <a:ln w="9525">
            <a:noFill/>
            <a:miter lim="800000"/>
            <a:headEnd/>
            <a:tailEnd/>
          </a:ln>
          <a:effectLst/>
        </p:spPr>
        <p:txBody>
          <a:bodyPr anchor="ctr"/>
          <a:lstStyle/>
          <a:p>
            <a:pPr>
              <a:defRPr/>
            </a:pPr>
            <a:endParaRPr lang="en-GB" sz="3200" b="1" dirty="0">
              <a:solidFill>
                <a:srgbClr val="A50021"/>
              </a:solidFill>
              <a:effectLst>
                <a:outerShdw blurRad="38100" dist="38100" dir="2700000" algn="tl">
                  <a:srgbClr val="C0C0C0"/>
                </a:outerShdw>
              </a:effectLst>
              <a:latin typeface="Cambria" pitchFamily="18" charset="0"/>
            </a:endParaRPr>
          </a:p>
        </p:txBody>
      </p:sp>
    </p:spTree>
    <p:extLst>
      <p:ext uri="{BB962C8B-B14F-4D97-AF65-F5344CB8AC3E}">
        <p14:creationId xmlns:p14="http://schemas.microsoft.com/office/powerpoint/2010/main" val="2419258822"/>
      </p:ext>
    </p:extLst>
  </p:cSld>
  <p:clrMapOvr>
    <a:masterClrMapping/>
  </p:clrMapOvr>
  <p:transition spd="med">
    <p:blinds dir="vert"/>
    <p:sndAc>
      <p:end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466453" y="818710"/>
            <a:ext cx="8388350" cy="990600"/>
          </a:xfrm>
        </p:spPr>
        <p:txBody>
          <a:bodyPr/>
          <a:lstStyle/>
          <a:p>
            <a:pPr eaLnBrk="1" hangingPunct="1">
              <a:spcBef>
                <a:spcPct val="10000"/>
              </a:spcBef>
              <a:defRPr/>
            </a:pPr>
            <a:r>
              <a:rPr lang="en-US" sz="3200" b="0" dirty="0" smtClean="0">
                <a:solidFill>
                  <a:srgbClr val="A50021"/>
                </a:solidFill>
                <a:effectLst>
                  <a:outerShdw blurRad="38100" dist="38100" dir="2700000" algn="tl">
                    <a:srgbClr val="C0C0C0"/>
                  </a:outerShdw>
                </a:effectLst>
                <a:latin typeface="Times New Roman" pitchFamily="18" charset="0"/>
              </a:rPr>
              <a:t>UNECE Recommendations</a:t>
            </a:r>
            <a:endParaRPr lang="en-GB" sz="1600" b="0" dirty="0" smtClean="0">
              <a:solidFill>
                <a:srgbClr val="A50021"/>
              </a:solidFill>
              <a:effectLst>
                <a:outerShdw blurRad="38100" dist="38100" dir="2700000" algn="tl">
                  <a:srgbClr val="C0C0C0"/>
                </a:outerShdw>
              </a:effectLst>
              <a:latin typeface="Times New Roman" pitchFamily="18" charset="0"/>
            </a:endParaRPr>
          </a:p>
        </p:txBody>
      </p:sp>
      <p:sp>
        <p:nvSpPr>
          <p:cNvPr id="27650" name="Rectangle 3"/>
          <p:cNvSpPr>
            <a:spLocks noGrp="1" noChangeArrowheads="1"/>
          </p:cNvSpPr>
          <p:nvPr>
            <p:ph type="body" idx="4294967295"/>
          </p:nvPr>
        </p:nvSpPr>
        <p:spPr>
          <a:xfrm>
            <a:off x="337942" y="1682750"/>
            <a:ext cx="8135938" cy="4363107"/>
          </a:xfrm>
        </p:spPr>
        <p:txBody>
          <a:bodyPr/>
          <a:lstStyle/>
          <a:p>
            <a:pPr marL="180975" lvl="1" indent="0" defTabSz="630238">
              <a:spcBef>
                <a:spcPts val="1200"/>
              </a:spcBef>
              <a:buSzPct val="70000"/>
              <a:buNone/>
            </a:pPr>
            <a:r>
              <a:rPr lang="en-GB" sz="2000" dirty="0" smtClean="0">
                <a:latin typeface="Times New Roman" pitchFamily="18" charset="0"/>
              </a:rPr>
              <a:t>The UNECE developed a set of recommendations for the implementation of the 2008 SNA in EECCA and SEE countries</a:t>
            </a:r>
          </a:p>
          <a:p>
            <a:pPr marL="447675" lvl="1" indent="-266700" defTabSz="630238">
              <a:spcBef>
                <a:spcPts val="1200"/>
              </a:spcBef>
              <a:buSzPct val="70000"/>
              <a:buFont typeface="Wingdings" pitchFamily="2" charset="2"/>
              <a:buChar char="Ø"/>
            </a:pPr>
            <a:r>
              <a:rPr lang="en-GB" sz="2000" dirty="0" smtClean="0">
                <a:latin typeface="Times New Roman" pitchFamily="18" charset="0"/>
              </a:rPr>
              <a:t>According to the mandate received from the Statistical Commission</a:t>
            </a:r>
          </a:p>
          <a:p>
            <a:pPr marL="447675" lvl="1" indent="-266700" defTabSz="630238">
              <a:spcBef>
                <a:spcPts val="1200"/>
              </a:spcBef>
              <a:buSzPct val="70000"/>
              <a:buFont typeface="Wingdings" pitchFamily="2" charset="2"/>
              <a:buChar char="Ø"/>
            </a:pPr>
            <a:r>
              <a:rPr lang="en-GB" sz="2000" dirty="0" smtClean="0">
                <a:latin typeface="Times New Roman" pitchFamily="18" charset="0"/>
              </a:rPr>
              <a:t>In coordination with major international organisations and other stakeholders</a:t>
            </a:r>
          </a:p>
          <a:p>
            <a:pPr marL="447675" lvl="1" indent="-266700" defTabSz="630238">
              <a:spcBef>
                <a:spcPts val="1200"/>
              </a:spcBef>
              <a:buSzPct val="70000"/>
              <a:buFont typeface="Wingdings" pitchFamily="2" charset="2"/>
              <a:buChar char="Ø"/>
            </a:pPr>
            <a:r>
              <a:rPr lang="en-GB" sz="2000" dirty="0" smtClean="0">
                <a:latin typeface="Times New Roman" pitchFamily="18" charset="0"/>
              </a:rPr>
              <a:t>In consultation with the countries through various workshops and seminars</a:t>
            </a:r>
          </a:p>
          <a:p>
            <a:pPr marL="447675" lvl="1" indent="-266700" defTabSz="630238">
              <a:spcBef>
                <a:spcPts val="1200"/>
              </a:spcBef>
              <a:buSzPct val="70000"/>
              <a:buFont typeface="Wingdings" pitchFamily="2" charset="2"/>
              <a:buChar char="Ø"/>
            </a:pPr>
            <a:r>
              <a:rPr lang="en-GB" sz="2000" dirty="0" smtClean="0">
                <a:latin typeface="Times New Roman" pitchFamily="18" charset="0"/>
              </a:rPr>
              <a:t>Based on the results of 2 surveys: 2010 – current status of the implementation of the 1993 SNA and 2012</a:t>
            </a:r>
            <a:r>
              <a:rPr lang="en-GB" sz="2000" dirty="0">
                <a:latin typeface="Times New Roman" pitchFamily="18" charset="0"/>
              </a:rPr>
              <a:t> </a:t>
            </a:r>
            <a:r>
              <a:rPr lang="en-GB" sz="2000" dirty="0" smtClean="0">
                <a:latin typeface="Times New Roman" pitchFamily="18" charset="0"/>
              </a:rPr>
              <a:t>– implementation plans for the 2008 SNA</a:t>
            </a:r>
          </a:p>
          <a:p>
            <a:pPr marL="447675" lvl="1" indent="-266700" defTabSz="630238">
              <a:spcBef>
                <a:spcPts val="1200"/>
              </a:spcBef>
              <a:buSzPct val="70000"/>
              <a:buFont typeface="Wingdings" pitchFamily="2" charset="2"/>
              <a:buChar char="Ø"/>
            </a:pPr>
            <a:r>
              <a:rPr lang="en-GB" sz="2000" dirty="0" smtClean="0">
                <a:latin typeface="Times New Roman" pitchFamily="18" charset="0"/>
              </a:rPr>
              <a:t>Outcomes and recommendations from Global Assessments of National Statistical Systems</a:t>
            </a:r>
            <a:endParaRPr lang="en-GB" sz="2000" dirty="0">
              <a:latin typeface="Times New Roman" pitchFamily="18" charset="0"/>
            </a:endParaRPr>
          </a:p>
        </p:txBody>
      </p:sp>
      <p:sp>
        <p:nvSpPr>
          <p:cNvPr id="27651" name="Dian numeron paikkamerkki 4"/>
          <p:cNvSpPr txBox="1">
            <a:spLocks noGrp="1"/>
          </p:cNvSpPr>
          <p:nvPr/>
        </p:nvSpPr>
        <p:spPr bwMode="auto">
          <a:xfrm>
            <a:off x="8493125" y="6553200"/>
            <a:ext cx="509588" cy="381000"/>
          </a:xfrm>
          <a:prstGeom prst="rect">
            <a:avLst/>
          </a:prstGeom>
          <a:noFill/>
          <a:ln w="9525">
            <a:noFill/>
            <a:miter lim="800000"/>
            <a:headEnd/>
            <a:tailEnd/>
          </a:ln>
        </p:spPr>
        <p:txBody>
          <a:bodyPr/>
          <a:lstStyle/>
          <a:p>
            <a:pPr algn="r" eaLnBrk="0" hangingPunct="0"/>
            <a:endParaRPr lang="en-GB" sz="1000" dirty="0">
              <a:latin typeface="Arial" charset="0"/>
            </a:endParaRPr>
          </a:p>
        </p:txBody>
      </p:sp>
      <p:sp>
        <p:nvSpPr>
          <p:cNvPr id="27652" name="Alatunnisteen paikkamerkki 5"/>
          <p:cNvSpPr txBox="1">
            <a:spLocks noGrp="1"/>
          </p:cNvSpPr>
          <p:nvPr/>
        </p:nvSpPr>
        <p:spPr bwMode="auto">
          <a:xfrm>
            <a:off x="4994275" y="6553200"/>
            <a:ext cx="2039938" cy="381000"/>
          </a:xfrm>
          <a:prstGeom prst="rect">
            <a:avLst/>
          </a:prstGeom>
          <a:noFill/>
          <a:ln w="9525">
            <a:noFill/>
            <a:miter lim="800000"/>
            <a:headEnd/>
            <a:tailEnd/>
          </a:ln>
        </p:spPr>
        <p:txBody>
          <a:bodyPr/>
          <a:lstStyle/>
          <a:p>
            <a:pPr eaLnBrk="0" hangingPunct="0"/>
            <a:endParaRPr lang="en-US" sz="1000" noProof="1">
              <a:latin typeface="Arial" charset="0"/>
            </a:endParaRPr>
          </a:p>
        </p:txBody>
      </p:sp>
      <p:sp>
        <p:nvSpPr>
          <p:cNvPr id="402439" name="Rectangle 2"/>
          <p:cNvSpPr>
            <a:spLocks noChangeArrowheads="1"/>
          </p:cNvSpPr>
          <p:nvPr/>
        </p:nvSpPr>
        <p:spPr bwMode="auto">
          <a:xfrm>
            <a:off x="468313" y="692150"/>
            <a:ext cx="7559675" cy="990600"/>
          </a:xfrm>
          <a:prstGeom prst="rect">
            <a:avLst/>
          </a:prstGeom>
          <a:noFill/>
          <a:ln w="9525">
            <a:noFill/>
            <a:miter lim="800000"/>
            <a:headEnd/>
            <a:tailEnd/>
          </a:ln>
          <a:effectLst/>
        </p:spPr>
        <p:txBody>
          <a:bodyPr anchor="ctr"/>
          <a:lstStyle/>
          <a:p>
            <a:pPr>
              <a:defRPr/>
            </a:pPr>
            <a:endParaRPr lang="en-GB" sz="3200" b="1" dirty="0">
              <a:solidFill>
                <a:srgbClr val="A50021"/>
              </a:solidFill>
              <a:effectLst>
                <a:outerShdw blurRad="38100" dist="38100" dir="2700000" algn="tl">
                  <a:srgbClr val="C0C0C0"/>
                </a:outerShdw>
              </a:effectLst>
              <a:latin typeface="Cambria" pitchFamily="18" charset="0"/>
            </a:endParaRPr>
          </a:p>
        </p:txBody>
      </p:sp>
    </p:spTree>
    <p:extLst>
      <p:ext uri="{BB962C8B-B14F-4D97-AF65-F5344CB8AC3E}">
        <p14:creationId xmlns:p14="http://schemas.microsoft.com/office/powerpoint/2010/main" val="605535433"/>
      </p:ext>
    </p:extLst>
  </p:cSld>
  <p:clrMapOvr>
    <a:masterClrMapping/>
  </p:clrMapOvr>
  <p:transition spd="med">
    <p:blinds dir="vert"/>
    <p:sndAc>
      <p:end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466453" y="818710"/>
            <a:ext cx="8388350" cy="990600"/>
          </a:xfrm>
        </p:spPr>
        <p:txBody>
          <a:bodyPr/>
          <a:lstStyle/>
          <a:p>
            <a:pPr eaLnBrk="1" hangingPunct="1">
              <a:spcBef>
                <a:spcPct val="10000"/>
              </a:spcBef>
              <a:defRPr/>
            </a:pPr>
            <a:r>
              <a:rPr lang="en-US" sz="3200" b="0" dirty="0" smtClean="0">
                <a:solidFill>
                  <a:srgbClr val="A50021"/>
                </a:solidFill>
                <a:effectLst>
                  <a:outerShdw blurRad="38100" dist="38100" dir="2700000" algn="tl">
                    <a:srgbClr val="C0C0C0"/>
                  </a:outerShdw>
                </a:effectLst>
                <a:latin typeface="Times New Roman" pitchFamily="18" charset="0"/>
              </a:rPr>
              <a:t>UNECE Recommendations – Stage 1</a:t>
            </a:r>
            <a:endParaRPr lang="en-GB" sz="1600" b="0" dirty="0" smtClean="0">
              <a:solidFill>
                <a:srgbClr val="A50021"/>
              </a:solidFill>
              <a:effectLst>
                <a:outerShdw blurRad="38100" dist="38100" dir="2700000" algn="tl">
                  <a:srgbClr val="C0C0C0"/>
                </a:outerShdw>
              </a:effectLst>
              <a:latin typeface="Times New Roman" pitchFamily="18" charset="0"/>
            </a:endParaRPr>
          </a:p>
        </p:txBody>
      </p:sp>
      <p:sp>
        <p:nvSpPr>
          <p:cNvPr id="27650" name="Rectangle 3"/>
          <p:cNvSpPr>
            <a:spLocks noGrp="1" noChangeArrowheads="1"/>
          </p:cNvSpPr>
          <p:nvPr>
            <p:ph type="body" idx="4294967295"/>
          </p:nvPr>
        </p:nvSpPr>
        <p:spPr>
          <a:xfrm>
            <a:off x="337942" y="1682750"/>
            <a:ext cx="8135938" cy="4491555"/>
          </a:xfrm>
        </p:spPr>
        <p:txBody>
          <a:bodyPr/>
          <a:lstStyle/>
          <a:p>
            <a:pPr marL="180975" lvl="1" indent="0" defTabSz="630238">
              <a:spcBef>
                <a:spcPts val="1200"/>
              </a:spcBef>
              <a:buSzPct val="70000"/>
              <a:buNone/>
            </a:pPr>
            <a:r>
              <a:rPr lang="en-GB" sz="2000" dirty="0">
                <a:latin typeface="Times New Roman" pitchFamily="18" charset="0"/>
              </a:rPr>
              <a:t>Developing </a:t>
            </a:r>
            <a:r>
              <a:rPr lang="en-GB" sz="2000" dirty="0" smtClean="0">
                <a:latin typeface="Times New Roman" pitchFamily="18" charset="0"/>
              </a:rPr>
              <a:t>national </a:t>
            </a:r>
            <a:r>
              <a:rPr lang="en-GB" sz="2000" dirty="0">
                <a:latin typeface="Times New Roman" pitchFamily="18" charset="0"/>
              </a:rPr>
              <a:t>implementation strategies and </a:t>
            </a:r>
            <a:r>
              <a:rPr lang="en-GB" sz="2000" dirty="0" smtClean="0">
                <a:latin typeface="Times New Roman" pitchFamily="18" charset="0"/>
              </a:rPr>
              <a:t>action plans </a:t>
            </a:r>
            <a:r>
              <a:rPr lang="en-GB" sz="2000" dirty="0">
                <a:latin typeface="Times New Roman" pitchFamily="18" charset="0"/>
              </a:rPr>
              <a:t>for the </a:t>
            </a:r>
            <a:r>
              <a:rPr lang="en-GB" sz="2000" dirty="0" smtClean="0">
                <a:latin typeface="Times New Roman" pitchFamily="18" charset="0"/>
              </a:rPr>
              <a:t>implementation of the 2008 </a:t>
            </a:r>
            <a:r>
              <a:rPr lang="en-GB" sz="2000" dirty="0">
                <a:latin typeface="Times New Roman" pitchFamily="18" charset="0"/>
              </a:rPr>
              <a:t>SNA: </a:t>
            </a:r>
          </a:p>
          <a:p>
            <a:pPr marL="447675" lvl="1" indent="-266700" defTabSz="630238">
              <a:spcBef>
                <a:spcPts val="600"/>
              </a:spcBef>
              <a:buSzPct val="70000"/>
              <a:buFont typeface="Wingdings" pitchFamily="2" charset="2"/>
              <a:buChar char="Ø"/>
            </a:pPr>
            <a:r>
              <a:rPr lang="en-GB" sz="2000" dirty="0" smtClean="0">
                <a:latin typeface="Times New Roman" pitchFamily="18" charset="0"/>
              </a:rPr>
              <a:t>Consultation </a:t>
            </a:r>
            <a:r>
              <a:rPr lang="en-GB" sz="2000" dirty="0">
                <a:latin typeface="Times New Roman" pitchFamily="18" charset="0"/>
              </a:rPr>
              <a:t>with the </a:t>
            </a:r>
            <a:r>
              <a:rPr lang="en-GB" sz="2000" b="1" dirty="0">
                <a:latin typeface="Times New Roman" pitchFamily="18" charset="0"/>
              </a:rPr>
              <a:t>main stakeholders</a:t>
            </a:r>
            <a:r>
              <a:rPr lang="en-GB" sz="2000" dirty="0" smtClean="0">
                <a:latin typeface="Times New Roman" pitchFamily="18" charset="0"/>
              </a:rPr>
              <a:t>:</a:t>
            </a:r>
          </a:p>
          <a:p>
            <a:pPr marL="866775" lvl="2" indent="-285750" defTabSz="630238">
              <a:spcBef>
                <a:spcPts val="600"/>
              </a:spcBef>
              <a:buSzPct val="70000"/>
              <a:buFont typeface="Arial" panose="020B0604020202020204" pitchFamily="34" charset="0"/>
              <a:buChar char="•"/>
            </a:pPr>
            <a:r>
              <a:rPr lang="en-GB" sz="1600" b="1" dirty="0" smtClean="0">
                <a:latin typeface="Times New Roman" pitchFamily="18" charset="0"/>
              </a:rPr>
              <a:t>Users: prioritisation of needs</a:t>
            </a:r>
          </a:p>
          <a:p>
            <a:pPr marL="866775" lvl="2" indent="-285750" defTabSz="630238">
              <a:spcBef>
                <a:spcPts val="600"/>
              </a:spcBef>
              <a:buSzPct val="70000"/>
              <a:buFont typeface="Arial" panose="020B0604020202020204" pitchFamily="34" charset="0"/>
              <a:buChar char="•"/>
            </a:pPr>
            <a:r>
              <a:rPr lang="en-GB" sz="1600" b="1" dirty="0" smtClean="0">
                <a:latin typeface="Times New Roman" pitchFamily="18" charset="0"/>
              </a:rPr>
              <a:t>Data providers: availability and quality of basic data</a:t>
            </a:r>
          </a:p>
          <a:p>
            <a:pPr marL="866775" lvl="2" indent="-285750" defTabSz="630238">
              <a:spcBef>
                <a:spcPts val="600"/>
              </a:spcBef>
              <a:buSzPct val="70000"/>
              <a:buFont typeface="Arial" panose="020B0604020202020204" pitchFamily="34" charset="0"/>
              <a:buChar char="•"/>
            </a:pPr>
            <a:r>
              <a:rPr lang="en-GB" sz="1600" b="1" dirty="0" smtClean="0">
                <a:latin typeface="Times New Roman" pitchFamily="18" charset="0"/>
              </a:rPr>
              <a:t>Other producers of official statistics: coordination of the implementation process</a:t>
            </a:r>
            <a:endParaRPr lang="en-GB" sz="1600" b="1" dirty="0">
              <a:latin typeface="Times New Roman" pitchFamily="18" charset="0"/>
            </a:endParaRPr>
          </a:p>
          <a:p>
            <a:pPr marL="447675" lvl="1" indent="-266700" defTabSz="630238">
              <a:spcBef>
                <a:spcPts val="900"/>
              </a:spcBef>
              <a:buSzPct val="70000"/>
              <a:buFont typeface="Wingdings" pitchFamily="2" charset="2"/>
              <a:buChar char="Ø"/>
            </a:pPr>
            <a:r>
              <a:rPr lang="en-GB" sz="2000" dirty="0" smtClean="0">
                <a:latin typeface="Times New Roman" pitchFamily="18" charset="0"/>
              </a:rPr>
              <a:t>Development of </a:t>
            </a:r>
            <a:r>
              <a:rPr lang="en-GB" sz="2000" b="1" dirty="0" smtClean="0">
                <a:latin typeface="Times New Roman" pitchFamily="18" charset="0"/>
              </a:rPr>
              <a:t>national plans (strategies) </a:t>
            </a:r>
            <a:r>
              <a:rPr lang="en-GB" sz="2000" dirty="0" smtClean="0">
                <a:latin typeface="Times New Roman" pitchFamily="18" charset="0"/>
              </a:rPr>
              <a:t>for the implementation of the 2008 SNA</a:t>
            </a:r>
          </a:p>
          <a:p>
            <a:pPr marL="866775" lvl="2" indent="-285750" defTabSz="630238">
              <a:spcBef>
                <a:spcPts val="600"/>
              </a:spcBef>
              <a:buSzPct val="70000"/>
              <a:buFont typeface="Arial" panose="020B0604020202020204" pitchFamily="34" charset="0"/>
              <a:buChar char="•"/>
            </a:pPr>
            <a:r>
              <a:rPr lang="en-GB" sz="1600" dirty="0" smtClean="0">
                <a:latin typeface="Times New Roman" pitchFamily="18" charset="0"/>
              </a:rPr>
              <a:t>To be incorporated into multi-annual (strategic) statistical programmes (e.g. NSDS or Master Plans)</a:t>
            </a:r>
          </a:p>
          <a:p>
            <a:pPr marL="447675" lvl="1" indent="-266700" defTabSz="630238">
              <a:spcBef>
                <a:spcPts val="900"/>
              </a:spcBef>
              <a:buSzPct val="70000"/>
              <a:buFont typeface="Wingdings" pitchFamily="2" charset="2"/>
              <a:buChar char="Ø"/>
            </a:pPr>
            <a:r>
              <a:rPr lang="en-GB" sz="2000" dirty="0" smtClean="0">
                <a:latin typeface="Times New Roman" pitchFamily="18" charset="0"/>
              </a:rPr>
              <a:t>Adoption of action plans for the 2008 SNA</a:t>
            </a:r>
          </a:p>
          <a:p>
            <a:pPr marL="866775" lvl="2" indent="-285750" defTabSz="630238">
              <a:spcBef>
                <a:spcPts val="600"/>
              </a:spcBef>
              <a:buSzPct val="70000"/>
              <a:buFont typeface="Arial" panose="020B0604020202020204" pitchFamily="34" charset="0"/>
              <a:buChar char="•"/>
            </a:pPr>
            <a:r>
              <a:rPr lang="en-GB" sz="1600" dirty="0" smtClean="0">
                <a:latin typeface="Times New Roman" pitchFamily="18" charset="0"/>
              </a:rPr>
              <a:t>Adequacy of resources (human/financial/IT)</a:t>
            </a:r>
            <a:endParaRPr lang="en-GB" sz="1600" dirty="0">
              <a:latin typeface="Times New Roman" pitchFamily="18" charset="0"/>
            </a:endParaRPr>
          </a:p>
          <a:p>
            <a:pPr marL="866775" lvl="2" indent="-285750" defTabSz="630238">
              <a:spcBef>
                <a:spcPts val="600"/>
              </a:spcBef>
              <a:buSzPct val="70000"/>
              <a:buFont typeface="Arial" panose="020B0604020202020204" pitchFamily="34" charset="0"/>
              <a:buChar char="•"/>
            </a:pPr>
            <a:r>
              <a:rPr lang="en-GB" sz="1600" dirty="0" smtClean="0">
                <a:latin typeface="Times New Roman" pitchFamily="18" charset="0"/>
              </a:rPr>
              <a:t>Identification of needs for technical cooperation projects and programmes</a:t>
            </a:r>
            <a:endParaRPr lang="en-GB" sz="2000" dirty="0">
              <a:latin typeface="Times New Roman" pitchFamily="18" charset="0"/>
            </a:endParaRPr>
          </a:p>
        </p:txBody>
      </p:sp>
      <p:sp>
        <p:nvSpPr>
          <p:cNvPr id="27651" name="Dian numeron paikkamerkki 4"/>
          <p:cNvSpPr txBox="1">
            <a:spLocks noGrp="1"/>
          </p:cNvSpPr>
          <p:nvPr/>
        </p:nvSpPr>
        <p:spPr bwMode="auto">
          <a:xfrm>
            <a:off x="8493125" y="6553200"/>
            <a:ext cx="509588" cy="381000"/>
          </a:xfrm>
          <a:prstGeom prst="rect">
            <a:avLst/>
          </a:prstGeom>
          <a:noFill/>
          <a:ln w="9525">
            <a:noFill/>
            <a:miter lim="800000"/>
            <a:headEnd/>
            <a:tailEnd/>
          </a:ln>
        </p:spPr>
        <p:txBody>
          <a:bodyPr/>
          <a:lstStyle/>
          <a:p>
            <a:pPr algn="r" eaLnBrk="0" hangingPunct="0"/>
            <a:endParaRPr lang="en-GB" sz="1000" dirty="0">
              <a:latin typeface="Arial" charset="0"/>
            </a:endParaRPr>
          </a:p>
        </p:txBody>
      </p:sp>
      <p:sp>
        <p:nvSpPr>
          <p:cNvPr id="27652" name="Alatunnisteen paikkamerkki 5"/>
          <p:cNvSpPr txBox="1">
            <a:spLocks noGrp="1"/>
          </p:cNvSpPr>
          <p:nvPr/>
        </p:nvSpPr>
        <p:spPr bwMode="auto">
          <a:xfrm>
            <a:off x="4994275" y="6553200"/>
            <a:ext cx="2039938" cy="381000"/>
          </a:xfrm>
          <a:prstGeom prst="rect">
            <a:avLst/>
          </a:prstGeom>
          <a:noFill/>
          <a:ln w="9525">
            <a:noFill/>
            <a:miter lim="800000"/>
            <a:headEnd/>
            <a:tailEnd/>
          </a:ln>
        </p:spPr>
        <p:txBody>
          <a:bodyPr/>
          <a:lstStyle/>
          <a:p>
            <a:pPr eaLnBrk="0" hangingPunct="0"/>
            <a:endParaRPr lang="en-US" sz="1000" noProof="1">
              <a:latin typeface="Arial" charset="0"/>
            </a:endParaRPr>
          </a:p>
        </p:txBody>
      </p:sp>
      <p:sp>
        <p:nvSpPr>
          <p:cNvPr id="402439" name="Rectangle 2"/>
          <p:cNvSpPr>
            <a:spLocks noChangeArrowheads="1"/>
          </p:cNvSpPr>
          <p:nvPr/>
        </p:nvSpPr>
        <p:spPr bwMode="auto">
          <a:xfrm>
            <a:off x="468313" y="692150"/>
            <a:ext cx="7559675" cy="990600"/>
          </a:xfrm>
          <a:prstGeom prst="rect">
            <a:avLst/>
          </a:prstGeom>
          <a:noFill/>
          <a:ln w="9525">
            <a:noFill/>
            <a:miter lim="800000"/>
            <a:headEnd/>
            <a:tailEnd/>
          </a:ln>
          <a:effectLst/>
        </p:spPr>
        <p:txBody>
          <a:bodyPr anchor="ctr"/>
          <a:lstStyle/>
          <a:p>
            <a:pPr>
              <a:defRPr/>
            </a:pPr>
            <a:endParaRPr lang="en-GB" sz="3200" b="1" dirty="0">
              <a:solidFill>
                <a:srgbClr val="A50021"/>
              </a:solidFill>
              <a:effectLst>
                <a:outerShdw blurRad="38100" dist="38100" dir="2700000" algn="tl">
                  <a:srgbClr val="C0C0C0"/>
                </a:outerShdw>
              </a:effectLst>
              <a:latin typeface="Cambria" pitchFamily="18" charset="0"/>
            </a:endParaRPr>
          </a:p>
        </p:txBody>
      </p:sp>
    </p:spTree>
    <p:extLst>
      <p:ext uri="{BB962C8B-B14F-4D97-AF65-F5344CB8AC3E}">
        <p14:creationId xmlns:p14="http://schemas.microsoft.com/office/powerpoint/2010/main" val="3496730135"/>
      </p:ext>
    </p:extLst>
  </p:cSld>
  <p:clrMapOvr>
    <a:masterClrMapping/>
  </p:clrMapOvr>
  <p:transition spd="med">
    <p:blinds dir="vert"/>
    <p:sndAc>
      <p:end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6" name="Group 85"/>
          <p:cNvGrpSpPr/>
          <p:nvPr/>
        </p:nvGrpSpPr>
        <p:grpSpPr>
          <a:xfrm>
            <a:off x="1177820" y="1673806"/>
            <a:ext cx="6926484" cy="3957669"/>
            <a:chOff x="938740" y="1448780"/>
            <a:chExt cx="7335815" cy="4500500"/>
          </a:xfrm>
        </p:grpSpPr>
        <p:cxnSp>
          <p:nvCxnSpPr>
            <p:cNvPr id="71" name="Straight Connector 70"/>
            <p:cNvCxnSpPr/>
            <p:nvPr/>
          </p:nvCxnSpPr>
          <p:spPr bwMode="auto">
            <a:xfrm rot="5400000">
              <a:off x="4229700" y="4131340"/>
              <a:ext cx="684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 name="Trapezoid 13"/>
            <p:cNvSpPr/>
            <p:nvPr/>
          </p:nvSpPr>
          <p:spPr bwMode="auto">
            <a:xfrm>
              <a:off x="1526425" y="1763815"/>
              <a:ext cx="6210690" cy="3915435"/>
            </a:xfrm>
            <a:prstGeom prst="trapezoid">
              <a:avLst>
                <a:gd name="adj" fmla="val 81379"/>
              </a:avLst>
            </a:prstGeom>
            <a:gradFill flip="none" rotWithShape="1">
              <a:gsLst>
                <a:gs pos="0">
                  <a:schemeClr val="accent3">
                    <a:shade val="51000"/>
                    <a:satMod val="130000"/>
                    <a:alpha val="62000"/>
                  </a:schemeClr>
                </a:gs>
                <a:gs pos="80000">
                  <a:schemeClr val="accent3">
                    <a:shade val="93000"/>
                    <a:satMod val="130000"/>
                  </a:schemeClr>
                </a:gs>
                <a:gs pos="100000">
                  <a:schemeClr val="accent3">
                    <a:shade val="94000"/>
                    <a:satMod val="135000"/>
                  </a:schemeClr>
                </a:gs>
              </a:gsLst>
              <a:lin ang="16200000" scaled="1"/>
              <a:tileRect/>
            </a:gra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mbria" pitchFamily="18" charset="0"/>
              </a:endParaRPr>
            </a:p>
          </p:txBody>
        </p:sp>
        <p:sp>
          <p:nvSpPr>
            <p:cNvPr id="18" name="Rectangle 17"/>
            <p:cNvSpPr/>
            <p:nvPr/>
          </p:nvSpPr>
          <p:spPr bwMode="auto">
            <a:xfrm>
              <a:off x="4707970" y="3834046"/>
              <a:ext cx="1720291" cy="591868"/>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eaLnBrk="1" latinLnBrk="0" hangingPunct="1">
                <a:lnSpc>
                  <a:spcPct val="100000"/>
                </a:lnSpc>
                <a:buClrTx/>
                <a:buSzTx/>
                <a:buFontTx/>
                <a:buNone/>
                <a:tabLst/>
              </a:pPr>
              <a:r>
                <a:rPr lang="en-US" sz="1600" dirty="0" smtClean="0">
                  <a:latin typeface="Cambria" pitchFamily="18" charset="0"/>
                </a:rPr>
                <a:t>Data warehouse</a:t>
              </a:r>
            </a:p>
          </p:txBody>
        </p:sp>
        <p:sp>
          <p:nvSpPr>
            <p:cNvPr id="19" name="Rectangle 18"/>
            <p:cNvSpPr/>
            <p:nvPr/>
          </p:nvSpPr>
          <p:spPr bwMode="auto">
            <a:xfrm>
              <a:off x="2749554" y="3834045"/>
              <a:ext cx="1720290" cy="591868"/>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600" dirty="0" smtClean="0">
                  <a:latin typeface="Cambria" pitchFamily="18" charset="0"/>
                </a:rPr>
                <a:t>Statistical registers</a:t>
              </a:r>
            </a:p>
          </p:txBody>
        </p:sp>
        <p:sp>
          <p:nvSpPr>
            <p:cNvPr id="20" name="Rectangle 19"/>
            <p:cNvSpPr/>
            <p:nvPr/>
          </p:nvSpPr>
          <p:spPr bwMode="auto">
            <a:xfrm>
              <a:off x="2422754" y="4495514"/>
              <a:ext cx="4322781" cy="591868"/>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eaLnBrk="1" latinLnBrk="0" hangingPunct="1">
                <a:lnSpc>
                  <a:spcPct val="100000"/>
                </a:lnSpc>
                <a:buClrTx/>
                <a:buSzTx/>
                <a:buFontTx/>
                <a:buNone/>
                <a:tabLst/>
              </a:pPr>
              <a:r>
                <a:rPr lang="en-US" sz="1600" dirty="0" smtClean="0">
                  <a:latin typeface="Cambria" pitchFamily="18" charset="0"/>
                </a:rPr>
                <a:t>Editing and processing (quality control)</a:t>
              </a:r>
            </a:p>
          </p:txBody>
        </p:sp>
        <p:sp>
          <p:nvSpPr>
            <p:cNvPr id="21" name="Rectangle 20"/>
            <p:cNvSpPr/>
            <p:nvPr/>
          </p:nvSpPr>
          <p:spPr bwMode="auto">
            <a:xfrm>
              <a:off x="3274307" y="3158970"/>
              <a:ext cx="2621555" cy="58276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600" dirty="0" smtClean="0">
                  <a:latin typeface="Cambria" pitchFamily="18" charset="0"/>
                </a:rPr>
                <a:t>Sectoral statistics</a:t>
              </a:r>
            </a:p>
            <a:p>
              <a:pPr algn="ctr"/>
              <a:r>
                <a:rPr lang="en-US" sz="1400" dirty="0" smtClean="0">
                  <a:latin typeface="Cambria" pitchFamily="18" charset="0"/>
                </a:rPr>
                <a:t>STS – SBS – CPI – ETS …</a:t>
              </a:r>
            </a:p>
          </p:txBody>
        </p:sp>
        <p:sp>
          <p:nvSpPr>
            <p:cNvPr id="22" name="Rectangle 21"/>
            <p:cNvSpPr/>
            <p:nvPr/>
          </p:nvSpPr>
          <p:spPr bwMode="auto">
            <a:xfrm>
              <a:off x="4054825" y="2303875"/>
              <a:ext cx="1058640" cy="874144"/>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mbria" pitchFamily="18" charset="0"/>
                </a:rPr>
                <a:t>SNA</a:t>
              </a:r>
            </a:p>
            <a:p>
              <a:pPr marL="0" marR="0" indent="0" algn="ctr" defTabSz="914400" rtl="0" eaLnBrk="1" fontAlgn="base" latinLnBrk="0" hangingPunct="1">
                <a:lnSpc>
                  <a:spcPct val="100000"/>
                </a:lnSpc>
                <a:spcBef>
                  <a:spcPct val="0"/>
                </a:spcBef>
                <a:spcAft>
                  <a:spcPct val="0"/>
                </a:spcAft>
                <a:buClrTx/>
                <a:buSzTx/>
                <a:buFontTx/>
                <a:buNone/>
                <a:tabLst/>
              </a:pPr>
              <a:r>
                <a:rPr lang="en-US" sz="1400" dirty="0" smtClean="0">
                  <a:latin typeface="Cambria" pitchFamily="18" charset="0"/>
                </a:rPr>
                <a:t>BoP - GFS</a:t>
              </a:r>
              <a:endParaRPr kumimoji="0" lang="en-US" sz="1400" b="0" i="0" u="none" strike="noStrike" cap="none" normalizeH="0" baseline="0" dirty="0" smtClean="0">
                <a:ln>
                  <a:noFill/>
                </a:ln>
                <a:solidFill>
                  <a:schemeClr val="tx1"/>
                </a:solidFill>
                <a:effectLst/>
                <a:latin typeface="Cambria" pitchFamily="18" charset="0"/>
              </a:endParaRPr>
            </a:p>
          </p:txBody>
        </p:sp>
        <p:sp>
          <p:nvSpPr>
            <p:cNvPr id="26" name="Rectangle 25"/>
            <p:cNvSpPr/>
            <p:nvPr/>
          </p:nvSpPr>
          <p:spPr bwMode="auto">
            <a:xfrm>
              <a:off x="1937544" y="5087382"/>
              <a:ext cx="5293202" cy="591868"/>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eaLnBrk="1" latinLnBrk="0" hangingPunct="1">
                <a:lnSpc>
                  <a:spcPct val="100000"/>
                </a:lnSpc>
                <a:buClrTx/>
                <a:buSzTx/>
                <a:buFontTx/>
                <a:buNone/>
                <a:tabLst/>
              </a:pPr>
              <a:r>
                <a:rPr lang="en-US" sz="1600" dirty="0" smtClean="0">
                  <a:latin typeface="Cambria" pitchFamily="18" charset="0"/>
                </a:rPr>
                <a:t>Data collection</a:t>
              </a:r>
            </a:p>
            <a:p>
              <a:pPr algn="ctr"/>
              <a:r>
                <a:rPr lang="en-US" sz="1400" dirty="0" smtClean="0">
                  <a:latin typeface="Cambria" pitchFamily="18" charset="0"/>
                </a:rPr>
                <a:t>Administrative data – Surveys – Censuses</a:t>
              </a:r>
            </a:p>
          </p:txBody>
        </p:sp>
        <p:cxnSp>
          <p:nvCxnSpPr>
            <p:cNvPr id="56" name="Straight Connector 55"/>
            <p:cNvCxnSpPr/>
            <p:nvPr/>
          </p:nvCxnSpPr>
          <p:spPr bwMode="auto">
            <a:xfrm>
              <a:off x="1976475" y="5094185"/>
              <a:ext cx="5265585"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 name="Straight Connector 56"/>
            <p:cNvCxnSpPr/>
            <p:nvPr/>
          </p:nvCxnSpPr>
          <p:spPr bwMode="auto">
            <a:xfrm>
              <a:off x="2462005" y="4464115"/>
              <a:ext cx="432048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 name="Straight Connector 57"/>
            <p:cNvCxnSpPr/>
            <p:nvPr/>
          </p:nvCxnSpPr>
          <p:spPr bwMode="auto">
            <a:xfrm>
              <a:off x="3021115" y="3789040"/>
              <a:ext cx="322131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 name="Straight Connector 58"/>
            <p:cNvCxnSpPr/>
            <p:nvPr/>
          </p:nvCxnSpPr>
          <p:spPr bwMode="auto">
            <a:xfrm>
              <a:off x="3542125" y="3123490"/>
              <a:ext cx="216024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5" name="Oval 74"/>
            <p:cNvSpPr/>
            <p:nvPr/>
          </p:nvSpPr>
          <p:spPr bwMode="auto">
            <a:xfrm>
              <a:off x="3999080" y="1448780"/>
              <a:ext cx="1215135" cy="810090"/>
            </a:xfrm>
            <a:prstGeom prst="ellipse">
              <a:avLst/>
            </a:prstGeom>
            <a:solidFill>
              <a:srgbClr val="A50021">
                <a:alpha val="25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latin typeface="Cambria" pitchFamily="18" charset="0"/>
                </a:rPr>
                <a:t>C</a:t>
              </a:r>
              <a:r>
                <a:rPr kumimoji="0" lang="en-US" sz="1600" b="1" i="0" u="none" strike="noStrike" cap="none" normalizeH="0" baseline="0" dirty="0" smtClean="0">
                  <a:ln>
                    <a:noFill/>
                  </a:ln>
                  <a:solidFill>
                    <a:schemeClr val="tx1"/>
                  </a:solidFill>
                  <a:effectLst/>
                  <a:latin typeface="Cambria" pitchFamily="18" charset="0"/>
                </a:rPr>
                <a:t>oherent</a:t>
              </a:r>
            </a:p>
          </p:txBody>
        </p:sp>
        <p:sp>
          <p:nvSpPr>
            <p:cNvPr id="76" name="Oval 75"/>
            <p:cNvSpPr/>
            <p:nvPr/>
          </p:nvSpPr>
          <p:spPr bwMode="auto">
            <a:xfrm>
              <a:off x="938740" y="5139189"/>
              <a:ext cx="1215135" cy="810091"/>
            </a:xfrm>
            <a:prstGeom prst="ellipse">
              <a:avLst/>
            </a:prstGeom>
            <a:solidFill>
              <a:srgbClr val="A50021">
                <a:alpha val="25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mbria" pitchFamily="18" charset="0"/>
                </a:rPr>
                <a:t>Integrated</a:t>
              </a:r>
            </a:p>
          </p:txBody>
        </p:sp>
        <p:sp>
          <p:nvSpPr>
            <p:cNvPr id="77" name="Oval 76"/>
            <p:cNvSpPr/>
            <p:nvPr/>
          </p:nvSpPr>
          <p:spPr bwMode="auto">
            <a:xfrm>
              <a:off x="7059420" y="5139190"/>
              <a:ext cx="1215135" cy="810090"/>
            </a:xfrm>
            <a:prstGeom prst="ellipse">
              <a:avLst/>
            </a:prstGeom>
            <a:solidFill>
              <a:srgbClr val="A50021">
                <a:alpha val="25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solidFill>
                    <a:schemeClr val="tx1"/>
                  </a:solidFill>
                  <a:effectLst/>
                  <a:latin typeface="Cambria" pitchFamily="18" charset="0"/>
                </a:rPr>
                <a:t>Effective</a:t>
              </a:r>
            </a:p>
          </p:txBody>
        </p:sp>
      </p:grpSp>
      <p:sp>
        <p:nvSpPr>
          <p:cNvPr id="87" name="Rectangle 86"/>
          <p:cNvSpPr/>
          <p:nvPr/>
        </p:nvSpPr>
        <p:spPr bwMode="auto">
          <a:xfrm>
            <a:off x="1717880" y="5690650"/>
            <a:ext cx="5850649" cy="445556"/>
          </a:xfrm>
          <a:prstGeom prst="rect">
            <a:avLst/>
          </a:prstGeom>
          <a:solidFill>
            <a:srgbClr val="99CCFF">
              <a:alpha val="25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mbria" pitchFamily="18" charset="0"/>
              </a:rPr>
              <a:t>Legal / institutional /</a:t>
            </a:r>
            <a:r>
              <a:rPr kumimoji="0" lang="en-US" sz="1600" b="0" i="0" u="none" strike="noStrike" cap="none" normalizeH="0" dirty="0" smtClean="0">
                <a:ln>
                  <a:noFill/>
                </a:ln>
                <a:solidFill>
                  <a:schemeClr val="tx1"/>
                </a:solidFill>
                <a:effectLst/>
                <a:latin typeface="Cambria" pitchFamily="18" charset="0"/>
              </a:rPr>
              <a:t> </a:t>
            </a:r>
            <a:r>
              <a:rPr lang="en-US" sz="1600" dirty="0" smtClean="0">
                <a:latin typeface="Cambria" pitchFamily="18" charset="0"/>
              </a:rPr>
              <a:t>organizational</a:t>
            </a:r>
            <a:r>
              <a:rPr kumimoji="0" lang="en-US" sz="1600" b="0" i="0" u="none" strike="noStrike" cap="none" normalizeH="0" dirty="0" smtClean="0">
                <a:ln>
                  <a:noFill/>
                </a:ln>
                <a:solidFill>
                  <a:schemeClr val="tx1"/>
                </a:solidFill>
                <a:effectLst/>
                <a:latin typeface="Cambria" pitchFamily="18" charset="0"/>
              </a:rPr>
              <a:t> framework</a:t>
            </a:r>
            <a:endParaRPr kumimoji="0" lang="en-US" sz="1600" b="0" i="0" u="none" strike="noStrike" cap="none" normalizeH="0" baseline="0" dirty="0" smtClean="0">
              <a:ln>
                <a:noFill/>
              </a:ln>
              <a:solidFill>
                <a:schemeClr val="tx1"/>
              </a:solidFill>
              <a:effectLst/>
              <a:latin typeface="Cambria" pitchFamily="18" charset="0"/>
            </a:endParaRPr>
          </a:p>
        </p:txBody>
      </p:sp>
      <p:sp>
        <p:nvSpPr>
          <p:cNvPr id="89" name="Rectangle 88"/>
          <p:cNvSpPr/>
          <p:nvPr/>
        </p:nvSpPr>
        <p:spPr bwMode="auto">
          <a:xfrm>
            <a:off x="1717880" y="1093234"/>
            <a:ext cx="5850649" cy="445556"/>
          </a:xfrm>
          <a:prstGeom prst="rect">
            <a:avLst/>
          </a:prstGeom>
          <a:solidFill>
            <a:srgbClr val="99CCFF">
              <a:alpha val="25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mbria" pitchFamily="18" charset="0"/>
              </a:rPr>
              <a:t>International standards / </a:t>
            </a:r>
            <a:r>
              <a:rPr lang="en-US" sz="1600" dirty="0" smtClean="0">
                <a:latin typeface="Cambria" pitchFamily="18" charset="0"/>
              </a:rPr>
              <a:t>nomenclatures / guidelines</a:t>
            </a:r>
            <a:endParaRPr kumimoji="0" lang="en-US" sz="1600" b="0" i="0" u="none" strike="noStrike" cap="none" normalizeH="0" baseline="0" dirty="0" smtClean="0">
              <a:ln>
                <a:noFill/>
              </a:ln>
              <a:solidFill>
                <a:schemeClr val="tx1"/>
              </a:solidFill>
              <a:effectLst/>
              <a:latin typeface="Cambria" pitchFamily="18" charset="0"/>
            </a:endParaRPr>
          </a:p>
        </p:txBody>
      </p:sp>
      <p:sp>
        <p:nvSpPr>
          <p:cNvPr id="93" name="Right Arrow 92"/>
          <p:cNvSpPr/>
          <p:nvPr/>
        </p:nvSpPr>
        <p:spPr bwMode="auto">
          <a:xfrm rot="16200000">
            <a:off x="-1053626" y="3203976"/>
            <a:ext cx="3690412" cy="720080"/>
          </a:xfrm>
          <a:prstGeom prst="rightArrow">
            <a:avLst/>
          </a:prstGeom>
          <a:solidFill>
            <a:srgbClr val="99CCFF">
              <a:alpha val="25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mbria" pitchFamily="18" charset="0"/>
              </a:rPr>
              <a:t>Business processes</a:t>
            </a:r>
          </a:p>
        </p:txBody>
      </p:sp>
    </p:spTree>
    <p:extLst>
      <p:ext uri="{BB962C8B-B14F-4D97-AF65-F5344CB8AC3E}">
        <p14:creationId xmlns:p14="http://schemas.microsoft.com/office/powerpoint/2010/main" val="251618073"/>
      </p:ext>
    </p:extLst>
  </p:cSld>
  <p:clrMapOvr>
    <a:masterClrMapping/>
  </p:clrMapOvr>
  <p:transition spd="med">
    <p:blinds dir="vert"/>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466453" y="818710"/>
            <a:ext cx="8388350" cy="990600"/>
          </a:xfrm>
        </p:spPr>
        <p:txBody>
          <a:bodyPr/>
          <a:lstStyle/>
          <a:p>
            <a:pPr eaLnBrk="1" hangingPunct="1">
              <a:spcBef>
                <a:spcPct val="10000"/>
              </a:spcBef>
              <a:defRPr/>
            </a:pPr>
            <a:r>
              <a:rPr lang="en-US" sz="3200" b="0" dirty="0" smtClean="0">
                <a:solidFill>
                  <a:srgbClr val="A50021"/>
                </a:solidFill>
                <a:effectLst>
                  <a:outerShdw blurRad="38100" dist="38100" dir="2700000" algn="tl">
                    <a:srgbClr val="C0C0C0"/>
                  </a:outerShdw>
                </a:effectLst>
                <a:latin typeface="Times New Roman" pitchFamily="18" charset="0"/>
              </a:rPr>
              <a:t>UNECE Recommendations – Stage 2</a:t>
            </a:r>
            <a:endParaRPr lang="en-GB" sz="1600" b="0" dirty="0" smtClean="0">
              <a:solidFill>
                <a:srgbClr val="A50021"/>
              </a:solidFill>
              <a:effectLst>
                <a:outerShdw blurRad="38100" dist="38100" dir="2700000" algn="tl">
                  <a:srgbClr val="C0C0C0"/>
                </a:outerShdw>
              </a:effectLst>
              <a:latin typeface="Times New Roman" pitchFamily="18" charset="0"/>
            </a:endParaRPr>
          </a:p>
        </p:txBody>
      </p:sp>
      <p:sp>
        <p:nvSpPr>
          <p:cNvPr id="27650" name="Rectangle 3"/>
          <p:cNvSpPr>
            <a:spLocks noGrp="1" noChangeArrowheads="1"/>
          </p:cNvSpPr>
          <p:nvPr>
            <p:ph type="body" idx="4294967295"/>
          </p:nvPr>
        </p:nvSpPr>
        <p:spPr>
          <a:xfrm>
            <a:off x="337942" y="1682750"/>
            <a:ext cx="8135938" cy="4491555"/>
          </a:xfrm>
        </p:spPr>
        <p:txBody>
          <a:bodyPr/>
          <a:lstStyle/>
          <a:p>
            <a:pPr marL="180975" lvl="1" indent="0" defTabSz="630238">
              <a:spcBef>
                <a:spcPts val="1200"/>
              </a:spcBef>
              <a:buSzPct val="70000"/>
              <a:buNone/>
            </a:pPr>
            <a:r>
              <a:rPr lang="en-GB" sz="2000" dirty="0">
                <a:latin typeface="Times New Roman" pitchFamily="18" charset="0"/>
              </a:rPr>
              <a:t>Adaptation of classification frameworks, business registers and </a:t>
            </a:r>
            <a:r>
              <a:rPr lang="en-GB" sz="2000" dirty="0" smtClean="0">
                <a:latin typeface="Times New Roman" pitchFamily="18" charset="0"/>
              </a:rPr>
              <a:t>sample frames, </a:t>
            </a:r>
            <a:r>
              <a:rPr lang="en-GB" sz="2000" dirty="0">
                <a:latin typeface="Times New Roman" pitchFamily="18" charset="0"/>
              </a:rPr>
              <a:t>administrative sources and IT </a:t>
            </a:r>
            <a:r>
              <a:rPr lang="en-GB" sz="2000" dirty="0" smtClean="0">
                <a:latin typeface="Times New Roman" pitchFamily="18" charset="0"/>
              </a:rPr>
              <a:t>infrastructure: </a:t>
            </a:r>
            <a:endParaRPr lang="en-GB" sz="2000" dirty="0">
              <a:latin typeface="Times New Roman" pitchFamily="18" charset="0"/>
            </a:endParaRPr>
          </a:p>
          <a:p>
            <a:pPr marL="447675" lvl="1" indent="-266700" defTabSz="630238">
              <a:spcBef>
                <a:spcPts val="900"/>
              </a:spcBef>
              <a:buSzPct val="70000"/>
              <a:buFont typeface="Wingdings" pitchFamily="2" charset="2"/>
              <a:buChar char="Ø"/>
            </a:pPr>
            <a:r>
              <a:rPr lang="en-GB" sz="2000" dirty="0">
                <a:latin typeface="Times New Roman" pitchFamily="18" charset="0"/>
              </a:rPr>
              <a:t>Adoption of </a:t>
            </a:r>
            <a:r>
              <a:rPr lang="en-GB" sz="2000" b="1" dirty="0">
                <a:latin typeface="Times New Roman" pitchFamily="18" charset="0"/>
              </a:rPr>
              <a:t>new relevant classifications </a:t>
            </a:r>
            <a:r>
              <a:rPr lang="en-GB" sz="2000" dirty="0">
                <a:latin typeface="Times New Roman" pitchFamily="18" charset="0"/>
              </a:rPr>
              <a:t>and </a:t>
            </a:r>
            <a:r>
              <a:rPr lang="en-GB" sz="2000" dirty="0" smtClean="0">
                <a:latin typeface="Times New Roman" pitchFamily="18" charset="0"/>
              </a:rPr>
              <a:t>improve coverage and accuracy of statistical business registers </a:t>
            </a:r>
            <a:endParaRPr lang="en-GB" sz="2000" dirty="0">
              <a:latin typeface="Times New Roman" pitchFamily="18" charset="0"/>
            </a:endParaRPr>
          </a:p>
          <a:p>
            <a:pPr marL="447675" lvl="1" indent="-266700" defTabSz="630238">
              <a:spcBef>
                <a:spcPts val="900"/>
              </a:spcBef>
              <a:buSzPct val="70000"/>
              <a:buFont typeface="Wingdings" pitchFamily="2" charset="2"/>
              <a:buChar char="Ø"/>
            </a:pPr>
            <a:r>
              <a:rPr lang="en-GB" sz="2000" dirty="0" smtClean="0">
                <a:latin typeface="Times New Roman" pitchFamily="18" charset="0"/>
              </a:rPr>
              <a:t>Alignment of </a:t>
            </a:r>
            <a:r>
              <a:rPr lang="en-GB" sz="2000" dirty="0">
                <a:latin typeface="Times New Roman" pitchFamily="18" charset="0"/>
              </a:rPr>
              <a:t>related source statistics compiled by the statistical </a:t>
            </a:r>
            <a:r>
              <a:rPr lang="en-GB" sz="2000" dirty="0" smtClean="0">
                <a:latin typeface="Times New Roman" pitchFamily="18" charset="0"/>
              </a:rPr>
              <a:t>office to the 2008 SNA requirements</a:t>
            </a:r>
            <a:endParaRPr lang="en-GB" sz="2000" dirty="0">
              <a:latin typeface="Times New Roman" pitchFamily="18" charset="0"/>
            </a:endParaRPr>
          </a:p>
          <a:p>
            <a:pPr marL="447675" lvl="1" indent="-266700" defTabSz="630238">
              <a:spcBef>
                <a:spcPts val="900"/>
              </a:spcBef>
              <a:buSzPct val="70000"/>
              <a:buFont typeface="Wingdings" pitchFamily="2" charset="2"/>
              <a:buChar char="Ø"/>
            </a:pPr>
            <a:r>
              <a:rPr lang="en-GB" sz="2000" dirty="0">
                <a:latin typeface="Times New Roman" pitchFamily="18" charset="0"/>
              </a:rPr>
              <a:t>Review of related macroeconomic data sets compiled outside the statistical office</a:t>
            </a:r>
          </a:p>
          <a:p>
            <a:pPr marL="866775" lvl="2" indent="-285750" defTabSz="630238">
              <a:spcBef>
                <a:spcPts val="600"/>
              </a:spcBef>
              <a:buSzPct val="70000"/>
              <a:buFont typeface="Arial" panose="020B0604020202020204" pitchFamily="34" charset="0"/>
              <a:buChar char="•"/>
            </a:pPr>
            <a:r>
              <a:rPr lang="en-GB" sz="1600" dirty="0">
                <a:latin typeface="Times New Roman" pitchFamily="18" charset="0"/>
              </a:rPr>
              <a:t>Central Banks: financial and monetary statistics, coordinated implementation of BPM6 with 2008 SNA </a:t>
            </a:r>
          </a:p>
          <a:p>
            <a:pPr marL="866775" lvl="2" indent="-285750" defTabSz="630238">
              <a:spcBef>
                <a:spcPts val="600"/>
              </a:spcBef>
              <a:buSzPct val="70000"/>
              <a:buFont typeface="Arial" panose="020B0604020202020204" pitchFamily="34" charset="0"/>
              <a:buChar char="•"/>
            </a:pPr>
            <a:r>
              <a:rPr lang="en-GB" sz="1600" b="1" dirty="0">
                <a:latin typeface="Times New Roman" pitchFamily="18" charset="0"/>
              </a:rPr>
              <a:t>Ministries of finance: the new GFSM 2012 is in line with 2008 SNA</a:t>
            </a:r>
          </a:p>
          <a:p>
            <a:pPr marL="447675" lvl="1" indent="-266700" defTabSz="630238">
              <a:spcBef>
                <a:spcPts val="900"/>
              </a:spcBef>
              <a:buSzPct val="70000"/>
              <a:buFont typeface="Wingdings" pitchFamily="2" charset="2"/>
              <a:buChar char="Ø"/>
            </a:pPr>
            <a:r>
              <a:rPr lang="en-GB" sz="2000" dirty="0" smtClean="0">
                <a:latin typeface="Times New Roman" pitchFamily="18" charset="0"/>
              </a:rPr>
              <a:t>Enhance access and use of existing </a:t>
            </a:r>
            <a:r>
              <a:rPr lang="en-GB" sz="2000" b="1" dirty="0" smtClean="0">
                <a:latin typeface="Times New Roman" pitchFamily="18" charset="0"/>
              </a:rPr>
              <a:t>administrative data and registers</a:t>
            </a:r>
            <a:endParaRPr lang="en-GB" sz="2000" b="1" dirty="0">
              <a:latin typeface="Times New Roman" pitchFamily="18" charset="0"/>
            </a:endParaRPr>
          </a:p>
          <a:p>
            <a:pPr marL="447675" lvl="1" indent="-266700" defTabSz="630238">
              <a:spcBef>
                <a:spcPts val="900"/>
              </a:spcBef>
              <a:buSzPct val="70000"/>
              <a:buFont typeface="Wingdings" pitchFamily="2" charset="2"/>
              <a:buChar char="Ø"/>
            </a:pPr>
            <a:r>
              <a:rPr lang="en-GB" sz="2000" dirty="0" smtClean="0">
                <a:latin typeface="Times New Roman" pitchFamily="18" charset="0"/>
              </a:rPr>
              <a:t>Modernisation of IT infrastructure and training of HR</a:t>
            </a:r>
            <a:endParaRPr lang="en-GB" sz="2000" dirty="0">
              <a:latin typeface="Times New Roman" pitchFamily="18" charset="0"/>
            </a:endParaRPr>
          </a:p>
        </p:txBody>
      </p:sp>
      <p:sp>
        <p:nvSpPr>
          <p:cNvPr id="27651" name="Dian numeron paikkamerkki 4"/>
          <p:cNvSpPr txBox="1">
            <a:spLocks noGrp="1"/>
          </p:cNvSpPr>
          <p:nvPr/>
        </p:nvSpPr>
        <p:spPr bwMode="auto">
          <a:xfrm>
            <a:off x="8493125" y="6553200"/>
            <a:ext cx="509588" cy="381000"/>
          </a:xfrm>
          <a:prstGeom prst="rect">
            <a:avLst/>
          </a:prstGeom>
          <a:noFill/>
          <a:ln w="9525">
            <a:noFill/>
            <a:miter lim="800000"/>
            <a:headEnd/>
            <a:tailEnd/>
          </a:ln>
        </p:spPr>
        <p:txBody>
          <a:bodyPr/>
          <a:lstStyle/>
          <a:p>
            <a:pPr algn="r" eaLnBrk="0" hangingPunct="0"/>
            <a:endParaRPr lang="en-GB" sz="1000" dirty="0">
              <a:latin typeface="Arial" charset="0"/>
            </a:endParaRPr>
          </a:p>
        </p:txBody>
      </p:sp>
      <p:sp>
        <p:nvSpPr>
          <p:cNvPr id="27652" name="Alatunnisteen paikkamerkki 5"/>
          <p:cNvSpPr txBox="1">
            <a:spLocks noGrp="1"/>
          </p:cNvSpPr>
          <p:nvPr/>
        </p:nvSpPr>
        <p:spPr bwMode="auto">
          <a:xfrm>
            <a:off x="4994275" y="6553200"/>
            <a:ext cx="2039938" cy="381000"/>
          </a:xfrm>
          <a:prstGeom prst="rect">
            <a:avLst/>
          </a:prstGeom>
          <a:noFill/>
          <a:ln w="9525">
            <a:noFill/>
            <a:miter lim="800000"/>
            <a:headEnd/>
            <a:tailEnd/>
          </a:ln>
        </p:spPr>
        <p:txBody>
          <a:bodyPr/>
          <a:lstStyle/>
          <a:p>
            <a:pPr eaLnBrk="0" hangingPunct="0"/>
            <a:endParaRPr lang="en-US" sz="1000" noProof="1">
              <a:latin typeface="Arial" charset="0"/>
            </a:endParaRPr>
          </a:p>
        </p:txBody>
      </p:sp>
      <p:sp>
        <p:nvSpPr>
          <p:cNvPr id="402439" name="Rectangle 2"/>
          <p:cNvSpPr>
            <a:spLocks noChangeArrowheads="1"/>
          </p:cNvSpPr>
          <p:nvPr/>
        </p:nvSpPr>
        <p:spPr bwMode="auto">
          <a:xfrm>
            <a:off x="468313" y="692150"/>
            <a:ext cx="7559675" cy="990600"/>
          </a:xfrm>
          <a:prstGeom prst="rect">
            <a:avLst/>
          </a:prstGeom>
          <a:noFill/>
          <a:ln w="9525">
            <a:noFill/>
            <a:miter lim="800000"/>
            <a:headEnd/>
            <a:tailEnd/>
          </a:ln>
          <a:effectLst/>
        </p:spPr>
        <p:txBody>
          <a:bodyPr anchor="ctr"/>
          <a:lstStyle/>
          <a:p>
            <a:pPr>
              <a:defRPr/>
            </a:pPr>
            <a:endParaRPr lang="en-GB" sz="3200" b="1" dirty="0">
              <a:solidFill>
                <a:srgbClr val="A50021"/>
              </a:solidFill>
              <a:effectLst>
                <a:outerShdw blurRad="38100" dist="38100" dir="2700000" algn="tl">
                  <a:srgbClr val="C0C0C0"/>
                </a:outerShdw>
              </a:effectLst>
              <a:latin typeface="Cambria" pitchFamily="18" charset="0"/>
            </a:endParaRPr>
          </a:p>
        </p:txBody>
      </p:sp>
    </p:spTree>
    <p:extLst>
      <p:ext uri="{BB962C8B-B14F-4D97-AF65-F5344CB8AC3E}">
        <p14:creationId xmlns:p14="http://schemas.microsoft.com/office/powerpoint/2010/main" val="1609221595"/>
      </p:ext>
    </p:extLst>
  </p:cSld>
  <p:clrMapOvr>
    <a:masterClrMapping/>
  </p:clrMapOvr>
  <p:transition spd="med">
    <p:blinds dir="vert"/>
    <p:sndAc>
      <p:end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466453" y="818710"/>
            <a:ext cx="8388350" cy="990600"/>
          </a:xfrm>
        </p:spPr>
        <p:txBody>
          <a:bodyPr/>
          <a:lstStyle/>
          <a:p>
            <a:pPr eaLnBrk="1" hangingPunct="1">
              <a:spcBef>
                <a:spcPct val="10000"/>
              </a:spcBef>
              <a:defRPr/>
            </a:pPr>
            <a:r>
              <a:rPr lang="en-US" sz="3200" b="0" dirty="0" smtClean="0">
                <a:solidFill>
                  <a:srgbClr val="A50021"/>
                </a:solidFill>
                <a:effectLst>
                  <a:outerShdw blurRad="38100" dist="38100" dir="2700000" algn="tl">
                    <a:srgbClr val="C0C0C0"/>
                  </a:outerShdw>
                </a:effectLst>
                <a:latin typeface="Times New Roman" pitchFamily="18" charset="0"/>
              </a:rPr>
              <a:t>UNECE Recommendations – Stage 3</a:t>
            </a:r>
            <a:endParaRPr lang="en-GB" sz="1600" b="0" dirty="0" smtClean="0">
              <a:solidFill>
                <a:srgbClr val="A50021"/>
              </a:solidFill>
              <a:effectLst>
                <a:outerShdw blurRad="38100" dist="38100" dir="2700000" algn="tl">
                  <a:srgbClr val="C0C0C0"/>
                </a:outerShdw>
              </a:effectLst>
              <a:latin typeface="Times New Roman" pitchFamily="18" charset="0"/>
            </a:endParaRPr>
          </a:p>
        </p:txBody>
      </p:sp>
      <p:sp>
        <p:nvSpPr>
          <p:cNvPr id="27650" name="Rectangle 3"/>
          <p:cNvSpPr>
            <a:spLocks noGrp="1" noChangeArrowheads="1"/>
          </p:cNvSpPr>
          <p:nvPr>
            <p:ph type="body" idx="4294967295"/>
          </p:nvPr>
        </p:nvSpPr>
        <p:spPr>
          <a:xfrm>
            <a:off x="337942" y="1682750"/>
            <a:ext cx="8135938" cy="4491555"/>
          </a:xfrm>
        </p:spPr>
        <p:txBody>
          <a:bodyPr/>
          <a:lstStyle/>
          <a:p>
            <a:pPr marL="180975" lvl="1" indent="0" defTabSz="630238">
              <a:spcBef>
                <a:spcPts val="1200"/>
              </a:spcBef>
              <a:buSzPct val="70000"/>
              <a:buNone/>
            </a:pPr>
            <a:r>
              <a:rPr lang="en-GB" sz="2000" dirty="0">
                <a:latin typeface="Times New Roman" pitchFamily="18" charset="0"/>
              </a:rPr>
              <a:t>Development of national accounts in accordance with 2008 </a:t>
            </a:r>
            <a:r>
              <a:rPr lang="en-GB" sz="2000" dirty="0" smtClean="0">
                <a:latin typeface="Times New Roman" pitchFamily="18" charset="0"/>
              </a:rPr>
              <a:t>SNA and  countries </a:t>
            </a:r>
            <a:r>
              <a:rPr lang="en-GB" sz="2000" dirty="0">
                <a:latin typeface="Times New Roman" pitchFamily="18" charset="0"/>
              </a:rPr>
              <a:t>implementation </a:t>
            </a:r>
            <a:r>
              <a:rPr lang="en-GB" sz="2000" dirty="0" smtClean="0">
                <a:latin typeface="Times New Roman" pitchFamily="18" charset="0"/>
              </a:rPr>
              <a:t>programmes: </a:t>
            </a:r>
          </a:p>
          <a:p>
            <a:pPr marL="447675" lvl="1" indent="-266700" defTabSz="630238">
              <a:spcBef>
                <a:spcPts val="900"/>
              </a:spcBef>
              <a:buSzPct val="70000"/>
              <a:buFont typeface="Wingdings" pitchFamily="2" charset="2"/>
              <a:buChar char="Ø"/>
            </a:pPr>
            <a:r>
              <a:rPr lang="en-GB" sz="2000" dirty="0">
                <a:latin typeface="Times New Roman" pitchFamily="18" charset="0"/>
              </a:rPr>
              <a:t>Basic indicators of GDP - Milestone 1</a:t>
            </a:r>
          </a:p>
          <a:p>
            <a:pPr marL="866775" lvl="2" indent="-285750" defTabSz="630238">
              <a:spcBef>
                <a:spcPts val="600"/>
              </a:spcBef>
              <a:buSzPct val="70000"/>
              <a:buFont typeface="Arial" panose="020B0604020202020204" pitchFamily="34" charset="0"/>
              <a:buChar char="•"/>
            </a:pPr>
            <a:r>
              <a:rPr lang="en-GB" sz="1600" b="1" dirty="0">
                <a:latin typeface="Times New Roman" pitchFamily="18" charset="0"/>
              </a:rPr>
              <a:t>Measurement of services</a:t>
            </a:r>
          </a:p>
          <a:p>
            <a:pPr marL="866775" lvl="2" indent="-285750" defTabSz="630238">
              <a:spcBef>
                <a:spcPts val="600"/>
              </a:spcBef>
              <a:buSzPct val="70000"/>
              <a:buFont typeface="Arial" panose="020B0604020202020204" pitchFamily="34" charset="0"/>
              <a:buChar char="•"/>
            </a:pPr>
            <a:r>
              <a:rPr lang="en-GB" sz="1600" dirty="0">
                <a:latin typeface="Times New Roman" pitchFamily="18" charset="0"/>
              </a:rPr>
              <a:t>Constant prices: output deflators, double deflation, chain linking </a:t>
            </a:r>
          </a:p>
          <a:p>
            <a:pPr marL="866775" lvl="2" indent="-285750" defTabSz="630238">
              <a:spcBef>
                <a:spcPts val="600"/>
              </a:spcBef>
              <a:buSzPct val="70000"/>
              <a:buFont typeface="Arial" panose="020B0604020202020204" pitchFamily="34" charset="0"/>
              <a:buChar char="•"/>
            </a:pPr>
            <a:r>
              <a:rPr lang="en-GB" sz="1600" b="1" dirty="0">
                <a:latin typeface="Times New Roman" pitchFamily="18" charset="0"/>
              </a:rPr>
              <a:t>Exhaustiveness of GDP</a:t>
            </a:r>
          </a:p>
          <a:p>
            <a:pPr marL="866775" lvl="2" indent="-285750" defTabSz="630238">
              <a:spcBef>
                <a:spcPts val="600"/>
              </a:spcBef>
              <a:buSzPct val="70000"/>
              <a:buFont typeface="Arial" panose="020B0604020202020204" pitchFamily="34" charset="0"/>
              <a:buChar char="•"/>
            </a:pPr>
            <a:r>
              <a:rPr lang="en-GB" sz="1600" b="1" dirty="0">
                <a:latin typeface="Times New Roman" pitchFamily="18" charset="0"/>
              </a:rPr>
              <a:t>Measurement of the government sector: accruals, coverage</a:t>
            </a:r>
          </a:p>
          <a:p>
            <a:pPr marL="866775" lvl="2" indent="-285750" defTabSz="630238">
              <a:spcBef>
                <a:spcPts val="600"/>
              </a:spcBef>
              <a:buSzPct val="70000"/>
              <a:buFont typeface="Arial" panose="020B0604020202020204" pitchFamily="34" charset="0"/>
              <a:buChar char="•"/>
            </a:pPr>
            <a:r>
              <a:rPr lang="en-GB" sz="1600" dirty="0">
                <a:latin typeface="Times New Roman" pitchFamily="18" charset="0"/>
              </a:rPr>
              <a:t>Balancing in a supply and use framework </a:t>
            </a:r>
          </a:p>
          <a:p>
            <a:pPr marL="866775" lvl="2" indent="-285750" defTabSz="630238">
              <a:spcBef>
                <a:spcPts val="600"/>
              </a:spcBef>
              <a:buSzPct val="70000"/>
              <a:buFont typeface="Arial" panose="020B0604020202020204" pitchFamily="34" charset="0"/>
              <a:buChar char="•"/>
            </a:pPr>
            <a:r>
              <a:rPr lang="en-GB" sz="1600" b="1" dirty="0">
                <a:latin typeface="Times New Roman" pitchFamily="18" charset="0"/>
              </a:rPr>
              <a:t>Improved measures of GFCF and consumption of fixed capital </a:t>
            </a:r>
          </a:p>
          <a:p>
            <a:pPr marL="866775" lvl="2" indent="-285750" defTabSz="630238">
              <a:spcBef>
                <a:spcPts val="600"/>
              </a:spcBef>
              <a:buSzPct val="70000"/>
              <a:buFont typeface="Arial" panose="020B0604020202020204" pitchFamily="34" charset="0"/>
              <a:buChar char="•"/>
            </a:pPr>
            <a:r>
              <a:rPr lang="en-GB" sz="1600" dirty="0">
                <a:latin typeface="Times New Roman" pitchFamily="18" charset="0"/>
              </a:rPr>
              <a:t>Seasonal adjustments methods for quarterly national accounts</a:t>
            </a:r>
          </a:p>
          <a:p>
            <a:pPr marL="447675" lvl="1" indent="-266700" defTabSz="630238">
              <a:spcBef>
                <a:spcPts val="900"/>
              </a:spcBef>
              <a:buSzPct val="70000"/>
              <a:buFont typeface="Wingdings" pitchFamily="2" charset="2"/>
              <a:buChar char="Ø"/>
            </a:pPr>
            <a:r>
              <a:rPr lang="en-GB" sz="2000" dirty="0">
                <a:latin typeface="Times New Roman" pitchFamily="18" charset="0"/>
              </a:rPr>
              <a:t>GNI and other primary indicators - Milestone 2</a:t>
            </a:r>
          </a:p>
          <a:p>
            <a:pPr marL="447675" lvl="1" indent="-266700" defTabSz="630238">
              <a:spcBef>
                <a:spcPts val="900"/>
              </a:spcBef>
              <a:buSzPct val="70000"/>
              <a:buFont typeface="Wingdings" pitchFamily="2" charset="2"/>
              <a:buChar char="Ø"/>
            </a:pPr>
            <a:r>
              <a:rPr lang="en-GB" sz="2000" dirty="0">
                <a:latin typeface="Times New Roman" pitchFamily="18" charset="0"/>
              </a:rPr>
              <a:t>Institutional sector accounts: Milestones 3 to 6</a:t>
            </a:r>
          </a:p>
        </p:txBody>
      </p:sp>
      <p:sp>
        <p:nvSpPr>
          <p:cNvPr id="27651" name="Dian numeron paikkamerkki 4"/>
          <p:cNvSpPr txBox="1">
            <a:spLocks noGrp="1"/>
          </p:cNvSpPr>
          <p:nvPr/>
        </p:nvSpPr>
        <p:spPr bwMode="auto">
          <a:xfrm>
            <a:off x="8493125" y="6553200"/>
            <a:ext cx="509588" cy="381000"/>
          </a:xfrm>
          <a:prstGeom prst="rect">
            <a:avLst/>
          </a:prstGeom>
          <a:noFill/>
          <a:ln w="9525">
            <a:noFill/>
            <a:miter lim="800000"/>
            <a:headEnd/>
            <a:tailEnd/>
          </a:ln>
        </p:spPr>
        <p:txBody>
          <a:bodyPr/>
          <a:lstStyle/>
          <a:p>
            <a:pPr algn="r" eaLnBrk="0" hangingPunct="0"/>
            <a:endParaRPr lang="en-GB" sz="1000" dirty="0">
              <a:latin typeface="Arial" charset="0"/>
            </a:endParaRPr>
          </a:p>
        </p:txBody>
      </p:sp>
      <p:sp>
        <p:nvSpPr>
          <p:cNvPr id="27652" name="Alatunnisteen paikkamerkki 5"/>
          <p:cNvSpPr txBox="1">
            <a:spLocks noGrp="1"/>
          </p:cNvSpPr>
          <p:nvPr/>
        </p:nvSpPr>
        <p:spPr bwMode="auto">
          <a:xfrm>
            <a:off x="4994275" y="6553200"/>
            <a:ext cx="2039938" cy="381000"/>
          </a:xfrm>
          <a:prstGeom prst="rect">
            <a:avLst/>
          </a:prstGeom>
          <a:noFill/>
          <a:ln w="9525">
            <a:noFill/>
            <a:miter lim="800000"/>
            <a:headEnd/>
            <a:tailEnd/>
          </a:ln>
        </p:spPr>
        <p:txBody>
          <a:bodyPr/>
          <a:lstStyle/>
          <a:p>
            <a:pPr eaLnBrk="0" hangingPunct="0"/>
            <a:endParaRPr lang="en-US" sz="1000" noProof="1">
              <a:latin typeface="Arial" charset="0"/>
            </a:endParaRPr>
          </a:p>
        </p:txBody>
      </p:sp>
      <p:sp>
        <p:nvSpPr>
          <p:cNvPr id="402439" name="Rectangle 2"/>
          <p:cNvSpPr>
            <a:spLocks noChangeArrowheads="1"/>
          </p:cNvSpPr>
          <p:nvPr/>
        </p:nvSpPr>
        <p:spPr bwMode="auto">
          <a:xfrm>
            <a:off x="468313" y="692150"/>
            <a:ext cx="7559675" cy="990600"/>
          </a:xfrm>
          <a:prstGeom prst="rect">
            <a:avLst/>
          </a:prstGeom>
          <a:noFill/>
          <a:ln w="9525">
            <a:noFill/>
            <a:miter lim="800000"/>
            <a:headEnd/>
            <a:tailEnd/>
          </a:ln>
          <a:effectLst/>
        </p:spPr>
        <p:txBody>
          <a:bodyPr anchor="ctr"/>
          <a:lstStyle/>
          <a:p>
            <a:pPr>
              <a:defRPr/>
            </a:pPr>
            <a:endParaRPr lang="en-GB" sz="3200" b="1" dirty="0">
              <a:solidFill>
                <a:srgbClr val="A50021"/>
              </a:solidFill>
              <a:effectLst>
                <a:outerShdw blurRad="38100" dist="38100" dir="2700000" algn="tl">
                  <a:srgbClr val="C0C0C0"/>
                </a:outerShdw>
              </a:effectLst>
              <a:latin typeface="Cambria" pitchFamily="18" charset="0"/>
            </a:endParaRPr>
          </a:p>
        </p:txBody>
      </p:sp>
    </p:spTree>
    <p:extLst>
      <p:ext uri="{BB962C8B-B14F-4D97-AF65-F5344CB8AC3E}">
        <p14:creationId xmlns:p14="http://schemas.microsoft.com/office/powerpoint/2010/main" val="3179698075"/>
      </p:ext>
    </p:extLst>
  </p:cSld>
  <p:clrMapOvr>
    <a:masterClrMapping/>
  </p:clrMapOvr>
  <p:transition spd="med">
    <p:blinds dir="vert"/>
    <p:sndAc>
      <p:endSnd/>
    </p:sndAc>
  </p:transition>
  <p:timing>
    <p:tnLst>
      <p:par>
        <p:cTn id="1" dur="indefinite" restart="never" nodeType="tmRoot"/>
      </p:par>
    </p:tnLst>
  </p:timing>
</p:sld>
</file>

<file path=ppt/theme/theme1.xml><?xml version="1.0" encoding="utf-8"?>
<a:theme xmlns:a="http://schemas.openxmlformats.org/drawingml/2006/main" name="UNECE PP Presentation templat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FF"/>
      </a:hlink>
      <a:folHlink>
        <a:srgbClr val="B2B2B2"/>
      </a:folHlink>
    </a:clrScheme>
    <a:fontScheme name="UNECE PP Presentation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UNECE PP Presentation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ECE PP Presentation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ECE PP Presentation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ECE PP Presentation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ECE PP Presentatio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ECE PP Presentation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ECE PP Presentation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17217</TotalTime>
  <Words>863</Words>
  <Application>Microsoft Office PowerPoint</Application>
  <PresentationFormat>On-screen Show (4:3)</PresentationFormat>
  <Paragraphs>107</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UNECE PP Presentation template</vt:lpstr>
      <vt:lpstr> Implementation of the 2008 SNA  UNECE recommendations and implementation strategy for EECCA and SEE countries</vt:lpstr>
      <vt:lpstr>UN Statistical Commission /1</vt:lpstr>
      <vt:lpstr>UN Statistical Commission /2</vt:lpstr>
      <vt:lpstr>Demand from Major Global Initiatives</vt:lpstr>
      <vt:lpstr>UNECE Recommendations</vt:lpstr>
      <vt:lpstr>UNECE Recommendations – Stage 1</vt:lpstr>
      <vt:lpstr>PowerPoint Presentation</vt:lpstr>
      <vt:lpstr>UNECE Recommendations – Stage 2</vt:lpstr>
      <vt:lpstr>UNECE Recommendations – Stage 3</vt:lpstr>
      <vt:lpstr>UNECE Current and Future work</vt:lpstr>
      <vt:lpstr>PowerPoint Presentation</vt:lpstr>
    </vt:vector>
  </TitlesOfParts>
  <Company>United Nations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International Family of Classification</dc:title>
  <dc:creator>Juergen Schwaerzler</dc:creator>
  <cp:lastModifiedBy>Tihomira Dimova</cp:lastModifiedBy>
  <cp:revision>663</cp:revision>
  <cp:lastPrinted>2013-09-02T07:37:25Z</cp:lastPrinted>
  <dcterms:created xsi:type="dcterms:W3CDTF">2002-04-05T15:48:34Z</dcterms:created>
  <dcterms:modified xsi:type="dcterms:W3CDTF">2013-11-13T14:10:51Z</dcterms:modified>
</cp:coreProperties>
</file>