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08775" cy="9836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103"/>
    <a:srgbClr val="FDF335"/>
    <a:srgbClr val="00CC00"/>
    <a:srgbClr val="FB1A09"/>
    <a:srgbClr val="0000FF"/>
    <a:srgbClr val="2146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799" autoAdjust="0"/>
  </p:normalViewPr>
  <p:slideViewPr>
    <p:cSldViewPr>
      <p:cViewPr>
        <p:scale>
          <a:sx n="100" d="100"/>
          <a:sy n="100" d="100"/>
        </p:scale>
        <p:origin x="-184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notesViewPr>
    <p:cSldViewPr>
      <p:cViewPr varScale="1">
        <p:scale>
          <a:sx n="55" d="100"/>
          <a:sy n="55" d="100"/>
        </p:scale>
        <p:origin x="-2622" y="-96"/>
      </p:cViewPr>
      <p:guideLst>
        <p:guide orient="horz" pos="3098"/>
        <p:guide pos="21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67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0FC45E-696A-4879-967E-CD865B922D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67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21250" cy="3689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0506EE7-4D4D-419C-A6C6-572DEF7B4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00475" y="9342438"/>
            <a:ext cx="29067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2" tIns="45711" rIns="91422" bIns="45711" anchor="b"/>
          <a:lstStyle/>
          <a:p>
            <a:pPr algn="r"/>
            <a:fld id="{74746649-D2D7-4D5C-BAF9-4947055C1E7C}" type="slidenum">
              <a:rPr lang="en-US" sz="1200">
                <a:latin typeface="Arial" charset="0"/>
              </a:rPr>
              <a:pPr algn="r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38188"/>
            <a:ext cx="4918075" cy="36893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z="14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8525" y="738188"/>
            <a:ext cx="4918075" cy="3689350"/>
          </a:xfrm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B8E6F-EE74-4D03-9796-3E54B6086C22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8525" y="738188"/>
            <a:ext cx="4918075" cy="3689350"/>
          </a:xfrm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B0246-5EA3-448D-8F71-1A06975D77C5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50A10-56AF-4811-8F07-00D799C1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A7D8-9892-48BA-B604-92B829282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0450"/>
            <a:ext cx="2057400" cy="5032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0450"/>
            <a:ext cx="6019800" cy="5032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12ECA-49BD-4C0C-80BC-9C79E0EEB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798D9-0324-41DF-8463-B9EF7E605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A663-177F-4805-AC7A-C30899026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1863"/>
            <a:ext cx="40386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1863"/>
            <a:ext cx="40386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B642A-9958-482C-94D0-F54F35F5A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F01F-3362-4813-BA06-CBC00D0F5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63BB9-3EE3-4FDC-9DC7-7515F9591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DEC0-1AE7-42DC-ABDC-66C271E21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6C0F7-FB51-493B-9CB4-3AC64877F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6D9F6-0CCA-43AE-B7C9-9C14EE71E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60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1863"/>
            <a:ext cx="8229600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23FE901-1DF7-4F9F-B11B-0368A2992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icture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77788" y="-49213"/>
            <a:ext cx="9302751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21467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21467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21467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1467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1467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1467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1467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1467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1467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1467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948488" y="6245225"/>
            <a:ext cx="1738312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A5493AD-27A7-44E7-BCDB-C9BE524A3ABB}" type="slidenum">
              <a:rPr lang="en-US" sz="1400">
                <a:latin typeface="+mn-lt"/>
                <a:cs typeface="+mn-cs"/>
              </a:rPr>
              <a:pPr algn="r">
                <a:defRPr/>
              </a:pPr>
              <a:t>1</a:t>
            </a:fld>
            <a:endParaRPr lang="en-US" sz="1400" dirty="0">
              <a:latin typeface="+mn-lt"/>
              <a:cs typeface="+mn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133600"/>
            <a:ext cx="8424863" cy="1511300"/>
          </a:xfrm>
        </p:spPr>
        <p:txBody>
          <a:bodyPr/>
          <a:lstStyle/>
          <a:p>
            <a:pPr eaLnBrk="1" hangingPunct="1"/>
            <a:r>
              <a:rPr lang="ru-RU" sz="3200" b="1" smtClean="0"/>
              <a:t>Концептуальная связь между различными системами экономической статистики</a:t>
            </a:r>
            <a:endParaRPr lang="en-GB" sz="3200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827088" y="5300663"/>
            <a:ext cx="7058025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21467B"/>
                </a:solidFill>
              </a:rPr>
              <a:t>Рабочее совещание по Внедрению СНС 2008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>
                <a:solidFill>
                  <a:srgbClr val="21467B"/>
                </a:solidFill>
              </a:rPr>
              <a:t>Киев, 29 ноября-2 декабря 2011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692275" y="4005263"/>
            <a:ext cx="5616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21467B"/>
                </a:solidFill>
                <a:latin typeface="Arial" charset="0"/>
              </a:rPr>
              <a:t>Курт Васс</a:t>
            </a:r>
            <a:r>
              <a:rPr lang="en-GB" sz="2400">
                <a:solidFill>
                  <a:srgbClr val="21467B"/>
                </a:solidFill>
                <a:latin typeface="Arial" charset="0"/>
              </a:rPr>
              <a:t> </a:t>
            </a:r>
          </a:p>
          <a:p>
            <a:pPr algn="ctr"/>
            <a:r>
              <a:rPr lang="ru-RU" sz="2400">
                <a:solidFill>
                  <a:srgbClr val="21467B"/>
                </a:solidFill>
                <a:latin typeface="Arial" charset="0"/>
              </a:rPr>
              <a:t>Статистический Офис ЕАСТ</a:t>
            </a:r>
            <a:endParaRPr lang="en-GB" sz="2400">
              <a:solidFill>
                <a:srgbClr val="21467B"/>
              </a:solidFill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4213" y="3644900"/>
            <a:ext cx="7775575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7092950" y="1196975"/>
            <a:ext cx="15827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latin typeface="Arial" charset="0"/>
              </a:rPr>
              <a:t>Пункт 4а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250825" y="908050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/>
              <a:t>Концептуальная связь между различными системами экономической статистики</a:t>
            </a:r>
            <a:endParaRPr lang="nb-NO" sz="1800" b="1">
              <a:latin typeface="Arial" charset="0"/>
            </a:endParaRPr>
          </a:p>
        </p:txBody>
      </p:sp>
      <p:sp>
        <p:nvSpPr>
          <p:cNvPr id="26626" name="Line 5"/>
          <p:cNvSpPr>
            <a:spLocks noChangeShapeType="1"/>
          </p:cNvSpPr>
          <p:nvPr/>
        </p:nvSpPr>
        <p:spPr bwMode="auto">
          <a:xfrm>
            <a:off x="539750" y="1557338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79388" y="1577975"/>
            <a:ext cx="8713787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100" b="1">
                <a:solidFill>
                  <a:srgbClr val="21467B"/>
                </a:solidFill>
                <a:latin typeface="Arial Narrow" pitchFamily="34" charset="0"/>
              </a:rPr>
              <a:t>По большому счету, макроэкономические системы гармонизированы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, </a:t>
            </a:r>
            <a:r>
              <a:rPr lang="ru-RU" sz="2100" b="1">
                <a:solidFill>
                  <a:srgbClr val="21467B"/>
                </a:solidFill>
                <a:latin typeface="Arial Narrow" pitchFamily="34" charset="0"/>
              </a:rPr>
              <a:t>однако на практике могут наблюдаться расхождения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. </a:t>
            </a:r>
            <a:r>
              <a:rPr lang="ru-RU" sz="2100" b="1">
                <a:solidFill>
                  <a:srgbClr val="21467B"/>
                </a:solidFill>
                <a:latin typeface="Arial Narrow" pitchFamily="34" charset="0"/>
              </a:rPr>
              <a:t>Заметили ли вы расхождения в вашей стране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 </a:t>
            </a:r>
            <a:r>
              <a:rPr lang="ru-RU" sz="2100" b="1">
                <a:solidFill>
                  <a:srgbClr val="21467B"/>
                </a:solidFill>
              </a:rPr>
              <a:t>и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 </a:t>
            </a:r>
            <a:r>
              <a:rPr lang="ru-RU" sz="2100" b="1">
                <a:solidFill>
                  <a:srgbClr val="21467B"/>
                </a:solidFill>
                <a:latin typeface="Arial Narrow" pitchFamily="34" charset="0"/>
              </a:rPr>
              <a:t>каковы их основные причины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ru-RU" sz="2100" b="1">
                <a:solidFill>
                  <a:srgbClr val="21467B"/>
                </a:solidFill>
                <a:latin typeface="Arial Narrow" pitchFamily="34" charset="0"/>
              </a:rPr>
              <a:t>Например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, </a:t>
            </a:r>
            <a:r>
              <a:rPr lang="ru-RU" sz="2100" b="1">
                <a:solidFill>
                  <a:srgbClr val="21467B"/>
                </a:solidFill>
                <a:latin typeface="Arial Narrow" pitchFamily="34" charset="0"/>
              </a:rPr>
              <a:t>существует различия, связанные со следующим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:</a:t>
            </a:r>
            <a:r>
              <a:rPr lang="en-US" sz="2200" b="1">
                <a:solidFill>
                  <a:srgbClr val="21467B"/>
                </a:solidFill>
                <a:latin typeface="Arial Narrow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 sz="1800" b="1">
                <a:solidFill>
                  <a:srgbClr val="21467B"/>
                </a:solidFill>
                <a:latin typeface="Arial Narrow" pitchFamily="34" charset="0"/>
              </a:rPr>
              <a:t> </a:t>
            </a: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охват единиц;</a:t>
            </a:r>
            <a:endParaRPr lang="en-US" sz="1800" b="1">
              <a:solidFill>
                <a:srgbClr val="21467B"/>
              </a:solidFill>
              <a:latin typeface="Arial Narrow" pitchFamily="34" charset="0"/>
            </a:endParaRPr>
          </a:p>
          <a:p>
            <a:pPr>
              <a:buFontTx/>
              <a:buChar char="•"/>
            </a:pPr>
            <a:r>
              <a:rPr lang="en-US" sz="1800" b="1">
                <a:solidFill>
                  <a:srgbClr val="21467B"/>
                </a:solidFill>
                <a:latin typeface="Arial Narrow" pitchFamily="34" charset="0"/>
              </a:rPr>
              <a:t> </a:t>
            </a: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классификации запасов/потоков;</a:t>
            </a:r>
            <a:endParaRPr lang="en-US" sz="1800" b="1">
              <a:solidFill>
                <a:srgbClr val="21467B"/>
              </a:solidFill>
              <a:latin typeface="Arial Narrow" pitchFamily="34" charset="0"/>
            </a:endParaRPr>
          </a:p>
          <a:p>
            <a:pPr>
              <a:buFontTx/>
              <a:buChar char="•"/>
            </a:pP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 оценка;</a:t>
            </a:r>
            <a:endParaRPr lang="en-US" sz="1800" b="1">
              <a:solidFill>
                <a:srgbClr val="21467B"/>
              </a:solidFill>
              <a:latin typeface="Arial Narrow" pitchFamily="34" charset="0"/>
            </a:endParaRPr>
          </a:p>
          <a:p>
            <a:pPr>
              <a:buFontTx/>
              <a:buChar char="•"/>
            </a:pPr>
            <a:r>
              <a:rPr lang="en-US" sz="1800" b="1">
                <a:solidFill>
                  <a:srgbClr val="21467B"/>
                </a:solidFill>
                <a:latin typeface="Arial Narrow" pitchFamily="34" charset="0"/>
              </a:rPr>
              <a:t> </a:t>
            </a: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время регистрации</a:t>
            </a:r>
            <a:r>
              <a:rPr lang="en-US" sz="1800" b="1">
                <a:solidFill>
                  <a:srgbClr val="21467B"/>
                </a:solidFill>
                <a:latin typeface="Arial Narrow" pitchFamily="34" charset="0"/>
              </a:rPr>
              <a:t>, </a:t>
            </a: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корректировка записей методом начислений и т</a:t>
            </a:r>
            <a:r>
              <a:rPr lang="en-US" sz="1800" b="1">
                <a:solidFill>
                  <a:srgbClr val="21467B"/>
                </a:solidFill>
                <a:latin typeface="Arial Narrow" pitchFamily="34" charset="0"/>
              </a:rPr>
              <a:t>.</a:t>
            </a: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д.;</a:t>
            </a:r>
            <a:endParaRPr lang="en-US" sz="1800" b="1">
              <a:solidFill>
                <a:srgbClr val="21467B"/>
              </a:solidFill>
              <a:latin typeface="Arial Narrow" pitchFamily="34" charset="0"/>
            </a:endParaRPr>
          </a:p>
          <a:p>
            <a:pPr>
              <a:buFontTx/>
              <a:buChar char="•"/>
            </a:pPr>
            <a:r>
              <a:rPr lang="en-US" sz="1800" b="1">
                <a:solidFill>
                  <a:srgbClr val="21467B"/>
                </a:solidFill>
                <a:latin typeface="Arial Narrow" pitchFamily="34" charset="0"/>
              </a:rPr>
              <a:t> </a:t>
            </a: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источники данных;</a:t>
            </a:r>
          </a:p>
          <a:p>
            <a:pPr>
              <a:buFontTx/>
              <a:buChar char="•"/>
            </a:pPr>
            <a:r>
              <a:rPr lang="ru-RU" sz="1800" b="1">
                <a:solidFill>
                  <a:srgbClr val="21467B"/>
                </a:solidFill>
                <a:latin typeface="Arial Narrow" pitchFamily="34" charset="0"/>
              </a:rPr>
              <a:t> другое</a:t>
            </a:r>
            <a:r>
              <a:rPr lang="en-US" sz="1800" b="1">
                <a:solidFill>
                  <a:srgbClr val="21467B"/>
                </a:solidFill>
                <a:latin typeface="Arial Narrow" pitchFamily="34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ru-RU" sz="2100" b="1">
                <a:solidFill>
                  <a:srgbClr val="21467B"/>
                </a:solidFill>
                <a:latin typeface="Arial" charset="0"/>
              </a:rPr>
              <a:t>Существует ли проблема по причине недостаточного  сотрудничестве между производителями данных  из различных государственных учреждений?</a:t>
            </a:r>
          </a:p>
          <a:p>
            <a:pPr>
              <a:spcBef>
                <a:spcPts val="1200"/>
              </a:spcBef>
            </a:pPr>
            <a:r>
              <a:rPr lang="ru-RU" sz="2100" b="1">
                <a:solidFill>
                  <a:srgbClr val="21467B"/>
                </a:solidFill>
                <a:latin typeface="Arial Narrow" pitchFamily="34" charset="0"/>
              </a:rPr>
              <a:t>Какие решения вы видите для улучшения данной ситуации</a:t>
            </a:r>
            <a:r>
              <a:rPr lang="en-US" sz="2100" b="1">
                <a:solidFill>
                  <a:srgbClr val="21467B"/>
                </a:solidFill>
                <a:latin typeface="Arial Narrow" pitchFamily="34" charset="0"/>
              </a:rPr>
              <a:t>?</a:t>
            </a:r>
            <a:endParaRPr lang="nb-NO" sz="2100" b="1">
              <a:solidFill>
                <a:srgbClr val="21467B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9144000" cy="712788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chemeClr val="tx1"/>
                </a:solidFill>
              </a:rPr>
              <a:t>Концептуальная связь между различными системами экономической статистики</a:t>
            </a:r>
            <a:endParaRPr lang="nb-NO" sz="1800" b="1" smtClean="0">
              <a:solidFill>
                <a:schemeClr val="tx1"/>
              </a:solidFill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706563"/>
            <a:ext cx="8713788" cy="4464050"/>
          </a:xfrm>
        </p:spPr>
        <p:txBody>
          <a:bodyPr/>
          <a:lstStyle/>
          <a:p>
            <a:pPr marL="571500" indent="-571500" eaLnBrk="1" hangingPunct="1">
              <a:buFontTx/>
              <a:buNone/>
            </a:pPr>
            <a:r>
              <a:rPr lang="ru-RU" sz="2000" b="1" smtClean="0"/>
              <a:t>Четыре основные системы</a:t>
            </a:r>
            <a:r>
              <a:rPr lang="en-US" sz="2000" b="1" smtClean="0"/>
              <a:t>:</a:t>
            </a:r>
          </a:p>
          <a:p>
            <a:pPr marL="952500" lvl="1" indent="-495300" eaLnBrk="1" hangingPunct="1">
              <a:spcBef>
                <a:spcPct val="30000"/>
              </a:spcBef>
              <a:buFontTx/>
              <a:buAutoNum type="arabicPeriod"/>
            </a:pPr>
            <a:r>
              <a:rPr lang="ru-RU" sz="1800" b="1" smtClean="0"/>
              <a:t>Система национальных счетов</a:t>
            </a:r>
            <a:r>
              <a:rPr lang="en-US" sz="1800" b="1" smtClean="0"/>
              <a:t>, </a:t>
            </a:r>
            <a:r>
              <a:rPr lang="ru-RU" sz="1800" b="1" smtClean="0"/>
              <a:t>СНС</a:t>
            </a:r>
            <a:r>
              <a:rPr lang="en-US" sz="1800" b="1" smtClean="0"/>
              <a:t> 2008</a:t>
            </a:r>
            <a:r>
              <a:rPr lang="ru-RU" sz="1800" b="1" smtClean="0"/>
              <a:t> </a:t>
            </a:r>
            <a:r>
              <a:rPr lang="en-US" sz="1800" b="1" smtClean="0"/>
              <a:t>(</a:t>
            </a:r>
            <a:r>
              <a:rPr lang="ru-RU" sz="1800" b="1" smtClean="0"/>
              <a:t>ЕСС </a:t>
            </a:r>
            <a:r>
              <a:rPr lang="en-US" sz="1800" b="1" smtClean="0"/>
              <a:t>1995/2010)</a:t>
            </a:r>
          </a:p>
          <a:p>
            <a:pPr marL="1371600" lvl="2" indent="-457200" eaLnBrk="1" hangingPunct="1">
              <a:spcBef>
                <a:spcPct val="30000"/>
              </a:spcBef>
            </a:pPr>
            <a:r>
              <a:rPr lang="ru-RU" sz="1600" b="1" smtClean="0"/>
              <a:t>вся экономическая деятельность, включая производство, потребление, накопление капитала, распределение дохода, и т.д.</a:t>
            </a:r>
          </a:p>
          <a:p>
            <a:pPr marL="952500" lvl="1" indent="-495300" eaLnBrk="1" hangingPunct="1">
              <a:spcBef>
                <a:spcPct val="30000"/>
              </a:spcBef>
              <a:buFontTx/>
              <a:buAutoNum type="arabicPeriod"/>
            </a:pPr>
            <a:r>
              <a:rPr lang="ru-RU" sz="1800" b="1" smtClean="0"/>
              <a:t>Платежный баланс и Международная инвестиционная позиция</a:t>
            </a:r>
            <a:r>
              <a:rPr lang="en-US" sz="1800" b="1" smtClean="0"/>
              <a:t> (</a:t>
            </a:r>
            <a:r>
              <a:rPr lang="ru-RU" sz="1800" b="1" smtClean="0"/>
              <a:t>РПБ</a:t>
            </a:r>
            <a:r>
              <a:rPr lang="en-US" sz="1800" b="1" smtClean="0"/>
              <a:t>6 2009)</a:t>
            </a:r>
          </a:p>
          <a:p>
            <a:pPr marL="1371600" lvl="2" indent="-457200" eaLnBrk="1" hangingPunct="1">
              <a:spcBef>
                <a:spcPct val="30000"/>
              </a:spcBef>
            </a:pPr>
            <a:r>
              <a:rPr lang="ru-RU" sz="1600" b="1" smtClean="0"/>
              <a:t>Связь с остальным миром</a:t>
            </a:r>
            <a:endParaRPr lang="en-US" sz="1600" b="1" smtClean="0"/>
          </a:p>
          <a:p>
            <a:pPr marL="952500" lvl="1" indent="-495300" eaLnBrk="1" hangingPunct="1">
              <a:spcBef>
                <a:spcPct val="30000"/>
              </a:spcBef>
              <a:buFontTx/>
              <a:buAutoNum type="arabicPeriod"/>
            </a:pPr>
            <a:r>
              <a:rPr lang="ru-RU" sz="1800" b="1" smtClean="0"/>
              <a:t>Статистика государственных финансов</a:t>
            </a:r>
            <a:r>
              <a:rPr lang="en-US" sz="1800" b="1" smtClean="0"/>
              <a:t>, </a:t>
            </a:r>
            <a:r>
              <a:rPr lang="ru-RU" sz="1800" b="1" smtClean="0"/>
              <a:t>РСГФ 2001 </a:t>
            </a:r>
            <a:r>
              <a:rPr lang="en-US" sz="1800" b="1" smtClean="0"/>
              <a:t>(2012)</a:t>
            </a:r>
          </a:p>
          <a:p>
            <a:pPr marL="1371600" lvl="2" indent="-457200" eaLnBrk="1" hangingPunct="1">
              <a:spcBef>
                <a:spcPct val="30000"/>
              </a:spcBef>
              <a:spcAft>
                <a:spcPct val="50000"/>
              </a:spcAft>
            </a:pPr>
            <a:r>
              <a:rPr lang="ru-RU" sz="1600" b="1" smtClean="0"/>
              <a:t>экономическая деятельность и влияние государства на экономику, устойчивое развитие фискальной политики государства</a:t>
            </a:r>
          </a:p>
          <a:p>
            <a:pPr marL="952500" lvl="1" indent="-495300" eaLnBrk="1" hangingPunct="1">
              <a:spcBef>
                <a:spcPct val="30000"/>
              </a:spcBef>
              <a:buFontTx/>
              <a:buAutoNum type="arabicPeriod"/>
            </a:pPr>
            <a:r>
              <a:rPr lang="ru-RU" sz="1800" b="1" smtClean="0"/>
              <a:t>Денежно-кредитная и финансовая статистика</a:t>
            </a:r>
            <a:r>
              <a:rPr lang="en-US" sz="1800" b="1" smtClean="0"/>
              <a:t>, </a:t>
            </a:r>
            <a:r>
              <a:rPr lang="ru-RU" sz="1800" b="1" smtClean="0"/>
              <a:t>Руководство по денежно-кредитной и финансовой статистике</a:t>
            </a:r>
            <a:r>
              <a:rPr lang="fr-CH" sz="1800" b="1" smtClean="0"/>
              <a:t> (MFSM)</a:t>
            </a:r>
            <a:r>
              <a:rPr lang="ru-RU" sz="1800" b="1" smtClean="0"/>
              <a:t> </a:t>
            </a:r>
            <a:r>
              <a:rPr lang="en-US" sz="1800" b="1" smtClean="0"/>
              <a:t>2000</a:t>
            </a:r>
            <a:r>
              <a:rPr lang="ru-RU" sz="1800" b="1" smtClean="0"/>
              <a:t>.</a:t>
            </a:r>
            <a:endParaRPr lang="en-US" sz="1800" b="1" smtClean="0"/>
          </a:p>
          <a:p>
            <a:pPr marL="1371600" lvl="2" indent="-457200" eaLnBrk="1" hangingPunct="1">
              <a:spcBef>
                <a:spcPct val="30000"/>
              </a:spcBef>
            </a:pPr>
            <a:r>
              <a:rPr lang="ru-RU" sz="1600" b="1" smtClean="0"/>
              <a:t>финансовая система</a:t>
            </a:r>
            <a:r>
              <a:rPr lang="en-US" sz="1600" b="1" smtClean="0"/>
              <a:t>, </a:t>
            </a:r>
            <a:r>
              <a:rPr lang="ru-RU" sz="1600" b="1" smtClean="0"/>
              <a:t>финансовые активы и пассивы</a:t>
            </a:r>
            <a:endParaRPr lang="nb-NO" sz="1800" smtClean="0"/>
          </a:p>
        </p:txBody>
      </p:sp>
      <p:sp>
        <p:nvSpPr>
          <p:cNvPr id="17411" name="Line 6"/>
          <p:cNvSpPr>
            <a:spLocks noChangeShapeType="1"/>
          </p:cNvSpPr>
          <p:nvPr/>
        </p:nvSpPr>
        <p:spPr bwMode="auto">
          <a:xfrm>
            <a:off x="468313" y="1628775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250825" y="1060450"/>
            <a:ext cx="86423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/>
              <a:t>Концептуальная связь между различными системами экономической статистики</a:t>
            </a:r>
            <a:endParaRPr lang="nb-NO" sz="1600" b="1">
              <a:latin typeface="Arial" charset="0"/>
            </a:endParaRPr>
          </a:p>
        </p:txBody>
      </p:sp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95288" y="1706563"/>
            <a:ext cx="820896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>
              <a:spcBef>
                <a:spcPct val="20000"/>
              </a:spcBef>
            </a:pPr>
            <a:r>
              <a:rPr lang="ru-RU" sz="2400" b="1">
                <a:solidFill>
                  <a:srgbClr val="21467B"/>
                </a:solidFill>
                <a:latin typeface="Arial" charset="0"/>
              </a:rPr>
              <a:t>Общие черты для рассмотрения</a:t>
            </a:r>
            <a:r>
              <a:rPr lang="en-US" sz="2400" b="1">
                <a:solidFill>
                  <a:srgbClr val="21467B"/>
                </a:solidFill>
                <a:latin typeface="Arial" charset="0"/>
              </a:rPr>
              <a:t>:</a:t>
            </a:r>
          </a:p>
          <a:p>
            <a:pPr marL="571500" indent="-571500">
              <a:spcBef>
                <a:spcPct val="20000"/>
              </a:spcBef>
            </a:pPr>
            <a:endParaRPr lang="en-US" sz="24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Единицы </a:t>
            </a:r>
            <a:endParaRPr lang="en-US" sz="22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Институциональные сектора</a:t>
            </a:r>
            <a:endParaRPr lang="en-US" sz="22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Резидентная принадлежность</a:t>
            </a:r>
            <a:endParaRPr lang="en-US" sz="22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Запасы, потоки и их интегрирование</a:t>
            </a:r>
            <a:endParaRPr lang="en-US" sz="22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Правила бухгалтерского учета</a:t>
            </a:r>
            <a:endParaRPr lang="en-US" sz="22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Стоимостная оценка</a:t>
            </a:r>
            <a:endParaRPr lang="en-US" sz="22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Время регистрации</a:t>
            </a:r>
          </a:p>
          <a:p>
            <a:pPr marL="952500" lvl="1" indent="-495300">
              <a:spcBef>
                <a:spcPct val="20000"/>
              </a:spcBef>
              <a:buFontTx/>
              <a:buAutoNum type="arabicPeriod"/>
            </a:pPr>
            <a:r>
              <a:rPr lang="ru-RU" sz="2200" b="1">
                <a:solidFill>
                  <a:srgbClr val="21467B"/>
                </a:solidFill>
                <a:latin typeface="Arial" charset="0"/>
              </a:rPr>
              <a:t>Источники данных</a:t>
            </a:r>
            <a:endParaRPr lang="en-US" sz="2200" b="1">
              <a:solidFill>
                <a:srgbClr val="21467B"/>
              </a:solidFill>
              <a:latin typeface="Arial" charset="0"/>
            </a:endParaRPr>
          </a:p>
          <a:p>
            <a:pPr marL="952500" lvl="1" indent="-495300">
              <a:spcBef>
                <a:spcPct val="20000"/>
              </a:spcBef>
              <a:buFontTx/>
              <a:buChar char="–"/>
            </a:pPr>
            <a:endParaRPr lang="nb-NO" sz="2000">
              <a:solidFill>
                <a:srgbClr val="21467B"/>
              </a:solidFill>
              <a:latin typeface="Arial" charset="0"/>
            </a:endParaRPr>
          </a:p>
        </p:txBody>
      </p:sp>
      <p:sp>
        <p:nvSpPr>
          <p:cNvPr id="18435" name="Line 6"/>
          <p:cNvSpPr>
            <a:spLocks noChangeShapeType="1"/>
          </p:cNvSpPr>
          <p:nvPr/>
        </p:nvSpPr>
        <p:spPr bwMode="auto">
          <a:xfrm>
            <a:off x="539750" y="1700213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50825" y="908050"/>
            <a:ext cx="86423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/>
              <a:t>Концептуальная связь между различными системами экономической статистики</a:t>
            </a:r>
            <a:endParaRPr lang="nb-NO" sz="1800" b="1">
              <a:latin typeface="Arial" charset="0"/>
            </a:endParaRPr>
          </a:p>
        </p:txBody>
      </p:sp>
      <p:sp>
        <p:nvSpPr>
          <p:cNvPr id="19458" name="Line 6"/>
          <p:cNvSpPr>
            <a:spLocks noChangeShapeType="1"/>
          </p:cNvSpPr>
          <p:nvPr/>
        </p:nvSpPr>
        <p:spPr bwMode="auto">
          <a:xfrm>
            <a:off x="468313" y="1628775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Rectangle 22"/>
          <p:cNvSpPr>
            <a:spLocks noChangeArrowheads="1"/>
          </p:cNvSpPr>
          <p:nvPr/>
        </p:nvSpPr>
        <p:spPr bwMode="auto">
          <a:xfrm>
            <a:off x="2051050" y="1773238"/>
            <a:ext cx="1152525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Счет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производства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19460" name="Rectangle 23"/>
          <p:cNvSpPr>
            <a:spLocks noChangeArrowheads="1"/>
          </p:cNvSpPr>
          <p:nvPr/>
        </p:nvSpPr>
        <p:spPr bwMode="auto">
          <a:xfrm>
            <a:off x="2051050" y="2906713"/>
            <a:ext cx="1081088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Счета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доходов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19461" name="Rectangle 25"/>
          <p:cNvSpPr>
            <a:spLocks noChangeArrowheads="1"/>
          </p:cNvSpPr>
          <p:nvPr/>
        </p:nvSpPr>
        <p:spPr bwMode="auto">
          <a:xfrm>
            <a:off x="2051050" y="4048125"/>
            <a:ext cx="1152525" cy="9318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100" b="1">
                <a:latin typeface="Arial Narrow" pitchFamily="34" charset="0"/>
              </a:rPr>
              <a:t>Капитальные </a:t>
            </a:r>
          </a:p>
          <a:p>
            <a:pPr algn="ctr" eaLnBrk="0" hangingPunct="0"/>
            <a:r>
              <a:rPr lang="ru-RU" sz="1100" b="1">
                <a:latin typeface="Arial Narrow" pitchFamily="34" charset="0"/>
              </a:rPr>
              <a:t>трансферты и</a:t>
            </a:r>
          </a:p>
          <a:p>
            <a:pPr algn="ctr" eaLnBrk="0" hangingPunct="0"/>
            <a:r>
              <a:rPr lang="ru-RU" sz="1100" b="1">
                <a:latin typeface="Arial Narrow" pitchFamily="34" charset="0"/>
              </a:rPr>
              <a:t>Нефинансовые </a:t>
            </a:r>
          </a:p>
          <a:p>
            <a:pPr algn="ctr" eaLnBrk="0" hangingPunct="0"/>
            <a:r>
              <a:rPr lang="ru-RU" sz="1100" b="1">
                <a:latin typeface="Arial Narrow" pitchFamily="34" charset="0"/>
              </a:rPr>
              <a:t>Активы</a:t>
            </a:r>
          </a:p>
        </p:txBody>
      </p:sp>
      <p:sp>
        <p:nvSpPr>
          <p:cNvPr id="19462" name="Rectangle 24"/>
          <p:cNvSpPr>
            <a:spLocks noChangeArrowheads="1"/>
          </p:cNvSpPr>
          <p:nvPr/>
        </p:nvSpPr>
        <p:spPr bwMode="auto">
          <a:xfrm>
            <a:off x="2051050" y="5440363"/>
            <a:ext cx="1152525" cy="9350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100" b="1">
                <a:latin typeface="Arial Narrow" pitchFamily="34" charset="0"/>
              </a:rPr>
              <a:t>Финансовые </a:t>
            </a:r>
          </a:p>
          <a:p>
            <a:pPr algn="ctr" eaLnBrk="0" hangingPunct="0"/>
            <a:r>
              <a:rPr lang="ru-RU" sz="1100" b="1">
                <a:latin typeface="Arial Narrow" pitchFamily="34" charset="0"/>
              </a:rPr>
              <a:t>активы и </a:t>
            </a:r>
          </a:p>
          <a:p>
            <a:pPr algn="ctr" eaLnBrk="0" hangingPunct="0"/>
            <a:r>
              <a:rPr lang="ru-RU" sz="1100" b="1">
                <a:latin typeface="Arial Narrow" pitchFamily="34" charset="0"/>
              </a:rPr>
              <a:t>обязательства</a:t>
            </a:r>
            <a:endParaRPr lang="en-US" sz="1100" b="1">
              <a:latin typeface="Arial Narrow" pitchFamily="34" charset="0"/>
            </a:endParaRPr>
          </a:p>
        </p:txBody>
      </p:sp>
      <p:sp>
        <p:nvSpPr>
          <p:cNvPr id="19463" name="Rectangle 27"/>
          <p:cNvSpPr>
            <a:spLocks noChangeArrowheads="1"/>
          </p:cNvSpPr>
          <p:nvPr/>
        </p:nvSpPr>
        <p:spPr bwMode="auto">
          <a:xfrm>
            <a:off x="3563938" y="4073525"/>
            <a:ext cx="1008062" cy="2308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Другие 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экономичес-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кие потоки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64" name="Rectangle 26"/>
          <p:cNvSpPr>
            <a:spLocks noChangeArrowheads="1"/>
          </p:cNvSpPr>
          <p:nvPr/>
        </p:nvSpPr>
        <p:spPr bwMode="auto">
          <a:xfrm>
            <a:off x="4938713" y="4076700"/>
            <a:ext cx="1073150" cy="23050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Заключитель-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ный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баланс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65" name="Rectangle 26"/>
          <p:cNvSpPr>
            <a:spLocks noChangeArrowheads="1"/>
          </p:cNvSpPr>
          <p:nvPr/>
        </p:nvSpPr>
        <p:spPr bwMode="auto">
          <a:xfrm>
            <a:off x="827088" y="4076700"/>
            <a:ext cx="914400" cy="23050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Начальный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баланс</a:t>
            </a:r>
          </a:p>
          <a:p>
            <a:pPr algn="ctr"/>
            <a:endParaRPr lang="en-US" sz="1200" b="1">
              <a:latin typeface="Arial Narrow" pitchFamily="34" charset="0"/>
            </a:endParaRPr>
          </a:p>
        </p:txBody>
      </p:sp>
      <p:sp>
        <p:nvSpPr>
          <p:cNvPr id="19466" name="AutoShape 64"/>
          <p:cNvSpPr>
            <a:spLocks/>
          </p:cNvSpPr>
          <p:nvPr/>
        </p:nvSpPr>
        <p:spPr bwMode="auto">
          <a:xfrm>
            <a:off x="611188" y="1773238"/>
            <a:ext cx="73025" cy="1819275"/>
          </a:xfrm>
          <a:prstGeom prst="leftBrace">
            <a:avLst>
              <a:gd name="adj1" fmla="val 2076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s-IS" sz="2400">
              <a:latin typeface="Times New Roman" pitchFamily="18" charset="0"/>
            </a:endParaRPr>
          </a:p>
        </p:txBody>
      </p:sp>
      <p:sp>
        <p:nvSpPr>
          <p:cNvPr id="19467" name="Text Box 65"/>
          <p:cNvSpPr txBox="1">
            <a:spLocks noChangeArrowheads="1"/>
          </p:cNvSpPr>
          <p:nvPr/>
        </p:nvSpPr>
        <p:spPr bwMode="auto">
          <a:xfrm rot="-5400000">
            <a:off x="-794543" y="2472531"/>
            <a:ext cx="23796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rgbClr val="CC0000"/>
                </a:solidFill>
                <a:latin typeface="Times New Roman" pitchFamily="18" charset="0"/>
              </a:rPr>
              <a:t>Счета текущих операций</a:t>
            </a:r>
            <a:endParaRPr lang="en-US" sz="16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68" name="AutoShape 66"/>
          <p:cNvSpPr>
            <a:spLocks/>
          </p:cNvSpPr>
          <p:nvPr/>
        </p:nvSpPr>
        <p:spPr bwMode="auto">
          <a:xfrm>
            <a:off x="598488" y="3921125"/>
            <a:ext cx="76200" cy="2460625"/>
          </a:xfrm>
          <a:prstGeom prst="leftBrace">
            <a:avLst>
              <a:gd name="adj1" fmla="val 2690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s-IS" sz="2400">
              <a:latin typeface="Times New Roman" pitchFamily="18" charset="0"/>
            </a:endParaRPr>
          </a:p>
        </p:txBody>
      </p:sp>
      <p:sp>
        <p:nvSpPr>
          <p:cNvPr id="19469" name="Text Box 67"/>
          <p:cNvSpPr txBox="1">
            <a:spLocks noChangeArrowheads="1"/>
          </p:cNvSpPr>
          <p:nvPr/>
        </p:nvSpPr>
        <p:spPr bwMode="auto">
          <a:xfrm rot="-5400000">
            <a:off x="-495300" y="5075238"/>
            <a:ext cx="176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rgbClr val="CC0000"/>
                </a:solidFill>
                <a:latin typeface="Times New Roman" pitchFamily="18" charset="0"/>
              </a:rPr>
              <a:t>Счета накопления</a:t>
            </a:r>
            <a:endParaRPr lang="en-US" sz="1600">
              <a:solidFill>
                <a:srgbClr val="CC0000"/>
              </a:solidFill>
              <a:latin typeface="Times New Roman" pitchFamily="18" charset="0"/>
            </a:endParaRPr>
          </a:p>
        </p:txBody>
      </p:sp>
      <p:cxnSp>
        <p:nvCxnSpPr>
          <p:cNvPr id="19470" name="AutoShape 21"/>
          <p:cNvCxnSpPr>
            <a:cxnSpLocks noChangeShapeType="1"/>
            <a:stCxn id="19459" idx="2"/>
            <a:endCxn id="19460" idx="0"/>
          </p:cNvCxnSpPr>
          <p:nvPr/>
        </p:nvCxnSpPr>
        <p:spPr bwMode="auto">
          <a:xfrm flipH="1">
            <a:off x="2592388" y="2459038"/>
            <a:ext cx="3492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1" name="AutoShape 22"/>
          <p:cNvCxnSpPr>
            <a:cxnSpLocks noChangeShapeType="1"/>
            <a:stCxn id="19460" idx="2"/>
            <a:endCxn id="19461" idx="0"/>
          </p:cNvCxnSpPr>
          <p:nvPr/>
        </p:nvCxnSpPr>
        <p:spPr bwMode="auto">
          <a:xfrm>
            <a:off x="2592388" y="3592513"/>
            <a:ext cx="34925" cy="455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2" name="AutoShape 23"/>
          <p:cNvCxnSpPr>
            <a:cxnSpLocks noChangeShapeType="1"/>
            <a:stCxn id="19461" idx="2"/>
            <a:endCxn id="19462" idx="0"/>
          </p:cNvCxnSpPr>
          <p:nvPr/>
        </p:nvCxnSpPr>
        <p:spPr bwMode="auto">
          <a:xfrm>
            <a:off x="2627313" y="4979988"/>
            <a:ext cx="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2339975" y="2479675"/>
            <a:ext cx="50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Arial Narrow" pitchFamily="34" charset="0"/>
              </a:rPr>
              <a:t>ВВП</a:t>
            </a:r>
            <a:endParaRPr lang="nb-NO" sz="1400" b="1">
              <a:latin typeface="Arial Narrow" pitchFamily="34" charset="0"/>
            </a:endParaRPr>
          </a:p>
        </p:txBody>
      </p:sp>
      <p:sp>
        <p:nvSpPr>
          <p:cNvPr id="19474" name="Text Box 26"/>
          <p:cNvSpPr txBox="1">
            <a:spLocks noChangeArrowheads="1"/>
          </p:cNvSpPr>
          <p:nvPr/>
        </p:nvSpPr>
        <p:spPr bwMode="auto">
          <a:xfrm>
            <a:off x="2051050" y="3644900"/>
            <a:ext cx="1271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Arial Narrow" pitchFamily="34" charset="0"/>
              </a:rPr>
              <a:t>Сбережения</a:t>
            </a:r>
          </a:p>
        </p:txBody>
      </p:sp>
      <p:sp>
        <p:nvSpPr>
          <p:cNvPr id="19475" name="Text Box 27"/>
          <p:cNvSpPr txBox="1">
            <a:spLocks noChangeArrowheads="1"/>
          </p:cNvSpPr>
          <p:nvPr/>
        </p:nvSpPr>
        <p:spPr bwMode="auto">
          <a:xfrm>
            <a:off x="1763713" y="5013325"/>
            <a:ext cx="17287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Arial Narrow" pitchFamily="34" charset="0"/>
              </a:rPr>
              <a:t>Чистое кредитование</a:t>
            </a:r>
            <a:r>
              <a:rPr lang="en-US" sz="1100" b="1">
                <a:latin typeface="Arial Narrow" pitchFamily="34" charset="0"/>
              </a:rPr>
              <a:t>/</a:t>
            </a:r>
            <a:endParaRPr lang="ru-RU" sz="1100" b="1">
              <a:latin typeface="Arial Narrow" pitchFamily="34" charset="0"/>
            </a:endParaRPr>
          </a:p>
          <a:p>
            <a:r>
              <a:rPr lang="ru-RU" sz="1100" b="1">
                <a:latin typeface="Arial Narrow" pitchFamily="34" charset="0"/>
              </a:rPr>
              <a:t>заимствование</a:t>
            </a:r>
            <a:endParaRPr lang="nb-NO" sz="1100" b="1">
              <a:latin typeface="Arial Narrow" pitchFamily="34" charset="0"/>
            </a:endParaRPr>
          </a:p>
        </p:txBody>
      </p:sp>
      <p:sp>
        <p:nvSpPr>
          <p:cNvPr id="19476" name="Line 29"/>
          <p:cNvSpPr>
            <a:spLocks noChangeShapeType="1"/>
          </p:cNvSpPr>
          <p:nvPr/>
        </p:nvSpPr>
        <p:spPr bwMode="auto">
          <a:xfrm>
            <a:off x="1763713" y="45085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30"/>
          <p:cNvSpPr>
            <a:spLocks noChangeShapeType="1"/>
          </p:cNvSpPr>
          <p:nvPr/>
        </p:nvSpPr>
        <p:spPr bwMode="auto">
          <a:xfrm>
            <a:off x="1763713" y="58769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31"/>
          <p:cNvSpPr>
            <a:spLocks noChangeShapeType="1"/>
          </p:cNvSpPr>
          <p:nvPr/>
        </p:nvSpPr>
        <p:spPr bwMode="auto">
          <a:xfrm>
            <a:off x="3203575" y="45085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32"/>
          <p:cNvSpPr>
            <a:spLocks noChangeShapeType="1"/>
          </p:cNvSpPr>
          <p:nvPr/>
        </p:nvSpPr>
        <p:spPr bwMode="auto">
          <a:xfrm>
            <a:off x="3203575" y="58769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33"/>
          <p:cNvSpPr>
            <a:spLocks noChangeShapeType="1"/>
          </p:cNvSpPr>
          <p:nvPr/>
        </p:nvSpPr>
        <p:spPr bwMode="auto">
          <a:xfrm>
            <a:off x="4572000" y="45085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34"/>
          <p:cNvSpPr>
            <a:spLocks noChangeShapeType="1"/>
          </p:cNvSpPr>
          <p:nvPr/>
        </p:nvSpPr>
        <p:spPr bwMode="auto">
          <a:xfrm>
            <a:off x="4572000" y="58769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Rectangle 54"/>
          <p:cNvSpPr>
            <a:spLocks noChangeArrowheads="1"/>
          </p:cNvSpPr>
          <p:nvPr/>
        </p:nvSpPr>
        <p:spPr bwMode="auto">
          <a:xfrm>
            <a:off x="4370388" y="1706563"/>
            <a:ext cx="3441700" cy="1651000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200" b="1">
                <a:latin typeface="Arial Narrow" pitchFamily="34" charset="0"/>
              </a:rPr>
              <a:t>Распределение счетов доходов</a:t>
            </a:r>
            <a:r>
              <a:rPr lang="fr-CH" sz="1200" b="1">
                <a:latin typeface="Arial Narrow" pitchFamily="34" charset="0"/>
              </a:rPr>
              <a:t> и расходов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83" name="Rectangle 56"/>
          <p:cNvSpPr>
            <a:spLocks noChangeArrowheads="1"/>
          </p:cNvSpPr>
          <p:nvPr/>
        </p:nvSpPr>
        <p:spPr bwMode="auto">
          <a:xfrm>
            <a:off x="4356100" y="3500438"/>
            <a:ext cx="3436938" cy="287337"/>
          </a:xfrm>
          <a:prstGeom prst="rect">
            <a:avLst/>
          </a:prstGeom>
          <a:solidFill>
            <a:srgbClr val="CCFF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Использование счета доходов и расходов 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84" name="Rectangle 57"/>
          <p:cNvSpPr>
            <a:spLocks noChangeArrowheads="1"/>
          </p:cNvSpPr>
          <p:nvPr/>
        </p:nvSpPr>
        <p:spPr bwMode="auto">
          <a:xfrm>
            <a:off x="4427538" y="2298700"/>
            <a:ext cx="3384550" cy="274638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Счет первичного распределения доходов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85" name="Rectangle 58"/>
          <p:cNvSpPr>
            <a:spLocks noChangeArrowheads="1"/>
          </p:cNvSpPr>
          <p:nvPr/>
        </p:nvSpPr>
        <p:spPr bwMode="auto">
          <a:xfrm>
            <a:off x="4427538" y="2968625"/>
            <a:ext cx="3384550" cy="388938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Счёт перераспределения дохода 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в натуральной форме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86" name="Rectangle 59"/>
          <p:cNvSpPr>
            <a:spLocks noChangeArrowheads="1"/>
          </p:cNvSpPr>
          <p:nvPr/>
        </p:nvSpPr>
        <p:spPr bwMode="auto">
          <a:xfrm>
            <a:off x="4427538" y="2636838"/>
            <a:ext cx="3384550" cy="274637"/>
          </a:xfrm>
          <a:prstGeom prst="rect">
            <a:avLst/>
          </a:prstGeom>
          <a:solidFill>
            <a:srgbClr val="FFFF66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Счет вторичного распределения доходов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87" name="Rectangle 70"/>
          <p:cNvSpPr>
            <a:spLocks noChangeArrowheads="1"/>
          </p:cNvSpPr>
          <p:nvPr/>
        </p:nvSpPr>
        <p:spPr bwMode="auto">
          <a:xfrm>
            <a:off x="4427538" y="1984375"/>
            <a:ext cx="3384550" cy="27463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Счет образования доходов 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19488" name="AutoShape 68"/>
          <p:cNvSpPr>
            <a:spLocks/>
          </p:cNvSpPr>
          <p:nvPr/>
        </p:nvSpPr>
        <p:spPr bwMode="auto">
          <a:xfrm>
            <a:off x="6124575" y="4005263"/>
            <a:ext cx="103188" cy="2447925"/>
          </a:xfrm>
          <a:prstGeom prst="rightBrace">
            <a:avLst>
              <a:gd name="adj1" fmla="val 1976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s-IS" sz="2400">
              <a:latin typeface="Times New Roman" pitchFamily="18" charset="0"/>
            </a:endParaRPr>
          </a:p>
        </p:txBody>
      </p:sp>
      <p:sp>
        <p:nvSpPr>
          <p:cNvPr id="19489" name="Text Box 69"/>
          <p:cNvSpPr txBox="1">
            <a:spLocks noChangeArrowheads="1"/>
          </p:cNvSpPr>
          <p:nvPr/>
        </p:nvSpPr>
        <p:spPr bwMode="auto">
          <a:xfrm rot="-5400000">
            <a:off x="5116513" y="5067300"/>
            <a:ext cx="2749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solidFill>
                  <a:srgbClr val="CC0000"/>
                </a:solidFill>
                <a:latin typeface="Times New Roman" pitchFamily="18" charset="0"/>
              </a:rPr>
              <a:t>Баланс активов и пассивов</a:t>
            </a:r>
            <a:endParaRPr lang="en-US" sz="160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9490" name="Text Box 44"/>
          <p:cNvSpPr txBox="1">
            <a:spLocks noChangeArrowheads="1"/>
          </p:cNvSpPr>
          <p:nvPr/>
        </p:nvSpPr>
        <p:spPr bwMode="auto">
          <a:xfrm>
            <a:off x="7092950" y="4502150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СНС</a:t>
            </a:r>
            <a:endParaRPr lang="nb-NO" sz="4000" b="1"/>
          </a:p>
        </p:txBody>
      </p:sp>
      <p:sp>
        <p:nvSpPr>
          <p:cNvPr id="19491" name="AutoShape 51"/>
          <p:cNvSpPr>
            <a:spLocks noChangeArrowheads="1"/>
          </p:cNvSpPr>
          <p:nvPr/>
        </p:nvSpPr>
        <p:spPr bwMode="auto">
          <a:xfrm>
            <a:off x="3122613" y="2565400"/>
            <a:ext cx="1223962" cy="7921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250825" y="765175"/>
            <a:ext cx="86423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/>
              <a:t>Концептуальная связь между различными системами экономической статистики</a:t>
            </a:r>
            <a:endParaRPr lang="nb-NO" sz="1800" b="1">
              <a:latin typeface="Arial" charset="0"/>
            </a:endParaRPr>
          </a:p>
        </p:txBody>
      </p:sp>
      <p:sp>
        <p:nvSpPr>
          <p:cNvPr id="20482" name="Line 5"/>
          <p:cNvSpPr>
            <a:spLocks noChangeShapeType="1"/>
          </p:cNvSpPr>
          <p:nvPr/>
        </p:nvSpPr>
        <p:spPr bwMode="auto">
          <a:xfrm>
            <a:off x="468313" y="1557338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51050" y="1644650"/>
            <a:ext cx="2665413" cy="1295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u="sng">
                <a:latin typeface="Arial Narrow" pitchFamily="34" charset="0"/>
              </a:rPr>
              <a:t>Счет текущих операций</a:t>
            </a:r>
            <a:endParaRPr lang="en-US" sz="1200" b="1" u="sng">
              <a:latin typeface="Arial Narrow" pitchFamily="34" charset="0"/>
            </a:endParaRPr>
          </a:p>
          <a:p>
            <a:pPr algn="ctr" eaLnBrk="0" hangingPunct="0"/>
            <a:r>
              <a:rPr lang="fr-CH" sz="1200" b="1">
                <a:latin typeface="Arial Narrow" pitchFamily="34" charset="0"/>
              </a:rPr>
              <a:t>У</a:t>
            </a:r>
            <a:r>
              <a:rPr lang="ru-RU" sz="1200" b="1">
                <a:latin typeface="Arial Narrow" pitchFamily="34" charset="0"/>
              </a:rPr>
              <a:t>чет операций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по товарам</a:t>
            </a:r>
            <a:r>
              <a:rPr lang="en-US" sz="1200" b="1">
                <a:latin typeface="Arial Narrow" pitchFamily="34" charset="0"/>
              </a:rPr>
              <a:t>,</a:t>
            </a:r>
            <a:r>
              <a:rPr lang="ru-RU" sz="1200" b="1">
                <a:latin typeface="Arial Narrow" pitchFamily="34" charset="0"/>
              </a:rPr>
              <a:t> услугам,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доходам и расходам,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текущим трансфертам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51050" y="3321050"/>
            <a:ext cx="2665413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u="sng">
                <a:latin typeface="Arial Narrow" pitchFamily="34" charset="0"/>
              </a:rPr>
              <a:t>Счет операций с капиталом</a:t>
            </a:r>
            <a:endParaRPr lang="en-US" sz="1200" b="1" u="sng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Учет операций по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капитальным трансфертам и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нефинансовых непроизведенных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активов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9388" y="4921250"/>
            <a:ext cx="1825625" cy="167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u="sng">
                <a:latin typeface="Arial Narrow" pitchFamily="34" charset="0"/>
              </a:rPr>
              <a:t>Положение МИП</a:t>
            </a:r>
            <a:endParaRPr lang="en-US" sz="1200" b="1" u="sng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Начальные балансы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 финансовых активов и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пассивов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411413" y="4921250"/>
            <a:ext cx="1828800" cy="167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u="sng">
                <a:latin typeface="Arial Narrow" pitchFamily="34" charset="0"/>
              </a:rPr>
              <a:t>Финансовый счет</a:t>
            </a:r>
            <a:endParaRPr lang="en-US" sz="1200" b="1" u="sng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Отражение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финансовых активов и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пассивов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 в учете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019925" y="4921250"/>
            <a:ext cx="1873250" cy="167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u="sng">
                <a:latin typeface="Arial Narrow" pitchFamily="34" charset="0"/>
              </a:rPr>
              <a:t>Положение МИП</a:t>
            </a:r>
            <a:endParaRPr lang="en-US" sz="1200" b="1" u="sng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Заключительные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балансы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финансовых активов и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пассивов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448050" y="2940050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448050" y="4540250"/>
            <a:ext cx="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643438" y="4921250"/>
            <a:ext cx="1905000" cy="167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u="sng">
                <a:latin typeface="Arial Narrow" pitchFamily="34" charset="0"/>
              </a:rPr>
              <a:t>Другие изменения в</a:t>
            </a:r>
            <a:endParaRPr lang="en-US" sz="1200" b="1" u="sng">
              <a:latin typeface="Arial Narrow" pitchFamily="34" charset="0"/>
            </a:endParaRPr>
          </a:p>
          <a:p>
            <a:pPr algn="ctr" eaLnBrk="0" hangingPunct="0"/>
            <a:r>
              <a:rPr lang="ru-RU" sz="1200" b="1" u="sng">
                <a:latin typeface="Arial Narrow" pitchFamily="34" charset="0"/>
              </a:rPr>
              <a:t>счете активов</a:t>
            </a:r>
            <a:endParaRPr lang="en-US" sz="1200" b="1" u="sng">
              <a:latin typeface="Arial Narrow" pitchFamily="34" charset="0"/>
            </a:endParaRPr>
          </a:p>
          <a:p>
            <a:pPr algn="ctr" eaLnBrk="0" hangingPunct="0"/>
            <a:r>
              <a:rPr lang="en-US" sz="1200" b="1">
                <a:latin typeface="Arial Narrow" pitchFamily="34" charset="0"/>
              </a:rPr>
              <a:t>(</a:t>
            </a:r>
            <a:r>
              <a:rPr lang="ru-RU" sz="1200" b="1">
                <a:latin typeface="Arial Narrow" pitchFamily="34" charset="0"/>
              </a:rPr>
              <a:t>МИП)</a:t>
            </a:r>
            <a:r>
              <a:rPr lang="en-US" sz="1200" b="1">
                <a:latin typeface="Arial Narrow" pitchFamily="34" charset="0"/>
              </a:rPr>
              <a:t> </a:t>
            </a:r>
            <a:r>
              <a:rPr lang="ru-RU" sz="1200" b="1">
                <a:latin typeface="Arial Narrow" pitchFamily="34" charset="0"/>
              </a:rPr>
              <a:t>Согласование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изменений в МИП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 с операциями в 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финансовых счетах</a:t>
            </a:r>
            <a:r>
              <a:rPr lang="en-US" sz="1200" b="1">
                <a:latin typeface="Arial Narrow" pitchFamily="34" charset="0"/>
              </a:rPr>
              <a:t>.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1979613" y="560705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262438" y="560705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6562725" y="560705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 Box 19"/>
          <p:cNvSpPr txBox="1">
            <a:spLocks noChangeArrowheads="1"/>
          </p:cNvSpPr>
          <p:nvPr/>
        </p:nvSpPr>
        <p:spPr bwMode="auto">
          <a:xfrm>
            <a:off x="2411413" y="4581525"/>
            <a:ext cx="3527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Arial Narrow" pitchFamily="34" charset="0"/>
              </a:rPr>
              <a:t>Чистое кредитование/ заимствование</a:t>
            </a:r>
          </a:p>
        </p:txBody>
      </p:sp>
      <p:sp>
        <p:nvSpPr>
          <p:cNvPr id="20495" name="Text Box 20"/>
          <p:cNvSpPr txBox="1">
            <a:spLocks noChangeArrowheads="1"/>
          </p:cNvSpPr>
          <p:nvPr/>
        </p:nvSpPr>
        <p:spPr bwMode="auto">
          <a:xfrm>
            <a:off x="2551113" y="3011488"/>
            <a:ext cx="2125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Arial Narrow" pitchFamily="34" charset="0"/>
              </a:rPr>
              <a:t>Сальдо текущих операций</a:t>
            </a:r>
            <a:endParaRPr lang="nb-NO" sz="1400" b="1">
              <a:latin typeface="Arial Narrow" pitchFamily="34" charset="0"/>
            </a:endParaRPr>
          </a:p>
        </p:txBody>
      </p:sp>
      <p:sp>
        <p:nvSpPr>
          <p:cNvPr id="20496" name="Text Box 21"/>
          <p:cNvSpPr txBox="1">
            <a:spLocks noChangeArrowheads="1"/>
          </p:cNvSpPr>
          <p:nvPr/>
        </p:nvSpPr>
        <p:spPr bwMode="auto">
          <a:xfrm>
            <a:off x="5724525" y="3357563"/>
            <a:ext cx="307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ПБ и МИП</a:t>
            </a:r>
            <a:endParaRPr lang="nb-NO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2"/>
          <p:cNvSpPr>
            <a:spLocks noChangeArrowheads="1"/>
          </p:cNvSpPr>
          <p:nvPr/>
        </p:nvSpPr>
        <p:spPr bwMode="auto">
          <a:xfrm>
            <a:off x="2335213" y="1582738"/>
            <a:ext cx="1012825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Доходы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22530" name="Rectangle 23"/>
          <p:cNvSpPr>
            <a:spLocks noChangeArrowheads="1"/>
          </p:cNvSpPr>
          <p:nvPr/>
        </p:nvSpPr>
        <p:spPr bwMode="auto">
          <a:xfrm>
            <a:off x="2351088" y="2473325"/>
            <a:ext cx="996950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Расходы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22531" name="Rectangle 25"/>
          <p:cNvSpPr>
            <a:spLocks noChangeArrowheads="1"/>
          </p:cNvSpPr>
          <p:nvPr/>
        </p:nvSpPr>
        <p:spPr bwMode="auto">
          <a:xfrm>
            <a:off x="2195513" y="3789363"/>
            <a:ext cx="1296987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Нефинансовые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2532" name="Rectangle 27"/>
          <p:cNvSpPr>
            <a:spLocks noChangeArrowheads="1"/>
          </p:cNvSpPr>
          <p:nvPr/>
        </p:nvSpPr>
        <p:spPr bwMode="auto">
          <a:xfrm>
            <a:off x="4040188" y="2708275"/>
            <a:ext cx="1468437" cy="36766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1200" b="1">
              <a:latin typeface="Arial Narrow" pitchFamily="34" charset="0"/>
            </a:endParaRPr>
          </a:p>
        </p:txBody>
      </p:sp>
      <p:sp>
        <p:nvSpPr>
          <p:cNvPr id="22533" name="Rectangle 26"/>
          <p:cNvSpPr>
            <a:spLocks noChangeArrowheads="1"/>
          </p:cNvSpPr>
          <p:nvPr/>
        </p:nvSpPr>
        <p:spPr bwMode="auto">
          <a:xfrm>
            <a:off x="6011863" y="2708275"/>
            <a:ext cx="1357312" cy="36734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1200" b="1">
              <a:latin typeface="Arial Narrow" pitchFamily="34" charset="0"/>
            </a:endParaRPr>
          </a:p>
        </p:txBody>
      </p:sp>
      <p:sp>
        <p:nvSpPr>
          <p:cNvPr id="22534" name="Rectangle 26"/>
          <p:cNvSpPr>
            <a:spLocks noChangeArrowheads="1"/>
          </p:cNvSpPr>
          <p:nvPr/>
        </p:nvSpPr>
        <p:spPr bwMode="auto">
          <a:xfrm>
            <a:off x="250825" y="2781300"/>
            <a:ext cx="1368425" cy="36004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Arial Narrow" pitchFamily="34" charset="0"/>
            </a:endParaRPr>
          </a:p>
          <a:p>
            <a:pPr algn="ctr"/>
            <a:endParaRPr lang="en-US" sz="1200" b="1">
              <a:latin typeface="Arial Narrow" pitchFamily="34" charset="0"/>
            </a:endParaRPr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1797050" y="3319463"/>
            <a:ext cx="2111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 i="1">
                <a:latin typeface="Arial Narrow" pitchFamily="34" charset="0"/>
              </a:rPr>
              <a:t>Чистое операционное сальдо</a:t>
            </a:r>
            <a:endParaRPr lang="nb-NO" sz="1200" b="1" i="1">
              <a:latin typeface="Arial Narrow" pitchFamily="34" charset="0"/>
            </a:endParaRP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1979613" y="4581525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 i="1">
                <a:latin typeface="Arial Narrow" pitchFamily="34" charset="0"/>
              </a:rPr>
              <a:t>Чистое кредитование</a:t>
            </a:r>
          </a:p>
          <a:p>
            <a:r>
              <a:rPr lang="ru-RU" sz="1000" b="1" i="1">
                <a:latin typeface="Arial Narrow" pitchFamily="34" charset="0"/>
              </a:rPr>
              <a:t>/заимствование </a:t>
            </a:r>
            <a:endParaRPr lang="nb-NO" sz="1000" b="1" i="1">
              <a:latin typeface="Arial Narrow" pitchFamily="34" charset="0"/>
            </a:endParaRPr>
          </a:p>
        </p:txBody>
      </p:sp>
      <p:sp>
        <p:nvSpPr>
          <p:cNvPr id="22537" name="Rectangle 22"/>
          <p:cNvSpPr>
            <a:spLocks noChangeArrowheads="1"/>
          </p:cNvSpPr>
          <p:nvPr/>
        </p:nvSpPr>
        <p:spPr bwMode="auto">
          <a:xfrm>
            <a:off x="250825" y="836613"/>
            <a:ext cx="86423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/>
              <a:t>Концептуальная связь между различными системами экономической статистики</a:t>
            </a:r>
            <a:endParaRPr lang="nb-NO" sz="1800" b="1">
              <a:latin typeface="Arial" charset="0"/>
            </a:endParaRPr>
          </a:p>
        </p:txBody>
      </p:sp>
      <p:sp>
        <p:nvSpPr>
          <p:cNvPr id="22538" name="Line 23"/>
          <p:cNvSpPr>
            <a:spLocks noChangeShapeType="1"/>
          </p:cNvSpPr>
          <p:nvPr/>
        </p:nvSpPr>
        <p:spPr bwMode="auto">
          <a:xfrm>
            <a:off x="520700" y="1528763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24"/>
          <p:cNvSpPr>
            <a:spLocks noChangeShapeType="1"/>
          </p:cNvSpPr>
          <p:nvPr/>
        </p:nvSpPr>
        <p:spPr bwMode="auto">
          <a:xfrm>
            <a:off x="2678113" y="234473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25"/>
          <p:cNvSpPr>
            <a:spLocks noChangeShapeType="1"/>
          </p:cNvSpPr>
          <p:nvPr/>
        </p:nvSpPr>
        <p:spPr bwMode="auto">
          <a:xfrm>
            <a:off x="2684463" y="322738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26"/>
          <p:cNvSpPr>
            <a:spLocks noChangeShapeType="1"/>
          </p:cNvSpPr>
          <p:nvPr/>
        </p:nvSpPr>
        <p:spPr bwMode="auto">
          <a:xfrm>
            <a:off x="2684463" y="32813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28"/>
          <p:cNvSpPr>
            <a:spLocks noChangeShapeType="1"/>
          </p:cNvSpPr>
          <p:nvPr/>
        </p:nvSpPr>
        <p:spPr bwMode="auto">
          <a:xfrm>
            <a:off x="2700338" y="4508500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Rectangle 25"/>
          <p:cNvSpPr>
            <a:spLocks noChangeArrowheads="1"/>
          </p:cNvSpPr>
          <p:nvPr/>
        </p:nvSpPr>
        <p:spPr bwMode="auto">
          <a:xfrm>
            <a:off x="2195513" y="5200650"/>
            <a:ext cx="1296987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2544" name="Line 31"/>
          <p:cNvSpPr>
            <a:spLocks noChangeShapeType="1"/>
          </p:cNvSpPr>
          <p:nvPr/>
        </p:nvSpPr>
        <p:spPr bwMode="auto">
          <a:xfrm>
            <a:off x="2684463" y="50085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32"/>
          <p:cNvSpPr>
            <a:spLocks noChangeShapeType="1"/>
          </p:cNvSpPr>
          <p:nvPr/>
        </p:nvSpPr>
        <p:spPr bwMode="auto">
          <a:xfrm>
            <a:off x="2684463" y="506253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33"/>
          <p:cNvSpPr>
            <a:spLocks noChangeShapeType="1"/>
          </p:cNvSpPr>
          <p:nvPr/>
        </p:nvSpPr>
        <p:spPr bwMode="auto">
          <a:xfrm>
            <a:off x="2684463" y="580548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Rectangle 25"/>
          <p:cNvSpPr>
            <a:spLocks noChangeArrowheads="1"/>
          </p:cNvSpPr>
          <p:nvPr/>
        </p:nvSpPr>
        <p:spPr bwMode="auto">
          <a:xfrm>
            <a:off x="2195513" y="5862638"/>
            <a:ext cx="1296987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Пассивы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2548" name="Text Box 36"/>
          <p:cNvSpPr txBox="1">
            <a:spLocks noChangeArrowheads="1"/>
          </p:cNvSpPr>
          <p:nvPr/>
        </p:nvSpPr>
        <p:spPr bwMode="auto">
          <a:xfrm>
            <a:off x="323850" y="2852738"/>
            <a:ext cx="115093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i="1">
                <a:latin typeface="Arial Narrow" pitchFamily="34" charset="0"/>
              </a:rPr>
              <a:t>Чистая </a:t>
            </a:r>
          </a:p>
          <a:p>
            <a:pPr algn="ctr"/>
            <a:r>
              <a:rPr lang="ru-RU" sz="1200" b="1" i="1">
                <a:latin typeface="Arial Narrow" pitchFamily="34" charset="0"/>
              </a:rPr>
              <a:t>стоимость</a:t>
            </a:r>
          </a:p>
          <a:p>
            <a:pPr algn="ctr"/>
            <a:r>
              <a:rPr lang="ru-RU" sz="1200" b="1" i="1">
                <a:latin typeface="Arial Narrow" pitchFamily="34" charset="0"/>
              </a:rPr>
              <a:t>капитала</a:t>
            </a:r>
            <a:endParaRPr lang="nb-NO" sz="1200" b="1" i="1">
              <a:latin typeface="Arial Narrow" pitchFamily="34" charset="0"/>
            </a:endParaRPr>
          </a:p>
        </p:txBody>
      </p:sp>
      <p:sp>
        <p:nvSpPr>
          <p:cNvPr id="22549" name="Text Box 37"/>
          <p:cNvSpPr txBox="1">
            <a:spLocks noChangeArrowheads="1"/>
          </p:cNvSpPr>
          <p:nvPr/>
        </p:nvSpPr>
        <p:spPr bwMode="auto">
          <a:xfrm>
            <a:off x="233363" y="2420938"/>
            <a:ext cx="16271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Начальный баланс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50" name="Text Box 38"/>
          <p:cNvSpPr txBox="1">
            <a:spLocks noChangeArrowheads="1"/>
          </p:cNvSpPr>
          <p:nvPr/>
        </p:nvSpPr>
        <p:spPr bwMode="auto">
          <a:xfrm>
            <a:off x="5656263" y="2349500"/>
            <a:ext cx="2084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Заключительный баланс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51" name="Text Box 39"/>
          <p:cNvSpPr txBox="1">
            <a:spLocks noChangeArrowheads="1"/>
          </p:cNvSpPr>
          <p:nvPr/>
        </p:nvSpPr>
        <p:spPr bwMode="auto">
          <a:xfrm>
            <a:off x="6070600" y="2781300"/>
            <a:ext cx="116522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i="1">
                <a:latin typeface="Arial Narrow" pitchFamily="34" charset="0"/>
              </a:rPr>
              <a:t>Чистая </a:t>
            </a:r>
          </a:p>
          <a:p>
            <a:pPr algn="ctr"/>
            <a:r>
              <a:rPr lang="ru-RU" sz="1200" b="1" i="1">
                <a:latin typeface="Arial Narrow" pitchFamily="34" charset="0"/>
              </a:rPr>
              <a:t>стоимость</a:t>
            </a:r>
          </a:p>
          <a:p>
            <a:pPr algn="ctr"/>
            <a:r>
              <a:rPr lang="ru-RU" sz="1200" b="1" i="1">
                <a:latin typeface="Arial Narrow" pitchFamily="34" charset="0"/>
              </a:rPr>
              <a:t>капитала</a:t>
            </a:r>
            <a:endParaRPr lang="nb-NO" sz="1200" b="1" i="1">
              <a:latin typeface="Arial Narrow" pitchFamily="34" charset="0"/>
            </a:endParaRPr>
          </a:p>
        </p:txBody>
      </p:sp>
      <p:sp>
        <p:nvSpPr>
          <p:cNvPr id="22552" name="Text Box 40"/>
          <p:cNvSpPr txBox="1">
            <a:spLocks noChangeArrowheads="1"/>
          </p:cNvSpPr>
          <p:nvPr/>
        </p:nvSpPr>
        <p:spPr bwMode="auto">
          <a:xfrm>
            <a:off x="539750" y="6394450"/>
            <a:ext cx="754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Запасы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53" name="Text Box 41"/>
          <p:cNvSpPr txBox="1">
            <a:spLocks noChangeArrowheads="1"/>
          </p:cNvSpPr>
          <p:nvPr/>
        </p:nvSpPr>
        <p:spPr bwMode="auto">
          <a:xfrm>
            <a:off x="6327775" y="6381750"/>
            <a:ext cx="754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Запасы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54" name="Text Box 42"/>
          <p:cNvSpPr txBox="1">
            <a:spLocks noChangeArrowheads="1"/>
          </p:cNvSpPr>
          <p:nvPr/>
        </p:nvSpPr>
        <p:spPr bwMode="auto">
          <a:xfrm>
            <a:off x="2414588" y="6394450"/>
            <a:ext cx="808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Операции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55" name="Text Box 43"/>
          <p:cNvSpPr txBox="1">
            <a:spLocks noChangeArrowheads="1"/>
          </p:cNvSpPr>
          <p:nvPr/>
        </p:nvSpPr>
        <p:spPr bwMode="auto">
          <a:xfrm>
            <a:off x="4122738" y="6381750"/>
            <a:ext cx="1270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Другие потоки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56" name="Rectangle 47"/>
          <p:cNvSpPr>
            <a:spLocks noChangeArrowheads="1"/>
          </p:cNvSpPr>
          <p:nvPr/>
        </p:nvSpPr>
        <p:spPr bwMode="auto">
          <a:xfrm>
            <a:off x="250825" y="3789363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Нефинансовые</a:t>
            </a:r>
            <a:endParaRPr lang="en-US" sz="1200" b="1">
              <a:latin typeface="Arial Narrow" pitchFamily="34" charset="0"/>
            </a:endParaRPr>
          </a:p>
          <a:p>
            <a:pPr algn="ctr"/>
            <a:r>
              <a:rPr lang="ru-RU" sz="1200" b="1">
                <a:latin typeface="Arial Narrow" pitchFamily="34" charset="0"/>
              </a:rPr>
              <a:t>активы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57" name="Rectangle 48"/>
          <p:cNvSpPr>
            <a:spLocks noChangeArrowheads="1"/>
          </p:cNvSpPr>
          <p:nvPr/>
        </p:nvSpPr>
        <p:spPr bwMode="auto">
          <a:xfrm>
            <a:off x="3967163" y="3752850"/>
            <a:ext cx="154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" charset="0"/>
              </a:rPr>
              <a:t>Нефинансовые</a:t>
            </a:r>
            <a:endParaRPr lang="en-US" sz="1200" b="1">
              <a:latin typeface="Arial" charset="0"/>
            </a:endParaRPr>
          </a:p>
          <a:p>
            <a:pPr algn="ctr"/>
            <a:r>
              <a:rPr lang="ru-RU" sz="1200" b="1">
                <a:latin typeface="Arial" charset="0"/>
              </a:rPr>
              <a:t>активы</a:t>
            </a:r>
            <a:endParaRPr lang="nb-NO" sz="1200" b="1">
              <a:latin typeface="Arial" charset="0"/>
            </a:endParaRPr>
          </a:p>
        </p:txBody>
      </p:sp>
      <p:sp>
        <p:nvSpPr>
          <p:cNvPr id="22558" name="Rectangle 49"/>
          <p:cNvSpPr>
            <a:spLocks noChangeArrowheads="1"/>
          </p:cNvSpPr>
          <p:nvPr/>
        </p:nvSpPr>
        <p:spPr bwMode="auto">
          <a:xfrm>
            <a:off x="5967413" y="3789363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" charset="0"/>
              </a:rPr>
              <a:t>Нефинансовые</a:t>
            </a:r>
            <a:endParaRPr lang="en-US" sz="1200" b="1">
              <a:latin typeface="Arial" charset="0"/>
            </a:endParaRPr>
          </a:p>
          <a:p>
            <a:pPr algn="ctr"/>
            <a:r>
              <a:rPr lang="ru-RU" sz="1200" b="1">
                <a:latin typeface="Arial" charset="0"/>
              </a:rPr>
              <a:t>активы</a:t>
            </a:r>
            <a:endParaRPr lang="nb-NO" sz="1200" b="1">
              <a:latin typeface="Arial" charset="0"/>
            </a:endParaRPr>
          </a:p>
        </p:txBody>
      </p:sp>
      <p:sp>
        <p:nvSpPr>
          <p:cNvPr id="6176" name="Rectangle 50"/>
          <p:cNvSpPr>
            <a:spLocks noChangeArrowheads="1"/>
          </p:cNvSpPr>
          <p:nvPr/>
        </p:nvSpPr>
        <p:spPr bwMode="auto">
          <a:xfrm>
            <a:off x="250825" y="4365625"/>
            <a:ext cx="1300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i="1" dirty="0">
                <a:latin typeface="Arial Narrow" pitchFamily="34" charset="0"/>
                <a:cs typeface="+mn-cs"/>
              </a:rPr>
              <a:t>Чистая стоимость финансового капитала</a:t>
            </a:r>
          </a:p>
        </p:txBody>
      </p:sp>
      <p:sp>
        <p:nvSpPr>
          <p:cNvPr id="22560" name="Rectangle 51"/>
          <p:cNvSpPr>
            <a:spLocks noChangeArrowheads="1"/>
          </p:cNvSpPr>
          <p:nvPr/>
        </p:nvSpPr>
        <p:spPr bwMode="auto">
          <a:xfrm>
            <a:off x="4010025" y="4294188"/>
            <a:ext cx="1570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i="1">
                <a:latin typeface="Arial Narrow" pitchFamily="34" charset="0"/>
              </a:rPr>
              <a:t>Изменение чистой стоимости финан</a:t>
            </a:r>
            <a:r>
              <a:rPr lang="en-US" sz="1000" b="1" i="1">
                <a:latin typeface="Arial Narrow" pitchFamily="34" charset="0"/>
              </a:rPr>
              <a:t>-</a:t>
            </a:r>
            <a:r>
              <a:rPr lang="ru-RU" sz="1000" b="1" i="1">
                <a:latin typeface="Arial Narrow" pitchFamily="34" charset="0"/>
              </a:rPr>
              <a:t>сового капитала, инвестиционные фонды открытого типа </a:t>
            </a:r>
            <a:endParaRPr lang="nb-NO" sz="1000" b="1" i="1">
              <a:latin typeface="Arial Narrow" pitchFamily="34" charset="0"/>
            </a:endParaRPr>
          </a:p>
        </p:txBody>
      </p:sp>
      <p:sp>
        <p:nvSpPr>
          <p:cNvPr id="6178" name="Rectangle 52"/>
          <p:cNvSpPr>
            <a:spLocks noChangeArrowheads="1"/>
          </p:cNvSpPr>
          <p:nvPr/>
        </p:nvSpPr>
        <p:spPr bwMode="auto">
          <a:xfrm>
            <a:off x="6011863" y="4365625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i="1" dirty="0">
                <a:latin typeface="Arial Narrow" pitchFamily="34" charset="0"/>
                <a:cs typeface="+mn-cs"/>
              </a:rPr>
              <a:t>Чистая стоимость финансового капитала</a:t>
            </a:r>
          </a:p>
        </p:txBody>
      </p:sp>
      <p:sp>
        <p:nvSpPr>
          <p:cNvPr id="22562" name="Rectangle 53"/>
          <p:cNvSpPr>
            <a:spLocks noChangeArrowheads="1"/>
          </p:cNvSpPr>
          <p:nvPr/>
        </p:nvSpPr>
        <p:spPr bwMode="auto">
          <a:xfrm>
            <a:off x="3995738" y="2709863"/>
            <a:ext cx="1512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i="1">
                <a:latin typeface="Arial Narrow" pitchFamily="34" charset="0"/>
              </a:rPr>
              <a:t>Изменение чистой стоимости капитала, инвестиционные фонды открытого типа </a:t>
            </a:r>
            <a:endParaRPr lang="nb-NO" sz="1000" b="1" i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2563" name="Rectangle 54"/>
          <p:cNvSpPr>
            <a:spLocks noChangeArrowheads="1"/>
          </p:cNvSpPr>
          <p:nvPr/>
        </p:nvSpPr>
        <p:spPr bwMode="auto">
          <a:xfrm>
            <a:off x="250825" y="522922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/>
            <a:r>
              <a:rPr lang="ru-RU" sz="1200" b="1">
                <a:latin typeface="Arial Narrow" pitchFamily="34" charset="0"/>
              </a:rPr>
              <a:t>активы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64" name="Rectangle 55"/>
          <p:cNvSpPr>
            <a:spLocks noChangeArrowheads="1"/>
          </p:cNvSpPr>
          <p:nvPr/>
        </p:nvSpPr>
        <p:spPr bwMode="auto">
          <a:xfrm>
            <a:off x="3995738" y="5276850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/>
            <a:r>
              <a:rPr lang="ru-RU" sz="1200" b="1">
                <a:latin typeface="Arial Narrow" pitchFamily="34" charset="0"/>
              </a:rPr>
              <a:t>активы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65" name="Rectangle 56"/>
          <p:cNvSpPr>
            <a:spLocks noChangeArrowheads="1"/>
          </p:cNvSpPr>
          <p:nvPr/>
        </p:nvSpPr>
        <p:spPr bwMode="auto">
          <a:xfrm>
            <a:off x="6011863" y="527685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/>
            <a:r>
              <a:rPr lang="ru-RU" sz="1200" b="1">
                <a:latin typeface="Arial Narrow" pitchFamily="34" charset="0"/>
              </a:rPr>
              <a:t>активы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66" name="Rectangle 60"/>
          <p:cNvSpPr>
            <a:spLocks noChangeArrowheads="1"/>
          </p:cNvSpPr>
          <p:nvPr/>
        </p:nvSpPr>
        <p:spPr bwMode="auto">
          <a:xfrm>
            <a:off x="323850" y="594995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Пассивы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67" name="Rectangle 61"/>
          <p:cNvSpPr>
            <a:spLocks noChangeArrowheads="1"/>
          </p:cNvSpPr>
          <p:nvPr/>
        </p:nvSpPr>
        <p:spPr bwMode="auto">
          <a:xfrm>
            <a:off x="3995738" y="6000750"/>
            <a:ext cx="1512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Пассивы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68" name="Rectangle 62"/>
          <p:cNvSpPr>
            <a:spLocks noChangeArrowheads="1"/>
          </p:cNvSpPr>
          <p:nvPr/>
        </p:nvSpPr>
        <p:spPr bwMode="auto">
          <a:xfrm>
            <a:off x="6011863" y="5949950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Пассивы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2569" name="Line 63"/>
          <p:cNvSpPr>
            <a:spLocks noChangeShapeType="1"/>
          </p:cNvSpPr>
          <p:nvPr/>
        </p:nvSpPr>
        <p:spPr bwMode="auto">
          <a:xfrm>
            <a:off x="2674938" y="3644900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0" name="Line 64"/>
          <p:cNvSpPr>
            <a:spLocks noChangeShapeType="1"/>
          </p:cNvSpPr>
          <p:nvPr/>
        </p:nvSpPr>
        <p:spPr bwMode="auto">
          <a:xfrm>
            <a:off x="2674938" y="371633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1" name="Line 65"/>
          <p:cNvSpPr>
            <a:spLocks noChangeShapeType="1"/>
          </p:cNvSpPr>
          <p:nvPr/>
        </p:nvSpPr>
        <p:spPr bwMode="auto">
          <a:xfrm flipV="1">
            <a:off x="2814638" y="436562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2" name="Rectangle 71"/>
          <p:cNvSpPr>
            <a:spLocks noChangeArrowheads="1"/>
          </p:cNvSpPr>
          <p:nvPr/>
        </p:nvSpPr>
        <p:spPr bwMode="auto">
          <a:xfrm>
            <a:off x="7332663" y="4198938"/>
            <a:ext cx="1271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СГФ</a:t>
            </a:r>
            <a:endParaRPr lang="nb-NO" sz="4000" b="1"/>
          </a:p>
        </p:txBody>
      </p:sp>
      <p:sp>
        <p:nvSpPr>
          <p:cNvPr id="22573" name="Line 72"/>
          <p:cNvSpPr>
            <a:spLocks noChangeShapeType="1"/>
          </p:cNvSpPr>
          <p:nvPr/>
        </p:nvSpPr>
        <p:spPr bwMode="auto">
          <a:xfrm>
            <a:off x="5580063" y="481488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4" name="Line 73"/>
          <p:cNvSpPr>
            <a:spLocks noChangeShapeType="1"/>
          </p:cNvSpPr>
          <p:nvPr/>
        </p:nvSpPr>
        <p:spPr bwMode="auto">
          <a:xfrm>
            <a:off x="5580063" y="48688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5" name="Line 74"/>
          <p:cNvSpPr>
            <a:spLocks noChangeShapeType="1"/>
          </p:cNvSpPr>
          <p:nvPr/>
        </p:nvSpPr>
        <p:spPr bwMode="auto">
          <a:xfrm>
            <a:off x="1758950" y="4840288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6" name="Line 75"/>
          <p:cNvSpPr>
            <a:spLocks noChangeShapeType="1"/>
          </p:cNvSpPr>
          <p:nvPr/>
        </p:nvSpPr>
        <p:spPr bwMode="auto">
          <a:xfrm flipV="1">
            <a:off x="1873250" y="4735513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7" name="Line 76"/>
          <p:cNvSpPr>
            <a:spLocks noChangeShapeType="1"/>
          </p:cNvSpPr>
          <p:nvPr/>
        </p:nvSpPr>
        <p:spPr bwMode="auto">
          <a:xfrm>
            <a:off x="3670300" y="48307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8" name="Line 77"/>
          <p:cNvSpPr>
            <a:spLocks noChangeShapeType="1"/>
          </p:cNvSpPr>
          <p:nvPr/>
        </p:nvSpPr>
        <p:spPr bwMode="auto">
          <a:xfrm flipV="1">
            <a:off x="3784600" y="4725988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7"/>
          <p:cNvSpPr>
            <a:spLocks noChangeArrowheads="1"/>
          </p:cNvSpPr>
          <p:nvPr/>
        </p:nvSpPr>
        <p:spPr bwMode="auto">
          <a:xfrm>
            <a:off x="3995738" y="2708275"/>
            <a:ext cx="1296987" cy="28130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1200" b="1">
              <a:latin typeface="Arial Narrow" pitchFamily="34" charset="0"/>
            </a:endParaRPr>
          </a:p>
        </p:txBody>
      </p:sp>
      <p:sp>
        <p:nvSpPr>
          <p:cNvPr id="23554" name="Rectangle 26"/>
          <p:cNvSpPr>
            <a:spLocks noChangeArrowheads="1"/>
          </p:cNvSpPr>
          <p:nvPr/>
        </p:nvSpPr>
        <p:spPr bwMode="auto">
          <a:xfrm>
            <a:off x="5734050" y="2708275"/>
            <a:ext cx="1214438" cy="28082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nb-NO" sz="1200" b="1">
              <a:latin typeface="Arial Narrow" pitchFamily="34" charset="0"/>
            </a:endParaRPr>
          </a:p>
        </p:txBody>
      </p:sp>
      <p:sp>
        <p:nvSpPr>
          <p:cNvPr id="23555" name="Rectangle 26"/>
          <p:cNvSpPr>
            <a:spLocks noChangeArrowheads="1"/>
          </p:cNvSpPr>
          <p:nvPr/>
        </p:nvSpPr>
        <p:spPr bwMode="auto">
          <a:xfrm>
            <a:off x="323850" y="2708275"/>
            <a:ext cx="1195388" cy="2736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Arial Narrow" pitchFamily="34" charset="0"/>
            </a:endParaRPr>
          </a:p>
          <a:p>
            <a:pPr algn="ctr"/>
            <a:endParaRPr lang="en-US" sz="1200" b="1">
              <a:latin typeface="Arial Narrow" pitchFamily="34" charset="0"/>
            </a:endParaRPr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1835150" y="3284538"/>
            <a:ext cx="18716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latin typeface="Arial Narrow" pitchFamily="34" charset="0"/>
              </a:rPr>
              <a:t>Чистое кредитование/</a:t>
            </a:r>
            <a:r>
              <a:rPr lang="en-US" sz="1100" b="1" i="1">
                <a:latin typeface="Arial Narrow" pitchFamily="34" charset="0"/>
              </a:rPr>
              <a:t> </a:t>
            </a:r>
            <a:r>
              <a:rPr lang="ru-RU" sz="1100" b="1" i="1">
                <a:latin typeface="Arial Narrow" pitchFamily="34" charset="0"/>
              </a:rPr>
              <a:t>заимствование </a:t>
            </a:r>
            <a:endParaRPr lang="nb-NO" sz="1100" b="1" i="1">
              <a:latin typeface="Arial Narrow" pitchFamily="34" charset="0"/>
            </a:endParaRPr>
          </a:p>
        </p:txBody>
      </p:sp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250825" y="765175"/>
            <a:ext cx="86423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/>
              <a:t>Концептуальная связь между различными системами экономической статистики</a:t>
            </a:r>
            <a:endParaRPr lang="nb-NO" sz="1800" b="1">
              <a:latin typeface="Arial" charset="0"/>
            </a:endParaRPr>
          </a:p>
        </p:txBody>
      </p:sp>
      <p:sp>
        <p:nvSpPr>
          <p:cNvPr id="23558" name="Line 13"/>
          <p:cNvSpPr>
            <a:spLocks noChangeShapeType="1"/>
          </p:cNvSpPr>
          <p:nvPr/>
        </p:nvSpPr>
        <p:spPr bwMode="auto">
          <a:xfrm>
            <a:off x="520700" y="1528763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Rectangle 25"/>
          <p:cNvSpPr>
            <a:spLocks noChangeArrowheads="1"/>
          </p:cNvSpPr>
          <p:nvPr/>
        </p:nvSpPr>
        <p:spPr bwMode="auto">
          <a:xfrm>
            <a:off x="2124075" y="4076700"/>
            <a:ext cx="1152525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Финансовые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 активы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3560" name="Line 19"/>
          <p:cNvSpPr>
            <a:spLocks noChangeShapeType="1"/>
          </p:cNvSpPr>
          <p:nvPr/>
        </p:nvSpPr>
        <p:spPr bwMode="auto">
          <a:xfrm>
            <a:off x="2555875" y="3933825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20"/>
          <p:cNvSpPr>
            <a:spLocks noChangeShapeType="1"/>
          </p:cNvSpPr>
          <p:nvPr/>
        </p:nvSpPr>
        <p:spPr bwMode="auto">
          <a:xfrm>
            <a:off x="2555875" y="40052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21"/>
          <p:cNvSpPr>
            <a:spLocks noChangeShapeType="1"/>
          </p:cNvSpPr>
          <p:nvPr/>
        </p:nvSpPr>
        <p:spPr bwMode="auto">
          <a:xfrm>
            <a:off x="2555875" y="4830763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Rectangle 25"/>
          <p:cNvSpPr>
            <a:spLocks noChangeArrowheads="1"/>
          </p:cNvSpPr>
          <p:nvPr/>
        </p:nvSpPr>
        <p:spPr bwMode="auto">
          <a:xfrm>
            <a:off x="2124075" y="4911725"/>
            <a:ext cx="1152525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latin typeface="Arial Narrow" pitchFamily="34" charset="0"/>
              </a:rPr>
              <a:t>Пассивы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323850" y="2349500"/>
            <a:ext cx="1627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Начальный баланс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65" name="Text Box 25"/>
          <p:cNvSpPr txBox="1">
            <a:spLocks noChangeArrowheads="1"/>
          </p:cNvSpPr>
          <p:nvPr/>
        </p:nvSpPr>
        <p:spPr bwMode="auto">
          <a:xfrm>
            <a:off x="5367338" y="2349500"/>
            <a:ext cx="2084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Заключительный баланс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395288" y="5457825"/>
            <a:ext cx="1152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Запасы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5724525" y="5530850"/>
            <a:ext cx="1223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Запасы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68" name="Text Box 29"/>
          <p:cNvSpPr txBox="1">
            <a:spLocks noChangeArrowheads="1"/>
          </p:cNvSpPr>
          <p:nvPr/>
        </p:nvSpPr>
        <p:spPr bwMode="auto">
          <a:xfrm>
            <a:off x="2124075" y="5516563"/>
            <a:ext cx="1223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Операции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69" name="Text Box 30"/>
          <p:cNvSpPr txBox="1">
            <a:spLocks noChangeArrowheads="1"/>
          </p:cNvSpPr>
          <p:nvPr/>
        </p:nvSpPr>
        <p:spPr bwMode="auto">
          <a:xfrm>
            <a:off x="3949700" y="5530850"/>
            <a:ext cx="1270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Другие потоки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70" name="Rectangle 34"/>
          <p:cNvSpPr>
            <a:spLocks noChangeArrowheads="1"/>
          </p:cNvSpPr>
          <p:nvPr/>
        </p:nvSpPr>
        <p:spPr bwMode="auto">
          <a:xfrm>
            <a:off x="323850" y="2781300"/>
            <a:ext cx="122396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 i="1">
                <a:latin typeface="Arial Narrow" pitchFamily="34" charset="0"/>
              </a:rPr>
              <a:t>Чистая стоимость финансового капитала</a:t>
            </a:r>
          </a:p>
        </p:txBody>
      </p:sp>
      <p:sp>
        <p:nvSpPr>
          <p:cNvPr id="23571" name="Rectangle 35"/>
          <p:cNvSpPr>
            <a:spLocks noChangeArrowheads="1"/>
          </p:cNvSpPr>
          <p:nvPr/>
        </p:nvSpPr>
        <p:spPr bwMode="auto">
          <a:xfrm>
            <a:off x="3924300" y="2708275"/>
            <a:ext cx="14398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b="1" i="1">
                <a:latin typeface="Arial Narrow" pitchFamily="34" charset="0"/>
              </a:rPr>
              <a:t>Изменение чистой стоимости финансового капитала, инвестиционные фонды открытого типа </a:t>
            </a:r>
            <a:endParaRPr lang="nb-NO" sz="1000" b="1" i="1">
              <a:latin typeface="Arial Narrow" pitchFamily="34" charset="0"/>
            </a:endParaRPr>
          </a:p>
        </p:txBody>
      </p:sp>
      <p:sp>
        <p:nvSpPr>
          <p:cNvPr id="23572" name="Rectangle 36"/>
          <p:cNvSpPr>
            <a:spLocks noChangeArrowheads="1"/>
          </p:cNvSpPr>
          <p:nvPr/>
        </p:nvSpPr>
        <p:spPr bwMode="auto">
          <a:xfrm>
            <a:off x="5724525" y="2708275"/>
            <a:ext cx="122396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 i="1">
                <a:latin typeface="Arial Narrow" pitchFamily="34" charset="0"/>
              </a:rPr>
              <a:t>Чистая стоимость финансового капитала</a:t>
            </a:r>
          </a:p>
        </p:txBody>
      </p:sp>
      <p:sp>
        <p:nvSpPr>
          <p:cNvPr id="23573" name="Rectangle 38"/>
          <p:cNvSpPr>
            <a:spLocks noChangeArrowheads="1"/>
          </p:cNvSpPr>
          <p:nvPr/>
        </p:nvSpPr>
        <p:spPr bwMode="auto">
          <a:xfrm>
            <a:off x="323850" y="4149725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Финансовые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активы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74" name="Rectangle 39"/>
          <p:cNvSpPr>
            <a:spLocks noChangeArrowheads="1"/>
          </p:cNvSpPr>
          <p:nvPr/>
        </p:nvSpPr>
        <p:spPr bwMode="auto">
          <a:xfrm>
            <a:off x="3995738" y="4124325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Финансовые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активы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75" name="Rectangle 40"/>
          <p:cNvSpPr>
            <a:spLocks noChangeArrowheads="1"/>
          </p:cNvSpPr>
          <p:nvPr/>
        </p:nvSpPr>
        <p:spPr bwMode="auto">
          <a:xfrm>
            <a:off x="5724525" y="41497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Финансовые</a:t>
            </a:r>
          </a:p>
          <a:p>
            <a:pPr algn="ctr"/>
            <a:r>
              <a:rPr lang="ru-RU" sz="1200" b="1">
                <a:latin typeface="Arial Narrow" pitchFamily="34" charset="0"/>
              </a:rPr>
              <a:t>активы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76" name="Rectangle 41"/>
          <p:cNvSpPr>
            <a:spLocks noChangeArrowheads="1"/>
          </p:cNvSpPr>
          <p:nvPr/>
        </p:nvSpPr>
        <p:spPr bwMode="auto">
          <a:xfrm>
            <a:off x="250825" y="5013325"/>
            <a:ext cx="1252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Пассивы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77" name="Rectangle 42"/>
          <p:cNvSpPr>
            <a:spLocks noChangeArrowheads="1"/>
          </p:cNvSpPr>
          <p:nvPr/>
        </p:nvSpPr>
        <p:spPr bwMode="auto">
          <a:xfrm>
            <a:off x="4068763" y="5013325"/>
            <a:ext cx="1223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Пассивы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78" name="Rectangle 43"/>
          <p:cNvSpPr>
            <a:spLocks noChangeArrowheads="1"/>
          </p:cNvSpPr>
          <p:nvPr/>
        </p:nvSpPr>
        <p:spPr bwMode="auto">
          <a:xfrm>
            <a:off x="5724525" y="5013325"/>
            <a:ext cx="1223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Пассивы</a:t>
            </a:r>
            <a:endParaRPr lang="nb-NO" sz="1200" b="1">
              <a:latin typeface="Arial Narrow" pitchFamily="34" charset="0"/>
            </a:endParaRPr>
          </a:p>
        </p:txBody>
      </p:sp>
      <p:sp>
        <p:nvSpPr>
          <p:cNvPr id="23579" name="Rectangle 47"/>
          <p:cNvSpPr>
            <a:spLocks noChangeArrowheads="1"/>
          </p:cNvSpPr>
          <p:nvPr/>
        </p:nvSpPr>
        <p:spPr bwMode="auto">
          <a:xfrm>
            <a:off x="6958013" y="4221163"/>
            <a:ext cx="1790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ДКиФС</a:t>
            </a:r>
            <a:endParaRPr lang="nb-NO" sz="3600" b="1"/>
          </a:p>
        </p:txBody>
      </p:sp>
      <p:sp>
        <p:nvSpPr>
          <p:cNvPr id="23580" name="Line 48"/>
          <p:cNvSpPr>
            <a:spLocks noChangeShapeType="1"/>
          </p:cNvSpPr>
          <p:nvPr/>
        </p:nvSpPr>
        <p:spPr bwMode="auto">
          <a:xfrm>
            <a:off x="5364163" y="4772025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Line 49"/>
          <p:cNvSpPr>
            <a:spLocks noChangeShapeType="1"/>
          </p:cNvSpPr>
          <p:nvPr/>
        </p:nvSpPr>
        <p:spPr bwMode="auto">
          <a:xfrm>
            <a:off x="5364163" y="4826000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Line 50"/>
          <p:cNvSpPr>
            <a:spLocks noChangeShapeType="1"/>
          </p:cNvSpPr>
          <p:nvPr/>
        </p:nvSpPr>
        <p:spPr bwMode="auto">
          <a:xfrm>
            <a:off x="1763713" y="4829175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Line 51"/>
          <p:cNvSpPr>
            <a:spLocks noChangeShapeType="1"/>
          </p:cNvSpPr>
          <p:nvPr/>
        </p:nvSpPr>
        <p:spPr bwMode="auto">
          <a:xfrm flipV="1">
            <a:off x="1878013" y="47244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Line 52"/>
          <p:cNvSpPr>
            <a:spLocks noChangeShapeType="1"/>
          </p:cNvSpPr>
          <p:nvPr/>
        </p:nvSpPr>
        <p:spPr bwMode="auto">
          <a:xfrm>
            <a:off x="3563938" y="4829175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5" name="Line 53"/>
          <p:cNvSpPr>
            <a:spLocks noChangeShapeType="1"/>
          </p:cNvSpPr>
          <p:nvPr/>
        </p:nvSpPr>
        <p:spPr bwMode="auto">
          <a:xfrm flipV="1">
            <a:off x="3678238" y="4724400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8"/>
          <p:cNvSpPr>
            <a:spLocks noChangeArrowheads="1"/>
          </p:cNvSpPr>
          <p:nvPr/>
        </p:nvSpPr>
        <p:spPr bwMode="auto">
          <a:xfrm>
            <a:off x="250825" y="836613"/>
            <a:ext cx="864235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/>
              <a:t>Концептуальная связь между различными системами экономической статистики</a:t>
            </a:r>
            <a:endParaRPr lang="nb-NO" sz="1800" b="1">
              <a:latin typeface="Arial" charset="0"/>
            </a:endParaRPr>
          </a:p>
        </p:txBody>
      </p:sp>
      <p:sp>
        <p:nvSpPr>
          <p:cNvPr id="24578" name="Line 9"/>
          <p:cNvSpPr>
            <a:spLocks noChangeShapeType="1"/>
          </p:cNvSpPr>
          <p:nvPr/>
        </p:nvSpPr>
        <p:spPr bwMode="auto">
          <a:xfrm>
            <a:off x="520700" y="1528763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2916238" y="3821113"/>
            <a:ext cx="1368425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Перемещение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капитала и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нефинансовые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987675" y="2830513"/>
            <a:ext cx="1050925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Счета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доходов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2916238" y="1916113"/>
            <a:ext cx="1122362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Счет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производства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2895600" y="1535113"/>
            <a:ext cx="1447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500" b="1">
                <a:latin typeface="Arial Narrow" pitchFamily="34" charset="0"/>
              </a:rPr>
              <a:t>Операции</a:t>
            </a:r>
            <a:endParaRPr lang="en-US" sz="1500" b="1">
              <a:latin typeface="Arial Narrow" pitchFamily="34" charset="0"/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3959225" y="1989138"/>
            <a:ext cx="12604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ВВП</a:t>
            </a:r>
            <a:r>
              <a:rPr lang="en-US" sz="1200" b="1">
                <a:latin typeface="Arial Narrow" pitchFamily="34" charset="0"/>
              </a:rPr>
              <a:t> </a:t>
            </a:r>
          </a:p>
          <a:p>
            <a:pPr algn="ctr" eaLnBrk="0" hangingPunct="0"/>
            <a:r>
              <a:rPr lang="en-US" sz="1200" b="1">
                <a:latin typeface="Arial Narrow" pitchFamily="34" charset="0"/>
              </a:rPr>
              <a:t>(</a:t>
            </a:r>
            <a:r>
              <a:rPr lang="ru-RU" sz="1200" b="1">
                <a:latin typeface="Arial Narrow" pitchFamily="34" charset="0"/>
              </a:rPr>
              <a:t>добавленная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стоимость</a:t>
            </a:r>
            <a:r>
              <a:rPr lang="en-US" sz="1200" b="1">
                <a:latin typeface="Arial Narrow" pitchFamily="34" charset="0"/>
              </a:rPr>
              <a:t>)</a:t>
            </a:r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2987675" y="5268913"/>
            <a:ext cx="1296988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 и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 пассивы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585" name="Line 13"/>
          <p:cNvSpPr>
            <a:spLocks noChangeShapeType="1"/>
          </p:cNvSpPr>
          <p:nvPr/>
        </p:nvSpPr>
        <p:spPr bwMode="auto">
          <a:xfrm>
            <a:off x="3581400" y="26019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4"/>
          <p:cNvSpPr>
            <a:spLocks noChangeShapeType="1"/>
          </p:cNvSpPr>
          <p:nvPr/>
        </p:nvSpPr>
        <p:spPr bwMode="auto">
          <a:xfrm>
            <a:off x="3581400" y="2754313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 flipV="1">
            <a:off x="4343400" y="2601913"/>
            <a:ext cx="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4067175" y="3141663"/>
            <a:ext cx="1177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>
                <a:solidFill>
                  <a:srgbClr val="003300"/>
                </a:solidFill>
                <a:latin typeface="Arial Narrow" pitchFamily="34" charset="0"/>
              </a:rPr>
              <a:t>Сбережения</a:t>
            </a:r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>
            <a:off x="3581400" y="3516313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>
            <a:off x="3581400" y="3668713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19"/>
          <p:cNvSpPr>
            <a:spLocks noChangeShapeType="1"/>
          </p:cNvSpPr>
          <p:nvPr/>
        </p:nvSpPr>
        <p:spPr bwMode="auto">
          <a:xfrm flipV="1">
            <a:off x="4343400" y="34401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900113" y="1916113"/>
            <a:ext cx="1004887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Счет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доходов 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827088" y="2830513"/>
            <a:ext cx="1077912" cy="68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Расходный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счет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24594" name="Rectangle 22"/>
          <p:cNvSpPr>
            <a:spLocks noChangeArrowheads="1"/>
          </p:cNvSpPr>
          <p:nvPr/>
        </p:nvSpPr>
        <p:spPr bwMode="auto">
          <a:xfrm>
            <a:off x="827088" y="5268913"/>
            <a:ext cx="1152525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 и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пассивы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595" name="Rectangle 23"/>
          <p:cNvSpPr>
            <a:spLocks noChangeArrowheads="1"/>
          </p:cNvSpPr>
          <p:nvPr/>
        </p:nvSpPr>
        <p:spPr bwMode="auto">
          <a:xfrm>
            <a:off x="827088" y="3821113"/>
            <a:ext cx="1152525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Нефинан-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>
            <a:off x="1331913" y="26019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Text Box 26"/>
          <p:cNvSpPr txBox="1">
            <a:spLocks noChangeArrowheads="1"/>
          </p:cNvSpPr>
          <p:nvPr/>
        </p:nvSpPr>
        <p:spPr bwMode="auto">
          <a:xfrm>
            <a:off x="762000" y="1535113"/>
            <a:ext cx="1447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500" b="1">
                <a:latin typeface="Arial Narrow" pitchFamily="34" charset="0"/>
              </a:rPr>
              <a:t>Операции</a:t>
            </a:r>
            <a:endParaRPr lang="en-US" sz="1500" b="1">
              <a:latin typeface="Arial Narrow" pitchFamily="34" charset="0"/>
            </a:endParaRPr>
          </a:p>
        </p:txBody>
      </p:sp>
      <p:sp>
        <p:nvSpPr>
          <p:cNvPr id="24598" name="Line 27"/>
          <p:cNvSpPr>
            <a:spLocks noChangeShapeType="1"/>
          </p:cNvSpPr>
          <p:nvPr/>
        </p:nvSpPr>
        <p:spPr bwMode="auto">
          <a:xfrm>
            <a:off x="1331913" y="3516313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28"/>
          <p:cNvSpPr>
            <a:spLocks noChangeShapeType="1"/>
          </p:cNvSpPr>
          <p:nvPr/>
        </p:nvSpPr>
        <p:spPr bwMode="auto">
          <a:xfrm>
            <a:off x="1331913" y="3668713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Line 29"/>
          <p:cNvSpPr>
            <a:spLocks noChangeShapeType="1"/>
          </p:cNvSpPr>
          <p:nvPr/>
        </p:nvSpPr>
        <p:spPr bwMode="auto">
          <a:xfrm flipV="1">
            <a:off x="2124075" y="34401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1" name="Text Box 30"/>
          <p:cNvSpPr txBox="1">
            <a:spLocks noChangeArrowheads="1"/>
          </p:cNvSpPr>
          <p:nvPr/>
        </p:nvSpPr>
        <p:spPr bwMode="auto">
          <a:xfrm>
            <a:off x="1979613" y="2982913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>
                <a:solidFill>
                  <a:srgbClr val="800000"/>
                </a:solidFill>
                <a:latin typeface="Arial Narrow" pitchFamily="34" charset="0"/>
              </a:rPr>
              <a:t>Начальный баланс</a:t>
            </a:r>
            <a:endParaRPr lang="en-US" sz="1200" b="1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24602" name="Line 31"/>
          <p:cNvSpPr>
            <a:spLocks noChangeShapeType="1"/>
          </p:cNvSpPr>
          <p:nvPr/>
        </p:nvSpPr>
        <p:spPr bwMode="auto">
          <a:xfrm>
            <a:off x="3581400" y="50403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3" name="Line 32"/>
          <p:cNvSpPr>
            <a:spLocks noChangeShapeType="1"/>
          </p:cNvSpPr>
          <p:nvPr/>
        </p:nvSpPr>
        <p:spPr bwMode="auto">
          <a:xfrm>
            <a:off x="1403350" y="50403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4" name="Line 33"/>
          <p:cNvSpPr>
            <a:spLocks noChangeShapeType="1"/>
          </p:cNvSpPr>
          <p:nvPr/>
        </p:nvSpPr>
        <p:spPr bwMode="auto">
          <a:xfrm flipH="1">
            <a:off x="2667000" y="5183188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5" name="Line 35"/>
          <p:cNvSpPr>
            <a:spLocks noChangeShapeType="1"/>
          </p:cNvSpPr>
          <p:nvPr/>
        </p:nvSpPr>
        <p:spPr bwMode="auto">
          <a:xfrm flipH="1">
            <a:off x="611188" y="5192713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6" name="Line 36"/>
          <p:cNvSpPr>
            <a:spLocks noChangeShapeType="1"/>
          </p:cNvSpPr>
          <p:nvPr/>
        </p:nvSpPr>
        <p:spPr bwMode="auto">
          <a:xfrm flipH="1">
            <a:off x="611188" y="5192713"/>
            <a:ext cx="1587" cy="154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Text Box 37"/>
          <p:cNvSpPr txBox="1">
            <a:spLocks noChangeArrowheads="1"/>
          </p:cNvSpPr>
          <p:nvPr/>
        </p:nvSpPr>
        <p:spPr bwMode="auto">
          <a:xfrm>
            <a:off x="1619250" y="6453188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200" b="1">
                <a:solidFill>
                  <a:srgbClr val="FF0000"/>
                </a:solidFill>
                <a:latin typeface="Arial Narrow" pitchFamily="34" charset="0"/>
              </a:rPr>
              <a:t>Чистое кредитование/</a:t>
            </a:r>
          </a:p>
          <a:p>
            <a:pPr algn="ctr" eaLnBrk="0" hangingPunct="0"/>
            <a:r>
              <a:rPr lang="ru-RU" sz="1200" b="1">
                <a:solidFill>
                  <a:srgbClr val="FF0000"/>
                </a:solidFill>
                <a:latin typeface="Arial Narrow" pitchFamily="34" charset="0"/>
              </a:rPr>
              <a:t>заимствование</a:t>
            </a:r>
            <a:endParaRPr lang="en-US" sz="1200" b="1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4608" name="Line 38"/>
          <p:cNvSpPr>
            <a:spLocks noChangeShapeType="1"/>
          </p:cNvSpPr>
          <p:nvPr/>
        </p:nvSpPr>
        <p:spPr bwMode="auto">
          <a:xfrm flipH="1">
            <a:off x="3635375" y="6740525"/>
            <a:ext cx="1143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9" name="Line 39"/>
          <p:cNvSpPr>
            <a:spLocks noChangeShapeType="1"/>
          </p:cNvSpPr>
          <p:nvPr/>
        </p:nvSpPr>
        <p:spPr bwMode="auto">
          <a:xfrm flipH="1">
            <a:off x="611188" y="6742113"/>
            <a:ext cx="10795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0" name="Rectangle 40"/>
          <p:cNvSpPr>
            <a:spLocks noChangeArrowheads="1"/>
          </p:cNvSpPr>
          <p:nvPr/>
        </p:nvSpPr>
        <p:spPr bwMode="auto">
          <a:xfrm>
            <a:off x="5257800" y="1916113"/>
            <a:ext cx="1042988" cy="1600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Счет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текущих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операций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endParaRPr lang="en-US" sz="1200" b="1">
              <a:latin typeface="Arial Narrow" pitchFamily="34" charset="0"/>
            </a:endParaRPr>
          </a:p>
        </p:txBody>
      </p:sp>
      <p:sp>
        <p:nvSpPr>
          <p:cNvPr id="24611" name="Rectangle 41"/>
          <p:cNvSpPr>
            <a:spLocks noChangeArrowheads="1"/>
          </p:cNvSpPr>
          <p:nvPr/>
        </p:nvSpPr>
        <p:spPr bwMode="auto">
          <a:xfrm>
            <a:off x="5219700" y="3821113"/>
            <a:ext cx="1008063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Счет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операций с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капиталом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612" name="Rectangle 42"/>
          <p:cNvSpPr>
            <a:spLocks noChangeArrowheads="1"/>
          </p:cNvSpPr>
          <p:nvPr/>
        </p:nvSpPr>
        <p:spPr bwMode="auto">
          <a:xfrm>
            <a:off x="5148263" y="5268913"/>
            <a:ext cx="1152525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 и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пассивы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613" name="Line 43"/>
          <p:cNvSpPr>
            <a:spLocks noChangeShapeType="1"/>
          </p:cNvSpPr>
          <p:nvPr/>
        </p:nvSpPr>
        <p:spPr bwMode="auto">
          <a:xfrm>
            <a:off x="5715000" y="3516313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4" name="Line 44"/>
          <p:cNvSpPr>
            <a:spLocks noChangeShapeType="1"/>
          </p:cNvSpPr>
          <p:nvPr/>
        </p:nvSpPr>
        <p:spPr bwMode="auto">
          <a:xfrm>
            <a:off x="5715000" y="3668713"/>
            <a:ext cx="762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5" name="Line 45"/>
          <p:cNvSpPr>
            <a:spLocks noChangeShapeType="1"/>
          </p:cNvSpPr>
          <p:nvPr/>
        </p:nvSpPr>
        <p:spPr bwMode="auto">
          <a:xfrm flipV="1">
            <a:off x="6477000" y="34401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6" name="Text Box 46"/>
          <p:cNvSpPr txBox="1">
            <a:spLocks noChangeArrowheads="1"/>
          </p:cNvSpPr>
          <p:nvPr/>
        </p:nvSpPr>
        <p:spPr bwMode="auto">
          <a:xfrm>
            <a:off x="6321425" y="2830513"/>
            <a:ext cx="9874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>
                <a:solidFill>
                  <a:srgbClr val="660066"/>
                </a:solidFill>
                <a:latin typeface="Arial Narrow" pitchFamily="34" charset="0"/>
              </a:rPr>
              <a:t>Сальдо текущих операций</a:t>
            </a:r>
            <a:endParaRPr lang="en-US" sz="1200" b="1">
              <a:solidFill>
                <a:srgbClr val="660066"/>
              </a:solidFill>
              <a:latin typeface="Arial Narrow" pitchFamily="34" charset="0"/>
            </a:endParaRPr>
          </a:p>
        </p:txBody>
      </p:sp>
      <p:sp>
        <p:nvSpPr>
          <p:cNvPr id="24617" name="Line 47"/>
          <p:cNvSpPr>
            <a:spLocks noChangeShapeType="1"/>
          </p:cNvSpPr>
          <p:nvPr/>
        </p:nvSpPr>
        <p:spPr bwMode="auto">
          <a:xfrm flipH="1">
            <a:off x="4787900" y="5192713"/>
            <a:ext cx="12700" cy="1549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Line 48"/>
          <p:cNvSpPr>
            <a:spLocks noChangeShapeType="1"/>
          </p:cNvSpPr>
          <p:nvPr/>
        </p:nvSpPr>
        <p:spPr bwMode="auto">
          <a:xfrm flipH="1">
            <a:off x="4800600" y="5192713"/>
            <a:ext cx="914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9" name="Line 49"/>
          <p:cNvSpPr>
            <a:spLocks noChangeShapeType="1"/>
          </p:cNvSpPr>
          <p:nvPr/>
        </p:nvSpPr>
        <p:spPr bwMode="auto">
          <a:xfrm>
            <a:off x="5715000" y="5040313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0" name="Text Box 50"/>
          <p:cNvSpPr txBox="1">
            <a:spLocks noChangeArrowheads="1"/>
          </p:cNvSpPr>
          <p:nvPr/>
        </p:nvSpPr>
        <p:spPr bwMode="auto">
          <a:xfrm>
            <a:off x="5029200" y="1535113"/>
            <a:ext cx="1447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500" b="1">
                <a:latin typeface="Arial Narrow" pitchFamily="34" charset="0"/>
              </a:rPr>
              <a:t>Операции</a:t>
            </a:r>
            <a:endParaRPr lang="en-US" sz="1500" b="1">
              <a:latin typeface="Arial Narrow" pitchFamily="34" charset="0"/>
            </a:endParaRPr>
          </a:p>
        </p:txBody>
      </p:sp>
      <p:sp>
        <p:nvSpPr>
          <p:cNvPr id="24621" name="Rectangle 52"/>
          <p:cNvSpPr>
            <a:spLocks noChangeArrowheads="1"/>
          </p:cNvSpPr>
          <p:nvPr/>
        </p:nvSpPr>
        <p:spPr bwMode="auto">
          <a:xfrm>
            <a:off x="7164388" y="5268913"/>
            <a:ext cx="1223962" cy="1219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>
                <a:latin typeface="Arial Narrow" pitchFamily="34" charset="0"/>
              </a:rPr>
              <a:t>Финансовые</a:t>
            </a:r>
            <a:endParaRPr lang="en-US" sz="1200" b="1">
              <a:latin typeface="Arial Narrow" pitchFamily="34" charset="0"/>
            </a:endParaRP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активы и </a:t>
            </a:r>
          </a:p>
          <a:p>
            <a:pPr algn="ctr" eaLnBrk="0" hangingPunct="0"/>
            <a:r>
              <a:rPr lang="ru-RU" sz="1200" b="1">
                <a:latin typeface="Arial Narrow" pitchFamily="34" charset="0"/>
              </a:rPr>
              <a:t>пассивы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4622" name="Text Box 53"/>
          <p:cNvSpPr txBox="1">
            <a:spLocks noChangeArrowheads="1"/>
          </p:cNvSpPr>
          <p:nvPr/>
        </p:nvSpPr>
        <p:spPr bwMode="auto">
          <a:xfrm>
            <a:off x="7019925" y="4887913"/>
            <a:ext cx="1447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500" b="1">
                <a:latin typeface="Arial Narrow" pitchFamily="34" charset="0"/>
              </a:rPr>
              <a:t>Операции</a:t>
            </a:r>
            <a:endParaRPr lang="en-US" sz="1500" b="1">
              <a:latin typeface="Arial Narrow" pitchFamily="34" charset="0"/>
            </a:endParaRPr>
          </a:p>
        </p:txBody>
      </p:sp>
      <p:sp>
        <p:nvSpPr>
          <p:cNvPr id="24623" name="Text Box 55"/>
          <p:cNvSpPr txBox="1">
            <a:spLocks noChangeArrowheads="1"/>
          </p:cNvSpPr>
          <p:nvPr/>
        </p:nvSpPr>
        <p:spPr bwMode="auto">
          <a:xfrm>
            <a:off x="6972300" y="1628775"/>
            <a:ext cx="21717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ru-RU" sz="1000" b="1">
                <a:latin typeface="Arial Narrow" pitchFamily="34" charset="0"/>
              </a:rPr>
              <a:t>Экспорт товаров и услуг</a:t>
            </a:r>
            <a:endParaRPr lang="en-US" sz="1000" b="1">
              <a:latin typeface="Arial Narrow" pitchFamily="34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ru-RU" sz="1000" b="1">
                <a:latin typeface="Arial Narrow" pitchFamily="34" charset="0"/>
              </a:rPr>
              <a:t>Импорт товаров и услуг</a:t>
            </a:r>
            <a:endParaRPr lang="en-US" sz="1000" b="1">
              <a:latin typeface="Arial Narrow" pitchFamily="34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ru-RU" sz="1000" b="1">
                <a:latin typeface="Arial Narrow" pitchFamily="34" charset="0"/>
              </a:rPr>
              <a:t>Операции по доходам</a:t>
            </a:r>
            <a:endParaRPr lang="en-US" sz="1000" b="1">
              <a:latin typeface="Arial Narrow" pitchFamily="34" charset="0"/>
            </a:endParaRPr>
          </a:p>
          <a:p>
            <a:pPr>
              <a:lnSpc>
                <a:spcPct val="3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ru-RU" sz="1000" b="1">
                <a:latin typeface="Arial Narrow" pitchFamily="34" charset="0"/>
              </a:rPr>
              <a:t>Текущие трансферты</a:t>
            </a:r>
            <a:endParaRPr lang="en-US" sz="1000" b="1">
              <a:latin typeface="Arial Narrow" pitchFamily="34" charset="0"/>
            </a:endParaRPr>
          </a:p>
        </p:txBody>
      </p:sp>
      <p:sp>
        <p:nvSpPr>
          <p:cNvPr id="24624" name="AutoShape 56"/>
          <p:cNvSpPr>
            <a:spLocks/>
          </p:cNvSpPr>
          <p:nvPr/>
        </p:nvSpPr>
        <p:spPr bwMode="auto">
          <a:xfrm>
            <a:off x="6877050" y="1628775"/>
            <a:ext cx="71438" cy="895350"/>
          </a:xfrm>
          <a:prstGeom prst="leftBrace">
            <a:avLst>
              <a:gd name="adj1" fmla="val 7247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s-IS" sz="2400">
              <a:latin typeface="Times New Roman" pitchFamily="18" charset="0"/>
            </a:endParaRPr>
          </a:p>
        </p:txBody>
      </p:sp>
      <p:sp>
        <p:nvSpPr>
          <p:cNvPr id="24625" name="Line 57"/>
          <p:cNvSpPr>
            <a:spLocks noChangeShapeType="1"/>
          </p:cNvSpPr>
          <p:nvPr/>
        </p:nvSpPr>
        <p:spPr bwMode="auto">
          <a:xfrm flipV="1">
            <a:off x="5791200" y="1989138"/>
            <a:ext cx="1085850" cy="457200"/>
          </a:xfrm>
          <a:prstGeom prst="line">
            <a:avLst/>
          </a:prstGeom>
          <a:noFill/>
          <a:ln w="38100" cmpd="dbl">
            <a:solidFill>
              <a:srgbClr val="80808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Line 58"/>
          <p:cNvSpPr>
            <a:spLocks noChangeShapeType="1"/>
          </p:cNvSpPr>
          <p:nvPr/>
        </p:nvSpPr>
        <p:spPr bwMode="auto">
          <a:xfrm flipV="1">
            <a:off x="6019800" y="3668713"/>
            <a:ext cx="1219200" cy="457200"/>
          </a:xfrm>
          <a:prstGeom prst="line">
            <a:avLst/>
          </a:prstGeom>
          <a:noFill/>
          <a:ln w="38100" cmpd="dbl">
            <a:solidFill>
              <a:srgbClr val="80808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AutoShape 60"/>
          <p:cNvSpPr>
            <a:spLocks/>
          </p:cNvSpPr>
          <p:nvPr/>
        </p:nvSpPr>
        <p:spPr bwMode="auto">
          <a:xfrm>
            <a:off x="7235825" y="3287713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s-IS" sz="2400">
              <a:latin typeface="Times New Roman" pitchFamily="18" charset="0"/>
            </a:endParaRPr>
          </a:p>
        </p:txBody>
      </p:sp>
      <p:sp>
        <p:nvSpPr>
          <p:cNvPr id="24629" name="Line 62"/>
          <p:cNvSpPr>
            <a:spLocks noChangeShapeType="1"/>
          </p:cNvSpPr>
          <p:nvPr/>
        </p:nvSpPr>
        <p:spPr bwMode="auto">
          <a:xfrm>
            <a:off x="4791075" y="674211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Line 98"/>
          <p:cNvSpPr>
            <a:spLocks noChangeShapeType="1"/>
          </p:cNvSpPr>
          <p:nvPr/>
        </p:nvSpPr>
        <p:spPr bwMode="auto">
          <a:xfrm>
            <a:off x="2671763" y="51863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1" name="Line 49"/>
          <p:cNvSpPr>
            <a:spLocks noChangeShapeType="1"/>
          </p:cNvSpPr>
          <p:nvPr/>
        </p:nvSpPr>
        <p:spPr bwMode="auto">
          <a:xfrm>
            <a:off x="7759700" y="6503988"/>
            <a:ext cx="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2" name="Text Box 102"/>
          <p:cNvSpPr txBox="1">
            <a:spLocks noChangeArrowheads="1"/>
          </p:cNvSpPr>
          <p:nvPr/>
        </p:nvSpPr>
        <p:spPr bwMode="auto">
          <a:xfrm>
            <a:off x="34925" y="4191000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СГФ</a:t>
            </a:r>
            <a:endParaRPr lang="nb-NO" sz="2400"/>
          </a:p>
        </p:txBody>
      </p:sp>
      <p:sp>
        <p:nvSpPr>
          <p:cNvPr id="24633" name="Text Box 103"/>
          <p:cNvSpPr txBox="1">
            <a:spLocks noChangeArrowheads="1"/>
          </p:cNvSpPr>
          <p:nvPr/>
        </p:nvSpPr>
        <p:spPr bwMode="auto">
          <a:xfrm>
            <a:off x="2051050" y="4005263"/>
            <a:ext cx="936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СНС</a:t>
            </a:r>
            <a:endParaRPr lang="en-US" sz="2400"/>
          </a:p>
          <a:p>
            <a:r>
              <a:rPr lang="ru-RU" sz="2400"/>
              <a:t>ЕСС</a:t>
            </a:r>
            <a:endParaRPr lang="nb-NO" sz="2400"/>
          </a:p>
        </p:txBody>
      </p:sp>
      <p:sp>
        <p:nvSpPr>
          <p:cNvPr id="24634" name="Text Box 104"/>
          <p:cNvSpPr txBox="1">
            <a:spLocks noChangeArrowheads="1"/>
          </p:cNvSpPr>
          <p:nvPr/>
        </p:nvSpPr>
        <p:spPr bwMode="auto">
          <a:xfrm>
            <a:off x="4446588" y="4192588"/>
            <a:ext cx="700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ПБ</a:t>
            </a:r>
            <a:endParaRPr lang="nb-NO"/>
          </a:p>
        </p:txBody>
      </p:sp>
      <p:sp>
        <p:nvSpPr>
          <p:cNvPr id="24635" name="Text Box 105"/>
          <p:cNvSpPr txBox="1">
            <a:spLocks noChangeArrowheads="1"/>
          </p:cNvSpPr>
          <p:nvPr/>
        </p:nvSpPr>
        <p:spPr bwMode="auto">
          <a:xfrm>
            <a:off x="7235825" y="4221163"/>
            <a:ext cx="1357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ДКиФС</a:t>
            </a:r>
            <a:endParaRPr lang="nb-NO"/>
          </a:p>
        </p:txBody>
      </p:sp>
      <p:sp>
        <p:nvSpPr>
          <p:cNvPr id="24637" name="Text Box 59"/>
          <p:cNvSpPr txBox="1">
            <a:spLocks noChangeArrowheads="1"/>
          </p:cNvSpPr>
          <p:nvPr/>
        </p:nvSpPr>
        <p:spPr bwMode="auto">
          <a:xfrm>
            <a:off x="7308850" y="3213100"/>
            <a:ext cx="1676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latin typeface="Arial Narrow" pitchFamily="34" charset="0"/>
              </a:rPr>
              <a:t>Операции по капитальным трансфертам</a:t>
            </a:r>
            <a:r>
              <a:rPr lang="en-US" sz="1200" b="1">
                <a:latin typeface="Arial Narrow" pitchFamily="34" charset="0"/>
              </a:rPr>
              <a:t> NPNFA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ChangeArrowheads="1"/>
          </p:cNvSpPr>
          <p:nvPr/>
        </p:nvSpPr>
        <p:spPr bwMode="auto">
          <a:xfrm>
            <a:off x="250825" y="1031875"/>
            <a:ext cx="86423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800" b="1"/>
              <a:t>Концептуальная связь между различными системами экономической статистики</a:t>
            </a:r>
            <a:endParaRPr lang="nb-NO" sz="1800" b="1">
              <a:latin typeface="Arial" charset="0"/>
            </a:endParaRPr>
          </a:p>
          <a:p>
            <a:pPr algn="ctr"/>
            <a:endParaRPr lang="nb-NO" sz="1800" b="1">
              <a:latin typeface="Arial" charset="0"/>
            </a:endParaRPr>
          </a:p>
        </p:txBody>
      </p:sp>
      <p:sp>
        <p:nvSpPr>
          <p:cNvPr id="25602" name="Line 9"/>
          <p:cNvSpPr>
            <a:spLocks noChangeShapeType="1"/>
          </p:cNvSpPr>
          <p:nvPr/>
        </p:nvSpPr>
        <p:spPr bwMode="auto">
          <a:xfrm>
            <a:off x="520700" y="1528763"/>
            <a:ext cx="8064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603" name="Group 42"/>
          <p:cNvGrpSpPr>
            <a:grpSpLocks/>
          </p:cNvGrpSpPr>
          <p:nvPr/>
        </p:nvGrpSpPr>
        <p:grpSpPr bwMode="auto">
          <a:xfrm>
            <a:off x="684213" y="1989138"/>
            <a:ext cx="7775575" cy="3962400"/>
            <a:chOff x="1295400" y="1986880"/>
            <a:chExt cx="6400800" cy="3962400"/>
          </a:xfrm>
        </p:grpSpPr>
        <p:sp>
          <p:nvSpPr>
            <p:cNvPr id="25606" name="Rectangle 7"/>
            <p:cNvSpPr>
              <a:spLocks noChangeArrowheads="1"/>
            </p:cNvSpPr>
            <p:nvPr/>
          </p:nvSpPr>
          <p:spPr bwMode="auto">
            <a:xfrm>
              <a:off x="1295400" y="3053680"/>
              <a:ext cx="3048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Деление на сектора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  <a:p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(5 </a:t>
              </a:r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институциональных секторов</a:t>
              </a:r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25607" name="Rectangle 8"/>
            <p:cNvSpPr>
              <a:spLocks noChangeArrowheads="1"/>
            </p:cNvSpPr>
            <p:nvPr/>
          </p:nvSpPr>
          <p:spPr bwMode="auto">
            <a:xfrm>
              <a:off x="1295400" y="3587080"/>
              <a:ext cx="3048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Время регистрации</a:t>
              </a:r>
            </a:p>
            <a:p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 </a:t>
              </a:r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(</a:t>
              </a:r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начисление</a:t>
              </a:r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25608" name="Rectangle 9"/>
            <p:cNvSpPr>
              <a:spLocks noChangeArrowheads="1"/>
            </p:cNvSpPr>
            <p:nvPr/>
          </p:nvSpPr>
          <p:spPr bwMode="auto">
            <a:xfrm>
              <a:off x="1295400" y="4120480"/>
              <a:ext cx="3048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Стоимостная оценка</a:t>
              </a:r>
            </a:p>
            <a:p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 (</a:t>
              </a:r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рыночные цены</a:t>
              </a:r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25609" name="Rectangle 10"/>
            <p:cNvSpPr>
              <a:spLocks noChangeArrowheads="1"/>
            </p:cNvSpPr>
            <p:nvPr/>
          </p:nvSpPr>
          <p:spPr bwMode="auto">
            <a:xfrm>
              <a:off x="1295400" y="2520280"/>
              <a:ext cx="3048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Структура счетов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</p:txBody>
        </p:sp>
        <p:sp>
          <p:nvSpPr>
            <p:cNvPr id="25610" name="Rectangle 11"/>
            <p:cNvSpPr>
              <a:spLocks noChangeArrowheads="1"/>
            </p:cNvSpPr>
            <p:nvPr/>
          </p:nvSpPr>
          <p:spPr bwMode="auto">
            <a:xfrm>
              <a:off x="1295400" y="4653880"/>
              <a:ext cx="3048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CH" sz="1600" b="1">
                  <a:solidFill>
                    <a:srgbClr val="21467B"/>
                  </a:solidFill>
                  <a:latin typeface="Arial Narrow" pitchFamily="34" charset="0"/>
                </a:rPr>
                <a:t>У</a:t>
              </a:r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чет на основе двойной записи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</p:txBody>
        </p:sp>
        <p:sp>
          <p:nvSpPr>
            <p:cNvPr id="25611" name="Rectangle 12"/>
            <p:cNvSpPr>
              <a:spLocks noChangeArrowheads="1"/>
            </p:cNvSpPr>
            <p:nvPr/>
          </p:nvSpPr>
          <p:spPr bwMode="auto">
            <a:xfrm>
              <a:off x="1295400" y="5187280"/>
              <a:ext cx="30480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Резидентная принадлежность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  <a:p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(</a:t>
              </a:r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центр экономического интереса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  <a:p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и экономическая территория</a:t>
              </a:r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25612" name="Rectangle 13"/>
            <p:cNvSpPr>
              <a:spLocks noChangeArrowheads="1"/>
            </p:cNvSpPr>
            <p:nvPr/>
          </p:nvSpPr>
          <p:spPr bwMode="auto">
            <a:xfrm>
              <a:off x="1295400" y="1986880"/>
              <a:ext cx="30480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s-IS" sz="1600" b="1">
                <a:solidFill>
                  <a:srgbClr val="21467B"/>
                </a:solidFill>
                <a:latin typeface="Arial Narrow" pitchFamily="34" charset="0"/>
              </a:endParaRPr>
            </a:p>
          </p:txBody>
        </p:sp>
        <p:sp>
          <p:nvSpPr>
            <p:cNvPr id="25613" name="Rectangle 14"/>
            <p:cNvSpPr>
              <a:spLocks noChangeArrowheads="1"/>
            </p:cNvSpPr>
            <p:nvPr/>
          </p:nvSpPr>
          <p:spPr bwMode="auto">
            <a:xfrm>
              <a:off x="4343400" y="1986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СГФ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2001</a:t>
              </a:r>
            </a:p>
          </p:txBody>
        </p:sp>
        <p:sp>
          <p:nvSpPr>
            <p:cNvPr id="25614" name="Rectangle 15"/>
            <p:cNvSpPr>
              <a:spLocks noChangeArrowheads="1"/>
            </p:cNvSpPr>
            <p:nvPr/>
          </p:nvSpPr>
          <p:spPr bwMode="auto">
            <a:xfrm>
              <a:off x="5181600" y="1986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600" b="1">
                <a:solidFill>
                  <a:srgbClr val="21467B"/>
                </a:solidFill>
                <a:latin typeface="Arial Narrow" pitchFamily="34" charset="0"/>
              </a:endParaRPr>
            </a:p>
            <a:p>
              <a:pPr algn="ctr"/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СНС</a:t>
              </a:r>
            </a:p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2008</a:t>
              </a:r>
            </a:p>
            <a:p>
              <a:pPr algn="ctr"/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</p:txBody>
        </p:sp>
        <p:sp>
          <p:nvSpPr>
            <p:cNvPr id="25615" name="Rectangle 16"/>
            <p:cNvSpPr>
              <a:spLocks noChangeArrowheads="1"/>
            </p:cNvSpPr>
            <p:nvPr/>
          </p:nvSpPr>
          <p:spPr bwMode="auto">
            <a:xfrm>
              <a:off x="6858000" y="1986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ПБиМИП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2009</a:t>
              </a:r>
            </a:p>
          </p:txBody>
        </p:sp>
        <p:sp>
          <p:nvSpPr>
            <p:cNvPr id="25616" name="Rectangle 17"/>
            <p:cNvSpPr>
              <a:spLocks noChangeArrowheads="1"/>
            </p:cNvSpPr>
            <p:nvPr/>
          </p:nvSpPr>
          <p:spPr bwMode="auto">
            <a:xfrm>
              <a:off x="6019800" y="1986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>
                  <a:solidFill>
                    <a:srgbClr val="21467B"/>
                  </a:solidFill>
                  <a:latin typeface="Arial Narrow" pitchFamily="34" charset="0"/>
                </a:rPr>
                <a:t>ДКиФС</a:t>
              </a:r>
              <a:endParaRPr lang="en-US" sz="1600" b="1">
                <a:solidFill>
                  <a:srgbClr val="21467B"/>
                </a:solidFill>
                <a:latin typeface="Arial Narrow" pitchFamily="34" charset="0"/>
              </a:endParaRPr>
            </a:p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2000</a:t>
              </a:r>
            </a:p>
          </p:txBody>
        </p:sp>
        <p:sp>
          <p:nvSpPr>
            <p:cNvPr id="25617" name="Rectangle 18"/>
            <p:cNvSpPr>
              <a:spLocks noChangeArrowheads="1"/>
            </p:cNvSpPr>
            <p:nvPr/>
          </p:nvSpPr>
          <p:spPr bwMode="auto">
            <a:xfrm>
              <a:off x="4343400" y="25202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18" name="Rectangle 19"/>
            <p:cNvSpPr>
              <a:spLocks noChangeArrowheads="1"/>
            </p:cNvSpPr>
            <p:nvPr/>
          </p:nvSpPr>
          <p:spPr bwMode="auto">
            <a:xfrm>
              <a:off x="4343400" y="30536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19" name="Rectangle 20"/>
            <p:cNvSpPr>
              <a:spLocks noChangeArrowheads="1"/>
            </p:cNvSpPr>
            <p:nvPr/>
          </p:nvSpPr>
          <p:spPr bwMode="auto">
            <a:xfrm>
              <a:off x="4343400" y="5187280"/>
              <a:ext cx="838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0" name="Rectangle 21"/>
            <p:cNvSpPr>
              <a:spLocks noChangeArrowheads="1"/>
            </p:cNvSpPr>
            <p:nvPr/>
          </p:nvSpPr>
          <p:spPr bwMode="auto">
            <a:xfrm>
              <a:off x="5181600" y="35870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1" name="Rectangle 22"/>
            <p:cNvSpPr>
              <a:spLocks noChangeArrowheads="1"/>
            </p:cNvSpPr>
            <p:nvPr/>
          </p:nvSpPr>
          <p:spPr bwMode="auto">
            <a:xfrm>
              <a:off x="4343400" y="35870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2" name="Rectangle 23"/>
            <p:cNvSpPr>
              <a:spLocks noChangeArrowheads="1"/>
            </p:cNvSpPr>
            <p:nvPr/>
          </p:nvSpPr>
          <p:spPr bwMode="auto">
            <a:xfrm>
              <a:off x="4343400" y="41204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3" name="Rectangle 24"/>
            <p:cNvSpPr>
              <a:spLocks noChangeArrowheads="1"/>
            </p:cNvSpPr>
            <p:nvPr/>
          </p:nvSpPr>
          <p:spPr bwMode="auto">
            <a:xfrm>
              <a:off x="4343400" y="4653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4" name="Rectangle 25"/>
            <p:cNvSpPr>
              <a:spLocks noChangeArrowheads="1"/>
            </p:cNvSpPr>
            <p:nvPr/>
          </p:nvSpPr>
          <p:spPr bwMode="auto">
            <a:xfrm>
              <a:off x="5181600" y="25202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5" name="Rectangle 26"/>
            <p:cNvSpPr>
              <a:spLocks noChangeArrowheads="1"/>
            </p:cNvSpPr>
            <p:nvPr/>
          </p:nvSpPr>
          <p:spPr bwMode="auto">
            <a:xfrm>
              <a:off x="6019800" y="25202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*</a:t>
              </a:r>
            </a:p>
          </p:txBody>
        </p:sp>
        <p:sp>
          <p:nvSpPr>
            <p:cNvPr id="25626" name="Rectangle 27"/>
            <p:cNvSpPr>
              <a:spLocks noChangeArrowheads="1"/>
            </p:cNvSpPr>
            <p:nvPr/>
          </p:nvSpPr>
          <p:spPr bwMode="auto">
            <a:xfrm>
              <a:off x="6858000" y="25202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7" name="Rectangle 28"/>
            <p:cNvSpPr>
              <a:spLocks noChangeArrowheads="1"/>
            </p:cNvSpPr>
            <p:nvPr/>
          </p:nvSpPr>
          <p:spPr bwMode="auto">
            <a:xfrm>
              <a:off x="6019800" y="30536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8" name="Rectangle 29"/>
            <p:cNvSpPr>
              <a:spLocks noChangeArrowheads="1"/>
            </p:cNvSpPr>
            <p:nvPr/>
          </p:nvSpPr>
          <p:spPr bwMode="auto">
            <a:xfrm>
              <a:off x="6019800" y="35870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29" name="Rectangle 30"/>
            <p:cNvSpPr>
              <a:spLocks noChangeArrowheads="1"/>
            </p:cNvSpPr>
            <p:nvPr/>
          </p:nvSpPr>
          <p:spPr bwMode="auto">
            <a:xfrm>
              <a:off x="6858000" y="35870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0" name="Rectangle 31"/>
            <p:cNvSpPr>
              <a:spLocks noChangeArrowheads="1"/>
            </p:cNvSpPr>
            <p:nvPr/>
          </p:nvSpPr>
          <p:spPr bwMode="auto">
            <a:xfrm>
              <a:off x="6858000" y="30536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1" name="Rectangle 32"/>
            <p:cNvSpPr>
              <a:spLocks noChangeArrowheads="1"/>
            </p:cNvSpPr>
            <p:nvPr/>
          </p:nvSpPr>
          <p:spPr bwMode="auto">
            <a:xfrm>
              <a:off x="6019800" y="4653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2" name="Rectangle 33"/>
            <p:cNvSpPr>
              <a:spLocks noChangeArrowheads="1"/>
            </p:cNvSpPr>
            <p:nvPr/>
          </p:nvSpPr>
          <p:spPr bwMode="auto">
            <a:xfrm>
              <a:off x="5181600" y="30536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3" name="Rectangle 34"/>
            <p:cNvSpPr>
              <a:spLocks noChangeArrowheads="1"/>
            </p:cNvSpPr>
            <p:nvPr/>
          </p:nvSpPr>
          <p:spPr bwMode="auto">
            <a:xfrm>
              <a:off x="6858000" y="41204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4" name="Rectangle 35"/>
            <p:cNvSpPr>
              <a:spLocks noChangeArrowheads="1"/>
            </p:cNvSpPr>
            <p:nvPr/>
          </p:nvSpPr>
          <p:spPr bwMode="auto">
            <a:xfrm>
              <a:off x="6019800" y="41204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5" name="Rectangle 36"/>
            <p:cNvSpPr>
              <a:spLocks noChangeArrowheads="1"/>
            </p:cNvSpPr>
            <p:nvPr/>
          </p:nvSpPr>
          <p:spPr bwMode="auto">
            <a:xfrm>
              <a:off x="5181600" y="4653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X**</a:t>
              </a:r>
            </a:p>
          </p:txBody>
        </p:sp>
        <p:sp>
          <p:nvSpPr>
            <p:cNvPr id="25636" name="Rectangle 37"/>
            <p:cNvSpPr>
              <a:spLocks noChangeArrowheads="1"/>
            </p:cNvSpPr>
            <p:nvPr/>
          </p:nvSpPr>
          <p:spPr bwMode="auto">
            <a:xfrm>
              <a:off x="5181600" y="41204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7" name="Rectangle 38"/>
            <p:cNvSpPr>
              <a:spLocks noChangeArrowheads="1"/>
            </p:cNvSpPr>
            <p:nvPr/>
          </p:nvSpPr>
          <p:spPr bwMode="auto">
            <a:xfrm>
              <a:off x="6019800" y="5187280"/>
              <a:ext cx="838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8" name="Rectangle 39"/>
            <p:cNvSpPr>
              <a:spLocks noChangeArrowheads="1"/>
            </p:cNvSpPr>
            <p:nvPr/>
          </p:nvSpPr>
          <p:spPr bwMode="auto">
            <a:xfrm>
              <a:off x="5181600" y="5187280"/>
              <a:ext cx="838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39" name="Rectangle 40"/>
            <p:cNvSpPr>
              <a:spLocks noChangeArrowheads="1"/>
            </p:cNvSpPr>
            <p:nvPr/>
          </p:nvSpPr>
          <p:spPr bwMode="auto">
            <a:xfrm>
              <a:off x="6858000" y="4653880"/>
              <a:ext cx="8382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  <p:sp>
          <p:nvSpPr>
            <p:cNvPr id="25640" name="Rectangle 41"/>
            <p:cNvSpPr>
              <a:spLocks noChangeArrowheads="1"/>
            </p:cNvSpPr>
            <p:nvPr/>
          </p:nvSpPr>
          <p:spPr bwMode="auto">
            <a:xfrm>
              <a:off x="6858000" y="5187280"/>
              <a:ext cx="838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21467B"/>
                  </a:solidFill>
                  <a:latin typeface="Arial Narrow" pitchFamily="34" charset="0"/>
                </a:rPr>
                <a:t>X</a:t>
              </a:r>
            </a:p>
          </p:txBody>
        </p:sp>
      </p:grpSp>
      <p:sp>
        <p:nvSpPr>
          <p:cNvPr id="9221" name="Text Box 43"/>
          <p:cNvSpPr txBox="1">
            <a:spLocks noChangeArrowheads="1"/>
          </p:cNvSpPr>
          <p:nvPr/>
        </p:nvSpPr>
        <p:spPr bwMode="auto">
          <a:xfrm>
            <a:off x="387386" y="6143764"/>
            <a:ext cx="83311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21467B"/>
                </a:solidFill>
                <a:latin typeface="Arial Narrow" pitchFamily="34" charset="0"/>
                <a:cs typeface="+mn-cs"/>
              </a:rPr>
              <a:t>*</a:t>
            </a:r>
            <a:r>
              <a:rPr lang="ru-RU" sz="2000" b="1" dirty="0">
                <a:solidFill>
                  <a:srgbClr val="21467B"/>
                </a:solidFill>
                <a:latin typeface="Arial Narrow" pitchFamily="34" charset="0"/>
                <a:cs typeface="+mn-cs"/>
              </a:rPr>
              <a:t> </a:t>
            </a:r>
            <a:r>
              <a:rPr lang="ru-RU" sz="2000" b="1" dirty="0" err="1">
                <a:solidFill>
                  <a:srgbClr val="21467B"/>
                </a:solidFill>
                <a:latin typeface="Arial Narrow" pitchFamily="34" charset="0"/>
                <a:cs typeface="+mn-cs"/>
              </a:rPr>
              <a:t>ДКиФС</a:t>
            </a:r>
            <a:r>
              <a:rPr lang="ru-RU" sz="2000" b="1" dirty="0">
                <a:solidFill>
                  <a:srgbClr val="21467B"/>
                </a:solidFill>
                <a:latin typeface="Arial Narrow" pitchFamily="34" charset="0"/>
                <a:cs typeface="+mn-cs"/>
              </a:rPr>
              <a:t> сконцентрирована только на финансовых активах и пассивах</a:t>
            </a:r>
          </a:p>
          <a:p>
            <a:pPr>
              <a:defRPr/>
            </a:pPr>
            <a:r>
              <a:rPr lang="en-US" sz="2000" b="1" dirty="0">
                <a:solidFill>
                  <a:srgbClr val="21467B"/>
                </a:solidFill>
                <a:latin typeface="Arial Narrow" pitchFamily="34" charset="0"/>
                <a:cs typeface="+mn-cs"/>
              </a:rPr>
              <a:t>**</a:t>
            </a:r>
            <a:r>
              <a:rPr lang="ru-RU" sz="2000" b="1" dirty="0">
                <a:solidFill>
                  <a:srgbClr val="21467B"/>
                </a:solidFill>
                <a:latin typeface="Arial Narrow" pitchFamily="34" charset="0"/>
                <a:cs typeface="+mn-cs"/>
              </a:rPr>
              <a:t>В </a:t>
            </a:r>
            <a:r>
              <a:rPr lang="en-US" sz="2000" b="1" dirty="0">
                <a:solidFill>
                  <a:srgbClr val="21467B"/>
                </a:solidFill>
                <a:latin typeface="Arial Narrow" pitchFamily="34" charset="0"/>
                <a:cs typeface="+mn-cs"/>
              </a:rPr>
              <a:t> </a:t>
            </a:r>
            <a:r>
              <a:rPr lang="ru-RU" sz="2000" b="1" dirty="0">
                <a:solidFill>
                  <a:srgbClr val="21467B"/>
                </a:solidFill>
                <a:latin typeface="Arial Narrow" pitchFamily="34" charset="0"/>
                <a:cs typeface="+mn-cs"/>
              </a:rPr>
              <a:t>СНС используется бухгалтерский учет на основе четырехкратной записи</a:t>
            </a:r>
            <a:endParaRPr lang="en-US" sz="2000" b="1" strike="sngStrike" dirty="0">
              <a:solidFill>
                <a:srgbClr val="21467B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744538" y="1447800"/>
            <a:ext cx="77724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21467B"/>
                </a:solidFill>
                <a:latin typeface="Arial" charset="0"/>
              </a:rPr>
              <a:t>Общие черты</a:t>
            </a:r>
            <a:endParaRPr lang="en-US" sz="2400" b="1">
              <a:solidFill>
                <a:srgbClr val="21467B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TA Template">
  <a:themeElements>
    <a:clrScheme name="EFT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FT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T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T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T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T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T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T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T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T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T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T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T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T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7607</TotalTime>
  <Words>649</Words>
  <Application>Microsoft Office PowerPoint</Application>
  <PresentationFormat>On-screen Show (4:3)</PresentationFormat>
  <Paragraphs>290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Arial</vt:lpstr>
      <vt:lpstr>Arial Narrow</vt:lpstr>
      <vt:lpstr>Times New Roman</vt:lpstr>
      <vt:lpstr>EFTA Template</vt:lpstr>
      <vt:lpstr>Концептуальная связь между различными системами экономической статистики</vt:lpstr>
      <vt:lpstr>Концептуальная связь между различными системами экономической статистики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EFTA Secretariat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ebjerkeb</dc:creator>
  <cp:lastModifiedBy>Shaboyan</cp:lastModifiedBy>
  <cp:revision>218</cp:revision>
  <dcterms:created xsi:type="dcterms:W3CDTF">2009-06-09T09:46:32Z</dcterms:created>
  <dcterms:modified xsi:type="dcterms:W3CDTF">2011-11-17T17:49:25Z</dcterms:modified>
</cp:coreProperties>
</file>