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5" r:id="rId3"/>
    <p:sldId id="394" r:id="rId4"/>
    <p:sldId id="436" r:id="rId5"/>
    <p:sldId id="437" r:id="rId6"/>
    <p:sldId id="438" r:id="rId7"/>
    <p:sldId id="440" r:id="rId8"/>
    <p:sldId id="441" r:id="rId9"/>
    <p:sldId id="39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349" r:id="rId19"/>
  </p:sldIdLst>
  <p:sldSz cx="9144000" cy="6858000" type="screen4x3"/>
  <p:notesSz cx="6797675" cy="9928225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yntax" charset="0"/>
      <p:regular r:id="rId26"/>
      <p:bold r:id="rId27"/>
      <p: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80787689" initials="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ED181E"/>
    <a:srgbClr val="FF6600"/>
    <a:srgbClr val="008000"/>
    <a:srgbClr val="33CC33"/>
    <a:srgbClr val="EAEAEA"/>
    <a:srgbClr val="C0C0C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2319" autoAdjust="0"/>
  </p:normalViewPr>
  <p:slideViewPr>
    <p:cSldViewPr>
      <p:cViewPr>
        <p:scale>
          <a:sx n="75" d="100"/>
          <a:sy n="75" d="100"/>
        </p:scale>
        <p:origin x="-1950" y="-618"/>
      </p:cViewPr>
      <p:guideLst>
        <p:guide orient="horz" pos="1071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39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4C9517-30AF-46D8-B1BA-785F42BBA1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7" rIns="91416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F7D027-FD5C-4846-A129-C888488C48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FBBE5-6FB6-42B3-B71D-2A33E6CDDBF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754B5-1BF5-4C37-BE20-80D23D0E42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eader_ppt_705-2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6619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800"/>
              <a:t>Département fédéral de l’intérieur DFI</a:t>
            </a:r>
            <a:r>
              <a:rPr lang="de-CH" sz="800"/>
              <a:t/>
            </a:r>
            <a:br>
              <a:rPr lang="de-CH" sz="800"/>
            </a:br>
            <a:r>
              <a:rPr lang="fr-FR" sz="800" b="1"/>
              <a:t>Office fédéral de la statistique OFS</a:t>
            </a:r>
            <a:endParaRPr lang="de-CH" sz="800" b="1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fr-FR"/>
              <a:t>Déroulement des enquêtes CATI sur le terrain : quel monitoring?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18113"/>
            <a:ext cx="7429500" cy="1558925"/>
          </a:xfrm>
        </p:spPr>
        <p:txBody>
          <a:bodyPr/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en-GB"/>
              <a:t>Thomas Christin, Stéphane Fleury</a:t>
            </a:r>
          </a:p>
          <a:p>
            <a:r>
              <a:rPr lang="en-GB"/>
              <a:t>17 juin 2008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2925" y="1196975"/>
            <a:ext cx="1865313" cy="49323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95400" y="1196975"/>
            <a:ext cx="5445125" cy="49323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295400" y="1196975"/>
            <a:ext cx="7462838" cy="49323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2133600"/>
            <a:ext cx="3654425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2133600"/>
            <a:ext cx="3656013" cy="399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196975"/>
            <a:ext cx="746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133600"/>
            <a:ext cx="74628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Um den </a:t>
            </a:r>
            <a:r>
              <a:rPr lang="en-GB" dirty="0" err="1" smtClean="0"/>
              <a:t>Fliesstext</a:t>
            </a:r>
            <a:r>
              <a:rPr lang="en-GB" dirty="0" smtClean="0"/>
              <a:t> </a:t>
            </a:r>
            <a:r>
              <a:rPr lang="en-GB" dirty="0" err="1" smtClean="0"/>
              <a:t>übersichtlich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halten</a:t>
            </a:r>
            <a:r>
              <a:rPr lang="en-GB" dirty="0" smtClean="0"/>
              <a:t>, </a:t>
            </a:r>
            <a:r>
              <a:rPr lang="en-GB" dirty="0" err="1" smtClean="0"/>
              <a:t>sollten</a:t>
            </a:r>
            <a:r>
              <a:rPr lang="en-GB" dirty="0" smtClean="0"/>
              <a:t> </a:t>
            </a:r>
            <a:r>
              <a:rPr lang="en-GB" dirty="0" err="1" smtClean="0"/>
              <a:t>Abschnitte</a:t>
            </a:r>
            <a:r>
              <a:rPr lang="en-GB" dirty="0" smtClean="0"/>
              <a:t> </a:t>
            </a:r>
            <a:r>
              <a:rPr lang="en-GB" dirty="0" err="1" smtClean="0"/>
              <a:t>gemacht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. </a:t>
            </a:r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besseren</a:t>
            </a:r>
            <a:r>
              <a:rPr lang="en-GB" dirty="0" smtClean="0"/>
              <a:t> </a:t>
            </a:r>
            <a:r>
              <a:rPr lang="en-GB" dirty="0" err="1" smtClean="0"/>
              <a:t>Lesbarkeit</a:t>
            </a:r>
            <a:r>
              <a:rPr lang="en-GB" dirty="0" smtClean="0"/>
              <a:t> </a:t>
            </a:r>
            <a:r>
              <a:rPr lang="en-GB" dirty="0" err="1" smtClean="0"/>
              <a:t>jeweils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Blindzeile</a:t>
            </a:r>
            <a:r>
              <a:rPr lang="en-GB" dirty="0" smtClean="0"/>
              <a:t> </a:t>
            </a:r>
            <a:r>
              <a:rPr lang="en-GB" dirty="0" err="1" smtClean="0"/>
              <a:t>getrennt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48425" y="6205538"/>
            <a:ext cx="2266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ts val="1200"/>
              </a:lnSpc>
              <a:spcBef>
                <a:spcPct val="50000"/>
              </a:spcBef>
              <a:defRPr/>
            </a:pPr>
            <a:fld id="{22E4D2AE-CB81-40D7-B400-C5C9C7C68112}" type="slidenum">
              <a:rPr lang="de-CH" sz="900"/>
              <a:pPr algn="r">
                <a:lnSpc>
                  <a:spcPts val="1200"/>
                </a:lnSpc>
                <a:spcBef>
                  <a:spcPct val="50000"/>
                </a:spcBef>
                <a:defRPr/>
              </a:pPr>
              <a:t>‹N°›</a:t>
            </a:fld>
            <a:r>
              <a:rPr lang="de-CH" sz="900"/>
              <a:t> 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216025" y="6130925"/>
            <a:ext cx="7251700" cy="367873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900" i="1" noProof="0" dirty="0" smtClean="0"/>
              <a:t>Seminar “The way forward in poverty measurement”, United Nations, Economic Commission </a:t>
            </a:r>
            <a:r>
              <a:rPr lang="en-US" sz="900" i="1" noProof="0" dirty="0" smtClean="0"/>
              <a:t>for </a:t>
            </a:r>
            <a:r>
              <a:rPr lang="en-US" sz="900" i="1" noProof="0" dirty="0" smtClean="0"/>
              <a:t>Europe, Geneva</a:t>
            </a:r>
          </a:p>
          <a:p>
            <a:pPr>
              <a:defRPr/>
            </a:pPr>
            <a:r>
              <a:rPr lang="en-US" sz="800" noProof="0" dirty="0" smtClean="0"/>
              <a:t>Stéphane Fleury,</a:t>
            </a:r>
            <a:r>
              <a:rPr lang="en-US" sz="800" baseline="0" noProof="0" dirty="0" smtClean="0"/>
              <a:t> Martina Guggisberg, Stephan Häni, December </a:t>
            </a:r>
            <a:r>
              <a:rPr lang="en-US" sz="800" noProof="0" dirty="0" smtClean="0"/>
              <a:t>2013</a:t>
            </a:r>
            <a:endParaRPr lang="en-US" sz="800" noProof="0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6" name="Picture 8" descr="Logo_CMYK_p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800"/>
              <a:t>Département fédéral de l’intérieur DFI</a:t>
            </a:r>
            <a:r>
              <a:rPr lang="de-CH" sz="800"/>
              <a:t/>
            </a:r>
            <a:br>
              <a:rPr lang="de-CH" sz="800"/>
            </a:br>
            <a:r>
              <a:rPr lang="fr-FR" sz="800" b="1"/>
              <a:t>Office fédéral de la statistique OFS</a:t>
            </a:r>
            <a:endParaRPr lang="de-CH" sz="800" b="1"/>
          </a:p>
        </p:txBody>
      </p:sp>
      <p:pic>
        <p:nvPicPr>
          <p:cNvPr id="2058" name="Picture 10" descr="Header_ppt_705-2-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2938"/>
            <a:ext cx="6619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000000"/>
        </a:buClr>
        <a:buChar char="•"/>
        <a:defRPr sz="2100">
          <a:solidFill>
            <a:schemeClr val="tx1"/>
          </a:solidFill>
          <a:latin typeface="+mn-lt"/>
        </a:defRPr>
      </a:lvl2pPr>
      <a:lvl3pPr marL="357188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3pPr>
      <a:lvl4pPr marL="536575" indent="-1778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4pPr>
      <a:lvl5pPr marL="720725" indent="-1825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5pPr>
      <a:lvl6pPr marL="11779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6pPr>
      <a:lvl7pPr marL="16351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7pPr>
      <a:lvl8pPr marL="20923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8pPr>
      <a:lvl9pPr marL="2549525" indent="-182563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fs.admin.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755576" y="5949280"/>
            <a:ext cx="568863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2500"/>
              </a:lnSpc>
            </a:pPr>
            <a:r>
              <a:rPr lang="fr-CH" sz="1800" dirty="0">
                <a:solidFill>
                  <a:srgbClr val="336699"/>
                </a:solidFill>
              </a:rPr>
              <a:t>Stéphane </a:t>
            </a:r>
            <a:r>
              <a:rPr lang="fr-CH" sz="1800" dirty="0" smtClean="0">
                <a:solidFill>
                  <a:srgbClr val="336699"/>
                </a:solidFill>
              </a:rPr>
              <a:t>Fleury, Martina Guggisberg, Stephan Häni </a:t>
            </a:r>
          </a:p>
          <a:p>
            <a:pPr eaLnBrk="1" hangingPunct="1">
              <a:lnSpc>
                <a:spcPts val="2500"/>
              </a:lnSpc>
            </a:pPr>
            <a:r>
              <a:rPr lang="fr-CH" sz="1800" dirty="0" err="1" smtClean="0">
                <a:solidFill>
                  <a:srgbClr val="336699"/>
                </a:solidFill>
              </a:rPr>
              <a:t>December</a:t>
            </a:r>
            <a:r>
              <a:rPr lang="fr-CH" sz="1800" dirty="0" smtClean="0">
                <a:solidFill>
                  <a:srgbClr val="336699"/>
                </a:solidFill>
              </a:rPr>
              <a:t> 2013</a:t>
            </a:r>
            <a:endParaRPr lang="fr-CH" sz="1800" dirty="0">
              <a:solidFill>
                <a:srgbClr val="336699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259632" y="1844824"/>
            <a:ext cx="7632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2400"/>
              </a:spcBef>
            </a:pPr>
            <a:r>
              <a:rPr lang="en-GB" sz="4000" b="1" dirty="0" smtClean="0">
                <a:solidFill>
                  <a:srgbClr val="336699"/>
                </a:solidFill>
              </a:rPr>
              <a:t>Poverty Measurement in Switzerland </a:t>
            </a:r>
          </a:p>
          <a:p>
            <a:pPr>
              <a:spcBef>
                <a:spcPts val="2400"/>
              </a:spcBef>
            </a:pPr>
            <a:r>
              <a:rPr lang="en-GB" sz="2800" b="1" dirty="0" smtClean="0">
                <a:solidFill>
                  <a:srgbClr val="336699"/>
                </a:solidFill>
              </a:rPr>
              <a:t>EU-SILC</a:t>
            </a:r>
            <a:r>
              <a:rPr lang="en-GB" dirty="0" smtClean="0">
                <a:solidFill>
                  <a:srgbClr val="336699"/>
                </a:solidFill>
              </a:rPr>
              <a:t/>
            </a:r>
            <a:br>
              <a:rPr lang="en-GB" dirty="0" smtClean="0">
                <a:solidFill>
                  <a:srgbClr val="336699"/>
                </a:solidFill>
              </a:rPr>
            </a:br>
            <a:r>
              <a:rPr lang="en-GB" dirty="0" smtClean="0">
                <a:solidFill>
                  <a:srgbClr val="336699"/>
                </a:solidFill>
              </a:rPr>
              <a:t>European Statistics on Income and Living Conditions </a:t>
            </a:r>
            <a:r>
              <a:rPr lang="fr-CH" sz="2800" b="1" dirty="0" smtClean="0">
                <a:solidFill>
                  <a:srgbClr val="336699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3103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444500" eaLnBrk="1" hangingPunct="1">
              <a:lnSpc>
                <a:spcPts val="3600"/>
              </a:lnSpc>
            </a:pPr>
            <a:r>
              <a:rPr lang="fr-CH" sz="3200" b="1" dirty="0" smtClean="0">
                <a:solidFill>
                  <a:srgbClr val="336699"/>
                </a:solidFill>
              </a:rPr>
              <a:t>4. </a:t>
            </a:r>
            <a:r>
              <a:rPr lang="en-US" sz="3200" b="1" dirty="0" smtClean="0">
                <a:solidFill>
                  <a:srgbClr val="336699"/>
                </a:solidFill>
              </a:rPr>
              <a:t>Coherence between the different approaches in Switzerland</a:t>
            </a:r>
          </a:p>
          <a:p>
            <a:pPr eaLnBrk="1" hangingPunct="1">
              <a:lnSpc>
                <a:spcPts val="3600"/>
              </a:lnSpc>
            </a:pPr>
            <a:endParaRPr lang="fr-CH" sz="3200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3200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3200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2800" b="1" i="1" dirty="0">
              <a:solidFill>
                <a:srgbClr val="3366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204864"/>
            <a:ext cx="784113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310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GB" b="1" dirty="0" smtClean="0">
                <a:solidFill>
                  <a:srgbClr val="336699"/>
                </a:solidFill>
              </a:rPr>
              <a:t>Various poverty indicators for persons of retirement age, 2011</a:t>
            </a: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808619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310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b="1" dirty="0" smtClean="0">
                <a:solidFill>
                  <a:srgbClr val="336699"/>
                </a:solidFill>
              </a:rPr>
              <a:t>Influence of wealth on the relative poverty rate, by age group, 2011, in %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336699"/>
                </a:solidFill>
              </a:rPr>
              <a:t>1 CHF ≈ 1.09 USD or 0.81 Euro</a:t>
            </a:r>
            <a:endParaRPr lang="fr-CH" sz="1400" b="1" dirty="0" smtClean="0">
              <a:solidFill>
                <a:srgbClr val="336699"/>
              </a:solidFill>
            </a:endParaRPr>
          </a:p>
          <a:p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  <a:endParaRPr lang="fr-CH" sz="1400" b="1" dirty="0" smtClean="0">
              <a:solidFill>
                <a:srgbClr val="FF66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7219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310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b="1" dirty="0" smtClean="0">
                <a:solidFill>
                  <a:srgbClr val="336699"/>
                </a:solidFill>
              </a:rPr>
              <a:t>Various poverty indicators for single persons under 65 and families with 3 or more children, 2011</a:t>
            </a: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  <a:endParaRPr lang="fr-CH" sz="1400" b="1" dirty="0" smtClean="0">
              <a:solidFill>
                <a:srgbClr val="FF66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716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b="1" dirty="0" smtClean="0">
                <a:solidFill>
                  <a:srgbClr val="336699"/>
                </a:solidFill>
              </a:rPr>
              <a:t>Equivalence scales, </a:t>
            </a:r>
            <a:br>
              <a:rPr lang="en-GB" b="1" dirty="0" smtClean="0">
                <a:solidFill>
                  <a:srgbClr val="336699"/>
                </a:solidFill>
              </a:rPr>
            </a:br>
            <a:r>
              <a:rPr lang="en-GB" b="1" dirty="0" smtClean="0">
                <a:solidFill>
                  <a:srgbClr val="336699"/>
                </a:solidFill>
              </a:rPr>
              <a:t>values for selected household types</a:t>
            </a: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  <a:endParaRPr lang="fr-CH" sz="1400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endParaRPr lang="fr-CH" sz="1400" b="1" dirty="0" smtClean="0">
              <a:solidFill>
                <a:srgbClr val="FF66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971600" y="1988840"/>
          <a:ext cx="7128792" cy="3528388"/>
        </p:xfrm>
        <a:graphic>
          <a:graphicData uri="http://schemas.openxmlformats.org/drawingml/2006/table">
            <a:tbl>
              <a:tblPr/>
              <a:tblGrid>
                <a:gridCol w="3153209"/>
                <a:gridCol w="1743335"/>
                <a:gridCol w="2232248"/>
              </a:tblGrid>
              <a:tr h="144982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Household types</a:t>
                      </a:r>
                      <a:r>
                        <a:rPr lang="en-GB" sz="1800" baseline="300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modified OECD equivalence scale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Equivalence scale derived from absolute poverty threshold </a:t>
                      </a:r>
                      <a:r>
                        <a:rPr lang="en-GB" sz="1800" dirty="0">
                          <a:solidFill>
                            <a:srgbClr val="ED181E"/>
                          </a:solidFill>
                          <a:latin typeface="Arial"/>
                          <a:ea typeface="Calibri"/>
                          <a:cs typeface="Times New Roman"/>
                        </a:rPr>
                        <a:t>(incl. housing costs)</a:t>
                      </a:r>
                      <a:endParaRPr lang="en-US" sz="1800" dirty="0">
                        <a:solidFill>
                          <a:srgbClr val="ED181E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8629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Individual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1.00</a:t>
                      </a:r>
                      <a:endParaRPr lang="en-US" sz="180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9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 adults without children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1.50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1.38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9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 adults with 1 child 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1.80</a:t>
                      </a:r>
                      <a:endParaRPr lang="en-US" sz="180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1.66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29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 adults with 2 children 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2.10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1.86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38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 adults with 3 children 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2.40</a:t>
                      </a:r>
                      <a:endParaRPr lang="en-US" sz="180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6699"/>
                          </a:solidFill>
                          <a:latin typeface="Arial"/>
                          <a:ea typeface="Calibri"/>
                          <a:cs typeface="Times New Roman"/>
                        </a:rPr>
                        <a:t>2.03</a:t>
                      </a:r>
                      <a:endParaRPr lang="en-US" sz="1800" dirty="0">
                        <a:solidFill>
                          <a:srgbClr val="336699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5733256"/>
            <a:ext cx="6948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 the case of the modified OECD equivalence scale, it is assumed that children are aged under 14. In the case of the other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equivalence scale,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however, the age of persons in the household is not relevant.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b="1" dirty="0" smtClean="0">
                <a:solidFill>
                  <a:srgbClr val="336699"/>
                </a:solidFill>
              </a:rPr>
              <a:t>Average housing costs and modified OECD equivalence scale for selected household types</a:t>
            </a: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  <a:endParaRPr lang="fr-CH" sz="1400" b="1" dirty="0" smtClean="0">
              <a:solidFill>
                <a:srgbClr val="FF66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801534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2474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b="1" dirty="0" smtClean="0">
                <a:solidFill>
                  <a:srgbClr val="336699"/>
                </a:solidFill>
              </a:rPr>
              <a:t>Poverty rates using different equivalence scales, 2011, in %</a:t>
            </a:r>
            <a:endParaRPr lang="fr-CH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b="1" i="1" dirty="0">
              <a:solidFill>
                <a:srgbClr val="33669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4. </a:t>
            </a:r>
            <a:r>
              <a:rPr lang="en-US" sz="1400" b="1" dirty="0" smtClean="0">
                <a:solidFill>
                  <a:srgbClr val="FF6600"/>
                </a:solidFill>
              </a:rPr>
              <a:t>Coherence between the different approaches in Switzerland</a:t>
            </a:r>
            <a:endParaRPr lang="fr-CH" sz="1400" b="1" dirty="0" smtClean="0">
              <a:solidFill>
                <a:srgbClr val="FF66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54722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3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</a:pPr>
            <a:r>
              <a:rPr lang="fr-CH" sz="3200" b="1" dirty="0" smtClean="0">
                <a:solidFill>
                  <a:srgbClr val="336699"/>
                </a:solidFill>
              </a:rPr>
              <a:t>Conclusions</a:t>
            </a:r>
          </a:p>
          <a:p>
            <a:pPr eaLnBrk="1" hangingPunct="1">
              <a:lnSpc>
                <a:spcPts val="3600"/>
              </a:lnSpc>
            </a:pPr>
            <a:endParaRPr lang="fr-CH" sz="2800" b="1" i="1" dirty="0">
              <a:solidFill>
                <a:srgbClr val="336699"/>
              </a:solidFill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600" y="1844824"/>
            <a:ext cx="7992938" cy="4248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Important to dispose of a set of </a:t>
            </a: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indicators (</a:t>
            </a: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including subjective evaluations of the household situation) </a:t>
            </a: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and not to rely just on one </a:t>
            </a: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indicator</a:t>
            </a:r>
            <a:endParaRPr lang="en-GB" dirty="0" smtClean="0">
              <a:solidFill>
                <a:srgbClr val="336699"/>
              </a:solidFill>
              <a:sym typeface="Wingdings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Methodical issues such as the choice of the implicit or explicit underlying equivalence scale and the definition of financial resources (including or excluding assets) may have a crucial effect on the definition of risk groups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Extend actual indicators with consumption-based poverty indicators 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endParaRPr lang="fr-FR" dirty="0" smtClean="0">
              <a:solidFill>
                <a:srgbClr val="336699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835150" y="1268413"/>
            <a:ext cx="165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/>
        </p:nvGraphicFramePr>
        <p:xfrm>
          <a:off x="3560763" y="1335088"/>
          <a:ext cx="208280" cy="4216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69" name="Rectangle 9"/>
          <p:cNvSpPr>
            <a:spLocks noGrp="1" noChangeArrowheads="1"/>
          </p:cNvSpPr>
          <p:nvPr>
            <p:ph type="title"/>
          </p:nvPr>
        </p:nvSpPr>
        <p:spPr>
          <a:xfrm>
            <a:off x="1116013" y="1700213"/>
            <a:ext cx="7127875" cy="792162"/>
          </a:xfrm>
          <a:noFill/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rgbClr val="336699"/>
                </a:solidFill>
                <a:latin typeface="Syntax" pitchFamily="34" charset="0"/>
              </a:rPr>
              <a:t>Thank you for your attention</a:t>
            </a: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2699792" y="2420888"/>
            <a:ext cx="4176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ts val="2600"/>
              </a:lnSpc>
              <a:tabLst>
                <a:tab pos="449263" algn="l"/>
              </a:tabLst>
            </a:pPr>
            <a:r>
              <a:rPr lang="en-US" sz="3200" b="1" dirty="0" smtClean="0">
                <a:solidFill>
                  <a:srgbClr val="FF3300"/>
                </a:solidFill>
              </a:rPr>
              <a:t>?? Questions ??</a:t>
            </a:r>
          </a:p>
          <a:p>
            <a:pPr eaLnBrk="1" hangingPunct="1">
              <a:lnSpc>
                <a:spcPts val="2600"/>
              </a:lnSpc>
              <a:spcBef>
                <a:spcPct val="100000"/>
              </a:spcBef>
              <a:tabLst>
                <a:tab pos="449263" algn="l"/>
              </a:tabLst>
            </a:pPr>
            <a:r>
              <a:rPr lang="en-US" sz="3200" b="1" dirty="0" smtClean="0">
                <a:solidFill>
                  <a:srgbClr val="FF3300"/>
                </a:solidFill>
              </a:rPr>
              <a:t>     Discussion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>
            <a:off x="1619672" y="2420888"/>
            <a:ext cx="935037" cy="398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1640" y="4005064"/>
            <a:ext cx="4178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6699"/>
                </a:solidFill>
                <a:hlinkClick r:id="rId2"/>
              </a:rPr>
              <a:t>http://www.bfs.admin.ch/</a:t>
            </a:r>
            <a:r>
              <a:rPr lang="en-US" sz="2800" dirty="0" smtClean="0">
                <a:solidFill>
                  <a:srgbClr val="336699"/>
                </a:solidFill>
              </a:rPr>
              <a:t> </a:t>
            </a:r>
            <a:endParaRPr lang="en-US" sz="2800" dirty="0">
              <a:solidFill>
                <a:srgbClr val="336699"/>
              </a:solidFill>
            </a:endParaRPr>
          </a:p>
        </p:txBody>
      </p:sp>
      <p:sp>
        <p:nvSpPr>
          <p:cNvPr id="11" name="Flèche à angle droit 10"/>
          <p:cNvSpPr/>
          <p:nvPr/>
        </p:nvSpPr>
        <p:spPr bwMode="auto">
          <a:xfrm rot="5400000">
            <a:off x="1475656" y="4509120"/>
            <a:ext cx="432048" cy="432048"/>
          </a:xfrm>
          <a:prstGeom prst="bentUp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051720" y="4581128"/>
            <a:ext cx="64087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Syntax" pitchFamily="34" charset="0"/>
                <a:ea typeface="+mj-ea"/>
                <a:cs typeface="+mj-cs"/>
              </a:rPr>
              <a:t>Topics</a:t>
            </a:r>
            <a:r>
              <a:rPr lang="en-US" kern="0" dirty="0" smtClean="0">
                <a:solidFill>
                  <a:srgbClr val="336699"/>
                </a:solidFill>
                <a:latin typeface="Syntax" pitchFamily="34" charset="0"/>
                <a:ea typeface="+mj-ea"/>
                <a:cs typeface="+mj-cs"/>
              </a:rPr>
              <a:t> 20 Economic and social situation of the population</a:t>
            </a: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2843808" y="5517232"/>
            <a:ext cx="615719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kern="0" dirty="0" smtClean="0">
                <a:solidFill>
                  <a:srgbClr val="336699"/>
                </a:solidFill>
                <a:latin typeface="Syntax" pitchFamily="34" charset="0"/>
                <a:ea typeface="+mj-ea"/>
                <a:cs typeface="+mj-cs"/>
              </a:rPr>
              <a:t>Standard of living, social situation and poverty</a:t>
            </a:r>
          </a:p>
        </p:txBody>
      </p:sp>
      <p:sp>
        <p:nvSpPr>
          <p:cNvPr id="15" name="Flèche à angle droit 14"/>
          <p:cNvSpPr/>
          <p:nvPr/>
        </p:nvSpPr>
        <p:spPr bwMode="auto">
          <a:xfrm rot="5400000">
            <a:off x="2267744" y="5373216"/>
            <a:ext cx="432048" cy="432048"/>
          </a:xfrm>
          <a:prstGeom prst="bentUp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96975"/>
            <a:ext cx="7858125" cy="6477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6699"/>
                </a:solidFill>
              </a:rPr>
              <a:t>Structure of the 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2204864"/>
            <a:ext cx="6912768" cy="3600400"/>
          </a:xfrm>
          <a:noFill/>
        </p:spPr>
        <p:txBody>
          <a:bodyPr lIns="91440" tIns="45720" rIns="91440" bIns="45720"/>
          <a:lstStyle/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336699"/>
                </a:solidFill>
              </a:rPr>
              <a:t>Introduction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336699"/>
                </a:solidFill>
              </a:rPr>
              <a:t>Three approaches to measure poverty in Switzerland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336699"/>
                </a:solidFill>
              </a:rPr>
              <a:t>International comparison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336699"/>
                </a:solidFill>
              </a:rPr>
              <a:t>Coherence between the different approaches in Switzerland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3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</a:pPr>
            <a:r>
              <a:rPr lang="fr-CH" sz="3200" b="1" dirty="0">
                <a:solidFill>
                  <a:srgbClr val="336699"/>
                </a:solidFill>
              </a:rPr>
              <a:t>1. </a:t>
            </a:r>
            <a:r>
              <a:rPr lang="fr-CH" sz="3200" b="1" dirty="0" smtClean="0">
                <a:solidFill>
                  <a:srgbClr val="336699"/>
                </a:solidFill>
              </a:rPr>
              <a:t>Introduction</a:t>
            </a:r>
          </a:p>
          <a:p>
            <a:pPr eaLnBrk="1" hangingPunct="1">
              <a:lnSpc>
                <a:spcPts val="3600"/>
              </a:lnSpc>
            </a:pPr>
            <a:endParaRPr lang="fr-CH" sz="2800" b="1" i="1" dirty="0">
              <a:solidFill>
                <a:srgbClr val="336699"/>
              </a:solidFill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550" y="1988839"/>
            <a:ext cx="7992938" cy="4103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800" b="1" dirty="0" smtClean="0">
                <a:solidFill>
                  <a:srgbClr val="336699"/>
                </a:solidFill>
                <a:sym typeface="Wingdings" pitchFamily="2" charset="2"/>
              </a:rPr>
              <a:t>Poverty</a:t>
            </a:r>
            <a:endParaRPr lang="en-US" dirty="0" smtClean="0">
              <a:solidFill>
                <a:srgbClr val="336699"/>
              </a:solidFill>
              <a:sym typeface="Wingdings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Multidimensional phenomenon 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Cannot be defined independently of the ideal of a particular society, of values</a:t>
            </a:r>
            <a:r>
              <a:rPr lang="fr-FR" dirty="0" smtClean="0">
                <a:solidFill>
                  <a:srgbClr val="336699"/>
                </a:solidFill>
                <a:sym typeface="Wingdings" pitchFamily="2" charset="2"/>
              </a:rPr>
              <a:t> 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Depend on the social, cultural and political context</a:t>
            </a:r>
            <a:endParaRPr lang="fr-CH" dirty="0">
              <a:solidFill>
                <a:srgbClr val="336699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3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</a:pPr>
            <a:r>
              <a:rPr lang="fr-CH" sz="3200" b="1" dirty="0">
                <a:solidFill>
                  <a:srgbClr val="336699"/>
                </a:solidFill>
              </a:rPr>
              <a:t>1. </a:t>
            </a:r>
            <a:r>
              <a:rPr lang="fr-CH" sz="3200" b="1" dirty="0" smtClean="0">
                <a:solidFill>
                  <a:srgbClr val="336699"/>
                </a:solidFill>
              </a:rPr>
              <a:t>Introduction</a:t>
            </a:r>
          </a:p>
          <a:p>
            <a:pPr eaLnBrk="1" hangingPunct="1">
              <a:lnSpc>
                <a:spcPts val="3600"/>
              </a:lnSpc>
            </a:pPr>
            <a:endParaRPr lang="fr-CH" sz="2800" b="1" i="1" dirty="0">
              <a:solidFill>
                <a:srgbClr val="336699"/>
              </a:solidFill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550" y="1988839"/>
            <a:ext cx="7992938" cy="3096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b="1" dirty="0" smtClean="0">
                <a:solidFill>
                  <a:srgbClr val="336699"/>
                </a:solidFill>
                <a:sym typeface="Wingdings" pitchFamily="2" charset="2"/>
              </a:rPr>
              <a:t>Poverty in Switzerland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Physical survival is generally given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(food and housing)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Statistical definition of poverty contains more than the most basic needs and embraces minimal participation in a socially integrated life</a:t>
            </a:r>
            <a:endParaRPr lang="en-US" dirty="0" smtClean="0">
              <a:solidFill>
                <a:srgbClr val="336699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168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444500" eaLnBrk="1" hangingPunct="1">
              <a:lnSpc>
                <a:spcPts val="3600"/>
              </a:lnSpc>
            </a:pPr>
            <a:r>
              <a:rPr lang="en-US" sz="3200" b="1" smtClean="0">
                <a:solidFill>
                  <a:srgbClr val="336699"/>
                </a:solidFill>
              </a:rPr>
              <a:t>2. Three approaches to measure poverty in Switzerland</a:t>
            </a:r>
          </a:p>
          <a:p>
            <a:pPr eaLnBrk="1" hangingPunct="1">
              <a:lnSpc>
                <a:spcPts val="3600"/>
              </a:lnSpc>
            </a:pPr>
            <a:endParaRPr lang="en-US" sz="3200" b="1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en-US" sz="3200" b="1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en-US" sz="2800" b="1" i="1">
              <a:solidFill>
                <a:srgbClr val="336699"/>
              </a:solidFill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600" y="2636912"/>
            <a:ext cx="7992938" cy="2376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079500" indent="-342900" eaLnBrk="1" hangingPunct="1">
              <a:spcBef>
                <a:spcPts val="30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Absolute poverty concept</a:t>
            </a:r>
          </a:p>
          <a:p>
            <a:pPr marL="1079500" indent="-342900" eaLnBrk="1" hangingPunct="1">
              <a:spcBef>
                <a:spcPts val="30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Relative poverty concept</a:t>
            </a:r>
          </a:p>
          <a:p>
            <a:pPr marL="1079500" indent="-342900" eaLnBrk="1" hangingPunct="1">
              <a:spcBef>
                <a:spcPts val="3000"/>
              </a:spcBef>
              <a:buFontTx/>
              <a:buChar char="•"/>
            </a:pPr>
            <a:r>
              <a:rPr lang="en-GB" dirty="0" smtClean="0">
                <a:solidFill>
                  <a:srgbClr val="336699"/>
                </a:solidFill>
                <a:sym typeface="Wingdings" pitchFamily="2" charset="2"/>
              </a:rPr>
              <a:t>Material deprivation</a:t>
            </a:r>
            <a:endParaRPr lang="fr-FR" dirty="0" smtClean="0">
              <a:solidFill>
                <a:srgbClr val="336699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550" y="1484784"/>
            <a:ext cx="7992938" cy="4608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b="1" dirty="0" smtClean="0">
                <a:solidFill>
                  <a:srgbClr val="336699"/>
                </a:solidFill>
                <a:sym typeface="Wingdings" pitchFamily="2" charset="2"/>
              </a:rPr>
              <a:t>Absolute poverty 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Threshold based on the guidelines of the Swiss Conference for Social Welfare (SKOS), which serve as a reference for assessing social assistance</a:t>
            </a:r>
          </a:p>
          <a:p>
            <a:pPr marL="342900" indent="12700" eaLnBrk="1" hangingPunct="1">
              <a:spcBef>
                <a:spcPts val="1800"/>
              </a:spcBef>
            </a:pP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Basic needs (food, clothing, personal care, transport, entertainment, education or association fees)</a:t>
            </a:r>
          </a:p>
          <a:p>
            <a:pPr marL="342900" indent="12700" eaLnBrk="1" hangingPunct="1">
              <a:spcBef>
                <a:spcPts val="600"/>
              </a:spcBef>
            </a:pP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+ effective housing costs (allowed for up to a certain upper limit)</a:t>
            </a:r>
          </a:p>
          <a:p>
            <a:pPr marL="1257300" indent="-901700" eaLnBrk="1" hangingPunct="1">
              <a:spcBef>
                <a:spcPts val="600"/>
              </a:spcBef>
            </a:pP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+ CHF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100 per month and person aged 16 or over (for other necessary expenditure such as liability insurance or other insurance premiums)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srgbClr val="FF6600"/>
                </a:solidFill>
              </a:rPr>
              <a:t>2.  Three approaches to measure poverty in Switzerland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550" y="1556792"/>
            <a:ext cx="7992938" cy="4536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b="1" dirty="0" smtClean="0">
                <a:solidFill>
                  <a:srgbClr val="336699"/>
                </a:solidFill>
                <a:sym typeface="Wingdings" pitchFamily="2" charset="2"/>
              </a:rPr>
              <a:t>Relative poverty </a:t>
            </a: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(</a:t>
            </a:r>
            <a:r>
              <a:rPr lang="en-US" i="1" dirty="0" smtClean="0">
                <a:solidFill>
                  <a:srgbClr val="336699"/>
                </a:solidFill>
                <a:sym typeface="Wingdings" pitchFamily="2" charset="2"/>
              </a:rPr>
              <a:t>At Risk of Poverty</a:t>
            </a: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)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err="1" smtClean="0">
                <a:solidFill>
                  <a:srgbClr val="336699"/>
                </a:solidFill>
                <a:sym typeface="Wingdings" pitchFamily="2" charset="2"/>
              </a:rPr>
              <a:t>Eurostat</a:t>
            </a: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 Standard, for international comparisons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Threshold: 60% of the total population's median </a:t>
            </a:r>
            <a:r>
              <a:rPr lang="en-US" dirty="0" err="1" smtClean="0">
                <a:solidFill>
                  <a:srgbClr val="336699"/>
                </a:solidFill>
                <a:sym typeface="Wingdings" pitchFamily="2" charset="2"/>
              </a:rPr>
              <a:t>equivalized</a:t>
            </a: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 disposable income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Persons in households with an income that is considerably below the standard income level of the country are considered as poor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2. </a:t>
            </a:r>
            <a:r>
              <a:rPr lang="en-US" sz="1400" b="1" dirty="0" smtClean="0">
                <a:solidFill>
                  <a:srgbClr val="FF6600"/>
                </a:solidFill>
              </a:rPr>
              <a:t>Three approaches to measure poverty in Switzerland</a:t>
            </a:r>
          </a:p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endParaRPr lang="fr-CH" sz="1400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971550" y="1556792"/>
            <a:ext cx="7992938" cy="4536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b="1" dirty="0" smtClean="0">
                <a:solidFill>
                  <a:srgbClr val="336699"/>
                </a:solidFill>
                <a:sym typeface="Wingdings" pitchFamily="2" charset="2"/>
              </a:rPr>
              <a:t>Material deprivation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err="1" smtClean="0">
                <a:solidFill>
                  <a:srgbClr val="336699"/>
                </a:solidFill>
                <a:sym typeface="Wingdings" pitchFamily="2" charset="2"/>
              </a:rPr>
              <a:t>Eurostat</a:t>
            </a: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 Standard, for international comparisons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Considers the non-financial aspects of poverty</a:t>
            </a:r>
          </a:p>
          <a:p>
            <a:pPr marL="342900" indent="-342900" eaLnBrk="1" hangingPunct="1">
              <a:spcBef>
                <a:spcPts val="1800"/>
              </a:spcBef>
              <a:buFontTx/>
              <a:buChar char="•"/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Deprived, for financial reasons, in elementary living conditions and/or of household consumer durables that are regarded as essential by the majority of the population</a:t>
            </a:r>
            <a:br>
              <a:rPr lang="en-US" dirty="0" smtClean="0">
                <a:solidFill>
                  <a:srgbClr val="336699"/>
                </a:solidFill>
                <a:sym typeface="Wingdings" pitchFamily="2" charset="2"/>
              </a:rPr>
            </a:b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(for example: one week holiday away from home once a year,</a:t>
            </a:r>
          </a:p>
          <a:p>
            <a:pPr marL="1879600" indent="12700" eaLnBrk="1" hangingPunct="1">
              <a:spcBef>
                <a:spcPts val="0"/>
              </a:spcBef>
            </a:pP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a meal with meat or fish (or vegetarian equivalent) every second day, </a:t>
            </a:r>
            <a:b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</a:b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>color TV, telephone, car, etc)</a:t>
            </a:r>
          </a:p>
          <a:p>
            <a:pPr marL="1879600" indent="12700" eaLnBrk="1" hangingPunct="1">
              <a:spcBef>
                <a:spcPts val="0"/>
              </a:spcBef>
            </a:pPr>
            <a: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  <a:t/>
            </a:r>
            <a:br>
              <a:rPr lang="en-US" sz="2000" i="1" dirty="0" smtClean="0">
                <a:solidFill>
                  <a:srgbClr val="336699"/>
                </a:solidFill>
                <a:sym typeface="Wingdings" pitchFamily="2" charset="2"/>
              </a:rPr>
            </a:br>
            <a:endParaRPr lang="en-US" sz="2000" i="1" dirty="0" smtClean="0">
              <a:solidFill>
                <a:srgbClr val="336699"/>
              </a:solidFill>
              <a:sym typeface="Wingdings" pitchFamily="2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32138" y="620713"/>
            <a:ext cx="5616326" cy="5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ts val="3600"/>
              </a:lnSpc>
              <a:spcBef>
                <a:spcPts val="300"/>
              </a:spcBef>
            </a:pPr>
            <a:r>
              <a:rPr lang="fr-CH" sz="1400" b="1" dirty="0" smtClean="0">
                <a:solidFill>
                  <a:srgbClr val="FF6600"/>
                </a:solidFill>
              </a:rPr>
              <a:t>2. </a:t>
            </a:r>
            <a:r>
              <a:rPr lang="en-US" sz="1400" b="1" dirty="0" smtClean="0">
                <a:solidFill>
                  <a:srgbClr val="FF6600"/>
                </a:solidFill>
              </a:rPr>
              <a:t>Three approaches to measure poverty in Switzerland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196752"/>
            <a:ext cx="743103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indent="-444500" eaLnBrk="1" hangingPunct="1">
              <a:lnSpc>
                <a:spcPts val="3600"/>
              </a:lnSpc>
            </a:pPr>
            <a:r>
              <a:rPr lang="fr-CH" sz="3200" b="1" dirty="0" smtClean="0">
                <a:solidFill>
                  <a:srgbClr val="336699"/>
                </a:solidFill>
              </a:rPr>
              <a:t>3. </a:t>
            </a:r>
            <a:r>
              <a:rPr lang="en-US" sz="3200" b="1" dirty="0" smtClean="0">
                <a:solidFill>
                  <a:srgbClr val="336699"/>
                </a:solidFill>
              </a:rPr>
              <a:t>International comparison</a:t>
            </a:r>
          </a:p>
          <a:p>
            <a:pPr marL="444500" indent="-444500" eaLnBrk="1" hangingPunct="1">
              <a:lnSpc>
                <a:spcPts val="3600"/>
              </a:lnSpc>
            </a:pPr>
            <a:endParaRPr lang="fr-CH" sz="3200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3200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3200" b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3200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ts val="3600"/>
              </a:lnSpc>
            </a:pPr>
            <a:endParaRPr lang="fr-CH" sz="2800" b="1" i="1" dirty="0">
              <a:solidFill>
                <a:srgbClr val="33669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1772816"/>
            <a:ext cx="7992938" cy="936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336699"/>
                </a:solidFill>
                <a:sym typeface="Wingdings" pitchFamily="2" charset="2"/>
              </a:rPr>
              <a:t>People cannot afford to eat a proper meal at least every second day</a:t>
            </a:r>
            <a:endParaRPr lang="fr-CH" dirty="0" smtClean="0">
              <a:solidFill>
                <a:srgbClr val="336699"/>
              </a:solidFill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3728" y="5517232"/>
            <a:ext cx="6517282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ED181E"/>
                </a:solidFill>
                <a:sym typeface="Wingdings" pitchFamily="2" charset="2"/>
              </a:rPr>
              <a:t>Large differences between European countries</a:t>
            </a:r>
            <a:br>
              <a:rPr lang="en-US" dirty="0" smtClean="0">
                <a:solidFill>
                  <a:srgbClr val="ED181E"/>
                </a:solidFill>
                <a:sym typeface="Wingdings" pitchFamily="2" charset="2"/>
              </a:rPr>
            </a:br>
            <a:endParaRPr lang="fr-CH" dirty="0" smtClean="0">
              <a:solidFill>
                <a:srgbClr val="ED181E"/>
              </a:solidFill>
              <a:sym typeface="Wingdings" pitchFamily="2" charset="2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75656" y="2636912"/>
          <a:ext cx="6120680" cy="2592288"/>
        </p:xfrm>
        <a:graphic>
          <a:graphicData uri="http://schemas.openxmlformats.org/drawingml/2006/table">
            <a:tbl>
              <a:tblPr/>
              <a:tblGrid>
                <a:gridCol w="2910897"/>
                <a:gridCol w="1390473"/>
                <a:gridCol w="1819310"/>
              </a:tblGrid>
              <a:tr h="75905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EU-SILC 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Total population</a:t>
                      </a:r>
                      <a:endParaRPr lang="en-US" sz="2000" b="0" i="0" u="none" strike="noStrike" dirty="0">
                        <a:solidFill>
                          <a:srgbClr val="3366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People </a:t>
                      </a:r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at risk of poverty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New member </a:t>
                      </a:r>
                      <a:r>
                        <a:rPr lang="en-US" sz="20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States </a:t>
                      </a:r>
                      <a:r>
                        <a:rPr lang="en-US" sz="14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(Bulgaria</a:t>
                      </a:r>
                      <a:r>
                        <a:rPr lang="en-US" sz="14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Hungary,</a:t>
                      </a:r>
                      <a:r>
                        <a:rPr lang="en-US" sz="1400" b="0" i="0" u="none" strike="noStrike" baseline="0" dirty="0" smtClean="0">
                          <a:solidFill>
                            <a:srgbClr val="336699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336699"/>
                          </a:solidFill>
                          <a:latin typeface="Arial"/>
                        </a:rPr>
                        <a:t>Romania, etc.)</a:t>
                      </a:r>
                      <a:endParaRPr lang="en-US" sz="1400" b="0" i="0" u="none" strike="noStrike" dirty="0">
                        <a:solidFill>
                          <a:srgbClr val="336699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Euro zone population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Switzerland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336699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336699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259633" y="5589240"/>
            <a:ext cx="792088" cy="32645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D18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Bund DE">
  <a:themeElements>
    <a:clrScheme name="CD Bund 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 Bund 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 Bund 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 Bund 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 Bund 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Modele_OFS_FR</Template>
  <TotalTime>0</TotalTime>
  <Words>686</Words>
  <Application>Microsoft Office PowerPoint</Application>
  <PresentationFormat>Affichage à l'écran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Syntax</vt:lpstr>
      <vt:lpstr>CD Bund DE</vt:lpstr>
      <vt:lpstr>Diapositive 1</vt:lpstr>
      <vt:lpstr>Structure of the presentation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Thank you for your attention</vt:lpstr>
    </vt:vector>
  </TitlesOfParts>
  <Company>IDZ-EDI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SILC</dc:title>
  <dc:creator>Thomas Christin</dc:creator>
  <cp:lastModifiedBy>Stéphane Fleury</cp:lastModifiedBy>
  <cp:revision>475</cp:revision>
  <dcterms:created xsi:type="dcterms:W3CDTF">2008-06-02T09:35:04Z</dcterms:created>
  <dcterms:modified xsi:type="dcterms:W3CDTF">2013-11-14T15:55:04Z</dcterms:modified>
</cp:coreProperties>
</file>