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62" r:id="rId5"/>
    <p:sldId id="265" r:id="rId6"/>
    <p:sldId id="266" r:id="rId7"/>
    <p:sldId id="267" r:id="rId8"/>
    <p:sldId id="268" r:id="rId9"/>
    <p:sldId id="269" r:id="rId10"/>
    <p:sldId id="270" r:id="rId11"/>
    <p:sldId id="264" r:id="rId12"/>
    <p:sldId id="281" r:id="rId13"/>
    <p:sldId id="282" r:id="rId14"/>
    <p:sldId id="285" r:id="rId15"/>
    <p:sldId id="283" r:id="rId16"/>
    <p:sldId id="287" r:id="rId17"/>
    <p:sldId id="288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2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orko.vulikic@undp.org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orko.vulikic@undp.org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otky.sme.sk/fotka/299648/ciganska-osada-muranska-dlha-luk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Exclusion and sustainability measures: New developments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Presentation by</a:t>
            </a:r>
            <a:br>
              <a:rPr lang="en-US" dirty="0" smtClean="0"/>
            </a:br>
            <a:r>
              <a:rPr lang="en-US" dirty="0" smtClean="0"/>
              <a:t>Mihail Peleah, UNDP BRC</a:t>
            </a:r>
          </a:p>
          <a:p>
            <a:r>
              <a:rPr lang="en-US" dirty="0"/>
              <a:t>Andrey Ivanov</a:t>
            </a:r>
            <a:r>
              <a:rPr lang="en-US" dirty="0" smtClean="0"/>
              <a:t>, EU FRA</a:t>
            </a:r>
          </a:p>
          <a:p>
            <a:r>
              <a:rPr lang="en-US" dirty="0" smtClean="0"/>
              <a:t>for UNECE Conference, 2-4 December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 dirty="0" smtClean="0"/>
              <a:t>Different combinations of individual risks, drivers and local context produce different levels of social exclusion</a:t>
            </a:r>
          </a:p>
        </p:txBody>
      </p:sp>
      <p:pic>
        <p:nvPicPr>
          <p:cNvPr id="313347" name="Picture 3" descr="UNDP picture 06 person normal r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49500"/>
            <a:ext cx="10302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348" name="Rectangle 4"/>
          <p:cNvSpPr>
            <a:spLocks noChangeArrowheads="1"/>
          </p:cNvSpPr>
          <p:nvPr/>
        </p:nvSpPr>
        <p:spPr bwMode="auto">
          <a:xfrm>
            <a:off x="1763713" y="2276475"/>
            <a:ext cx="5399087" cy="539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1763713" y="3194050"/>
            <a:ext cx="4678362" cy="539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13350" name="Rectangle 6"/>
          <p:cNvSpPr>
            <a:spLocks noChangeArrowheads="1"/>
          </p:cNvSpPr>
          <p:nvPr/>
        </p:nvSpPr>
        <p:spPr bwMode="auto">
          <a:xfrm>
            <a:off x="1763713" y="4113213"/>
            <a:ext cx="3598862" cy="539750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13351" name="AutoShape 7"/>
          <p:cNvSpPr>
            <a:spLocks/>
          </p:cNvSpPr>
          <p:nvPr/>
        </p:nvSpPr>
        <p:spPr bwMode="auto">
          <a:xfrm>
            <a:off x="1547813" y="1773238"/>
            <a:ext cx="6553200" cy="465137"/>
          </a:xfrm>
          <a:prstGeom prst="borderCallout2">
            <a:avLst>
              <a:gd name="adj1" fmla="val 24574"/>
              <a:gd name="adj2" fmla="val -1162"/>
              <a:gd name="adj3" fmla="val 24574"/>
              <a:gd name="adj4" fmla="val -2227"/>
              <a:gd name="adj5" fmla="val 149486"/>
              <a:gd name="adj6" fmla="val -6032"/>
            </a:avLst>
          </a:prstGeom>
          <a:solidFill>
            <a:srgbClr val="FFFF00">
              <a:alpha val="50195"/>
            </a:srgbClr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200"/>
              <a:t>If you are young person, with low education, living in village, with single company—you face high risk of exclusion</a:t>
            </a:r>
          </a:p>
          <a:p>
            <a:pPr algn="ctr" eaLnBrk="1" hangingPunct="1"/>
            <a:endParaRPr lang="en-US" altLang="en-US" sz="1200" i="1"/>
          </a:p>
        </p:txBody>
      </p:sp>
      <p:sp>
        <p:nvSpPr>
          <p:cNvPr id="313352" name="AutoShape 8"/>
          <p:cNvSpPr>
            <a:spLocks/>
          </p:cNvSpPr>
          <p:nvPr/>
        </p:nvSpPr>
        <p:spPr bwMode="auto">
          <a:xfrm>
            <a:off x="1547813" y="2860675"/>
            <a:ext cx="6553200" cy="287338"/>
          </a:xfrm>
          <a:prstGeom prst="borderCallout2">
            <a:avLst>
              <a:gd name="adj1" fmla="val 39778"/>
              <a:gd name="adj2" fmla="val -1162"/>
              <a:gd name="adj3" fmla="val 39778"/>
              <a:gd name="adj4" fmla="val -2324"/>
              <a:gd name="adj5" fmla="val -94477"/>
              <a:gd name="adj6" fmla="val -6491"/>
            </a:avLst>
          </a:prstGeom>
          <a:solidFill>
            <a:srgbClr val="FFFF00">
              <a:alpha val="50195"/>
            </a:srgbClr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200"/>
              <a:t>…and secondary education doesn’t help much in these conditions…</a:t>
            </a:r>
          </a:p>
        </p:txBody>
      </p:sp>
      <p:sp>
        <p:nvSpPr>
          <p:cNvPr id="313353" name="AutoShape 9"/>
          <p:cNvSpPr>
            <a:spLocks/>
          </p:cNvSpPr>
          <p:nvPr/>
        </p:nvSpPr>
        <p:spPr bwMode="auto">
          <a:xfrm>
            <a:off x="1547813" y="3789363"/>
            <a:ext cx="6553200" cy="287337"/>
          </a:xfrm>
          <a:prstGeom prst="borderCallout2">
            <a:avLst>
              <a:gd name="adj1" fmla="val 39778"/>
              <a:gd name="adj2" fmla="val -1162"/>
              <a:gd name="adj3" fmla="val 39778"/>
              <a:gd name="adj4" fmla="val -2519"/>
              <a:gd name="adj5" fmla="val -326519"/>
              <a:gd name="adj6" fmla="val -7338"/>
            </a:avLst>
          </a:prstGeom>
          <a:solidFill>
            <a:srgbClr val="FFFF00">
              <a:alpha val="50195"/>
            </a:srgbClr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200"/>
              <a:t>…while vibrant business environment makes a lot of difference</a:t>
            </a:r>
          </a:p>
        </p:txBody>
      </p:sp>
      <p:sp>
        <p:nvSpPr>
          <p:cNvPr id="313354" name="Rectangle 10"/>
          <p:cNvSpPr>
            <a:spLocks noChangeArrowheads="1"/>
          </p:cNvSpPr>
          <p:nvPr/>
        </p:nvSpPr>
        <p:spPr bwMode="auto">
          <a:xfrm>
            <a:off x="1763713" y="5030788"/>
            <a:ext cx="2159000" cy="539750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13355" name="AutoShape 11"/>
          <p:cNvSpPr>
            <a:spLocks/>
          </p:cNvSpPr>
          <p:nvPr/>
        </p:nvSpPr>
        <p:spPr bwMode="auto">
          <a:xfrm>
            <a:off x="1547813" y="4724400"/>
            <a:ext cx="6553200" cy="287338"/>
          </a:xfrm>
          <a:prstGeom prst="borderCallout2">
            <a:avLst>
              <a:gd name="adj1" fmla="val 39778"/>
              <a:gd name="adj2" fmla="val -1162"/>
              <a:gd name="adj3" fmla="val 39778"/>
              <a:gd name="adj4" fmla="val -2569"/>
              <a:gd name="adj5" fmla="val -601106"/>
              <a:gd name="adj6" fmla="val -7630"/>
            </a:avLst>
          </a:prstGeom>
          <a:solidFill>
            <a:srgbClr val="FFFF00">
              <a:alpha val="50195"/>
            </a:srgbClr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200"/>
              <a:t>…economic centers offer more opportunities (even with low education)</a:t>
            </a:r>
          </a:p>
        </p:txBody>
      </p:sp>
      <p:sp>
        <p:nvSpPr>
          <p:cNvPr id="313356" name="Rectangle 12"/>
          <p:cNvSpPr>
            <a:spLocks noChangeArrowheads="1"/>
          </p:cNvSpPr>
          <p:nvPr/>
        </p:nvSpPr>
        <p:spPr bwMode="auto">
          <a:xfrm>
            <a:off x="1763713" y="5949950"/>
            <a:ext cx="1079500" cy="539750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13357" name="AutoShape 13"/>
          <p:cNvSpPr>
            <a:spLocks/>
          </p:cNvSpPr>
          <p:nvPr/>
        </p:nvSpPr>
        <p:spPr bwMode="auto">
          <a:xfrm>
            <a:off x="1547813" y="5589588"/>
            <a:ext cx="6553200" cy="287337"/>
          </a:xfrm>
          <a:prstGeom prst="borderCallout2">
            <a:avLst>
              <a:gd name="adj1" fmla="val 39778"/>
              <a:gd name="adj2" fmla="val -1162"/>
              <a:gd name="adj3" fmla="val 39778"/>
              <a:gd name="adj4" fmla="val -2667"/>
              <a:gd name="adj5" fmla="val -885083"/>
              <a:gd name="adj6" fmla="val -8042"/>
            </a:avLst>
          </a:prstGeom>
          <a:solidFill>
            <a:srgbClr val="FFFF00">
              <a:alpha val="50195"/>
            </a:srgbClr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200"/>
              <a:t>…and much more if you are educated</a:t>
            </a:r>
          </a:p>
        </p:txBody>
      </p:sp>
      <p:pic>
        <p:nvPicPr>
          <p:cNvPr id="313358" name="Picture 7" descr="local c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941888"/>
            <a:ext cx="5334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359" name="Picture 8" descr="local edu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213100"/>
            <a:ext cx="722312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360" name="Text Box 4"/>
          <p:cNvSpPr txBox="1">
            <a:spLocks noChangeArrowheads="1"/>
          </p:cNvSpPr>
          <p:nvPr/>
        </p:nvSpPr>
        <p:spPr bwMode="auto">
          <a:xfrm>
            <a:off x="6659563" y="3068638"/>
            <a:ext cx="584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CC0000"/>
                </a:solidFill>
                <a:latin typeface="Arial" charset="0"/>
              </a:rPr>
              <a:t>+</a:t>
            </a:r>
          </a:p>
        </p:txBody>
      </p:sp>
      <p:pic>
        <p:nvPicPr>
          <p:cNvPr id="313361" name="Picture 9" descr="local monotow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49725"/>
            <a:ext cx="6477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362" name="Text Box 4"/>
          <p:cNvSpPr txBox="1">
            <a:spLocks noChangeArrowheads="1"/>
          </p:cNvSpPr>
          <p:nvPr/>
        </p:nvSpPr>
        <p:spPr bwMode="auto">
          <a:xfrm>
            <a:off x="5653088" y="3921125"/>
            <a:ext cx="584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CC0000"/>
                </a:solidFill>
                <a:latin typeface="Arial" charset="0"/>
              </a:rPr>
              <a:t>+</a:t>
            </a:r>
          </a:p>
        </p:txBody>
      </p:sp>
      <p:sp>
        <p:nvSpPr>
          <p:cNvPr id="313363" name="Text Box 4"/>
          <p:cNvSpPr txBox="1">
            <a:spLocks noChangeArrowheads="1"/>
          </p:cNvSpPr>
          <p:nvPr/>
        </p:nvSpPr>
        <p:spPr bwMode="auto">
          <a:xfrm>
            <a:off x="4356100" y="4868863"/>
            <a:ext cx="584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CC0000"/>
                </a:solidFill>
                <a:latin typeface="Arial" charset="0"/>
              </a:rPr>
              <a:t>+</a:t>
            </a:r>
          </a:p>
        </p:txBody>
      </p:sp>
      <p:pic>
        <p:nvPicPr>
          <p:cNvPr id="313364" name="Picture 7" descr="local c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932488"/>
            <a:ext cx="5334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365" name="Picture 8" descr="local edu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967413"/>
            <a:ext cx="722313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366" name="Text Box 4"/>
          <p:cNvSpPr txBox="1">
            <a:spLocks noChangeArrowheads="1"/>
          </p:cNvSpPr>
          <p:nvPr/>
        </p:nvSpPr>
        <p:spPr bwMode="auto">
          <a:xfrm>
            <a:off x="3192463" y="5789613"/>
            <a:ext cx="584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CC0000"/>
                </a:solidFill>
                <a:latin typeface="Arial" charset="0"/>
              </a:rPr>
              <a:t>+</a:t>
            </a:r>
          </a:p>
        </p:txBody>
      </p:sp>
      <p:pic>
        <p:nvPicPr>
          <p:cNvPr id="313367" name="Picture 9" descr="local monotow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5975350"/>
            <a:ext cx="6477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368" name="Text Box 4"/>
          <p:cNvSpPr txBox="1">
            <a:spLocks noChangeArrowheads="1"/>
          </p:cNvSpPr>
          <p:nvPr/>
        </p:nvSpPr>
        <p:spPr bwMode="auto">
          <a:xfrm>
            <a:off x="4257675" y="5791200"/>
            <a:ext cx="584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CC0000"/>
                </a:solidFill>
                <a:latin typeface="Arial" charset="0"/>
              </a:rPr>
              <a:t>+</a:t>
            </a:r>
          </a:p>
        </p:txBody>
      </p:sp>
      <p:sp>
        <p:nvSpPr>
          <p:cNvPr id="313369" name="Text Box 4"/>
          <p:cNvSpPr txBox="1">
            <a:spLocks noChangeArrowheads="1"/>
          </p:cNvSpPr>
          <p:nvPr/>
        </p:nvSpPr>
        <p:spPr bwMode="auto">
          <a:xfrm>
            <a:off x="5424488" y="5791200"/>
            <a:ext cx="584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CC0000"/>
                </a:solidFill>
                <a:latin typeface="Arial" charset="0"/>
              </a:rPr>
              <a:t>+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5441950" y="6621463"/>
            <a:ext cx="3702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/>
              <a:t>Source: RHDR “Beyond Transition: Toward Inclusive Societies”, 2011</a:t>
            </a:r>
          </a:p>
        </p:txBody>
      </p:sp>
    </p:spTree>
    <p:extLst>
      <p:ext uri="{BB962C8B-B14F-4D97-AF65-F5344CB8AC3E}">
        <p14:creationId xmlns:p14="http://schemas.microsoft.com/office/powerpoint/2010/main" val="59358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3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3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1000"/>
                                        <p:tgtEl>
                                          <p:spTgt spid="3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1000"/>
                                        <p:tgtEl>
                                          <p:spTgt spid="3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1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1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2" dur="1000"/>
                                        <p:tgtEl>
                                          <p:spTgt spid="3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8" grpId="0" animBg="1"/>
      <p:bldP spid="313349" grpId="0" animBg="1"/>
      <p:bldP spid="313350" grpId="0" animBg="1"/>
      <p:bldP spid="313351" grpId="0" animBg="1"/>
      <p:bldP spid="313352" grpId="0" animBg="1"/>
      <p:bldP spid="313353" grpId="0" animBg="1"/>
      <p:bldP spid="313354" grpId="0" animBg="1"/>
      <p:bldP spid="313355" grpId="0" animBg="1"/>
      <p:bldP spid="313356" grpId="0" animBg="1"/>
      <p:bldP spid="313357" grpId="0" animBg="1"/>
      <p:bldP spid="313360" grpId="0"/>
      <p:bldP spid="313362" grpId="0"/>
      <p:bldP spid="313363" grpId="0"/>
      <p:bldP spid="313366" grpId="0"/>
      <p:bldP spid="313368" grpId="0"/>
      <p:bldP spid="3133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Qualitative and Quantitative data </a:t>
            </a:r>
            <a:r>
              <a:rPr lang="en-US" dirty="0" smtClean="0"/>
              <a:t>nexus: </a:t>
            </a:r>
            <a:r>
              <a:rPr lang="en-US" dirty="0"/>
              <a:t>‘</a:t>
            </a:r>
            <a:r>
              <a:rPr lang="en-US" dirty="0" err="1"/>
              <a:t>Micronarratives</a:t>
            </a:r>
            <a:r>
              <a:rPr lang="en-US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9015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6868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Why the ‘</a:t>
            </a:r>
            <a:r>
              <a:rPr lang="en-US" altLang="en-US" dirty="0" err="1" smtClean="0"/>
              <a:t>micronarratives</a:t>
            </a:r>
            <a:r>
              <a:rPr lang="en-US" altLang="en-US" dirty="0" smtClean="0"/>
              <a:t>’?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4000" b="1" dirty="0" err="1" smtClean="0"/>
              <a:t>QxQ</a:t>
            </a:r>
            <a:r>
              <a:rPr lang="en-US" altLang="en-US" sz="2800" dirty="0" smtClean="0"/>
              <a:t>—combine the best from Qualitative and Quantitative research</a:t>
            </a:r>
          </a:p>
          <a:p>
            <a:r>
              <a:rPr lang="en-US" altLang="en-US" sz="2800" dirty="0" smtClean="0"/>
              <a:t>Zoom in and Zoom out—see the </a:t>
            </a:r>
            <a:r>
              <a:rPr lang="en-US" altLang="en-US" sz="4000" b="1" dirty="0" smtClean="0"/>
              <a:t>pattern</a:t>
            </a:r>
            <a:r>
              <a:rPr lang="en-US" altLang="en-US" sz="2800" dirty="0" smtClean="0"/>
              <a:t> and investigate a </a:t>
            </a:r>
            <a:r>
              <a:rPr lang="en-US" altLang="en-US" sz="4000" b="1" dirty="0" smtClean="0"/>
              <a:t>case study</a:t>
            </a:r>
          </a:p>
          <a:p>
            <a:r>
              <a:rPr lang="en-US" altLang="en-US" sz="2800" dirty="0" smtClean="0"/>
              <a:t>Suitable for all stage of policy process: </a:t>
            </a:r>
          </a:p>
          <a:p>
            <a:pPr lvl="1"/>
            <a:r>
              <a:rPr lang="en-US" altLang="en-US" sz="2400" dirty="0" smtClean="0"/>
              <a:t>Understanding</a:t>
            </a:r>
            <a:endParaRPr lang="en-US" altLang="en-US" sz="2400" dirty="0" smtClean="0">
              <a:sym typeface="Wingdings" panose="05000000000000000000" pitchFamily="2" charset="2"/>
            </a:endParaRPr>
          </a:p>
          <a:p>
            <a:pPr lvl="1"/>
            <a:r>
              <a:rPr lang="en-US" altLang="en-US" sz="2400" dirty="0" smtClean="0">
                <a:sym typeface="Wingdings" panose="05000000000000000000" pitchFamily="2" charset="2"/>
              </a:rPr>
              <a:t>Planning</a:t>
            </a:r>
          </a:p>
          <a:p>
            <a:pPr lvl="1"/>
            <a:r>
              <a:rPr lang="en-US" altLang="en-US" sz="2400" dirty="0" smtClean="0">
                <a:sym typeface="Wingdings" panose="05000000000000000000" pitchFamily="2" charset="2"/>
              </a:rPr>
              <a:t>Implementation</a:t>
            </a:r>
          </a:p>
          <a:p>
            <a:pPr lvl="1"/>
            <a:r>
              <a:rPr lang="en-US" altLang="en-US" sz="2400" dirty="0" smtClean="0">
                <a:sym typeface="Wingdings" panose="05000000000000000000" pitchFamily="2" charset="2"/>
              </a:rPr>
              <a:t>Monitoring and Evaluation</a:t>
            </a:r>
            <a:endParaRPr lang="en-US" altLang="en-US" sz="2400" dirty="0" smtClean="0"/>
          </a:p>
          <a:p>
            <a:r>
              <a:rPr lang="en-US" altLang="en-US" sz="2800" dirty="0" smtClean="0"/>
              <a:t>Could be a tool of </a:t>
            </a:r>
            <a:r>
              <a:rPr lang="en-US" altLang="en-US" sz="4000" b="1" dirty="0" smtClean="0"/>
              <a:t>empowerment</a:t>
            </a:r>
            <a:r>
              <a:rPr lang="en-US" altLang="en-US" sz="2800" dirty="0" smtClean="0"/>
              <a:t> and trust building</a:t>
            </a:r>
          </a:p>
        </p:txBody>
      </p:sp>
    </p:spTree>
    <p:extLst>
      <p:ext uri="{BB962C8B-B14F-4D97-AF65-F5344CB8AC3E}">
        <p14:creationId xmlns:p14="http://schemas.microsoft.com/office/powerpoint/2010/main" val="5597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73298" y="1219200"/>
            <a:ext cx="3151621" cy="2795621"/>
            <a:chOff x="3073298" y="1219200"/>
            <a:chExt cx="3151621" cy="2795621"/>
          </a:xfrm>
        </p:grpSpPr>
        <p:sp>
          <p:nvSpPr>
            <p:cNvPr id="5" name="Isosceles Triangle 4"/>
            <p:cNvSpPr/>
            <p:nvPr/>
          </p:nvSpPr>
          <p:spPr>
            <a:xfrm>
              <a:off x="3352800" y="1493615"/>
              <a:ext cx="2619719" cy="2214304"/>
            </a:xfrm>
            <a:prstGeom prst="triangl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34059" y="1219200"/>
              <a:ext cx="4456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Past</a:t>
              </a:r>
              <a:endParaRPr lang="en-US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73298" y="3737822"/>
              <a:ext cx="6605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Present</a:t>
              </a:r>
              <a:endParaRPr lang="en-US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30333" y="3737822"/>
              <a:ext cx="5945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Future</a:t>
              </a:r>
              <a:endParaRPr lang="en-US" sz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works?</a:t>
            </a:r>
            <a:endParaRPr lang="en-US" dirty="0"/>
          </a:p>
        </p:txBody>
      </p:sp>
      <p:pic>
        <p:nvPicPr>
          <p:cNvPr id="1030" name="Picture 6" descr="C:\Users\mihail.peleah\AppData\Local\Microsoft\Windows\Temporary Internet Files\Content.IE5\EPFCKVO7\MC90044146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56" y="1637548"/>
            <a:ext cx="1171403" cy="117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mihail.peleah\AppData\Local\Microsoft\Windows\Temporary Internet Files\Content.IE5\RSUV1J11\MC90044146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159" y="2236219"/>
            <a:ext cx="1171403" cy="117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mihail.peleah\AppData\Local\Microsoft\Windows\Temporary Internet Files\Content.IE5\EPFCKVO7\MC90044146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09" y="1795412"/>
            <a:ext cx="1171403" cy="117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ihail.peleah\AppData\Local\Microsoft\Windows\Temporary Internet Files\Content.IE5\RSUV1J11\MC90044146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6" y="2381113"/>
            <a:ext cx="1171403" cy="117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mihail.peleah\AppData\Local\Microsoft\Windows\Temporary Internet Files\Content.IE5\RSUV1J11\MC90044146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52602"/>
            <a:ext cx="1171403" cy="117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mihail.peleah\AppData\Local\Microsoft\Windows\Temporary Internet Files\Content.IE5\EPFCKVO7\MC90044146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04" y="2808951"/>
            <a:ext cx="1171403" cy="117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357" y="4307071"/>
            <a:ext cx="2324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People tell </a:t>
            </a:r>
            <a:r>
              <a:rPr lang="en-US" sz="2000" b="1" dirty="0" smtClean="0"/>
              <a:t>stories</a:t>
            </a:r>
            <a:r>
              <a:rPr lang="en-US" sz="2000" dirty="0" smtClean="0"/>
              <a:t> </a:t>
            </a:r>
            <a:r>
              <a:rPr lang="en-US" sz="1600" dirty="0" smtClean="0"/>
              <a:t>about the topic  and </a:t>
            </a:r>
            <a:r>
              <a:rPr lang="en-US" sz="2000" b="1" dirty="0" smtClean="0"/>
              <a:t>tag</a:t>
            </a:r>
            <a:r>
              <a:rPr lang="en-US" sz="2000" dirty="0" smtClean="0"/>
              <a:t> </a:t>
            </a:r>
            <a:r>
              <a:rPr lang="en-US" sz="1600" dirty="0" smtClean="0"/>
              <a:t>them against some questions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291059" y="4304610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When we get more and more stories </a:t>
            </a:r>
            <a:r>
              <a:rPr lang="en-US" sz="2000" b="1" dirty="0" smtClean="0"/>
              <a:t>patterns</a:t>
            </a:r>
            <a:r>
              <a:rPr lang="en-US" sz="1600" dirty="0" smtClean="0"/>
              <a:t> start emerge</a:t>
            </a:r>
          </a:p>
          <a:p>
            <a:r>
              <a:rPr lang="en-US" sz="1400" dirty="0" smtClean="0"/>
              <a:t>• easy to catch by human eye, hard to compute</a:t>
            </a:r>
          </a:p>
          <a:p>
            <a:r>
              <a:rPr lang="en-US" sz="1400" dirty="0"/>
              <a:t>• </a:t>
            </a:r>
            <a:r>
              <a:rPr lang="en-US" sz="1400" dirty="0" smtClean="0"/>
              <a:t>less sensitive to number of stories, more sensitive to topic</a:t>
            </a:r>
            <a:endParaRPr lang="en-US" sz="1400" dirty="0"/>
          </a:p>
        </p:txBody>
      </p:sp>
      <p:sp>
        <p:nvSpPr>
          <p:cNvPr id="6" name="Oval 5"/>
          <p:cNvSpPr/>
          <p:nvPr/>
        </p:nvSpPr>
        <p:spPr>
          <a:xfrm>
            <a:off x="4586459" y="2065385"/>
            <a:ext cx="152400" cy="15786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41651" y="2263599"/>
            <a:ext cx="152400" cy="15786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657600" y="3408160"/>
            <a:ext cx="152400" cy="1578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541651" y="1843213"/>
            <a:ext cx="152400" cy="15786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36384" y="2102522"/>
            <a:ext cx="152400" cy="15786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01235" y="2080335"/>
            <a:ext cx="152400" cy="1578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064000" y="3198206"/>
            <a:ext cx="152400" cy="15786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434059" y="2222015"/>
            <a:ext cx="152400" cy="15786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580708" y="2460045"/>
            <a:ext cx="152400" cy="1578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586459" y="2704406"/>
            <a:ext cx="152400" cy="15786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387555" y="3060754"/>
            <a:ext cx="152400" cy="1578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26452" y="2900852"/>
            <a:ext cx="152400" cy="15786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694051" y="2302181"/>
            <a:ext cx="152400" cy="1578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40200" y="3073670"/>
            <a:ext cx="152400" cy="1578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86200" y="3198206"/>
            <a:ext cx="152400" cy="1578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61594" y="3439625"/>
            <a:ext cx="152400" cy="1578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638800" y="3473584"/>
            <a:ext cx="152400" cy="1578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748368" y="2821920"/>
            <a:ext cx="152400" cy="1578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013994" y="3351379"/>
            <a:ext cx="152400" cy="1578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654342" y="1716480"/>
            <a:ext cx="152400" cy="15786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684681" y="1944658"/>
            <a:ext cx="152400" cy="15786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539955" y="1685349"/>
            <a:ext cx="152400" cy="15786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03868" y="1420523"/>
            <a:ext cx="725332" cy="1362815"/>
          </a:xfrm>
          <a:prstGeom prst="ellipse">
            <a:avLst/>
          </a:prstGeom>
          <a:solidFill>
            <a:srgbClr val="92D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3631301">
            <a:off x="3597784" y="2552588"/>
            <a:ext cx="783392" cy="1532438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rot="18751874">
            <a:off x="5228475" y="2731829"/>
            <a:ext cx="725332" cy="1467568"/>
          </a:xfrm>
          <a:prstGeom prst="ellipse">
            <a:avLst/>
          </a:prstGeom>
          <a:solidFill>
            <a:schemeClr val="bg1">
              <a:lumMod val="75000"/>
              <a:alpha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C:\Users\mihail.peleah\AppData\Local\Microsoft\Windows\Temporary Internet Files\Content.IE5\RSUV1J11\MC90043380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22015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ihail.peleah\AppData\Local\Microsoft\Windows\Temporary Internet Files\Content.IE5\EPFCKVO7\MC90043149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3631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ihail.peleah\AppData\Local\Microsoft\Windows\Temporary Internet Files\Content.IE5\JQUS5ST7\MC900442153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31880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6271340" y="4298977"/>
            <a:ext cx="2743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Patterns and stories help identify </a:t>
            </a:r>
            <a:r>
              <a:rPr lang="en-US" sz="2000" b="1" dirty="0" smtClean="0"/>
              <a:t>issues, solutions and actions</a:t>
            </a:r>
          </a:p>
          <a:p>
            <a:endParaRPr lang="en-US" sz="1600" dirty="0" smtClean="0"/>
          </a:p>
          <a:p>
            <a:r>
              <a:rPr lang="en-US" sz="1600" dirty="0" smtClean="0"/>
              <a:t>and create </a:t>
            </a:r>
            <a:r>
              <a:rPr lang="en-US" sz="2000" b="1" dirty="0" smtClean="0"/>
              <a:t>feedback loops</a:t>
            </a:r>
            <a:r>
              <a:rPr lang="en-US" sz="1600" dirty="0" smtClean="0"/>
              <a:t>, involving people in solutions and monitoring</a:t>
            </a:r>
            <a:endParaRPr lang="en-US" sz="1600" dirty="0"/>
          </a:p>
        </p:txBody>
      </p:sp>
      <p:cxnSp>
        <p:nvCxnSpPr>
          <p:cNvPr id="32" name="Curved Connector 31"/>
          <p:cNvCxnSpPr>
            <a:stCxn id="49" idx="7"/>
            <a:endCxn id="1033" idx="1"/>
          </p:cNvCxnSpPr>
          <p:nvPr/>
        </p:nvCxnSpPr>
        <p:spPr>
          <a:xfrm rot="10800000" flipH="1">
            <a:off x="5382140" y="1596315"/>
            <a:ext cx="1704460" cy="1329575"/>
          </a:xfrm>
          <a:prstGeom prst="curvedConnector3">
            <a:avLst>
              <a:gd name="adj1" fmla="val 1267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191000" y="3338233"/>
            <a:ext cx="152400" cy="1578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560219" y="3329228"/>
            <a:ext cx="152400" cy="15786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ular Callout 46"/>
          <p:cNvSpPr/>
          <p:nvPr/>
        </p:nvSpPr>
        <p:spPr>
          <a:xfrm>
            <a:off x="2947194" y="1182411"/>
            <a:ext cx="1116806" cy="612648"/>
          </a:xfrm>
          <a:prstGeom prst="wedgeRectCallout">
            <a:avLst>
              <a:gd name="adj1" fmla="val 93854"/>
              <a:gd name="adj2" fmla="val 6560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 err="1"/>
              <a:t>Vestibulum</a:t>
            </a:r>
            <a:r>
              <a:rPr lang="en-US" sz="700" dirty="0"/>
              <a:t> </a:t>
            </a:r>
            <a:r>
              <a:rPr lang="en-US" sz="700" dirty="0" err="1"/>
              <a:t>nec</a:t>
            </a:r>
            <a:r>
              <a:rPr lang="en-US" sz="700" dirty="0"/>
              <a:t> </a:t>
            </a:r>
            <a:r>
              <a:rPr lang="en-US" sz="700" dirty="0" err="1"/>
              <a:t>libero</a:t>
            </a:r>
            <a:r>
              <a:rPr lang="en-US" sz="700" dirty="0"/>
              <a:t> at </a:t>
            </a:r>
            <a:r>
              <a:rPr lang="en-US" sz="700" dirty="0" err="1"/>
              <a:t>libero</a:t>
            </a:r>
            <a:r>
              <a:rPr lang="en-US" sz="700" dirty="0"/>
              <a:t> </a:t>
            </a:r>
            <a:r>
              <a:rPr lang="en-US" sz="700" dirty="0" err="1"/>
              <a:t>condimentum</a:t>
            </a:r>
            <a:r>
              <a:rPr lang="en-US" sz="700" dirty="0"/>
              <a:t> </a:t>
            </a:r>
            <a:r>
              <a:rPr lang="en-US" sz="700" dirty="0" err="1"/>
              <a:t>condimentum</a:t>
            </a:r>
            <a:r>
              <a:rPr lang="en-US" sz="700" dirty="0"/>
              <a:t> </a:t>
            </a:r>
            <a:r>
              <a:rPr lang="en-US" sz="700" dirty="0" err="1"/>
              <a:t>ut</a:t>
            </a:r>
            <a:r>
              <a:rPr lang="en-US" sz="700" dirty="0"/>
              <a:t> at </a:t>
            </a:r>
            <a:r>
              <a:rPr lang="en-US" sz="700" dirty="0" err="1"/>
              <a:t>neque</a:t>
            </a:r>
            <a:r>
              <a:rPr lang="en-US" sz="700" dirty="0"/>
              <a:t>. </a:t>
            </a:r>
          </a:p>
        </p:txBody>
      </p:sp>
      <p:sp>
        <p:nvSpPr>
          <p:cNvPr id="60" name="Rectangular Callout 59"/>
          <p:cNvSpPr/>
          <p:nvPr/>
        </p:nvSpPr>
        <p:spPr>
          <a:xfrm>
            <a:off x="2947194" y="1932679"/>
            <a:ext cx="1116806" cy="612648"/>
          </a:xfrm>
          <a:prstGeom prst="wedgeRectCallout">
            <a:avLst>
              <a:gd name="adj1" fmla="val 58602"/>
              <a:gd name="adj2" fmla="val 14023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Maecenas </a:t>
            </a:r>
            <a:r>
              <a:rPr lang="en-US" sz="800" dirty="0" err="1"/>
              <a:t>pellentesque</a:t>
            </a:r>
            <a:r>
              <a:rPr lang="en-US" sz="800" dirty="0"/>
              <a:t> </a:t>
            </a:r>
            <a:r>
              <a:rPr lang="en-US" sz="800" dirty="0" err="1"/>
              <a:t>porttitor</a:t>
            </a:r>
            <a:r>
              <a:rPr lang="en-US" sz="800" dirty="0"/>
              <a:t> lacus, </a:t>
            </a:r>
            <a:r>
              <a:rPr lang="en-US" sz="800" dirty="0" err="1"/>
              <a:t>eget</a:t>
            </a:r>
            <a:r>
              <a:rPr lang="en-US" sz="800" dirty="0"/>
              <a:t> </a:t>
            </a:r>
            <a:r>
              <a:rPr lang="en-US" sz="800" dirty="0" err="1"/>
              <a:t>venenatis</a:t>
            </a:r>
            <a:r>
              <a:rPr lang="en-US" sz="800" dirty="0"/>
              <a:t> </a:t>
            </a:r>
            <a:r>
              <a:rPr lang="en-US" sz="800" dirty="0" err="1"/>
              <a:t>ipsum</a:t>
            </a:r>
            <a:r>
              <a:rPr lang="en-US" sz="800" dirty="0"/>
              <a:t> </a:t>
            </a:r>
            <a:r>
              <a:rPr lang="en-US" sz="800" dirty="0" err="1"/>
              <a:t>eleifend</a:t>
            </a:r>
            <a:r>
              <a:rPr lang="en-US" sz="800" dirty="0"/>
              <a:t> sit </a:t>
            </a:r>
            <a:r>
              <a:rPr lang="en-US" sz="800" dirty="0" err="1"/>
              <a:t>amet</a:t>
            </a:r>
            <a:r>
              <a:rPr lang="en-US" sz="800" dirty="0"/>
              <a:t>.</a:t>
            </a:r>
            <a:endParaRPr lang="en-US" sz="700" dirty="0"/>
          </a:p>
        </p:txBody>
      </p:sp>
      <p:cxnSp>
        <p:nvCxnSpPr>
          <p:cNvPr id="61" name="Curved Connector 60"/>
          <p:cNvCxnSpPr>
            <a:stCxn id="39" idx="7"/>
            <a:endCxn id="1032" idx="1"/>
          </p:cNvCxnSpPr>
          <p:nvPr/>
        </p:nvCxnSpPr>
        <p:spPr>
          <a:xfrm rot="5400000" flipH="1" flipV="1">
            <a:off x="6003284" y="2269032"/>
            <a:ext cx="770332" cy="1396299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816474" y="1369198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Issues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816474" y="2388184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Solutions</a:t>
            </a:r>
            <a:endParaRPr lang="en-US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816474" y="3480716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>
                  <a:solidFill>
                    <a:schemeClr val="accent5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Actions</a:t>
            </a:r>
            <a:endParaRPr lang="en-US" b="1" spc="50" dirty="0">
              <a:ln w="11430">
                <a:solidFill>
                  <a:schemeClr val="accent5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2" name="Curved Connector 71"/>
          <p:cNvCxnSpPr>
            <a:stCxn id="5" idx="3"/>
            <a:endCxn id="1034" idx="1"/>
          </p:cNvCxnSpPr>
          <p:nvPr/>
        </p:nvCxnSpPr>
        <p:spPr>
          <a:xfrm rot="5400000" flipH="1" flipV="1">
            <a:off x="5860074" y="2481393"/>
            <a:ext cx="29112" cy="2423940"/>
          </a:xfrm>
          <a:prstGeom prst="curvedConnector4">
            <a:avLst>
              <a:gd name="adj1" fmla="val -1526862"/>
              <a:gd name="adj2" fmla="val 70732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5" name="Right Arrow 64"/>
          <p:cNvSpPr/>
          <p:nvPr/>
        </p:nvSpPr>
        <p:spPr>
          <a:xfrm>
            <a:off x="2687597" y="4761003"/>
            <a:ext cx="368140" cy="29246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Arrow 77"/>
          <p:cNvSpPr/>
          <p:nvPr/>
        </p:nvSpPr>
        <p:spPr>
          <a:xfrm>
            <a:off x="5791200" y="4761003"/>
            <a:ext cx="368140" cy="29246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Left Arrow 65"/>
          <p:cNvSpPr/>
          <p:nvPr/>
        </p:nvSpPr>
        <p:spPr>
          <a:xfrm>
            <a:off x="1737610" y="6219757"/>
            <a:ext cx="5425190" cy="352579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9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50"/>
                            </p:stCondLst>
                            <p:childTnLst>
                              <p:par>
                                <p:cTn id="6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750"/>
                            </p:stCondLst>
                            <p:childTnLst>
                              <p:par>
                                <p:cTn id="7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50"/>
                            </p:stCondLst>
                            <p:childTnLst>
                              <p:par>
                                <p:cTn id="88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250"/>
                            </p:stCondLst>
                            <p:childTnLst>
                              <p:par>
                                <p:cTn id="96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750"/>
                            </p:stCondLst>
                            <p:childTnLst>
                              <p:par>
                                <p:cTn id="10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250"/>
                            </p:stCondLst>
                            <p:childTnLst>
                              <p:par>
                                <p:cTn id="11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50"/>
                            </p:stCondLst>
                            <p:childTnLst>
                              <p:par>
                                <p:cTn id="1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250"/>
                            </p:stCondLst>
                            <p:childTnLst>
                              <p:par>
                                <p:cTn id="128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750"/>
                            </p:stCondLst>
                            <p:childTnLst>
                              <p:par>
                                <p:cTn id="136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6" grpId="0" animBg="1"/>
      <p:bldP spid="19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6" grpId="0" animBg="1"/>
      <p:bldP spid="37" grpId="0" animBg="1"/>
      <p:bldP spid="38" grpId="0" animBg="1"/>
      <p:bldP spid="18" grpId="0" animBg="1"/>
      <p:bldP spid="20" grpId="0" animBg="1"/>
      <p:bldP spid="21" grpId="0" animBg="1"/>
      <p:bldP spid="23" grpId="0" animBg="1"/>
      <p:bldP spid="28" grpId="0" animBg="1"/>
      <p:bldP spid="35" grpId="0" animBg="1"/>
      <p:bldP spid="41" grpId="0" animBg="1"/>
      <p:bldP spid="42" grpId="0" animBg="1"/>
      <p:bldP spid="43" grpId="0" animBg="1"/>
      <p:bldP spid="44" grpId="0" animBg="1"/>
      <p:bldP spid="15" grpId="0" animBg="1"/>
      <p:bldP spid="48" grpId="0" animBg="1"/>
      <p:bldP spid="49" grpId="0" animBg="1"/>
      <p:bldP spid="53" grpId="0"/>
      <p:bldP spid="29" grpId="0" animBg="1"/>
      <p:bldP spid="39" grpId="0" animBg="1"/>
      <p:bldP spid="47" grpId="0" animBg="1"/>
      <p:bldP spid="47" grpId="1" animBg="1"/>
      <p:bldP spid="60" grpId="0" animBg="1"/>
      <p:bldP spid="60" grpId="1" animBg="1"/>
      <p:bldP spid="58" grpId="0"/>
      <p:bldP spid="70" grpId="0"/>
      <p:bldP spid="71" grpId="0"/>
      <p:bldP spid="65" grpId="0" animBg="1"/>
      <p:bldP spid="78" grpId="0" animBg="1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implement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700" b="1" dirty="0" smtClean="0"/>
              <a:t>Montenegro</a:t>
            </a:r>
            <a:r>
              <a:rPr lang="en-US" sz="4700" dirty="0" smtClean="0"/>
              <a:t> </a:t>
            </a:r>
            <a:r>
              <a:rPr lang="en-US" dirty="0" smtClean="0"/>
              <a:t>— Environmentally protected areas</a:t>
            </a:r>
          </a:p>
          <a:p>
            <a:r>
              <a:rPr lang="en-US" sz="4700" b="1" dirty="0" smtClean="0"/>
              <a:t>Montenegro </a:t>
            </a:r>
            <a:r>
              <a:rPr lang="en-US" dirty="0" smtClean="0"/>
              <a:t>— Civil service and civilians</a:t>
            </a:r>
          </a:p>
          <a:p>
            <a:r>
              <a:rPr lang="en-US" sz="4700" b="1" dirty="0" smtClean="0"/>
              <a:t>Serbia </a:t>
            </a:r>
            <a:r>
              <a:rPr lang="en-US" dirty="0" smtClean="0"/>
              <a:t>— Roma people</a:t>
            </a:r>
          </a:p>
          <a:p>
            <a:r>
              <a:rPr lang="en-US" sz="4600" b="1" dirty="0" smtClean="0"/>
              <a:t>Belarus, Russia, Ukraine </a:t>
            </a:r>
            <a:r>
              <a:rPr lang="en-US" dirty="0" smtClean="0"/>
              <a:t>— Chernobyl-affected areas</a:t>
            </a:r>
          </a:p>
          <a:p>
            <a:r>
              <a:rPr lang="en-US" sz="4600" b="1" dirty="0" smtClean="0"/>
              <a:t>Belarus </a:t>
            </a:r>
            <a:r>
              <a:rPr lang="en-US" dirty="0" smtClean="0"/>
              <a:t>— people with disabilities </a:t>
            </a:r>
          </a:p>
          <a:p>
            <a:r>
              <a:rPr lang="en-US" sz="4600" b="1" dirty="0" smtClean="0"/>
              <a:t>Georgia, Kyrgyzstan </a:t>
            </a:r>
            <a:r>
              <a:rPr lang="en-US" dirty="0" smtClean="0"/>
              <a:t>— youth perception of development</a:t>
            </a:r>
          </a:p>
          <a:p>
            <a:r>
              <a:rPr lang="en-US" sz="4700" b="1" dirty="0"/>
              <a:t>UNDP </a:t>
            </a:r>
            <a:r>
              <a:rPr lang="en-US" dirty="0"/>
              <a:t>— internal business processes </a:t>
            </a:r>
          </a:p>
        </p:txBody>
      </p:sp>
    </p:spTree>
    <p:extLst>
      <p:ext uri="{BB962C8B-B14F-4D97-AF65-F5344CB8AC3E}">
        <p14:creationId xmlns:p14="http://schemas.microsoft.com/office/powerpoint/2010/main" val="2857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0" y="312839"/>
            <a:ext cx="8357930" cy="59529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88668"/>
            <a:ext cx="5821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Thanks to Borko </a:t>
            </a:r>
            <a:r>
              <a:rPr lang="en-US" dirty="0"/>
              <a:t>Vulikic </a:t>
            </a:r>
            <a:r>
              <a:rPr lang="en-US" dirty="0" smtClean="0">
                <a:hlinkClick r:id="rId3"/>
              </a:rPr>
              <a:t>borko.vulikic@undp.org</a:t>
            </a:r>
            <a:r>
              <a:rPr lang="en-US" dirty="0" smtClean="0"/>
              <a:t> for this case</a:t>
            </a:r>
            <a:endParaRPr lang="en-US" dirty="0"/>
          </a:p>
        </p:txBody>
      </p:sp>
      <p:pic>
        <p:nvPicPr>
          <p:cNvPr id="10" name="Picture 9" descr="01 - sve ma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4120" y="331280"/>
            <a:ext cx="8357930" cy="595359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983325" y="791242"/>
            <a:ext cx="1893475" cy="2897459"/>
          </a:xfrm>
          <a:prstGeom prst="ellipse">
            <a:avLst/>
          </a:prstGeom>
          <a:solidFill>
            <a:srgbClr val="92D05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8239706">
            <a:off x="4752867" y="4096728"/>
            <a:ext cx="2137453" cy="2168576"/>
          </a:xfrm>
          <a:prstGeom prst="ellipse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26125" y="339769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Cooperation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6020" y="6027003"/>
            <a:ext cx="1777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Competition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08799" y="6107411"/>
            <a:ext cx="1573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Corruption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4188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208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Jeeps and </a:t>
            </a:r>
            <a:r>
              <a:rPr lang="en-US" dirty="0" err="1" smtClean="0"/>
              <a:t>Sheeps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Cluster of stories re: </a:t>
            </a:r>
          </a:p>
          <a:p>
            <a:pPr lvl="1"/>
            <a:r>
              <a:rPr lang="en-US" dirty="0" smtClean="0"/>
              <a:t>Communities</a:t>
            </a:r>
          </a:p>
          <a:p>
            <a:pPr lvl="1"/>
            <a:r>
              <a:rPr lang="en-US" dirty="0" smtClean="0"/>
              <a:t>Revenues</a:t>
            </a:r>
          </a:p>
          <a:p>
            <a:pPr lvl="1"/>
            <a:r>
              <a:rPr lang="en-US" dirty="0" smtClean="0"/>
              <a:t>Source of incomes</a:t>
            </a:r>
          </a:p>
          <a:p>
            <a:pPr lvl="1"/>
            <a:r>
              <a:rPr lang="en-US" dirty="0" smtClean="0"/>
              <a:t>Limitations of income or business activities</a:t>
            </a:r>
          </a:p>
          <a:p>
            <a:r>
              <a:rPr lang="en-US" dirty="0" smtClean="0"/>
              <a:t>Dig into the stories</a:t>
            </a:r>
          </a:p>
          <a:p>
            <a:pPr lvl="1"/>
            <a:r>
              <a:rPr lang="en-US" dirty="0" smtClean="0"/>
              <a:t>Jeep tours were organized to protected areas</a:t>
            </a:r>
          </a:p>
          <a:p>
            <a:pPr lvl="1"/>
            <a:r>
              <a:rPr lang="en-US" dirty="0" smtClean="0"/>
              <a:t>…but they raise dust clouds</a:t>
            </a:r>
          </a:p>
          <a:p>
            <a:pPr lvl="1"/>
            <a:r>
              <a:rPr lang="en-US" dirty="0"/>
              <a:t>…which </a:t>
            </a:r>
            <a:r>
              <a:rPr lang="en-US" dirty="0" smtClean="0"/>
              <a:t>spoil milk, the raw material for cheese</a:t>
            </a:r>
          </a:p>
          <a:p>
            <a:pPr lvl="1"/>
            <a:r>
              <a:rPr lang="en-US" dirty="0" smtClean="0"/>
              <a:t>…cheese is major local commodity and source of incomes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Move jeep trail 500 m from village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5821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Thanks to Borko </a:t>
            </a:r>
            <a:r>
              <a:rPr lang="en-US" dirty="0"/>
              <a:t>Vulikic </a:t>
            </a:r>
            <a:r>
              <a:rPr lang="en-US" dirty="0" smtClean="0">
                <a:hlinkClick r:id="rId3"/>
              </a:rPr>
              <a:t>borko.vulikic@undp.org</a:t>
            </a:r>
            <a:r>
              <a:rPr lang="en-US" dirty="0" smtClean="0"/>
              <a:t> for this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1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1543048"/>
            <a:ext cx="7086601" cy="53149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7935" y="3048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Mihail Peleah</a:t>
            </a:r>
            <a:r>
              <a:rPr lang="en-US" dirty="0"/>
              <a:t>, UNDP </a:t>
            </a:r>
            <a:r>
              <a:rPr lang="en-US" dirty="0" smtClean="0"/>
              <a:t>Bratislava Regional Center</a:t>
            </a:r>
            <a:endParaRPr lang="en-US" dirty="0"/>
          </a:p>
          <a:p>
            <a:r>
              <a:rPr lang="en-US" u="sng" dirty="0" smtClean="0">
                <a:solidFill>
                  <a:srgbClr val="0070C0"/>
                </a:solidFill>
              </a:rPr>
              <a:t>mihail.peleah@undp.org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309349"/>
            <a:ext cx="4038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Andrey </a:t>
            </a:r>
            <a:r>
              <a:rPr lang="en-US" sz="2800" b="1" dirty="0"/>
              <a:t>Ivanov</a:t>
            </a:r>
            <a:r>
              <a:rPr lang="en-US" dirty="0"/>
              <a:t>, EU </a:t>
            </a:r>
            <a:r>
              <a:rPr lang="en-US" dirty="0" smtClean="0"/>
              <a:t>Fundamental Rights Agency</a:t>
            </a:r>
            <a:endParaRPr lang="en-US" dirty="0"/>
          </a:p>
          <a:p>
            <a:r>
              <a:rPr lang="en-US" u="sng" dirty="0" smtClean="0">
                <a:solidFill>
                  <a:srgbClr val="0070C0"/>
                </a:solidFill>
              </a:rPr>
              <a:t>Andrey.IVANOV@fra.europa.eu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7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"/>
            <a:ext cx="9144000" cy="689631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747656" y="1943100"/>
            <a:ext cx="1643743" cy="2372035"/>
          </a:xfrm>
          <a:prstGeom prst="roundRect">
            <a:avLst/>
          </a:prstGeom>
          <a:solidFill>
            <a:schemeClr val="tx2">
              <a:lumMod val="75000"/>
              <a:alpha val="34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20000" y="3467100"/>
            <a:ext cx="1219200" cy="3086100"/>
          </a:xfrm>
          <a:prstGeom prst="roundRect">
            <a:avLst/>
          </a:prstGeom>
          <a:solidFill>
            <a:schemeClr val="tx2">
              <a:lumMod val="75000"/>
              <a:alpha val="34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6200" y="1681070"/>
            <a:ext cx="2362200" cy="4033929"/>
          </a:xfrm>
          <a:prstGeom prst="roundRect">
            <a:avLst/>
          </a:prstGeom>
          <a:solidFill>
            <a:schemeClr val="tx2">
              <a:lumMod val="75000"/>
              <a:alpha val="34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191000" y="4399112"/>
            <a:ext cx="2743200" cy="2154088"/>
          </a:xfrm>
          <a:prstGeom prst="roundRect">
            <a:avLst/>
          </a:prstGeom>
          <a:solidFill>
            <a:schemeClr val="tx2">
              <a:lumMod val="75000"/>
              <a:alpha val="34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6611779"/>
            <a:ext cx="6781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http://fotky.sme.sk/fotka/299648/ciganska-osada-muranska-dlha-luka</a:t>
            </a:r>
            <a:endParaRPr lang="en-US" sz="1000" dirty="0"/>
          </a:p>
        </p:txBody>
      </p:sp>
      <p:sp>
        <p:nvSpPr>
          <p:cNvPr id="14" name="Oval Callout 13"/>
          <p:cNvSpPr/>
          <p:nvPr/>
        </p:nvSpPr>
        <p:spPr>
          <a:xfrm>
            <a:off x="2209800" y="2206171"/>
            <a:ext cx="2891971" cy="1770600"/>
          </a:xfrm>
          <a:prstGeom prst="wedgeEllipseCallout">
            <a:avLst>
              <a:gd name="adj1" fmla="val 68132"/>
              <a:gd name="adj2" fmla="val 93619"/>
            </a:avLst>
          </a:prstGeom>
          <a:solidFill>
            <a:schemeClr val="accent2">
              <a:lumMod val="75000"/>
              <a:alpha val="34000"/>
            </a:schemeClr>
          </a:solidFill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Lorem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ipsum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dolor sit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Vivamus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quis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sem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gravida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viverra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tortor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non,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dignissim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quam.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Mauris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ullamcorper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suscipit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vestibulum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Pellentesque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commodo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turpis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at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viverra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pharetra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Nullam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molestie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quam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sed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mattis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egestas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Vivamus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justo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sapien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fermentum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et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pulvinar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id,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scelerisque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at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nulla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553200" y="3976771"/>
            <a:ext cx="457200" cy="676729"/>
          </a:xfrm>
          <a:prstGeom prst="rect">
            <a:avLst/>
          </a:prstGeom>
          <a:solidFill>
            <a:srgbClr val="00B050">
              <a:alpha val="34000"/>
            </a:srgbClr>
          </a:solidFill>
          <a:ln w="762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Going beyond monetary poverty: where?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How affordable (sustainable) is our wellbeing</a:t>
            </a:r>
          </a:p>
          <a:p>
            <a:endParaRPr lang="en-US" dirty="0"/>
          </a:p>
          <a:p>
            <a:r>
              <a:rPr lang="en-US" sz="3600" b="1" dirty="0" smtClean="0">
                <a:solidFill>
                  <a:srgbClr val="0070C0"/>
                </a:solidFill>
              </a:rPr>
              <a:t>Multidimensional </a:t>
            </a:r>
            <a:r>
              <a:rPr lang="en-US" sz="3600" b="1" dirty="0" smtClean="0">
                <a:solidFill>
                  <a:srgbClr val="0070C0"/>
                </a:solidFill>
              </a:rPr>
              <a:t>wellbeing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sz="3600" b="1" dirty="0" smtClean="0">
                <a:solidFill>
                  <a:srgbClr val="0070C0"/>
                </a:solidFill>
              </a:rPr>
              <a:t>Qualitative </a:t>
            </a:r>
            <a:r>
              <a:rPr lang="en-US" sz="3600" b="1" dirty="0" smtClean="0">
                <a:solidFill>
                  <a:srgbClr val="0070C0"/>
                </a:solidFill>
              </a:rPr>
              <a:t>and Quantitative data nexus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"/>
            </a:pPr>
            <a:r>
              <a:rPr lang="en-US" sz="2000" dirty="0"/>
              <a:t>Affordable Human Development </a:t>
            </a:r>
            <a:r>
              <a:rPr lang="en-US" sz="2000" dirty="0" smtClean="0"/>
              <a:t>Index</a:t>
            </a:r>
            <a:endParaRPr lang="en-US" dirty="0"/>
          </a:p>
          <a:p>
            <a:pPr>
              <a:buFont typeface="Wingdings" panose="05000000000000000000" pitchFamily="2" charset="2"/>
              <a:buChar char=""/>
            </a:pPr>
            <a:endParaRPr lang="en-US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"/>
            </a:pPr>
            <a:r>
              <a:rPr lang="en-US" sz="3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Social </a:t>
            </a:r>
            <a:r>
              <a:rPr lang="en-US" sz="3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Exclusion Index</a:t>
            </a:r>
          </a:p>
          <a:p>
            <a:pPr>
              <a:buFont typeface="Wingdings" panose="05000000000000000000" pitchFamily="2" charset="2"/>
              <a:buChar char=""/>
            </a:pPr>
            <a:endParaRPr lang="en-US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"/>
            </a:pPr>
            <a:r>
              <a:rPr lang="en-US" sz="3600" b="1" dirty="0" smtClean="0">
                <a:solidFill>
                  <a:srgbClr val="0070C0"/>
                </a:solidFill>
              </a:rPr>
              <a:t>‘</a:t>
            </a:r>
            <a:r>
              <a:rPr lang="en-US" sz="3600" b="1" dirty="0" err="1" smtClean="0">
                <a:solidFill>
                  <a:srgbClr val="0070C0"/>
                </a:solidFill>
              </a:rPr>
              <a:t>Micronarratives</a:t>
            </a:r>
            <a:r>
              <a:rPr lang="en-US" sz="3600" b="1" dirty="0" smtClean="0">
                <a:solidFill>
                  <a:srgbClr val="0070C0"/>
                </a:solidFill>
              </a:rPr>
              <a:t>’</a:t>
            </a:r>
            <a:endParaRPr lang="en-US" sz="3600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Multidimensional </a:t>
            </a:r>
            <a:r>
              <a:rPr lang="en-US" dirty="0" smtClean="0"/>
              <a:t>wellbeing:</a:t>
            </a:r>
            <a:br>
              <a:rPr lang="en-US" dirty="0" smtClean="0"/>
            </a:br>
            <a:r>
              <a:rPr lang="en-US" dirty="0">
                <a:sym typeface="Wingdings" panose="05000000000000000000" pitchFamily="2" charset="2"/>
              </a:rPr>
              <a:t>Social Exclusion Index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87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Why this index?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en-US" sz="4000" b="1" dirty="0" smtClean="0"/>
              <a:t>Objective and multidimensional </a:t>
            </a:r>
            <a:r>
              <a:rPr lang="en-US" altLang="en-US" sz="2800" dirty="0" smtClean="0"/>
              <a:t>measure of social exclusion</a:t>
            </a:r>
          </a:p>
          <a:p>
            <a:r>
              <a:rPr lang="en-US" altLang="en-US" sz="2800" dirty="0" smtClean="0"/>
              <a:t>Measures </a:t>
            </a:r>
            <a:r>
              <a:rPr lang="en-US" altLang="en-US" sz="4000" b="1" dirty="0" smtClean="0"/>
              <a:t>status</a:t>
            </a:r>
            <a:r>
              <a:rPr lang="en-US" altLang="en-US" sz="4000" dirty="0" smtClean="0"/>
              <a:t> </a:t>
            </a:r>
            <a:r>
              <a:rPr lang="en-US" altLang="en-US" sz="2800" dirty="0" smtClean="0"/>
              <a:t>of exclusion or non-exclusion, rather than ‘perceptions’ or ‘risks’</a:t>
            </a:r>
          </a:p>
          <a:p>
            <a:r>
              <a:rPr lang="en-US" altLang="en-US" sz="2800" dirty="0" smtClean="0"/>
              <a:t>Applicable for Europe and Central Asia </a:t>
            </a:r>
            <a:r>
              <a:rPr lang="en-US" altLang="en-US" sz="4000" b="1" dirty="0" smtClean="0"/>
              <a:t>region</a:t>
            </a:r>
            <a:endParaRPr lang="en-US" altLang="en-US" sz="2800" b="1" dirty="0" smtClean="0"/>
          </a:p>
          <a:p>
            <a:r>
              <a:rPr lang="en-US" altLang="en-US" sz="2800" dirty="0" smtClean="0"/>
              <a:t>Useful for </a:t>
            </a:r>
            <a:r>
              <a:rPr lang="en-US" altLang="en-US" sz="4000" b="1" dirty="0" smtClean="0"/>
              <a:t>policymaking</a:t>
            </a:r>
            <a:endParaRPr lang="en-US" alt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47283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298" name="Group 2"/>
          <p:cNvGrpSpPr>
            <a:grpSpLocks/>
          </p:cNvGrpSpPr>
          <p:nvPr/>
        </p:nvGrpSpPr>
        <p:grpSpPr bwMode="auto">
          <a:xfrm>
            <a:off x="134938" y="2581275"/>
            <a:ext cx="3067050" cy="744538"/>
            <a:chOff x="86" y="329"/>
            <a:chExt cx="1932" cy="469"/>
          </a:xfrm>
        </p:grpSpPr>
        <p:pic>
          <p:nvPicPr>
            <p:cNvPr id="5151" name="Picture 3" descr="UNDP picture 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" y="329"/>
              <a:ext cx="1932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2" name="Text Box 4"/>
            <p:cNvSpPr txBox="1">
              <a:spLocks noChangeArrowheads="1"/>
            </p:cNvSpPr>
            <p:nvPr/>
          </p:nvSpPr>
          <p:spPr bwMode="auto">
            <a:xfrm>
              <a:off x="366" y="477"/>
              <a:ext cx="13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>
                  <a:latin typeface="Tahoma" pitchFamily="34" charset="0"/>
                </a:rPr>
                <a:t>Drivers of social exclusion</a:t>
              </a:r>
            </a:p>
          </p:txBody>
        </p:sp>
      </p:grpSp>
      <p:pic>
        <p:nvPicPr>
          <p:cNvPr id="311301" name="Picture 5" descr="UNDP picture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381500"/>
            <a:ext cx="14430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02" name="Picture 6" descr="UNDP picture 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970463"/>
            <a:ext cx="6032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03" name="Picture 7" descr="UNDP picture 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5331" flipV="1">
            <a:off x="3010694" y="1901031"/>
            <a:ext cx="6572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04" name="Picture 8" descr="UNDP picture 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740275"/>
            <a:ext cx="17399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1305" name="Group 9"/>
          <p:cNvGrpSpPr>
            <a:grpSpLocks/>
          </p:cNvGrpSpPr>
          <p:nvPr/>
        </p:nvGrpSpPr>
        <p:grpSpPr bwMode="auto">
          <a:xfrm>
            <a:off x="3843338" y="2436813"/>
            <a:ext cx="3068637" cy="744537"/>
            <a:chOff x="2943" y="601"/>
            <a:chExt cx="1933" cy="469"/>
          </a:xfrm>
        </p:grpSpPr>
        <p:pic>
          <p:nvPicPr>
            <p:cNvPr id="5149" name="Picture 10" descr="UNDP picture 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" y="601"/>
              <a:ext cx="1933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0" name="Text Box 11"/>
            <p:cNvSpPr txBox="1">
              <a:spLocks noChangeArrowheads="1"/>
            </p:cNvSpPr>
            <p:nvPr/>
          </p:nvSpPr>
          <p:spPr bwMode="auto">
            <a:xfrm>
              <a:off x="3274" y="749"/>
              <a:ext cx="127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>
                  <a:latin typeface="Tahoma" pitchFamily="34" charset="0"/>
                </a:rPr>
                <a:t>Specific local conditions</a:t>
              </a:r>
            </a:p>
          </p:txBody>
        </p:sp>
      </p:grpSp>
      <p:grpSp>
        <p:nvGrpSpPr>
          <p:cNvPr id="311308" name="Group 12"/>
          <p:cNvGrpSpPr>
            <a:grpSpLocks/>
          </p:cNvGrpSpPr>
          <p:nvPr/>
        </p:nvGrpSpPr>
        <p:grpSpPr bwMode="auto">
          <a:xfrm>
            <a:off x="6075363" y="3157538"/>
            <a:ext cx="3068637" cy="744537"/>
            <a:chOff x="4077" y="873"/>
            <a:chExt cx="1933" cy="469"/>
          </a:xfrm>
        </p:grpSpPr>
        <p:pic>
          <p:nvPicPr>
            <p:cNvPr id="5147" name="Picture 13" descr="UNDP picture 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" y="873"/>
              <a:ext cx="1933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Text Box 14"/>
            <p:cNvSpPr txBox="1">
              <a:spLocks noChangeArrowheads="1"/>
            </p:cNvSpPr>
            <p:nvPr/>
          </p:nvSpPr>
          <p:spPr bwMode="auto">
            <a:xfrm>
              <a:off x="4439" y="1021"/>
              <a:ext cx="12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>
                  <a:latin typeface="Tahoma" pitchFamily="34" charset="0"/>
                </a:rPr>
                <a:t>Social exclusion status</a:t>
              </a:r>
            </a:p>
          </p:txBody>
        </p:sp>
      </p:grpSp>
      <p:grpSp>
        <p:nvGrpSpPr>
          <p:cNvPr id="311311" name="Group 15"/>
          <p:cNvGrpSpPr>
            <a:grpSpLocks/>
          </p:cNvGrpSpPr>
          <p:nvPr/>
        </p:nvGrpSpPr>
        <p:grpSpPr bwMode="auto">
          <a:xfrm>
            <a:off x="3122613" y="1357313"/>
            <a:ext cx="3068637" cy="744537"/>
            <a:chOff x="2081" y="284"/>
            <a:chExt cx="1933" cy="469"/>
          </a:xfrm>
        </p:grpSpPr>
        <p:pic>
          <p:nvPicPr>
            <p:cNvPr id="5145" name="Picture 16" descr="UNDP picture 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1" y="284"/>
              <a:ext cx="1933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6" name="Text Box 17"/>
            <p:cNvSpPr txBox="1">
              <a:spLocks noChangeArrowheads="1"/>
            </p:cNvSpPr>
            <p:nvPr/>
          </p:nvSpPr>
          <p:spPr bwMode="auto">
            <a:xfrm>
              <a:off x="2379" y="432"/>
              <a:ext cx="133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>
                  <a:latin typeface="Tahoma" pitchFamily="34" charset="0"/>
                </a:rPr>
                <a:t>Individual characteristics</a:t>
              </a:r>
            </a:p>
          </p:txBody>
        </p:sp>
      </p:grpSp>
      <p:pic>
        <p:nvPicPr>
          <p:cNvPr id="311314" name="Picture 18" descr="UNDP picture 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43480">
            <a:off x="6865144" y="2658269"/>
            <a:ext cx="5334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315" name="Text Box 19"/>
          <p:cNvSpPr txBox="1">
            <a:spLocks noChangeArrowheads="1"/>
          </p:cNvSpPr>
          <p:nvPr/>
        </p:nvSpPr>
        <p:spPr bwMode="auto">
          <a:xfrm>
            <a:off x="2479675" y="2032000"/>
            <a:ext cx="106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Lucida Handwriting" pitchFamily="66" charset="0"/>
              </a:rPr>
              <a:t>interact </a:t>
            </a:r>
          </a:p>
          <a:p>
            <a:pPr algn="ctr" eaLnBrk="1" hangingPunct="1"/>
            <a:r>
              <a:rPr lang="en-US" altLang="en-US" sz="1400">
                <a:latin typeface="Lucida Handwriting" pitchFamily="66" charset="0"/>
              </a:rPr>
              <a:t>with</a:t>
            </a:r>
          </a:p>
        </p:txBody>
      </p:sp>
      <p:sp>
        <p:nvSpPr>
          <p:cNvPr id="311316" name="Text Box 20"/>
          <p:cNvSpPr txBox="1">
            <a:spLocks noChangeArrowheads="1"/>
          </p:cNvSpPr>
          <p:nvPr/>
        </p:nvSpPr>
        <p:spPr bwMode="auto">
          <a:xfrm>
            <a:off x="6146800" y="207645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Lucida Handwriting" pitchFamily="66" charset="0"/>
              </a:rPr>
              <a:t>in context of</a:t>
            </a:r>
          </a:p>
        </p:txBody>
      </p:sp>
      <p:pic>
        <p:nvPicPr>
          <p:cNvPr id="311317" name="Picture 21" descr="UNDP picture 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27572">
            <a:off x="5615782" y="1785143"/>
            <a:ext cx="5334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318" name="Text Box 22"/>
          <p:cNvSpPr txBox="1">
            <a:spLocks noChangeArrowheads="1"/>
          </p:cNvSpPr>
          <p:nvPr/>
        </p:nvSpPr>
        <p:spPr bwMode="auto">
          <a:xfrm>
            <a:off x="6910388" y="2805113"/>
            <a:ext cx="1695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Lucida Handwriting" pitchFamily="66" charset="0"/>
              </a:rPr>
              <a:t>…and result in</a:t>
            </a:r>
          </a:p>
        </p:txBody>
      </p:sp>
      <p:sp>
        <p:nvSpPr>
          <p:cNvPr id="311319" name="Text Box 23"/>
          <p:cNvSpPr txBox="1">
            <a:spLocks noChangeArrowheads="1"/>
          </p:cNvSpPr>
          <p:nvPr/>
        </p:nvSpPr>
        <p:spPr bwMode="auto">
          <a:xfrm>
            <a:off x="465138" y="3113088"/>
            <a:ext cx="2808287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itchFamily="34" charset="0"/>
              </a:rPr>
              <a:t>Structures and institutions; values and behavior patterns; policies</a:t>
            </a:r>
          </a:p>
          <a:p>
            <a:pPr eaLnBrk="1" hangingPunct="1"/>
            <a:r>
              <a:rPr lang="en-US" altLang="en-US" sz="1200">
                <a:latin typeface="Calibri" pitchFamily="34" charset="0"/>
              </a:rPr>
              <a:t>Drivers are external factors, influenced by legacies, that either speed up or slow down the process of individual vulnerabilities turning into social exclusion</a:t>
            </a:r>
          </a:p>
        </p:txBody>
      </p:sp>
      <p:sp>
        <p:nvSpPr>
          <p:cNvPr id="311320" name="Text Box 24"/>
          <p:cNvSpPr txBox="1">
            <a:spLocks noChangeArrowheads="1"/>
          </p:cNvSpPr>
          <p:nvPr/>
        </p:nvSpPr>
        <p:spPr bwMode="auto">
          <a:xfrm>
            <a:off x="3611563" y="1898650"/>
            <a:ext cx="21875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itchFamily="34" charset="0"/>
              </a:rPr>
              <a:t>(social exclusion risk factors), like poor education, disability, minority status</a:t>
            </a:r>
          </a:p>
        </p:txBody>
      </p:sp>
      <p:sp>
        <p:nvSpPr>
          <p:cNvPr id="311321" name="Text Box 25"/>
          <p:cNvSpPr txBox="1">
            <a:spLocks noChangeArrowheads="1"/>
          </p:cNvSpPr>
          <p:nvPr/>
        </p:nvSpPr>
        <p:spPr bwMode="auto">
          <a:xfrm>
            <a:off x="3394075" y="2924175"/>
            <a:ext cx="2808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itchFamily="34" charset="0"/>
              </a:rPr>
              <a:t>Predominant industry, single or multiple employment opportunities, local infrastructures, history of violent conflict or environmental disaster</a:t>
            </a:r>
          </a:p>
        </p:txBody>
      </p:sp>
      <p:sp>
        <p:nvSpPr>
          <p:cNvPr id="311322" name="Text Box 26"/>
          <p:cNvSpPr txBox="1">
            <a:spLocks noChangeArrowheads="1"/>
          </p:cNvSpPr>
          <p:nvPr/>
        </p:nvSpPr>
        <p:spPr bwMode="auto">
          <a:xfrm>
            <a:off x="6291263" y="3660775"/>
            <a:ext cx="2736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itchFamily="34" charset="0"/>
              </a:rPr>
              <a:t>of the individual in three dimensions—exclusion from economic life, social services, and civic and social participation</a:t>
            </a:r>
          </a:p>
        </p:txBody>
      </p:sp>
      <p:pic>
        <p:nvPicPr>
          <p:cNvPr id="311323" name="Picture 27" descr="UNDP picture 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7845">
            <a:off x="5569744" y="3302794"/>
            <a:ext cx="5334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24" name="Picture 28" descr="UNDP picture 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6607">
            <a:off x="2977357" y="3086893"/>
            <a:ext cx="5334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25" name="Picture 29" descr="UNDP picture 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7376">
            <a:off x="4272757" y="3447256"/>
            <a:ext cx="5334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26" name="Picture 30" descr="UNDP picture 06 person normal righ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184650"/>
            <a:ext cx="1344612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27" name="Picture 31" descr="UNDP picture 06 env disabl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3876675"/>
            <a:ext cx="2341562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4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Social Exclusion Chain</a:t>
            </a:r>
          </a:p>
        </p:txBody>
      </p:sp>
    </p:spTree>
    <p:extLst>
      <p:ext uri="{BB962C8B-B14F-4D97-AF65-F5344CB8AC3E}">
        <p14:creationId xmlns:p14="http://schemas.microsoft.com/office/powerpoint/2010/main" val="19330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31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1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1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31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3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5" dur="500"/>
                                        <p:tgtEl>
                                          <p:spTgt spid="3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8" dur="500"/>
                                        <p:tgtEl>
                                          <p:spTgt spid="31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1" dur="500"/>
                                        <p:tgtEl>
                                          <p:spTgt spid="31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15" grpId="0"/>
      <p:bldP spid="311316" grpId="0"/>
      <p:bldP spid="311318" grpId="0"/>
      <p:bldP spid="311319" grpId="0"/>
      <p:bldP spid="311320" grpId="0"/>
      <p:bldP spid="311321" grpId="0"/>
      <p:bldP spid="3113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Construction of index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Based on </a:t>
            </a:r>
            <a:r>
              <a:rPr lang="en-US" altLang="en-US" dirty="0" err="1" smtClean="0"/>
              <a:t>Alkire</a:t>
            </a:r>
            <a:r>
              <a:rPr lang="en-US" altLang="en-US" dirty="0" smtClean="0"/>
              <a:t>-Foster (2009)</a:t>
            </a:r>
          </a:p>
          <a:p>
            <a:r>
              <a:rPr lang="en-US" altLang="en-US" dirty="0"/>
              <a:t>Exclusion is overlapping deprivations</a:t>
            </a:r>
          </a:p>
          <a:p>
            <a:r>
              <a:rPr lang="en-US" altLang="en-US" dirty="0" smtClean="0"/>
              <a:t>3 areas of exclusion, 24 </a:t>
            </a:r>
            <a:r>
              <a:rPr lang="en-US" altLang="en-US" dirty="0"/>
              <a:t>indicators, 8 per area</a:t>
            </a:r>
            <a:endParaRPr lang="en-US" altLang="en-US" dirty="0" smtClean="0"/>
          </a:p>
          <a:p>
            <a:pPr lvl="1"/>
            <a:r>
              <a:rPr lang="en-US" altLang="en-US" sz="4800" dirty="0" smtClean="0"/>
              <a:t>Economic exclusion</a:t>
            </a:r>
          </a:p>
          <a:p>
            <a:pPr lvl="1"/>
            <a:r>
              <a:rPr lang="en-US" altLang="en-US" sz="4800" dirty="0" smtClean="0"/>
              <a:t>Exclusion from social services</a:t>
            </a:r>
          </a:p>
          <a:p>
            <a:pPr lvl="1"/>
            <a:r>
              <a:rPr lang="en-US" altLang="en-US" sz="4800" dirty="0" smtClean="0"/>
              <a:t>Exclusion from civic and political participation</a:t>
            </a:r>
            <a:endParaRPr lang="en-US" altLang="en-US" sz="3000" dirty="0" smtClean="0"/>
          </a:p>
          <a:p>
            <a:r>
              <a:rPr lang="en-US" altLang="en-US" dirty="0" smtClean="0"/>
              <a:t>Threshold is 9 out of 24 possible deprivations, but other possible thresholds tested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004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0075"/>
            <a:ext cx="79248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19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880427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Profiles of exclusion</a:t>
            </a:r>
          </a:p>
        </p:txBody>
      </p:sp>
    </p:spTree>
    <p:extLst>
      <p:ext uri="{BB962C8B-B14F-4D97-AF65-F5344CB8AC3E}">
        <p14:creationId xmlns:p14="http://schemas.microsoft.com/office/powerpoint/2010/main" val="17791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699</Words>
  <Application>Microsoft Office PowerPoint</Application>
  <PresentationFormat>On-screen Show (4:3)</PresentationFormat>
  <Paragraphs>117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Exclusion and sustainability measures: New developments</vt:lpstr>
      <vt:lpstr>PowerPoint Presentation</vt:lpstr>
      <vt:lpstr>Going beyond monetary poverty: where?</vt:lpstr>
      <vt:lpstr>Multidimensional wellbeing: Social Exclusion Index </vt:lpstr>
      <vt:lpstr>Why this index?</vt:lpstr>
      <vt:lpstr>Social Exclusion Chain</vt:lpstr>
      <vt:lpstr>Construction of index</vt:lpstr>
      <vt:lpstr>PowerPoint Presentation</vt:lpstr>
      <vt:lpstr>Profiles of exclusion</vt:lpstr>
      <vt:lpstr>Different combinations of individual risks, drivers and local context produce different levels of social exclusion</vt:lpstr>
      <vt:lpstr>Qualitative and Quantitative data nexus: ‘Micronarratives’</vt:lpstr>
      <vt:lpstr>PowerPoint Presentation</vt:lpstr>
      <vt:lpstr>Why the ‘micronarratives’?</vt:lpstr>
      <vt:lpstr>How it works?</vt:lpstr>
      <vt:lpstr>Where we implement it?</vt:lpstr>
      <vt:lpstr>PowerPoint Presentation</vt:lpstr>
      <vt:lpstr>Jeeps and Sheeps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UNDP cutting edge work on data</dc:title>
  <dc:creator>Mihail Peleah</dc:creator>
  <cp:lastModifiedBy>Mihail Peleah</cp:lastModifiedBy>
  <cp:revision>41</cp:revision>
  <dcterms:created xsi:type="dcterms:W3CDTF">2006-08-16T00:00:00Z</dcterms:created>
  <dcterms:modified xsi:type="dcterms:W3CDTF">2013-12-02T11:00:45Z</dcterms:modified>
</cp:coreProperties>
</file>