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037" r:id="rId2"/>
    <p:sldId id="1297" r:id="rId3"/>
    <p:sldId id="1267" r:id="rId4"/>
    <p:sldId id="1275" r:id="rId5"/>
    <p:sldId id="1298" r:id="rId6"/>
    <p:sldId id="1299" r:id="rId7"/>
    <p:sldId id="1240" r:id="rId8"/>
    <p:sldId id="1242" r:id="rId9"/>
    <p:sldId id="1300" r:id="rId10"/>
    <p:sldId id="1243" r:id="rId11"/>
    <p:sldId id="1277" r:id="rId12"/>
    <p:sldId id="1289" r:id="rId13"/>
    <p:sldId id="1245" r:id="rId14"/>
    <p:sldId id="1268" r:id="rId15"/>
    <p:sldId id="1250" r:id="rId16"/>
    <p:sldId id="1248" r:id="rId17"/>
    <p:sldId id="1249" r:id="rId18"/>
    <p:sldId id="1247" r:id="rId19"/>
    <p:sldId id="1269" r:id="rId20"/>
    <p:sldId id="1252" r:id="rId21"/>
    <p:sldId id="1272" r:id="rId22"/>
    <p:sldId id="1255" r:id="rId23"/>
    <p:sldId id="1273" r:id="rId24"/>
    <p:sldId id="1257" r:id="rId25"/>
    <p:sldId id="1271" r:id="rId26"/>
    <p:sldId id="1195" r:id="rId27"/>
    <p:sldId id="1260" r:id="rId28"/>
    <p:sldId id="1294" r:id="rId29"/>
    <p:sldId id="1295" r:id="rId30"/>
    <p:sldId id="1296" r:id="rId31"/>
    <p:sldId id="1291" r:id="rId32"/>
    <p:sldId id="1292" r:id="rId33"/>
    <p:sldId id="1293" r:id="rId34"/>
    <p:sldId id="1261" r:id="rId35"/>
    <p:sldId id="1301" r:id="rId3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760000"/>
    <a:srgbClr val="ECD2C6"/>
    <a:srgbClr val="DCAD98"/>
    <a:srgbClr val="580000"/>
    <a:srgbClr val="C67956"/>
    <a:srgbClr val="FFFFCC"/>
    <a:srgbClr val="6B6C32"/>
    <a:srgbClr val="326837"/>
    <a:srgbClr val="A2D2A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525C4-CF8B-4185-99A7-F8AB3D0DD5E2}" type="datetimeFigureOut">
              <a:rPr lang="en-US" smtClean="0"/>
              <a:pPr/>
              <a:t>12/3/2013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11A23-0D89-49CA-B14B-483F66A77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7659F4-F4FD-4DE6-BA48-079D9F17D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227" tIns="44613" rIns="89227" bIns="44613"/>
          <a:lstStyle/>
          <a:p>
            <a:fld id="{B285B566-91E3-442C-B907-CA56CDE55E9A}" type="slidenum">
              <a:rPr lang="en-US" smtClean="0">
                <a:latin typeface="Times" charset="0"/>
              </a:rPr>
              <a:pPr/>
              <a:t>5</a:t>
            </a:fld>
            <a:endParaRPr lang="en-US" smtClean="0">
              <a:latin typeface="Times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227" tIns="44613" rIns="89227" bIns="44613"/>
          <a:lstStyle/>
          <a:p>
            <a:fld id="{B285B566-91E3-442C-B907-CA56CDE55E9A}" type="slidenum">
              <a:rPr lang="en-US" smtClean="0">
                <a:latin typeface="Times" charset="0"/>
              </a:rPr>
              <a:pPr/>
              <a:t>12</a:t>
            </a:fld>
            <a:endParaRPr lang="en-US" smtClean="0">
              <a:latin typeface="Times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9227" tIns="44613" rIns="89227" bIns="44613"/>
          <a:lstStyle/>
          <a:p>
            <a:fld id="{CE831417-ABAE-486D-B8F9-BAA0A199A656}" type="slidenum">
              <a:rPr lang="en-US" smtClean="0">
                <a:latin typeface="Times" charset="0"/>
              </a:rPr>
              <a:pPr/>
              <a:t>13</a:t>
            </a:fld>
            <a:endParaRPr lang="en-US" smtClean="0">
              <a:latin typeface="Times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pitchFamily="34" charset="0"/>
              </a:rPr>
              <a:t>New labels for Living Standard variables, old picture is behind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labels</a:t>
            </a:r>
            <a:r>
              <a:rPr lang="en-GB" baseline="0" dirty="0" smtClean="0"/>
              <a:t> for Living Standard variables, old picture is behind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3468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2934C-1C90-48FC-9CC6-1E54E5E6F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8DDE-B824-4765-A874-080F34DE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6DA2-5490-490C-80AC-42616B8D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02CF2-DEAC-4F28-AB26-94B88051B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0D175-28BA-48CB-B245-9727E2A7D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7CB5-C75D-4DE0-B772-871A779A0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DA80-2883-49E4-973D-C189F3ADE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4DB63-DB2B-4072-A782-42CDFF3F6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5C8A-E45B-438E-AFA3-431F28666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EAC7-E32C-4E0D-89BD-E34A33883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0CA7-8A78-4765-A6ED-872F2BD36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BB19-730A-4D04-9ED8-465AA62F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1EC2-BA5B-480B-BEB5-281DD464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DB25EE4-A5FC-4A8A-A0A4-69E88E4D6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MS PGothic" pitchFamily="34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hi.org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642910" y="2166947"/>
            <a:ext cx="7715304" cy="154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42900" indent="-342900" algn="ctr">
              <a:spcBef>
                <a:spcPts val="0"/>
              </a:spcBef>
            </a:pPr>
            <a:r>
              <a:rPr lang="en-US" sz="4400" b="1" dirty="0" smtClean="0">
                <a:solidFill>
                  <a:srgbClr val="760000"/>
                </a:solidFill>
              </a:rPr>
              <a:t>Measuring the Multiple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4400" b="1" dirty="0" smtClean="0">
                <a:solidFill>
                  <a:srgbClr val="760000"/>
                </a:solidFill>
              </a:rPr>
              <a:t>Dimensions of Poverty</a:t>
            </a:r>
            <a:endParaRPr lang="en-US" sz="4400" b="1" dirty="0" smtClean="0">
              <a:solidFill>
                <a:srgbClr val="760000"/>
              </a:solidFill>
              <a:latin typeface="Garamond" pitchFamily="18" charset="0"/>
            </a:endParaRPr>
          </a:p>
          <a:p>
            <a:pPr marL="304800" indent="-304800" algn="ctr"/>
            <a:endParaRPr lang="en-US" sz="2400" dirty="0" smtClean="0">
              <a:cs typeface="Times New Roman Bold" pitchFamily="18" charset="0"/>
              <a:sym typeface="Times New Roman Bold" pitchFamily="18" charset="0"/>
            </a:endParaRPr>
          </a:p>
          <a:p>
            <a:pPr marL="304800" indent="-304800" algn="ctr"/>
            <a:endParaRPr lang="en-US" sz="2400" dirty="0" smtClean="0">
              <a:cs typeface="Times New Roman Bold" pitchFamily="18" charset="0"/>
              <a:sym typeface="Times New Roman Bold" pitchFamily="18" charset="0"/>
            </a:endParaRPr>
          </a:p>
          <a:p>
            <a:pPr marL="304800" indent="-304800" algn="ctr"/>
            <a:r>
              <a:rPr lang="en-GB" sz="2400" dirty="0" smtClean="0"/>
              <a:t>The Way Forward in Poverty Measurement Seminar</a:t>
            </a:r>
          </a:p>
          <a:p>
            <a:pPr marL="304800" indent="-304800" algn="ctr"/>
            <a:r>
              <a:rPr lang="en-GB" sz="2400" dirty="0" smtClean="0"/>
              <a:t>Geneva, 2-4 </a:t>
            </a:r>
            <a:r>
              <a:rPr lang="en-US" sz="2400" dirty="0" smtClean="0">
                <a:cs typeface="Times New Roman Bold" pitchFamily="18" charset="0"/>
                <a:sym typeface="Times New Roman Bold" pitchFamily="18" charset="0"/>
              </a:rPr>
              <a:t>December 2013</a:t>
            </a:r>
          </a:p>
          <a:p>
            <a:pPr marL="304800" indent="-304800" algn="ctr"/>
            <a:endParaRPr lang="en-US" sz="2400" dirty="0">
              <a:latin typeface="Garamond" pitchFamily="18" charset="0"/>
              <a:cs typeface="Times New Roman Bold" pitchFamily="18" charset="0"/>
              <a:sym typeface="Times New Roman Bold" pitchFamily="18" charset="0"/>
            </a:endParaRPr>
          </a:p>
          <a:p>
            <a:pPr marL="304800" indent="-304800" algn="ctr">
              <a:spcBef>
                <a:spcPts val="1075"/>
              </a:spcBef>
            </a:pPr>
            <a:endParaRPr lang="en-US" sz="1400" dirty="0">
              <a:solidFill>
                <a:srgbClr val="800000"/>
              </a:solidFill>
              <a:latin typeface="Garamond" pitchFamily="18" charset="0"/>
              <a:cs typeface="Times New Roman Bold" pitchFamily="18" charset="0"/>
              <a:sym typeface="Times New Roman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928694"/>
          </a:xfrm>
        </p:spPr>
        <p:txBody>
          <a:bodyPr/>
          <a:lstStyle/>
          <a:p>
            <a:r>
              <a:rPr lang="en-US" sz="2800" dirty="0" smtClean="0">
                <a:solidFill>
                  <a:srgbClr val="760000"/>
                </a:solidFill>
              </a:rPr>
              <a:t>Identifying Joint Distribution of Deprivations is Important</a:t>
            </a:r>
            <a:endParaRPr lang="en-GB" sz="2800" dirty="0">
              <a:solidFill>
                <a:srgbClr val="76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857232"/>
            <a:ext cx="8318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 dirty="0" smtClean="0">
                <a:solidFill>
                  <a:srgbClr val="FF0000"/>
                </a:solidFill>
                <a:latin typeface="Garamond"/>
                <a:ea typeface="+mn-ea"/>
                <a:cs typeface="+mn-cs"/>
                <a:sym typeface="Gill Sans" charset="0"/>
              </a:rPr>
              <a:t>deprived=1</a:t>
            </a:r>
            <a:r>
              <a:rPr lang="en-GB" sz="2400" dirty="0" smtClean="0">
                <a:solidFill>
                  <a:srgbClr val="000000"/>
                </a:solidFill>
                <a:latin typeface="Garamond"/>
                <a:ea typeface="+mn-ea"/>
                <a:sym typeface="Gill Sans" charset="0"/>
              </a:rPr>
              <a:t>;</a:t>
            </a:r>
            <a:r>
              <a:rPr lang="en-GB" sz="2400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 non-deprived=0</a:t>
            </a:r>
            <a:endParaRPr lang="en-GB" sz="2400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57214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both cases, 25% deprived in each MDG indicator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BUT</a:t>
            </a:r>
            <a:r>
              <a:rPr lang="en-US" sz="2800" dirty="0" smtClean="0"/>
              <a:t>, in Case 2, one person is severely deprived </a:t>
            </a:r>
            <a:endParaRPr lang="en-GB" sz="2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7158" y="1357298"/>
          <a:ext cx="8429683" cy="4111434"/>
        </p:xfrm>
        <a:graphic>
          <a:graphicData uri="http://schemas.openxmlformats.org/drawingml/2006/table">
            <a:tbl>
              <a:tblPr/>
              <a:tblGrid>
                <a:gridCol w="1805295"/>
                <a:gridCol w="1656097"/>
                <a:gridCol w="1656097"/>
                <a:gridCol w="1656097"/>
                <a:gridCol w="1656097"/>
              </a:tblGrid>
              <a:tr h="331529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Case 1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063">
                <a:tc>
                  <a:txBody>
                    <a:bodyPr/>
                    <a:lstStyle/>
                    <a:p>
                      <a:pPr algn="l" fontAlgn="ctr"/>
                      <a:r>
                        <a:rPr lang="ms-MY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Illiterate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Undernourished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No safe water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Low income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9217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Abby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279217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Jane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279217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Jon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279217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Tania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9794">
                <a:tc>
                  <a:txBody>
                    <a:bodyPr/>
                    <a:lstStyle/>
                    <a:p>
                      <a:pPr algn="l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1529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Case 2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s-MY" sz="12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07">
                <a:tc>
                  <a:txBody>
                    <a:bodyPr/>
                    <a:lstStyle/>
                    <a:p>
                      <a:pPr algn="l" fontAlgn="ctr"/>
                      <a:r>
                        <a:rPr lang="ms-MY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Illiterate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Undernourished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No safe water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16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Low income</a:t>
                      </a:r>
                      <a:endParaRPr lang="ms-MY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79217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Abby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279217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Jane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279217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Jon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279217">
                <a:tc>
                  <a:txBody>
                    <a:bodyPr/>
                    <a:lstStyle/>
                    <a:p>
                      <a:pPr algn="l" fontAlgn="ctr"/>
                      <a:r>
                        <a:rPr lang="ms-MY" sz="2000" b="0" i="0" u="none" strike="noStrike" dirty="0">
                          <a:solidFill>
                            <a:srgbClr val="FF0000"/>
                          </a:solidFill>
                          <a:latin typeface="Cambria"/>
                        </a:rPr>
                        <a:t>Tania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 dirty="0">
                          <a:solidFill>
                            <a:srgbClr val="FF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 dirty="0">
                          <a:solidFill>
                            <a:srgbClr val="FF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>
                          <a:solidFill>
                            <a:srgbClr val="FF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s-MY" sz="2000" b="0" i="0" u="none" strike="noStrike" dirty="0">
                          <a:solidFill>
                            <a:srgbClr val="FF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8389" marR="8389" marT="8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57256"/>
          </a:xfrm>
        </p:spPr>
        <p:txBody>
          <a:bodyPr/>
          <a:lstStyle/>
          <a:p>
            <a:r>
              <a:rPr lang="en-GB" sz="4000" dirty="0" smtClean="0">
                <a:solidFill>
                  <a:srgbClr val="800000"/>
                </a:solidFill>
                <a:sym typeface="Gill Sans" charset="0"/>
              </a:rPr>
              <a:t>Political recognition</a:t>
            </a:r>
            <a:endParaRPr lang="en-US" sz="2800" dirty="0">
              <a:solidFill>
                <a:srgbClr val="76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214422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Arial" pitchFamily="34" charset="0"/>
              <a:buChar char="•"/>
            </a:pPr>
            <a:r>
              <a:rPr lang="en-GB" sz="2600" dirty="0" smtClean="0"/>
              <a:t>“MDGs did not focus enough on reaching the very poorest”</a:t>
            </a:r>
            <a:r>
              <a:rPr lang="en-GB" sz="2400" dirty="0" smtClean="0"/>
              <a:t> - </a:t>
            </a:r>
            <a:r>
              <a:rPr lang="en-GB" sz="2400" i="1" dirty="0" smtClean="0"/>
              <a:t>High-Level Panel on the Post-2015 Development Agenda (2013)</a:t>
            </a:r>
          </a:p>
          <a:p>
            <a:pPr marL="1077913" lvl="1" indent="-357188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Should be able to distinguish </a:t>
            </a:r>
            <a:r>
              <a:rPr lang="en-US" sz="2200" b="1" dirty="0" smtClean="0">
                <a:solidFill>
                  <a:srgbClr val="C00000"/>
                </a:solidFill>
              </a:rPr>
              <a:t>poorest</a:t>
            </a:r>
            <a:r>
              <a:rPr lang="en-US" sz="2200" dirty="0" smtClean="0">
                <a:solidFill>
                  <a:srgbClr val="C00000"/>
                </a:solidFill>
              </a:rPr>
              <a:t> from the less poor</a:t>
            </a:r>
          </a:p>
          <a:p>
            <a:pPr marL="1077913" lvl="1" indent="-357188"/>
            <a:endParaRPr lang="en-US" sz="2000" dirty="0" smtClean="0">
              <a:solidFill>
                <a:srgbClr val="C00000"/>
              </a:solidFill>
            </a:endParaRPr>
          </a:p>
          <a:p>
            <a:pPr marL="355600" lvl="1" indent="-355600">
              <a:buFont typeface="Arial" pitchFamily="34" charset="0"/>
              <a:buChar char="•"/>
            </a:pPr>
            <a:r>
              <a:rPr lang="en-US" sz="2600" dirty="0" smtClean="0"/>
              <a:t>“Acceleration in one goal often </a:t>
            </a:r>
            <a:r>
              <a:rPr lang="en-US" sz="2600" b="1" dirty="0" smtClean="0"/>
              <a:t>speeds up progress </a:t>
            </a:r>
            <a:r>
              <a:rPr lang="en-US" sz="2600" dirty="0" smtClean="0"/>
              <a:t>in others; to meet MDGs strategically we need to see them together” - </a:t>
            </a:r>
            <a:r>
              <a:rPr lang="en-US" sz="2800" dirty="0" smtClean="0"/>
              <a:t>  </a:t>
            </a:r>
            <a:r>
              <a:rPr lang="en-GB" sz="2400" i="1" dirty="0" smtClean="0"/>
              <a:t>What Will It Take to Achieve the Millennium Development Goals? (2010)</a:t>
            </a:r>
            <a:endParaRPr lang="en-US" sz="2800" i="1" dirty="0" smtClean="0"/>
          </a:p>
          <a:p>
            <a:pPr marL="1077913" lvl="1" indent="-354013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Emphasis on joint distribution and synergies</a:t>
            </a:r>
          </a:p>
          <a:p>
            <a:pPr marL="1077913" lvl="1" indent="-354013"/>
            <a:endParaRPr lang="en-GB" sz="2000" dirty="0" smtClean="0">
              <a:solidFill>
                <a:srgbClr val="000000"/>
              </a:solidFill>
              <a:latin typeface="Garamond"/>
              <a:sym typeface="Gill Sans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en-US" sz="2600" dirty="0" smtClean="0"/>
              <a:t>“While assessing quality-of-life requires a plurality of indicators, there are strong demands to develop </a:t>
            </a:r>
            <a:r>
              <a:rPr lang="en-US" sz="2600" b="1" dirty="0" smtClean="0"/>
              <a:t>a single summary measure</a:t>
            </a:r>
            <a:r>
              <a:rPr lang="en-US" sz="2600" dirty="0" smtClean="0"/>
              <a:t>” - </a:t>
            </a:r>
            <a:r>
              <a:rPr lang="en-US" sz="2400" i="1" dirty="0" err="1" smtClean="0"/>
              <a:t>Stiglitz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Fitoussi</a:t>
            </a:r>
            <a:r>
              <a:rPr lang="en-US" sz="2400" i="1" dirty="0" smtClean="0"/>
              <a:t> Commission Report (2009)</a:t>
            </a:r>
          </a:p>
          <a:p>
            <a:pPr marL="1077913" lvl="1" indent="-357188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 One summary index is more powerful in drawing policy attention</a:t>
            </a:r>
            <a:endParaRPr lang="en-GB" sz="2200" dirty="0" smtClean="0">
              <a:solidFill>
                <a:srgbClr val="C00000"/>
              </a:solidFill>
            </a:endParaRPr>
          </a:p>
          <a:p>
            <a:pPr marL="360363" indent="-360363" eaLnBrk="0" hangingPunct="0">
              <a:defRPr/>
            </a:pPr>
            <a:endParaRPr lang="en-GB" sz="2400" dirty="0" smtClean="0">
              <a:solidFill>
                <a:srgbClr val="000000"/>
              </a:solidFill>
              <a:latin typeface="Garamond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1357298"/>
            <a:ext cx="8318500" cy="487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 i="1" dirty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What we have:					</a:t>
            </a:r>
            <a:r>
              <a:rPr lang="en-GB" sz="2400" i="1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Technical</a:t>
            </a:r>
            <a:endParaRPr lang="en-GB" sz="2400" i="1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  <a:p>
            <a:pPr marL="914400" lvl="1" indent="-382588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Garamond"/>
                <a:ea typeface="+mn-ea"/>
                <a:sym typeface="Gill Sans" charset="0"/>
              </a:rPr>
              <a:t>I</a:t>
            </a:r>
            <a:r>
              <a:rPr lang="en-GB" sz="2400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ncreasing data</a:t>
            </a:r>
            <a:endParaRPr lang="en-GB" sz="2400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  <a:p>
            <a:pPr marL="914400" lvl="1" indent="-382588" eaLnBrk="0" hangingPunct="0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Improving </a:t>
            </a:r>
            <a:r>
              <a:rPr lang="en-GB" sz="2400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methodologies</a:t>
            </a:r>
            <a:endParaRPr lang="en-GB" sz="2400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  <a:p>
            <a:pPr eaLnBrk="0" hangingPunct="0">
              <a:defRPr/>
            </a:pPr>
            <a:endParaRPr lang="en-GB" sz="1050" i="1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  <a:p>
            <a:pPr eaLnBrk="0" hangingPunct="0">
              <a:defRPr/>
            </a:pPr>
            <a:r>
              <a:rPr lang="en-GB" sz="2400" i="1" dirty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What we need:					</a:t>
            </a:r>
            <a:r>
              <a:rPr lang="en-GB" sz="2400" i="1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Policy</a:t>
            </a:r>
            <a:endParaRPr lang="en-GB" sz="2400" i="1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  <a:p>
            <a:pPr marL="900113" indent="-36830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Garamond"/>
                <a:sym typeface="Gill Sans" charset="0"/>
              </a:rPr>
              <a:t>Income poverty is important but insufficient</a:t>
            </a:r>
          </a:p>
          <a:p>
            <a:pPr marL="900113" indent="-36830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Garamond"/>
                <a:sym typeface="Gill Sans" charset="0"/>
              </a:rPr>
              <a:t>Growth has not been inclusive</a:t>
            </a:r>
          </a:p>
          <a:p>
            <a:pPr marL="900113" lvl="1" indent="-36830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Go </a:t>
            </a:r>
            <a:r>
              <a:rPr lang="en-GB" sz="2400" dirty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beyond dazzlingly complex </a:t>
            </a:r>
            <a:r>
              <a:rPr lang="en-GB" sz="2400" dirty="0">
                <a:solidFill>
                  <a:srgbClr val="000000"/>
                </a:solidFill>
                <a:latin typeface="Garamond"/>
                <a:cs typeface="+mn-cs"/>
                <a:sym typeface="Gill Sans" charset="0"/>
              </a:rPr>
              <a:t>dashboards of indicators</a:t>
            </a:r>
            <a:endParaRPr lang="en-GB" sz="2400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  <a:p>
            <a:pPr marL="900113" lvl="1" indent="-36830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Garamond"/>
                <a:sym typeface="Gill Sans" charset="0"/>
              </a:rPr>
              <a:t>Emphasising the joint distribution across deprivations</a:t>
            </a:r>
            <a:r>
              <a:rPr lang="en-GB" sz="2400" b="1" dirty="0" smtClean="0">
                <a:solidFill>
                  <a:srgbClr val="000000"/>
                </a:solidFill>
                <a:latin typeface="Garamond"/>
                <a:sym typeface="Gill Sans" charset="0"/>
              </a:rPr>
              <a:t> </a:t>
            </a:r>
          </a:p>
          <a:p>
            <a:pPr eaLnBrk="0" hangingPunct="0">
              <a:defRPr/>
            </a:pPr>
            <a:endParaRPr lang="en-GB" sz="1200" i="1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  <a:p>
            <a:pPr eaLnBrk="0" hangingPunct="0">
              <a:defRPr/>
            </a:pPr>
            <a:r>
              <a:rPr lang="en-GB" sz="2400" i="1" dirty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Path ahead:					</a:t>
            </a:r>
            <a:r>
              <a:rPr lang="en-GB" sz="2400" i="1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Ethical and Political</a:t>
            </a:r>
            <a:endParaRPr lang="en-GB" sz="2400" i="1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Garamond"/>
                <a:sym typeface="Gill Sans" charset="0"/>
              </a:rPr>
              <a:t>Political critique of current metrics</a:t>
            </a: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Measures </a:t>
            </a:r>
            <a:r>
              <a:rPr lang="en-GB" sz="2400" dirty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in 2010 HDR sparked interest and debate</a:t>
            </a: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Post-2015 </a:t>
            </a:r>
            <a:r>
              <a:rPr lang="en-GB" sz="2400" dirty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requires re-thinking Data and </a:t>
            </a:r>
            <a:r>
              <a:rPr lang="en-GB" sz="2400" u="sng" dirty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Measures</a:t>
            </a:r>
            <a:r>
              <a:rPr lang="en-GB" sz="2400" dirty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106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en-GB" sz="3600" dirty="0" smtClean="0">
                <a:solidFill>
                  <a:srgbClr val="800000"/>
                </a:solidFill>
                <a:latin typeface="Garamond"/>
                <a:sym typeface="Gill Sans" charset="0"/>
              </a:rPr>
              <a:t>Motivations for moving towards </a:t>
            </a:r>
          </a:p>
          <a:p>
            <a:pPr marL="342900" indent="-342900" algn="ctr">
              <a:defRPr/>
            </a:pPr>
            <a:r>
              <a:rPr lang="en-GB" sz="3600" dirty="0" smtClean="0">
                <a:solidFill>
                  <a:srgbClr val="800000"/>
                </a:solidFill>
                <a:latin typeface="Garamond"/>
                <a:sym typeface="Gill Sans" charset="0"/>
              </a:rPr>
              <a:t>multidimensional poverty measure</a:t>
            </a:r>
            <a:endParaRPr lang="en-GB" sz="3600" kern="0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3838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en-GB" sz="3600" dirty="0">
                <a:solidFill>
                  <a:srgbClr val="800000"/>
                </a:solidFill>
                <a:latin typeface="Garamond"/>
                <a:cs typeface="+mn-cs"/>
                <a:sym typeface="Gill Sans" charset="0"/>
              </a:rPr>
              <a:t>Value-added of a Multidimensional Approach</a:t>
            </a:r>
            <a:endParaRPr lang="en-GB" sz="3600" kern="0" dirty="0">
              <a:solidFill>
                <a:srgbClr val="58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625" y="1285875"/>
            <a:ext cx="8572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sz="3000" kern="0" dirty="0">
                <a:latin typeface="+mn-lt"/>
                <a:cs typeface="ＭＳ Ｐゴシック" pitchFamily="-1" charset="-128"/>
              </a:rPr>
              <a:t>What can a </a:t>
            </a:r>
            <a:r>
              <a:rPr lang="en-US" sz="3000" u="sng" kern="0" dirty="0">
                <a:latin typeface="+mn-lt"/>
                <a:cs typeface="ＭＳ Ｐゴシック" pitchFamily="-1" charset="-128"/>
              </a:rPr>
              <a:t>meaningful </a:t>
            </a:r>
            <a:r>
              <a:rPr lang="en-US" sz="3000" kern="0" dirty="0">
                <a:latin typeface="+mn-lt"/>
                <a:cs typeface="ＭＳ Ｐゴシック" pitchFamily="-1" charset="-128"/>
              </a:rPr>
              <a:t>multidimensional measure do?</a:t>
            </a: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en-US" sz="2800" kern="0" dirty="0">
              <a:latin typeface="+mn-lt"/>
              <a:cs typeface="ＭＳ Ｐゴシック" pitchFamily="-1" charset="-128"/>
            </a:endParaRPr>
          </a:p>
          <a:p>
            <a:pPr marL="731520" lvl="1" indent="-36576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500" dirty="0">
                <a:cs typeface="+mn-cs"/>
              </a:rPr>
              <a:t>Provide an </a:t>
            </a:r>
            <a:r>
              <a:rPr lang="en-GB" sz="2500" b="1" dirty="0">
                <a:cs typeface="+mn-cs"/>
              </a:rPr>
              <a:t>overview</a:t>
            </a:r>
            <a:r>
              <a:rPr lang="en-GB" sz="2500" dirty="0">
                <a:cs typeface="+mn-cs"/>
              </a:rPr>
              <a:t> of multiple indicators at-a-glance</a:t>
            </a:r>
          </a:p>
          <a:p>
            <a:pPr marL="731520" lvl="1" indent="-36576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500" dirty="0">
                <a:cs typeface="+mn-cs"/>
              </a:rPr>
              <a:t>Show </a:t>
            </a:r>
            <a:r>
              <a:rPr lang="en-GB" sz="2500" b="1" dirty="0">
                <a:cs typeface="+mn-cs"/>
              </a:rPr>
              <a:t>progress </a:t>
            </a:r>
            <a:r>
              <a:rPr lang="en-GB" sz="2500" dirty="0">
                <a:cs typeface="+mn-cs"/>
              </a:rPr>
              <a:t>quickly and directly</a:t>
            </a:r>
            <a:r>
              <a:rPr lang="en-GB" sz="2500" dirty="0">
                <a:solidFill>
                  <a:srgbClr val="7F7F7F"/>
                </a:solidFill>
                <a:cs typeface="+mn-cs"/>
              </a:rPr>
              <a:t> (Monitoring/Evaluation)</a:t>
            </a:r>
          </a:p>
          <a:p>
            <a:pPr marL="731520" lvl="1" indent="-36576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500" dirty="0">
                <a:cs typeface="+mn-cs"/>
              </a:rPr>
              <a:t>Inform </a:t>
            </a:r>
            <a:r>
              <a:rPr lang="en-GB" sz="2500" b="1" dirty="0">
                <a:cs typeface="+mn-cs"/>
              </a:rPr>
              <a:t>planning </a:t>
            </a:r>
            <a:r>
              <a:rPr lang="en-GB" sz="2500" dirty="0">
                <a:cs typeface="+mn-cs"/>
              </a:rPr>
              <a:t>and </a:t>
            </a:r>
            <a:r>
              <a:rPr lang="en-GB" sz="2500" b="1" dirty="0">
                <a:cs typeface="+mn-cs"/>
              </a:rPr>
              <a:t>policy </a:t>
            </a:r>
            <a:r>
              <a:rPr lang="en-GB" sz="2500" dirty="0">
                <a:cs typeface="+mn-cs"/>
              </a:rPr>
              <a:t>design</a:t>
            </a:r>
            <a:endParaRPr lang="en-GB" sz="2500" b="1" dirty="0">
              <a:cs typeface="+mn-cs"/>
            </a:endParaRPr>
          </a:p>
          <a:p>
            <a:pPr marL="731520" lvl="1" indent="-36576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500" b="1" dirty="0">
                <a:cs typeface="+mn-cs"/>
              </a:rPr>
              <a:t>Target </a:t>
            </a:r>
            <a:r>
              <a:rPr lang="en-GB" sz="2500" dirty="0">
                <a:cs typeface="+mn-cs"/>
              </a:rPr>
              <a:t>poor people and communities</a:t>
            </a:r>
          </a:p>
          <a:p>
            <a:pPr marL="731520" lvl="1" indent="-36576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500" dirty="0">
                <a:cs typeface="+mn-cs"/>
              </a:rPr>
              <a:t>Reflect people’s </a:t>
            </a:r>
            <a:r>
              <a:rPr lang="en-GB" sz="2500" b="1" dirty="0">
                <a:cs typeface="+mn-cs"/>
              </a:rPr>
              <a:t>own understandings</a:t>
            </a:r>
            <a:r>
              <a:rPr lang="en-GB" sz="2500" dirty="0">
                <a:cs typeface="+mn-cs"/>
              </a:rPr>
              <a:t> </a:t>
            </a:r>
            <a:r>
              <a:rPr lang="en-GB" sz="2500" dirty="0">
                <a:solidFill>
                  <a:schemeClr val="bg1">
                    <a:lumMod val="50000"/>
                  </a:schemeClr>
                </a:solidFill>
                <a:cs typeface="+mn-cs"/>
              </a:rPr>
              <a:t>(Flexible)</a:t>
            </a:r>
          </a:p>
          <a:p>
            <a:pPr marL="731520" lvl="1" indent="-36576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500" b="1" dirty="0">
                <a:cs typeface="+mn-cs"/>
              </a:rPr>
              <a:t>High Resolution</a:t>
            </a:r>
            <a:r>
              <a:rPr lang="en-GB" sz="2500" dirty="0">
                <a:cs typeface="+mn-cs"/>
              </a:rPr>
              <a:t> </a:t>
            </a:r>
          </a:p>
          <a:p>
            <a:pPr marL="731520" lvl="1" indent="-365760" eaLnBrk="0" hangingPunct="0">
              <a:spcBef>
                <a:spcPct val="20000"/>
              </a:spcBef>
              <a:defRPr/>
            </a:pPr>
            <a:r>
              <a:rPr lang="en-GB" sz="2500" dirty="0">
                <a:cs typeface="+mn-cs"/>
              </a:rPr>
              <a:t>	– zoom in for details by regions, groups, or dimensions </a:t>
            </a:r>
            <a:endParaRPr lang="en-GB" sz="2500" b="1" dirty="0"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en-GB" sz="2800" kern="0" dirty="0">
              <a:latin typeface="+mn-lt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800000"/>
          </a:solidFill>
        </p:spPr>
        <p:txBody>
          <a:bodyPr/>
          <a:lstStyle/>
          <a:p>
            <a:r>
              <a:rPr lang="en-US" sz="9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8915" name="Picture 6" descr="faces_banner.JPG"/>
          <p:cNvPicPr>
            <a:picLocks noChangeAspect="1"/>
          </p:cNvPicPr>
          <p:nvPr/>
        </p:nvPicPr>
        <p:blipFill>
          <a:blip r:embed="rId2" cstate="print"/>
          <a:srcRect b="70790"/>
          <a:stretch>
            <a:fillRect/>
          </a:stretch>
        </p:blipFill>
        <p:spPr bwMode="auto">
          <a:xfrm>
            <a:off x="0" y="0"/>
            <a:ext cx="91154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034" y="1285860"/>
            <a:ext cx="8401080" cy="441644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5400" b="1" kern="0" dirty="0">
              <a:solidFill>
                <a:schemeClr val="bg1"/>
              </a:solidFill>
              <a:ea typeface="+mj-ea"/>
              <a:cs typeface="+mj-cs"/>
              <a:sym typeface="Lucida Grande" charset="0"/>
            </a:endParaRPr>
          </a:p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The Alkire Foster (AF) </a:t>
            </a:r>
          </a:p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Methodology</a:t>
            </a:r>
          </a:p>
          <a:p>
            <a:pPr algn="ctr"/>
            <a:r>
              <a:rPr lang="de-DE" sz="3000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 The Global Multidimensional </a:t>
            </a: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Poverty Index (MPI)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00174"/>
          </a:xfrm>
        </p:spPr>
        <p:txBody>
          <a:bodyPr/>
          <a:lstStyle/>
          <a:p>
            <a:r>
              <a:rPr lang="en-GB" sz="3800" dirty="0" err="1" smtClean="0">
                <a:solidFill>
                  <a:srgbClr val="760000"/>
                </a:solidFill>
              </a:rPr>
              <a:t>Alkire</a:t>
            </a:r>
            <a:r>
              <a:rPr lang="en-GB" sz="3800" dirty="0" smtClean="0">
                <a:solidFill>
                  <a:srgbClr val="760000"/>
                </a:solidFill>
              </a:rPr>
              <a:t> Foster (AF) Method </a:t>
            </a:r>
            <a:r>
              <a:rPr lang="en-GB" sz="3600" dirty="0" smtClean="0">
                <a:solidFill>
                  <a:srgbClr val="760000"/>
                </a:solidFill>
              </a:rPr>
              <a:t/>
            </a:r>
            <a:br>
              <a:rPr lang="en-GB" sz="3600" dirty="0" smtClean="0">
                <a:solidFill>
                  <a:srgbClr val="760000"/>
                </a:solidFill>
              </a:rPr>
            </a:b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(Sabina </a:t>
            </a:r>
            <a:r>
              <a:rPr lang="en-GB" sz="2000" dirty="0" err="1" smtClean="0">
                <a:solidFill>
                  <a:schemeClr val="tx1"/>
                </a:solidFill>
              </a:rPr>
              <a:t>Alkire</a:t>
            </a:r>
            <a:r>
              <a:rPr lang="en-GB" sz="2000" dirty="0" smtClean="0">
                <a:solidFill>
                  <a:schemeClr val="tx1"/>
                </a:solidFill>
              </a:rPr>
              <a:t> and James Foster, </a:t>
            </a:r>
            <a:r>
              <a:rPr lang="en-GB" sz="2000" i="1" dirty="0" smtClean="0">
                <a:solidFill>
                  <a:schemeClr val="tx1"/>
                </a:solidFill>
              </a:rPr>
              <a:t>J. of Public Economics 2011)</a:t>
            </a:r>
            <a:endParaRPr lang="en-GB" sz="2000" dirty="0" smtClean="0">
              <a:solidFill>
                <a:srgbClr val="7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686800" cy="5254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sz="2800" u="sng" dirty="0" smtClean="0"/>
              <a:t>Select</a:t>
            </a:r>
            <a:r>
              <a:rPr lang="en-GB" sz="2800" dirty="0" smtClean="0"/>
              <a:t> dimensions, indicators and weights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(Flexible)</a:t>
            </a:r>
          </a:p>
          <a:p>
            <a:pPr marL="0" indent="0">
              <a:buFontTx/>
              <a:buNone/>
              <a:defRPr/>
            </a:pPr>
            <a:endParaRPr lang="en-GB" sz="2800" dirty="0" smtClean="0"/>
          </a:p>
          <a:p>
            <a:pPr>
              <a:defRPr/>
            </a:pPr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2857496"/>
            <a:ext cx="86868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2.	Set </a:t>
            </a:r>
            <a:r>
              <a:rPr kumimoji="0" lang="en-GB" sz="28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deprivation </a:t>
            </a:r>
            <a:r>
              <a:rPr kumimoji="0" lang="en-GB" sz="280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cutoffs</a:t>
            </a:r>
            <a:r>
              <a:rPr kumimoji="0" lang="en-GB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 for each indicator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(Flexible)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  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643314"/>
            <a:ext cx="868680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800" kern="0" dirty="0" smtClean="0">
                <a:effectLst>
                  <a:outerShdw blurRad="127000" dist="50800" dir="5400000" sx="111000" sy="111000" algn="ctr" rotWithShape="0">
                    <a:srgbClr val="000000">
                      <a:alpha val="0"/>
                    </a:srgbClr>
                  </a:outerShdw>
                </a:effectLst>
                <a:latin typeface="+mn-lt"/>
                <a:cs typeface="ＭＳ Ｐゴシック" pitchFamily="-1" charset="-128"/>
              </a:rPr>
              <a:t>3.	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127000" dist="50800" dir="5400000" sx="111000" sy="111000" algn="ctr" rotWithShape="0">
                    <a:srgbClr val="000000">
                      <a:alpha val="0"/>
                    </a:srgbClr>
                  </a:outerShdw>
                </a:effectLst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Apply to indicators for each person from </a:t>
            </a:r>
            <a:r>
              <a:rPr kumimoji="0" lang="en-GB" sz="2800" b="0" i="0" u="sng" strike="noStrike" kern="0" cap="none" spc="0" normalizeH="0" baseline="0" noProof="0" dirty="0" smtClean="0">
                <a:ln>
                  <a:noFill/>
                </a:ln>
                <a:effectLst>
                  <a:outerShdw blurRad="127000" dist="50800" dir="5400000" sx="111000" sy="111000" algn="ctr" rotWithShape="0">
                    <a:srgbClr val="000000">
                      <a:alpha val="0"/>
                    </a:srgbClr>
                  </a:outerShdw>
                </a:effectLst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same survey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429132"/>
            <a:ext cx="86868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800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4.	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Set a </a:t>
            </a:r>
            <a:r>
              <a:rPr kumimoji="0" lang="en-GB" sz="2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poverty </a:t>
            </a:r>
            <a:r>
              <a:rPr kumimoji="0" lang="en-GB" sz="2800" b="0" i="0" u="sng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cutoff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 to identify who is poor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(Flexible)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		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143512"/>
            <a:ext cx="86868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800" kern="0" dirty="0" smtClean="0">
                <a:latin typeface="+mn-lt"/>
                <a:cs typeface="ＭＳ Ｐゴシック" pitchFamily="-1" charset="-128"/>
              </a:rPr>
              <a:t>5.	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Calculate Adjusted Headcount Ratio (</a:t>
            </a: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M</a:t>
            </a:r>
            <a:r>
              <a:rPr kumimoji="0" lang="en-GB" sz="28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0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) – for </a:t>
            </a:r>
            <a:r>
              <a:rPr kumimoji="0" lang="en-GB" sz="2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ordinal data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 (such as MDG indicators)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pitchFamily="-1" charset="-128"/>
              </a:rPr>
              <a:t>		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760000"/>
                </a:solidFill>
              </a:rPr>
              <a:t>One implementation of the AF Method </a:t>
            </a:r>
            <a:br>
              <a:rPr lang="en-GB" sz="3200" dirty="0" smtClean="0">
                <a:solidFill>
                  <a:srgbClr val="760000"/>
                </a:solidFill>
              </a:rPr>
            </a:br>
            <a:r>
              <a:rPr lang="en-GB" sz="3200" dirty="0" smtClean="0">
                <a:solidFill>
                  <a:srgbClr val="760000"/>
                </a:solidFill>
              </a:rPr>
              <a:t>Global MPI </a:t>
            </a:r>
            <a:endParaRPr lang="en-US" sz="3200" dirty="0" smtClean="0">
              <a:solidFill>
                <a:srgbClr val="760000"/>
              </a:solidFill>
            </a:endParaRPr>
          </a:p>
        </p:txBody>
      </p:sp>
      <p:sp>
        <p:nvSpPr>
          <p:cNvPr id="34820" name="AutoShape 2" descr="imap://jose%2Eroche@imap.nexus.ox.ac.uk:993/fetch%3EUID%3E/INBOX%3E17206?part=1.2&amp;type=image/jpeg&amp;filename=Poverty%20indicat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s-VE" sz="4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34821" name="AutoShape 4" descr="imap://jose%2Eroche@imap.nexus.ox.ac.uk:993/fetch%3EUID%3E/INBOX%3E17206?part=1.2&amp;type=image/jpeg&amp;filename=Poverty%20indicat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s-VE" sz="420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8215370" cy="41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Title 1"/>
          <p:cNvSpPr txBox="1">
            <a:spLocks/>
          </p:cNvSpPr>
          <p:nvPr/>
        </p:nvSpPr>
        <p:spPr bwMode="auto">
          <a:xfrm>
            <a:off x="2357422" y="5429264"/>
            <a:ext cx="47863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" charset="-128"/>
              </a:rPr>
              <a:t>Dimensions are equally weighted, and each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" charset="-128"/>
              </a:rPr>
              <a:t>indicator within a dimension</a:t>
            </a:r>
            <a:r>
              <a:rPr kumimoji="0" lang="en-GB" sz="22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1" charset="-128"/>
              </a:rPr>
              <a:t> is equally weighted</a:t>
            </a:r>
            <a:endParaRPr kumimoji="0" lang="en-US" sz="22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MS PGothic" pitchFamily="34" charset="-128"/>
              <a:cs typeface="ＭＳ Ｐゴシック" pitchFamily="-1" charset="-128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28596" y="4929198"/>
            <a:ext cx="1500198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0" y="4714884"/>
            <a:ext cx="2643174" cy="14287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aramond" pitchFamily="18" charset="0"/>
              </a:rPr>
              <a:t>Deprived if no household member has completed five years of schooling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t="21910" b="21838"/>
          <a:stretch>
            <a:fillRect/>
          </a:stretch>
        </p:blipFill>
        <p:spPr bwMode="auto">
          <a:xfrm>
            <a:off x="476264" y="2928934"/>
            <a:ext cx="4024297" cy="3017523"/>
          </a:xfrm>
          <a:prstGeom prst="rect">
            <a:avLst/>
          </a:prstGeom>
          <a:noFill/>
          <a:ln w="177800">
            <a:noFill/>
            <a:prstDash val="solid"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8388350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760000"/>
                </a:solidFill>
              </a:rPr>
              <a:t>Identify Who is Poor</a:t>
            </a:r>
            <a:endParaRPr lang="en-US" sz="4800" dirty="0" smtClean="0">
              <a:solidFill>
                <a:srgbClr val="760000"/>
              </a:solidFill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A person is </a:t>
            </a:r>
            <a:r>
              <a:rPr lang="en-GB" dirty="0" err="1" smtClean="0"/>
              <a:t>multidimensionally</a:t>
            </a:r>
            <a:r>
              <a:rPr lang="en-GB" dirty="0" smtClean="0"/>
              <a:t> poor if she is deprived in 1/3 of the weighted indicators.</a:t>
            </a:r>
          </a:p>
          <a:p>
            <a:pPr algn="ctr">
              <a:buFontTx/>
              <a:buNone/>
            </a:pPr>
            <a:r>
              <a:rPr lang="en-GB" i="1" dirty="0" smtClean="0"/>
              <a:t>(censor the deprivations of the non-poor)</a:t>
            </a:r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738" y="2768618"/>
            <a:ext cx="48244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8388350" y="3506805"/>
            <a:ext cx="755650" cy="22320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Right Brace 6"/>
          <p:cNvSpPr>
            <a:spLocks/>
          </p:cNvSpPr>
          <p:nvPr/>
        </p:nvSpPr>
        <p:spPr bwMode="auto">
          <a:xfrm>
            <a:off x="8177213" y="5038743"/>
            <a:ext cx="215900" cy="962025"/>
          </a:xfrm>
          <a:prstGeom prst="rightBrace">
            <a:avLst>
              <a:gd name="adj1" fmla="val 8334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/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8358245" y="5314906"/>
            <a:ext cx="857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33.3%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929586" y="4413278"/>
            <a:ext cx="571504" cy="42862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9652" y="4127526"/>
            <a:ext cx="71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39%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214298"/>
            <a:ext cx="7772400" cy="1143000"/>
          </a:xfrm>
        </p:spPr>
        <p:txBody>
          <a:bodyPr anchor="t"/>
          <a:lstStyle/>
          <a:p>
            <a:pPr eaLnBrk="1" hangingPunct="1"/>
            <a:r>
              <a:rPr lang="en-GB" sz="4000" dirty="0" smtClean="0">
                <a:solidFill>
                  <a:srgbClr val="800000"/>
                </a:solidFill>
                <a:cs typeface="Times New Roman" pitchFamily="18" charset="0"/>
              </a:rPr>
              <a:t>MPI Computation</a:t>
            </a:r>
            <a:endParaRPr lang="en-US" sz="4000" dirty="0" smtClean="0"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685800" y="1125538"/>
            <a:ext cx="8134350" cy="4114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800" dirty="0" smtClean="0">
                <a:latin typeface="+mj-lt"/>
                <a:cs typeface="Times" pitchFamily="18" charset="0"/>
                <a:sym typeface="Lucida Grande" charset="0"/>
              </a:rPr>
              <a:t>The </a:t>
            </a:r>
            <a:r>
              <a:rPr lang="en-GB" sz="2800" dirty="0">
                <a:latin typeface="+mj-lt"/>
                <a:cs typeface="Times" pitchFamily="18" charset="0"/>
                <a:sym typeface="Lucida Grande" charset="0"/>
              </a:rPr>
              <a:t>MPI </a:t>
            </a:r>
            <a:r>
              <a:rPr lang="en-GB" sz="2800" dirty="0" smtClean="0">
                <a:latin typeface="+mj-lt"/>
                <a:cs typeface="Times" pitchFamily="18" charset="0"/>
                <a:sym typeface="Lucida Grande" charset="0"/>
              </a:rPr>
              <a:t>uses the Adjusted Headcount Ratio:</a:t>
            </a:r>
            <a:endParaRPr lang="en-GB" sz="2800" dirty="0">
              <a:latin typeface="+mj-lt"/>
              <a:cs typeface="Times" pitchFamily="18" charset="0"/>
              <a:sym typeface="Lucida Grande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700" dirty="0">
                <a:latin typeface="+mj-lt"/>
                <a:cs typeface="Times" pitchFamily="18" charset="0"/>
                <a:sym typeface="Lucida Grande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GB" sz="2800" dirty="0">
              <a:latin typeface="+mj-lt"/>
              <a:cs typeface="Times" pitchFamily="18" charset="0"/>
              <a:sym typeface="Lucida Grande" charset="0"/>
            </a:endParaRPr>
          </a:p>
          <a:p>
            <a:pPr eaLnBrk="1" hangingPunct="1">
              <a:buFontTx/>
              <a:buNone/>
              <a:defRPr/>
            </a:pPr>
            <a:endParaRPr lang="en-GB" sz="2800" dirty="0">
              <a:latin typeface="+mj-lt"/>
              <a:cs typeface="Times" pitchFamily="18" charset="0"/>
              <a:sym typeface="Lucida Grande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sz="2400" b="1" i="1" dirty="0" smtClean="0">
                <a:latin typeface="+mj-lt"/>
                <a:cs typeface="Times" pitchFamily="18" charset="0"/>
                <a:sym typeface="Lucida Grande" charset="0"/>
              </a:rPr>
              <a:t>H</a:t>
            </a:r>
            <a:r>
              <a:rPr lang="en-GB" sz="2400" b="1" dirty="0" smtClean="0">
                <a:latin typeface="+mj-lt"/>
                <a:cs typeface="Times" pitchFamily="18" charset="0"/>
                <a:sym typeface="Lucida Grande" charset="0"/>
              </a:rPr>
              <a:t>: </a:t>
            </a:r>
            <a:r>
              <a:rPr lang="en-GB" sz="2400" dirty="0" smtClean="0">
                <a:latin typeface="+mj-lt"/>
                <a:cs typeface="Times" pitchFamily="18" charset="0"/>
                <a:sym typeface="Lucida Grande" charset="0"/>
              </a:rPr>
              <a:t>The percent </a:t>
            </a:r>
            <a:r>
              <a:rPr lang="en-GB" sz="2400" dirty="0">
                <a:latin typeface="+mj-lt"/>
                <a:cs typeface="Times" pitchFamily="18" charset="0"/>
                <a:sym typeface="Lucida Grande" charset="0"/>
              </a:rPr>
              <a:t>of people </a:t>
            </a:r>
            <a:r>
              <a:rPr lang="en-GB" sz="2400" dirty="0" smtClean="0">
                <a:latin typeface="+mj-lt"/>
                <a:cs typeface="Times" pitchFamily="18" charset="0"/>
                <a:sym typeface="Lucida Grande" charset="0"/>
              </a:rPr>
              <a:t>identified as poor, it </a:t>
            </a:r>
            <a:r>
              <a:rPr lang="en-GB" sz="2400" dirty="0">
                <a:latin typeface="+mj-lt"/>
                <a:cs typeface="Times" pitchFamily="18" charset="0"/>
                <a:sym typeface="Lucida Grande" charset="0"/>
              </a:rPr>
              <a:t>shows the </a:t>
            </a:r>
            <a:r>
              <a:rPr lang="en-GB" sz="2400" i="1" dirty="0">
                <a:latin typeface="+mj-lt"/>
                <a:cs typeface="Times" pitchFamily="18" charset="0"/>
                <a:sym typeface="Lucida Grande" charset="0"/>
              </a:rPr>
              <a:t>incidence</a:t>
            </a:r>
            <a:r>
              <a:rPr lang="en-GB" sz="2400" dirty="0">
                <a:latin typeface="+mj-lt"/>
                <a:cs typeface="Times" pitchFamily="18" charset="0"/>
                <a:sym typeface="Lucida Grande" charset="0"/>
              </a:rPr>
              <a:t> of multidimensional </a:t>
            </a:r>
            <a:r>
              <a:rPr lang="en-GB" sz="2400" dirty="0" smtClean="0">
                <a:latin typeface="+mj-lt"/>
                <a:cs typeface="Times" pitchFamily="18" charset="0"/>
                <a:sym typeface="Lucida Grande" charset="0"/>
              </a:rPr>
              <a:t>poverty</a:t>
            </a:r>
            <a:endParaRPr lang="en-GB" sz="2400" dirty="0">
              <a:latin typeface="+mj-lt"/>
              <a:cs typeface="Times" pitchFamily="18" charset="0"/>
              <a:sym typeface="Lucida Grande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GB" sz="2400" b="1" i="1" dirty="0" smtClean="0">
                <a:latin typeface="+mj-lt"/>
                <a:cs typeface="Times" pitchFamily="18" charset="0"/>
                <a:sym typeface="Lucida Grande" charset="0"/>
              </a:rPr>
              <a:t>A</a:t>
            </a:r>
            <a:r>
              <a:rPr lang="en-GB" sz="2400" b="1" dirty="0" smtClean="0">
                <a:latin typeface="+mj-lt"/>
                <a:cs typeface="Times" pitchFamily="18" charset="0"/>
                <a:sym typeface="Lucida Grande" charset="0"/>
              </a:rPr>
              <a:t>: </a:t>
            </a:r>
            <a:r>
              <a:rPr lang="en-GB" sz="2400" dirty="0" smtClean="0">
                <a:latin typeface="+mj-lt"/>
                <a:cs typeface="Times" pitchFamily="18" charset="0"/>
                <a:sym typeface="Lucida Grande" charset="0"/>
              </a:rPr>
              <a:t>The </a:t>
            </a:r>
            <a:r>
              <a:rPr lang="en-GB" sz="2400" dirty="0">
                <a:latin typeface="+mj-lt"/>
                <a:cs typeface="Times" pitchFamily="18" charset="0"/>
                <a:sym typeface="Lucida Grande" charset="0"/>
              </a:rPr>
              <a:t>average proportion of </a:t>
            </a:r>
            <a:r>
              <a:rPr lang="en-GB" sz="2400" dirty="0" smtClean="0">
                <a:latin typeface="+mj-lt"/>
                <a:cs typeface="Times" pitchFamily="18" charset="0"/>
                <a:sym typeface="Lucida Grande" charset="0"/>
              </a:rPr>
              <a:t>deprivations </a:t>
            </a:r>
            <a:r>
              <a:rPr lang="en-GB" sz="2400" dirty="0">
                <a:latin typeface="+mj-lt"/>
                <a:cs typeface="Times" pitchFamily="18" charset="0"/>
                <a:sym typeface="Lucida Grande" charset="0"/>
              </a:rPr>
              <a:t>people suffer </a:t>
            </a:r>
            <a:r>
              <a:rPr lang="en-GB" sz="2400" dirty="0" smtClean="0">
                <a:latin typeface="+mj-lt"/>
                <a:cs typeface="Times" pitchFamily="18" charset="0"/>
                <a:sym typeface="Lucida Grande" charset="0"/>
              </a:rPr>
              <a:t>at </a:t>
            </a:r>
            <a:r>
              <a:rPr lang="en-GB" sz="2400" dirty="0">
                <a:latin typeface="+mj-lt"/>
                <a:cs typeface="Times" pitchFamily="18" charset="0"/>
                <a:sym typeface="Lucida Grande" charset="0"/>
              </a:rPr>
              <a:t>the same </a:t>
            </a:r>
            <a:r>
              <a:rPr lang="en-GB" sz="2400" dirty="0" smtClean="0">
                <a:latin typeface="+mj-lt"/>
                <a:cs typeface="Times" pitchFamily="18" charset="0"/>
                <a:sym typeface="Lucida Grande" charset="0"/>
              </a:rPr>
              <a:t>time; it </a:t>
            </a:r>
            <a:r>
              <a:rPr lang="en-GB" sz="2400" dirty="0">
                <a:latin typeface="+mj-lt"/>
                <a:cs typeface="Times" pitchFamily="18" charset="0"/>
                <a:sym typeface="Lucida Grande" charset="0"/>
              </a:rPr>
              <a:t>shows the </a:t>
            </a:r>
            <a:r>
              <a:rPr lang="en-GB" sz="2400" i="1" dirty="0">
                <a:latin typeface="+mj-lt"/>
                <a:cs typeface="Times" pitchFamily="18" charset="0"/>
                <a:sym typeface="Lucida Grande" charset="0"/>
              </a:rPr>
              <a:t>intensity </a:t>
            </a:r>
            <a:r>
              <a:rPr lang="en-GB" sz="2400" dirty="0">
                <a:latin typeface="+mj-lt"/>
                <a:cs typeface="Times" pitchFamily="18" charset="0"/>
                <a:sym typeface="Lucida Grande" charset="0"/>
              </a:rPr>
              <a:t>of people’s </a:t>
            </a:r>
            <a:r>
              <a:rPr lang="en-GB" sz="2400" dirty="0" smtClean="0">
                <a:latin typeface="+mj-lt"/>
                <a:cs typeface="Times" pitchFamily="18" charset="0"/>
                <a:sym typeface="Lucida Grande" charset="0"/>
              </a:rPr>
              <a:t>poverty</a:t>
            </a:r>
          </a:p>
          <a:p>
            <a:pPr eaLnBrk="1" hangingPunct="1">
              <a:buFont typeface="Arial" charset="0"/>
              <a:buNone/>
              <a:defRPr/>
            </a:pPr>
            <a:endParaRPr lang="en-GB" sz="1200" dirty="0" smtClean="0">
              <a:latin typeface="+mj-lt"/>
              <a:cs typeface="Times" pitchFamily="18" charset="0"/>
              <a:sym typeface="Lucida Grande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latin typeface="+mj-lt"/>
                <a:cs typeface="Times" pitchFamily="18" charset="0"/>
                <a:sym typeface="Lucida Grande" charset="0"/>
              </a:rPr>
              <a:t>				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latin typeface="+mj-lt"/>
                <a:cs typeface="Times" pitchFamily="18" charset="0"/>
                <a:sym typeface="Lucida Grande" charset="0"/>
              </a:rPr>
              <a:t>				  </a:t>
            </a:r>
            <a:r>
              <a:rPr lang="en-US" sz="2400" i="1" dirty="0" smtClean="0">
                <a:latin typeface="+mj-lt"/>
                <a:cs typeface="Times" pitchFamily="18" charset="0"/>
                <a:sym typeface="Lucida Grande" charset="0"/>
              </a:rPr>
              <a:t>Alkire, Roche, Santos, and Seth (2013)</a:t>
            </a:r>
            <a:endParaRPr lang="en-GB" sz="2400" i="1" dirty="0" smtClean="0">
              <a:latin typeface="+mj-lt"/>
              <a:cs typeface="Times" pitchFamily="18" charset="0"/>
              <a:sym typeface="Lucida Grande" charset="0"/>
            </a:endParaRPr>
          </a:p>
          <a:p>
            <a:pPr marL="990600" eaLnBrk="1" hangingPunct="1">
              <a:buFontTx/>
              <a:buNone/>
              <a:defRPr/>
            </a:pPr>
            <a:r>
              <a:rPr lang="es-ES" sz="1400" dirty="0" smtClean="0">
                <a:latin typeface="+mj-lt"/>
                <a:cs typeface="Times" pitchFamily="18" charset="0"/>
                <a:sym typeface="Lucida Grande" charset="0"/>
              </a:rPr>
              <a:t>.</a:t>
            </a:r>
            <a:endParaRPr lang="es-ES" sz="1400" dirty="0">
              <a:latin typeface="+mj-lt"/>
              <a:cs typeface="Times" pitchFamily="18" charset="0"/>
              <a:sym typeface="Lucida Grand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63" y="1844824"/>
            <a:ext cx="5429250" cy="86485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975B39">
                  <a:alpha val="65000"/>
                </a:srgb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GB" sz="700" b="1" dirty="0">
              <a:solidFill>
                <a:schemeClr val="tx1">
                  <a:lumMod val="95000"/>
                  <a:lumOff val="5000"/>
                </a:schemeClr>
              </a:solidFill>
              <a:latin typeface="Times" pitchFamily="18" charset="0"/>
              <a:ea typeface="ヒラギノ角ゴ ProN W3" charset="0"/>
              <a:cs typeface="Times" pitchFamily="18" charset="0"/>
              <a:sym typeface="Gill Sans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  <a:ea typeface="ヒラギノ角ゴ ProN W3" charset="0"/>
                <a:cs typeface="Times" pitchFamily="18" charset="0"/>
                <a:sym typeface="Gill Sans" charset="0"/>
              </a:rPr>
              <a:t>Formula:  MPI = 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  <a:ea typeface="ヒラギノ角ゴ ProN W3" charset="0"/>
                <a:cs typeface="Times" pitchFamily="18" charset="0"/>
                <a:sym typeface="Gill Sans" charset="0"/>
              </a:rPr>
              <a:t>H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  <a:ea typeface="ヒラギノ角ゴ ProN W3" charset="0"/>
                <a:cs typeface="Times" pitchFamily="18" charset="0"/>
                <a:sym typeface="Gill Sans" charset="0"/>
              </a:rPr>
              <a:t> × </a:t>
            </a:r>
            <a:r>
              <a:rPr lang="en-GB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  <a:ea typeface="ヒラギノ角ゴ ProN W3" charset="0"/>
                <a:cs typeface="Times" pitchFamily="18" charset="0"/>
                <a:sym typeface="Gill Sans" charset="0"/>
              </a:rPr>
              <a:t>A</a:t>
            </a:r>
          </a:p>
          <a:p>
            <a:pPr algn="ctr">
              <a:spcBef>
                <a:spcPct val="20000"/>
              </a:spcBef>
              <a:defRPr/>
            </a:pPr>
            <a:endParaRPr lang="en-GB" sz="700" b="1" dirty="0">
              <a:solidFill>
                <a:schemeClr val="tx1">
                  <a:lumMod val="95000"/>
                  <a:lumOff val="5000"/>
                </a:schemeClr>
              </a:solidFill>
              <a:latin typeface="Times" pitchFamily="18" charset="0"/>
              <a:ea typeface="ヒラギノ角ゴ ProN W3" charset="0"/>
              <a:cs typeface="Times" pitchFamily="18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800000"/>
          </a:solidFill>
        </p:spPr>
        <p:txBody>
          <a:bodyPr/>
          <a:lstStyle/>
          <a:p>
            <a:r>
              <a:rPr lang="en-US" sz="9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8915" name="Picture 6" descr="faces_banner.JPG"/>
          <p:cNvPicPr>
            <a:picLocks noChangeAspect="1"/>
          </p:cNvPicPr>
          <p:nvPr/>
        </p:nvPicPr>
        <p:blipFill>
          <a:blip r:embed="rId2" cstate="print"/>
          <a:srcRect b="70790"/>
          <a:stretch>
            <a:fillRect/>
          </a:stretch>
        </p:blipFill>
        <p:spPr bwMode="auto">
          <a:xfrm>
            <a:off x="0" y="0"/>
            <a:ext cx="91154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8596" y="2143116"/>
            <a:ext cx="8229600" cy="20002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Properties of the </a:t>
            </a:r>
          </a:p>
          <a:p>
            <a:pPr algn="ctr"/>
            <a:r>
              <a:rPr lang="de-DE" sz="5400" dirty="0" smtClean="0">
                <a:solidFill>
                  <a:schemeClr val="bg1"/>
                </a:solidFill>
              </a:rPr>
              <a:t>AF method</a:t>
            </a:r>
            <a:endParaRPr lang="de-DE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OPHI – MPI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8641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OPHI Research Team</a:t>
            </a:r>
            <a:r>
              <a:rPr lang="en-US" sz="1400" dirty="0" smtClean="0"/>
              <a:t>: Sabina </a:t>
            </a:r>
            <a:r>
              <a:rPr lang="en-US" sz="1400" dirty="0" err="1" smtClean="0"/>
              <a:t>Alkire</a:t>
            </a:r>
            <a:r>
              <a:rPr lang="en-US" sz="1400" dirty="0" smtClean="0"/>
              <a:t> (Director), James Foster (Research Fellow), John Hammock (Co-Founder and Research Associate), José Manuel </a:t>
            </a:r>
            <a:r>
              <a:rPr lang="en-US" sz="1400" dirty="0" smtClean="0"/>
              <a:t>Roche, Adriana </a:t>
            </a:r>
            <a:r>
              <a:rPr lang="en-US" sz="1400" dirty="0" err="1" smtClean="0"/>
              <a:t>Conconi</a:t>
            </a:r>
            <a:r>
              <a:rPr lang="en-US" sz="1400" dirty="0" smtClean="0"/>
              <a:t> (coordination MPI </a:t>
            </a:r>
            <a:r>
              <a:rPr lang="en-US" sz="1400" dirty="0" smtClean="0"/>
              <a:t>2013), </a:t>
            </a:r>
            <a:r>
              <a:rPr lang="en-US" sz="1400" dirty="0" smtClean="0"/>
              <a:t>Maria </a:t>
            </a:r>
            <a:r>
              <a:rPr lang="en-US" sz="1400" dirty="0" smtClean="0"/>
              <a:t>Emma Santos (coordination MPI 2010), </a:t>
            </a:r>
            <a:r>
              <a:rPr lang="en-US" sz="1400" dirty="0" err="1" smtClean="0"/>
              <a:t>Suman</a:t>
            </a:r>
            <a:r>
              <a:rPr lang="en-US" sz="1400" dirty="0" smtClean="0"/>
              <a:t> Seth, Paola </a:t>
            </a:r>
            <a:r>
              <a:rPr lang="es-ES" sz="1400" dirty="0" err="1" smtClean="0"/>
              <a:t>Ballon</a:t>
            </a:r>
            <a:r>
              <a:rPr lang="es-ES" sz="1400" dirty="0" smtClean="0"/>
              <a:t>, </a:t>
            </a:r>
            <a:r>
              <a:rPr lang="es-ES" sz="1400" dirty="0" err="1" smtClean="0"/>
              <a:t>Gaston</a:t>
            </a:r>
            <a:r>
              <a:rPr lang="es-ES" sz="1400" dirty="0" smtClean="0"/>
              <a:t> </a:t>
            </a:r>
            <a:r>
              <a:rPr lang="es-ES" sz="1400" dirty="0" err="1" smtClean="0"/>
              <a:t>Yalonetzky</a:t>
            </a:r>
            <a:r>
              <a:rPr lang="es-ES" sz="1400" dirty="0" smtClean="0"/>
              <a:t>, Diego Zavaleta, Mauricio </a:t>
            </a:r>
            <a:r>
              <a:rPr lang="es-ES" sz="1400" dirty="0" err="1" smtClean="0"/>
              <a:t>Apablaza</a:t>
            </a:r>
            <a:r>
              <a:rPr lang="es-ES" sz="1400" dirty="0" smtClean="0"/>
              <a:t/>
            </a:r>
            <a:br>
              <a:rPr lang="es-ES" sz="1400" dirty="0" smtClean="0"/>
            </a:br>
            <a:endParaRPr lang="es-ES" sz="1400" dirty="0" smtClean="0"/>
          </a:p>
          <a:p>
            <a:pPr marL="0" indent="0">
              <a:buNone/>
            </a:pPr>
            <a:r>
              <a:rPr lang="en-US" sz="1400" b="1" dirty="0" smtClean="0"/>
              <a:t>Data analysts and MPI calculation 2013</a:t>
            </a:r>
            <a:r>
              <a:rPr lang="en-US" sz="1400" dirty="0" smtClean="0"/>
              <a:t>: </a:t>
            </a:r>
            <a:r>
              <a:rPr lang="en-US" sz="1400" dirty="0" err="1" smtClean="0"/>
              <a:t>Akmal</a:t>
            </a:r>
            <a:r>
              <a:rPr lang="en-US" sz="1400" dirty="0" smtClean="0"/>
              <a:t> </a:t>
            </a:r>
            <a:r>
              <a:rPr lang="en-US" sz="1400" dirty="0" err="1" smtClean="0"/>
              <a:t>Abdurazakov</a:t>
            </a:r>
            <a:r>
              <a:rPr lang="en-US" sz="1400" dirty="0" smtClean="0"/>
              <a:t>, Cecilia Calderon, </a:t>
            </a:r>
            <a:r>
              <a:rPr lang="en-US" sz="1400" dirty="0" err="1" smtClean="0"/>
              <a:t>Iván</a:t>
            </a:r>
            <a:r>
              <a:rPr lang="en-US" sz="1400" dirty="0" smtClean="0"/>
              <a:t> Gonzalez De </a:t>
            </a:r>
            <a:r>
              <a:rPr lang="en-US" sz="1400" dirty="0" smtClean="0"/>
              <a:t>Alba, </a:t>
            </a:r>
            <a:r>
              <a:rPr lang="en-US" sz="1400" dirty="0" err="1" smtClean="0"/>
              <a:t>Usha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Kanagaratnam</a:t>
            </a:r>
            <a:r>
              <a:rPr lang="en-US" sz="1400" dirty="0" smtClean="0"/>
              <a:t>, Gisela Robles Aguilar, Juan Pablo </a:t>
            </a:r>
            <a:r>
              <a:rPr lang="en-US" sz="1400" dirty="0" err="1" smtClean="0"/>
              <a:t>Ocampo</a:t>
            </a:r>
            <a:r>
              <a:rPr lang="en-US" sz="1400" dirty="0" smtClean="0"/>
              <a:t> Sheen, Christian </a:t>
            </a:r>
            <a:r>
              <a:rPr lang="en-US" sz="1400" dirty="0" err="1" smtClean="0"/>
              <a:t>Oldiges</a:t>
            </a:r>
            <a:r>
              <a:rPr lang="en-US" sz="1400" dirty="0" smtClean="0"/>
              <a:t> and Ana </a:t>
            </a:r>
            <a:r>
              <a:rPr lang="en-US" sz="1400" dirty="0" err="1" smtClean="0"/>
              <a:t>Vaz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Special contributions</a:t>
            </a:r>
            <a:r>
              <a:rPr lang="en-US" sz="1400" dirty="0" smtClean="0"/>
              <a:t>: Heidi Fletcher (preparation of the maps), Esther Kwan and </a:t>
            </a:r>
            <a:r>
              <a:rPr lang="en-US" sz="1400" dirty="0" err="1" smtClean="0"/>
              <a:t>Garima</a:t>
            </a:r>
            <a:r>
              <a:rPr lang="en-US" sz="1400" dirty="0" smtClean="0"/>
              <a:t> </a:t>
            </a:r>
            <a:r>
              <a:rPr lang="en-US" sz="1400" dirty="0" err="1" smtClean="0"/>
              <a:t>Sahai</a:t>
            </a:r>
            <a:r>
              <a:rPr lang="en-US" sz="1400" dirty="0" smtClean="0"/>
              <a:t> (research assistance and preparation of graphs), Christian </a:t>
            </a:r>
            <a:r>
              <a:rPr lang="en-US" sz="1400" dirty="0" err="1" smtClean="0"/>
              <a:t>Oldiges</a:t>
            </a:r>
            <a:r>
              <a:rPr lang="en-US" sz="1400" dirty="0" smtClean="0"/>
              <a:t> (research assistance for regional decomposition and standard error), John Hammock (new Ground Reality Check field material), </a:t>
            </a:r>
            <a:r>
              <a:rPr lang="en-US" sz="1400" dirty="0" err="1" smtClean="0"/>
              <a:t>Yadira</a:t>
            </a:r>
            <a:r>
              <a:rPr lang="en-US" sz="1400" dirty="0" smtClean="0"/>
              <a:t> Diaz (helping in map preparation).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Communication Team</a:t>
            </a:r>
            <a:r>
              <a:rPr lang="en-US" sz="1400" dirty="0" smtClean="0"/>
              <a:t>: Paddy Coulter (Director of Communications), Emmy </a:t>
            </a:r>
            <a:r>
              <a:rPr lang="en-US" sz="1400" dirty="0" err="1" smtClean="0"/>
              <a:t>Feena</a:t>
            </a:r>
            <a:r>
              <a:rPr lang="en-US" sz="1400" dirty="0" smtClean="0"/>
              <a:t> (Research Communications Officer), Heidi Fletcher (Web Manager), </a:t>
            </a:r>
            <a:r>
              <a:rPr lang="en-US" sz="1400" dirty="0" err="1" smtClean="0"/>
              <a:t>Moizza</a:t>
            </a:r>
            <a:r>
              <a:rPr lang="en-US" sz="1400" dirty="0" smtClean="0"/>
              <a:t> B </a:t>
            </a:r>
            <a:r>
              <a:rPr lang="en-US" sz="1400" dirty="0" err="1" smtClean="0"/>
              <a:t>Sarwar</a:t>
            </a:r>
            <a:r>
              <a:rPr lang="en-US" sz="1400" dirty="0" smtClean="0"/>
              <a:t> (Research Communications Assistant),  Cameron </a:t>
            </a:r>
            <a:r>
              <a:rPr lang="en-US" sz="1400" dirty="0" err="1" smtClean="0"/>
              <a:t>Thibos</a:t>
            </a:r>
            <a:r>
              <a:rPr lang="en-US" sz="1400" dirty="0" smtClean="0"/>
              <a:t> (Design Assistant), Joanne </a:t>
            </a:r>
            <a:r>
              <a:rPr lang="en-US" sz="1400" dirty="0" err="1" smtClean="0"/>
              <a:t>Tomkinson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Administrative Support</a:t>
            </a:r>
            <a:r>
              <a:rPr lang="en-US" sz="1400" dirty="0" smtClean="0"/>
              <a:t>: Laura </a:t>
            </a:r>
            <a:r>
              <a:rPr lang="en-US" sz="1400" dirty="0" err="1" smtClean="0"/>
              <a:t>O'Mahony</a:t>
            </a:r>
            <a:r>
              <a:rPr lang="en-US" sz="1400" dirty="0" smtClean="0"/>
              <a:t> (Project Coordinator)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OPHI prepare the MPI for publication in the UNDP Human Development Report and we are grateful to our colleagues in HDRO for their support.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69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 smtClean="0">
                <a:solidFill>
                  <a:srgbClr val="760000"/>
                </a:solidFill>
              </a:rPr>
              <a:t>Properties of the AF method as applied in the Global MPI</a:t>
            </a:r>
            <a:endParaRPr lang="en-US" sz="4000" dirty="0" smtClean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8BD8C5-398F-4308-8E4B-91612C76BD72}" type="slidenum">
              <a:rPr lang="en-US" smtClean="0">
                <a:ea typeface="ヒラギノ角ゴ ProN W3"/>
                <a:sym typeface="Arial" pitchFamily="34" charset="0"/>
              </a:rPr>
              <a:pPr/>
              <a:t>20</a:t>
            </a:fld>
            <a:endParaRPr lang="en-US" smtClean="0">
              <a:ea typeface="ヒラギノ角ゴ ProN W3"/>
              <a:sym typeface="Arial" pitchFamily="34" charset="0"/>
            </a:endParaRPr>
          </a:p>
        </p:txBody>
      </p:sp>
      <p:sp>
        <p:nvSpPr>
          <p:cNvPr id="26628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341438"/>
            <a:ext cx="86868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endParaRPr lang="en-US" sz="2600" dirty="0" smtClean="0"/>
          </a:p>
          <a:p>
            <a:pPr eaLnBrk="1" hangingPunct="1"/>
            <a:r>
              <a:rPr lang="en-US" sz="2600" dirty="0" smtClean="0"/>
              <a:t>Can be broken down into </a:t>
            </a:r>
            <a:r>
              <a:rPr lang="en-US" sz="2600" u="sng" dirty="0" smtClean="0"/>
              <a:t>incidence</a:t>
            </a:r>
            <a:r>
              <a:rPr lang="en-US" sz="2600" i="1" dirty="0" smtClean="0"/>
              <a:t> </a:t>
            </a:r>
            <a:r>
              <a:rPr lang="en-US" sz="2600" dirty="0" smtClean="0"/>
              <a:t>(H)</a:t>
            </a:r>
            <a:r>
              <a:rPr lang="en-US" sz="2600" i="1" dirty="0" smtClean="0"/>
              <a:t> </a:t>
            </a:r>
            <a:r>
              <a:rPr lang="en-US" sz="2600" dirty="0" smtClean="0"/>
              <a:t>and the </a:t>
            </a:r>
            <a:r>
              <a:rPr lang="en-US" sz="2600" u="sng" dirty="0" smtClean="0"/>
              <a:t>intensity</a:t>
            </a:r>
            <a:r>
              <a:rPr lang="en-US" sz="2600" i="1" dirty="0" smtClean="0"/>
              <a:t> </a:t>
            </a:r>
            <a:r>
              <a:rPr lang="en-US" sz="2600" dirty="0" smtClean="0"/>
              <a:t>(A)</a:t>
            </a:r>
            <a:endParaRPr lang="en-US" sz="2200" dirty="0" smtClean="0"/>
          </a:p>
          <a:p>
            <a:pPr eaLnBrk="1" hangingPunct="1">
              <a:buFont typeface="Arial" pitchFamily="34" charset="0"/>
              <a:buNone/>
            </a:pPr>
            <a:endParaRPr lang="en-US" sz="2600" dirty="0" smtClean="0"/>
          </a:p>
          <a:p>
            <a:pPr eaLnBrk="1" hangingPunct="1"/>
            <a:r>
              <a:rPr lang="en-US" sz="2600" dirty="0" smtClean="0"/>
              <a:t>Is </a:t>
            </a:r>
            <a:r>
              <a:rPr lang="en-US" sz="2600" u="sng" dirty="0" smtClean="0"/>
              <a:t>decomposable</a:t>
            </a:r>
            <a:r>
              <a:rPr lang="en-US" sz="2600" dirty="0" smtClean="0"/>
              <a:t> across population subgroups</a:t>
            </a:r>
          </a:p>
          <a:p>
            <a:pPr lvl="1" eaLnBrk="1" hangingPunct="1"/>
            <a:r>
              <a:rPr lang="en-US" sz="2000" dirty="0" smtClean="0"/>
              <a:t>Overall poverty is population-share weighted average of subgroup poverty</a:t>
            </a:r>
          </a:p>
          <a:p>
            <a:pPr eaLnBrk="1" hangingPunct="1">
              <a:buFont typeface="Arial" pitchFamily="34" charset="0"/>
              <a:buNone/>
            </a:pPr>
            <a:endParaRPr lang="en-US" sz="2600" dirty="0" smtClean="0"/>
          </a:p>
          <a:p>
            <a:pPr eaLnBrk="1" hangingPunct="1"/>
            <a:r>
              <a:rPr lang="en-US" sz="2600" dirty="0" smtClean="0"/>
              <a:t>Overall poverty can be broken down by dimensions to understand their contribution</a:t>
            </a:r>
          </a:p>
          <a:p>
            <a:pPr eaLnBrk="1" hangingPunct="1">
              <a:buFont typeface="Arial" pitchFamily="34" charset="0"/>
              <a:buNone/>
            </a:pPr>
            <a:endParaRPr lang="en-US" sz="2800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7963" y="980728"/>
            <a:ext cx="1611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dirty="0" smtClean="0">
                <a:latin typeface="+mj-lt"/>
              </a:rPr>
              <a:t>Country A:</a:t>
            </a:r>
          </a:p>
          <a:p>
            <a:r>
              <a:rPr lang="es-VE" b="1" dirty="0" smtClean="0">
                <a:latin typeface="+mj-lt"/>
              </a:rPr>
              <a:t> </a:t>
            </a:r>
            <a:endParaRPr lang="es-VE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8443" y="967071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dirty="0" smtClean="0">
                <a:latin typeface="+mj-lt"/>
              </a:rPr>
              <a:t>Country B: 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-99392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800000"/>
                </a:solidFill>
                <a:latin typeface="Garamond" pitchFamily="18" charset="0"/>
              </a:rPr>
              <a:t>Policy Relevance: Incidence vs. Intensity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053536"/>
            <a:ext cx="3874501" cy="381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082084"/>
            <a:ext cx="4055626" cy="378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2060848"/>
            <a:ext cx="3874501" cy="380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2060848"/>
            <a:ext cx="4055626" cy="378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4644008" y="1424970"/>
            <a:ext cx="4386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dirty="0" err="1" smtClean="0">
                <a:latin typeface="+mj-lt"/>
              </a:rPr>
              <a:t>Policy</a:t>
            </a:r>
            <a:r>
              <a:rPr lang="es-VE" sz="2000" dirty="0" smtClean="0">
                <a:latin typeface="+mj-lt"/>
              </a:rPr>
              <a:t> </a:t>
            </a:r>
            <a:r>
              <a:rPr lang="es-VE" sz="2000" dirty="0" err="1" smtClean="0">
                <a:latin typeface="+mj-lt"/>
              </a:rPr>
              <a:t>oriented</a:t>
            </a:r>
            <a:r>
              <a:rPr lang="es-VE" sz="2000" dirty="0" smtClean="0">
                <a:latin typeface="+mj-lt"/>
              </a:rPr>
              <a:t> </a:t>
            </a:r>
            <a:r>
              <a:rPr lang="es-VE" sz="2000" dirty="0" err="1" smtClean="0">
                <a:latin typeface="+mj-lt"/>
              </a:rPr>
              <a:t>to</a:t>
            </a:r>
            <a:r>
              <a:rPr lang="es-VE" sz="2000" dirty="0" smtClean="0">
                <a:latin typeface="+mj-lt"/>
              </a:rPr>
              <a:t> </a:t>
            </a:r>
            <a:r>
              <a:rPr lang="es-VE" sz="2000" dirty="0" err="1" smtClean="0">
                <a:latin typeface="+mj-lt"/>
              </a:rPr>
              <a:t>the</a:t>
            </a:r>
            <a:r>
              <a:rPr lang="es-VE" sz="2000" dirty="0" smtClean="0">
                <a:latin typeface="+mj-lt"/>
              </a:rPr>
              <a:t> </a:t>
            </a:r>
            <a:r>
              <a:rPr lang="es-VE" sz="2000" dirty="0" err="1" smtClean="0">
                <a:latin typeface="+mj-lt"/>
              </a:rPr>
              <a:t>poorest</a:t>
            </a:r>
            <a:r>
              <a:rPr lang="es-VE" sz="2000" dirty="0" smtClean="0">
                <a:latin typeface="+mj-lt"/>
              </a:rPr>
              <a:t> of </a:t>
            </a:r>
            <a:r>
              <a:rPr lang="es-VE" sz="2000" dirty="0" err="1" smtClean="0">
                <a:latin typeface="+mj-lt"/>
              </a:rPr>
              <a:t>the</a:t>
            </a:r>
            <a:r>
              <a:rPr lang="es-VE" sz="2000" dirty="0" smtClean="0">
                <a:latin typeface="+mj-lt"/>
              </a:rPr>
              <a:t> </a:t>
            </a:r>
            <a:r>
              <a:rPr lang="es-VE" sz="2000" dirty="0" err="1" smtClean="0">
                <a:latin typeface="+mj-lt"/>
              </a:rPr>
              <a:t>poor</a:t>
            </a:r>
            <a:endParaRPr lang="es-VE" sz="2000" b="1" dirty="0" smtClean="0">
              <a:latin typeface="+mj-lt"/>
            </a:endParaRPr>
          </a:p>
          <a:p>
            <a:endParaRPr lang="es-VE" sz="20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3528" y="1340768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dirty="0" err="1" smtClean="0">
                <a:latin typeface="+mj-lt"/>
              </a:rPr>
              <a:t>Poverty</a:t>
            </a:r>
            <a:r>
              <a:rPr lang="es-VE" sz="2000" dirty="0" smtClean="0">
                <a:latin typeface="+mj-lt"/>
              </a:rPr>
              <a:t> </a:t>
            </a:r>
            <a:r>
              <a:rPr lang="es-VE" sz="2000" dirty="0" err="1" smtClean="0">
                <a:latin typeface="+mj-lt"/>
              </a:rPr>
              <a:t>reduction</a:t>
            </a:r>
            <a:r>
              <a:rPr lang="es-VE" sz="2000" dirty="0" smtClean="0">
                <a:latin typeface="+mj-lt"/>
              </a:rPr>
              <a:t> </a:t>
            </a:r>
            <a:r>
              <a:rPr lang="es-VE" sz="2000" dirty="0" err="1" smtClean="0">
                <a:latin typeface="+mj-lt"/>
              </a:rPr>
              <a:t>policy</a:t>
            </a:r>
            <a:r>
              <a:rPr lang="es-VE" sz="2000" dirty="0" smtClean="0">
                <a:latin typeface="+mj-lt"/>
              </a:rPr>
              <a:t> </a:t>
            </a:r>
          </a:p>
          <a:p>
            <a:r>
              <a:rPr lang="es-VE" sz="2000" dirty="0" smtClean="0">
                <a:latin typeface="+mj-lt"/>
              </a:rPr>
              <a:t>(</a:t>
            </a:r>
            <a:r>
              <a:rPr lang="es-VE" sz="2000" dirty="0" err="1" smtClean="0">
                <a:latin typeface="+mj-lt"/>
              </a:rPr>
              <a:t>without</a:t>
            </a:r>
            <a:r>
              <a:rPr lang="es-VE" sz="2000" dirty="0" smtClean="0">
                <a:latin typeface="+mj-lt"/>
              </a:rPr>
              <a:t> </a:t>
            </a:r>
            <a:r>
              <a:rPr lang="es-VE" sz="2000" dirty="0" err="1" smtClean="0">
                <a:latin typeface="+mj-lt"/>
              </a:rPr>
              <a:t>inequaliy</a:t>
            </a:r>
            <a:r>
              <a:rPr lang="es-VE" sz="2000" dirty="0" smtClean="0">
                <a:latin typeface="+mj-lt"/>
              </a:rPr>
              <a:t> </a:t>
            </a:r>
            <a:r>
              <a:rPr lang="es-VE" sz="2000" dirty="0" err="1" smtClean="0">
                <a:latin typeface="+mj-lt"/>
              </a:rPr>
              <a:t>focus</a:t>
            </a:r>
            <a:r>
              <a:rPr lang="es-VE" sz="2000" dirty="0" smtClean="0">
                <a:latin typeface="+mj-lt"/>
              </a:rPr>
              <a:t>)</a:t>
            </a:r>
            <a:endParaRPr lang="es-VE" sz="20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4128" y="5877272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Source: Roche (2013)</a:t>
            </a:r>
            <a:endParaRPr lang="es-VE" sz="1800" dirty="0"/>
          </a:p>
        </p:txBody>
      </p:sp>
      <p:sp>
        <p:nvSpPr>
          <p:cNvPr id="53" name="Rectangular Callout 52"/>
          <p:cNvSpPr/>
          <p:nvPr/>
        </p:nvSpPr>
        <p:spPr bwMode="auto">
          <a:xfrm>
            <a:off x="3214678" y="5643578"/>
            <a:ext cx="4824536" cy="867540"/>
          </a:xfrm>
          <a:prstGeom prst="wedgeRectCallout">
            <a:avLst>
              <a:gd name="adj1" fmla="val 6226"/>
              <a:gd name="adj2" fmla="val -1457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latin typeface="+mj-lt"/>
              </a:rPr>
              <a:t>Country B reduced the intensity of deprivation among the poor more. The final index reflects this.</a:t>
            </a:r>
          </a:p>
          <a:p>
            <a:pPr algn="ctr"/>
            <a:endParaRPr lang="en-GB" sz="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rgbClr val="760000"/>
                </a:solidFill>
              </a:rPr>
              <a:t>India (1999-2006): Uneven Reduction in MPI across Population Subgroups </a:t>
            </a:r>
            <a:endParaRPr lang="en-US" sz="3600" dirty="0" smtClean="0">
              <a:latin typeface="Garamond" pitchFamily="18" charset="0"/>
            </a:endParaRP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3B04C6-FE14-4B0C-832C-8F4ADFF27C5E}" type="slidenum">
              <a:rPr lang="en-US">
                <a:latin typeface="Garamond" pitchFamily="18" charset="0"/>
                <a:ea typeface="ヒラギノ角ゴ ProN W3"/>
                <a:sym typeface="Arial" pitchFamily="34" charset="0"/>
              </a:rPr>
              <a:pPr/>
              <a:t>22</a:t>
            </a:fld>
            <a:endParaRPr lang="en-US" dirty="0">
              <a:latin typeface="Garamond" pitchFamily="18" charset="0"/>
              <a:ea typeface="ヒラギノ角ゴ ProN W3"/>
              <a:sym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7813"/>
            <a:ext cx="9144000" cy="549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929586" y="2100196"/>
            <a:ext cx="1214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Garamond" pitchFamily="18" charset="0"/>
              </a:rPr>
              <a:t>Religion</a:t>
            </a:r>
            <a:endParaRPr lang="en-GB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6405" y="3929066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Garamond" pitchFamily="18" charset="0"/>
              </a:rPr>
              <a:t>Caste</a:t>
            </a:r>
            <a:endParaRPr lang="en-GB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85720" y="2000240"/>
            <a:ext cx="2087562" cy="1323439"/>
          </a:xfrm>
          <a:prstGeom prst="rect">
            <a:avLst/>
          </a:prstGeom>
          <a:solidFill>
            <a:srgbClr val="EDC29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 smtClean="0">
                <a:latin typeface="Garamond" pitchFamily="18" charset="0"/>
                <a:cs typeface="Times" pitchFamily="18" charset="0"/>
              </a:rPr>
              <a:t>Slower progress for Scheduled Tribes (ST) and Muslims</a:t>
            </a:r>
            <a:endParaRPr lang="en-GB" sz="2000" dirty="0">
              <a:latin typeface="Garamond" pitchFamily="18" charset="0"/>
              <a:cs typeface="Times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7750800" y="1818330"/>
            <a:ext cx="178786" cy="1110603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7682976" y="3471920"/>
            <a:ext cx="246609" cy="1314402"/>
          </a:xfrm>
          <a:prstGeom prst="rightBrac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786842" y="5643578"/>
            <a:ext cx="214314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621508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Alkire and Seth (2013)</a:t>
            </a:r>
            <a:endParaRPr lang="en-GB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507413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dirty="0" smtClean="0">
                <a:solidFill>
                  <a:srgbClr val="760000"/>
                </a:solidFill>
                <a:latin typeface="Garamond" pitchFamily="18" charset="0"/>
              </a:rPr>
              <a:t>Dimensional Breakdown Nationally?</a:t>
            </a:r>
            <a:endParaRPr lang="en-US" sz="3600" dirty="0" smtClean="0">
              <a:latin typeface="Garamond" pitchFamily="18" charset="0"/>
            </a:endParaRP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E2E924-D262-4301-B194-44B7E53F4621}" type="slidenum">
              <a:rPr lang="en-US">
                <a:latin typeface="Garamond" pitchFamily="18" charset="0"/>
                <a:ea typeface="ヒラギノ角ゴ ProN W3"/>
                <a:sym typeface="Arial" pitchFamily="34" charset="0"/>
              </a:rPr>
              <a:pPr/>
              <a:t>23</a:t>
            </a:fld>
            <a:endParaRPr lang="en-US" dirty="0">
              <a:latin typeface="Garamond" pitchFamily="18" charset="0"/>
              <a:ea typeface="ヒラギノ角ゴ ProN W3"/>
              <a:sym typeface="Arial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28736"/>
            <a:ext cx="7776864" cy="42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857256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760000"/>
                </a:solidFill>
                <a:latin typeface="Garamond" pitchFamily="18" charset="0"/>
              </a:rPr>
              <a:t>Dimensional Breakdown in Six States?</a:t>
            </a:r>
            <a:endParaRPr lang="en-GB" sz="3600" dirty="0"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115F9-13A8-43F4-A088-C240EBA5997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Grafik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192" y="928669"/>
            <a:ext cx="9156192" cy="59362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071538" y="2214554"/>
            <a:ext cx="1357322" cy="321471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86248" y="1928802"/>
            <a:ext cx="1357322" cy="450059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760000"/>
                </a:solidFill>
                <a:latin typeface="Garamond" pitchFamily="18" charset="0"/>
              </a:rPr>
              <a:t>Distribution of Intensities among the Poor</a:t>
            </a:r>
            <a:endParaRPr lang="en-GB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105276" cy="378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4248052" cy="37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42976" y="514351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Madagascar (2009)</a:t>
            </a:r>
          </a:p>
          <a:p>
            <a:pPr algn="ctr"/>
            <a:r>
              <a:rPr lang="en-US" sz="2400" dirty="0" smtClean="0"/>
              <a:t>MPI = </a:t>
            </a:r>
            <a:r>
              <a:rPr lang="en-US" sz="2400" b="1" dirty="0" smtClean="0"/>
              <a:t>0.357</a:t>
            </a:r>
          </a:p>
          <a:p>
            <a:pPr algn="ctr"/>
            <a:r>
              <a:rPr lang="en-US" sz="2400" dirty="0" smtClean="0"/>
              <a:t>H =</a:t>
            </a:r>
            <a:r>
              <a:rPr lang="en-US" sz="2400" b="1" dirty="0" smtClean="0"/>
              <a:t> 67%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514351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Rwanda (2010)</a:t>
            </a:r>
          </a:p>
          <a:p>
            <a:pPr algn="ctr"/>
            <a:r>
              <a:rPr lang="en-US" sz="2400" dirty="0" smtClean="0"/>
              <a:t>MPI = </a:t>
            </a:r>
            <a:r>
              <a:rPr lang="en-US" sz="2400" b="1" dirty="0" smtClean="0"/>
              <a:t>0.350</a:t>
            </a:r>
          </a:p>
          <a:p>
            <a:pPr algn="ctr"/>
            <a:r>
              <a:rPr lang="en-US" sz="2400" dirty="0" smtClean="0"/>
              <a:t>H = </a:t>
            </a:r>
            <a:r>
              <a:rPr lang="en-US" sz="2400" b="1" dirty="0" smtClean="0"/>
              <a:t>69%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800000"/>
          </a:solidFill>
        </p:spPr>
        <p:txBody>
          <a:bodyPr/>
          <a:lstStyle/>
          <a:p>
            <a:r>
              <a:rPr lang="en-US" sz="9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8915" name="Picture 6" descr="faces_banner.JPG"/>
          <p:cNvPicPr>
            <a:picLocks noChangeAspect="1"/>
          </p:cNvPicPr>
          <p:nvPr/>
        </p:nvPicPr>
        <p:blipFill>
          <a:blip r:embed="rId2" cstate="print"/>
          <a:srcRect b="70790"/>
          <a:stretch>
            <a:fillRect/>
          </a:stretch>
        </p:blipFill>
        <p:spPr bwMode="auto">
          <a:xfrm>
            <a:off x="0" y="0"/>
            <a:ext cx="91154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12888"/>
            <a:ext cx="8229600" cy="355918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5400" b="1" kern="0" dirty="0">
              <a:solidFill>
                <a:schemeClr val="bg1"/>
              </a:solidFill>
              <a:ea typeface="+mj-ea"/>
              <a:cs typeface="+mj-cs"/>
              <a:sym typeface="Lucida Grande" charset="0"/>
            </a:endParaRP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The Global MPI 2015+</a:t>
            </a:r>
          </a:p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In the Post 2015 MDG</a:t>
            </a:r>
          </a:p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Development Agenda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50112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800000"/>
                </a:solidFill>
                <a:latin typeface="+mj-lt"/>
              </a:rPr>
              <a:t>Moving towards a MPI 2015+</a:t>
            </a:r>
            <a:endParaRPr lang="en-GB" sz="3600" dirty="0">
              <a:solidFill>
                <a:srgbClr val="800000"/>
              </a:solidFill>
              <a:latin typeface="+mj-lt"/>
            </a:endParaRPr>
          </a:p>
          <a:p>
            <a:pPr algn="ctr"/>
            <a:endParaRPr lang="en-GB" sz="1800" dirty="0">
              <a:latin typeface="+mj-lt"/>
            </a:endParaRPr>
          </a:p>
          <a:p>
            <a:pPr lvl="0"/>
            <a:r>
              <a:rPr lang="en-GB" sz="2800" dirty="0" smtClean="0">
                <a:solidFill>
                  <a:srgbClr val="000000"/>
                </a:solidFill>
                <a:latin typeface="Garamond"/>
              </a:rPr>
              <a:t>Findings from  </a:t>
            </a:r>
            <a:r>
              <a:rPr lang="en-GB" sz="2800" dirty="0">
                <a:solidFill>
                  <a:srgbClr val="000000"/>
                </a:solidFill>
                <a:latin typeface="Garamond"/>
              </a:rPr>
              <a:t>Global </a:t>
            </a:r>
            <a:r>
              <a:rPr lang="en-GB" sz="2800" dirty="0" smtClean="0">
                <a:solidFill>
                  <a:srgbClr val="000000"/>
                </a:solidFill>
                <a:latin typeface="Garamond"/>
              </a:rPr>
              <a:t>MPI:</a:t>
            </a:r>
          </a:p>
          <a:p>
            <a:pPr lvl="0"/>
            <a:endParaRPr lang="en-GB" sz="2800" dirty="0">
              <a:solidFill>
                <a:srgbClr val="000000"/>
              </a:solidFill>
              <a:latin typeface="Garamond"/>
            </a:endParaRPr>
          </a:p>
          <a:p>
            <a:pPr marL="355600" lvl="0" indent="-355600">
              <a:buFontTx/>
              <a:buChar char="-"/>
            </a:pPr>
            <a:r>
              <a:rPr lang="en-GB" sz="2800" dirty="0">
                <a:solidFill>
                  <a:srgbClr val="000000"/>
                </a:solidFill>
                <a:latin typeface="Garamond"/>
              </a:rPr>
              <a:t>$1.25/poverty and MPI do not move </a:t>
            </a:r>
            <a:r>
              <a:rPr lang="en-GB" sz="2800" dirty="0" smtClean="0">
                <a:solidFill>
                  <a:srgbClr val="000000"/>
                </a:solidFill>
                <a:latin typeface="Garamond"/>
              </a:rPr>
              <a:t>together</a:t>
            </a:r>
          </a:p>
          <a:p>
            <a:pPr marL="355600" lvl="0" indent="-355600"/>
            <a:endParaRPr lang="en-GB" sz="2800" dirty="0">
              <a:solidFill>
                <a:srgbClr val="000000"/>
              </a:solidFill>
              <a:latin typeface="Garamond"/>
            </a:endParaRPr>
          </a:p>
          <a:p>
            <a:pPr marL="355600" lvl="0" indent="-355600">
              <a:buFontTx/>
              <a:buChar char="-"/>
            </a:pPr>
            <a:r>
              <a:rPr lang="en-GB" sz="2800" dirty="0">
                <a:solidFill>
                  <a:srgbClr val="000000"/>
                </a:solidFill>
                <a:latin typeface="Garamond"/>
              </a:rPr>
              <a:t>MPI reduction is often faster than $1.25/day </a:t>
            </a:r>
            <a:r>
              <a:rPr lang="en-GB" sz="2800" dirty="0" smtClean="0">
                <a:solidFill>
                  <a:srgbClr val="000000"/>
                </a:solidFill>
                <a:latin typeface="Garamond"/>
              </a:rPr>
              <a:t>poverty</a:t>
            </a:r>
          </a:p>
          <a:p>
            <a:pPr marL="355600" lvl="0" indent="-355600"/>
            <a:endParaRPr lang="en-GB" sz="2800" dirty="0">
              <a:solidFill>
                <a:srgbClr val="000000"/>
              </a:solidFill>
              <a:latin typeface="Garamond"/>
            </a:endParaRPr>
          </a:p>
          <a:p>
            <a:pPr marL="355600" lvl="0" indent="-355600">
              <a:buFontTx/>
              <a:buChar char="-"/>
            </a:pPr>
            <a:r>
              <a:rPr lang="en-GB" sz="2800" dirty="0">
                <a:solidFill>
                  <a:srgbClr val="000000"/>
                </a:solidFill>
                <a:latin typeface="Garamond"/>
              </a:rPr>
              <a:t>Political incentives from MPI are more </a:t>
            </a:r>
            <a:r>
              <a:rPr lang="en-GB" sz="2800" dirty="0" smtClean="0">
                <a:solidFill>
                  <a:srgbClr val="000000"/>
                </a:solidFill>
                <a:latin typeface="Garamond"/>
              </a:rPr>
              <a:t>direct </a:t>
            </a:r>
          </a:p>
          <a:p>
            <a:pPr marL="457200" lvl="0" indent="-457200"/>
            <a:endParaRPr lang="en-GB" sz="2800" dirty="0" smtClean="0">
              <a:solidFill>
                <a:srgbClr val="000000"/>
              </a:solidFill>
              <a:latin typeface="Garamond"/>
            </a:endParaRPr>
          </a:p>
          <a:p>
            <a:pPr marL="457200" lvl="0" indent="-457200"/>
            <a:endParaRPr lang="en-GB" sz="2800" dirty="0">
              <a:solidFill>
                <a:srgbClr val="000000"/>
              </a:solidFill>
              <a:latin typeface="Garamond"/>
            </a:endParaRPr>
          </a:p>
          <a:p>
            <a:endParaRPr lang="en-GB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76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357166"/>
            <a:ext cx="9174341" cy="657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auto">
          <a:xfrm>
            <a:off x="428596" y="6429396"/>
            <a:ext cx="8143932" cy="428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2285992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Height of the bar: MPI Headcount Ratio</a:t>
            </a:r>
          </a:p>
          <a:p>
            <a:r>
              <a:rPr lang="en-US" sz="2000" dirty="0" smtClean="0">
                <a:latin typeface="+mj-lt"/>
                <a:cs typeface="Times New Roman"/>
              </a:rPr>
              <a:t>Height at ‘•’ : $1.25-a-day Headcount Ratio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57200" y="71414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solidFill>
                  <a:srgbClr val="5C0000"/>
                </a:solidFill>
                <a:latin typeface="Garamond" pitchFamily="18" charset="0"/>
              </a:rPr>
              <a:t>Comparison with Change in Income Poverty Headcount Ratio (p.a.)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CCA24D-F638-47E4-A336-0BFC1CF8440F}" type="slidenum">
              <a:rPr lang="en-US">
                <a:latin typeface="Garamond" pitchFamily="18" charset="0"/>
                <a:ea typeface="ヒラギノ角ゴ ProN W3"/>
                <a:sym typeface="Arial" pitchFamily="34" charset="0"/>
              </a:rPr>
              <a:pPr/>
              <a:t>29</a:t>
            </a:fld>
            <a:endParaRPr lang="en-US">
              <a:latin typeface="Garamond" pitchFamily="18" charset="0"/>
              <a:ea typeface="ヒラギノ角ゴ ProN W3"/>
              <a:sym typeface="Arial" pitchFamily="34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406177"/>
            <a:ext cx="9180512" cy="55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084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760000"/>
                </a:solidFill>
              </a:rPr>
              <a:t>Outline</a:t>
            </a:r>
            <a:endParaRPr lang="en-GB" sz="3600" dirty="0">
              <a:solidFill>
                <a:srgbClr val="7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972072"/>
          </a:xfrm>
        </p:spPr>
        <p:txBody>
          <a:bodyPr/>
          <a:lstStyle/>
          <a:p>
            <a:r>
              <a:rPr lang="en-US" sz="2800" dirty="0" smtClean="0"/>
              <a:t>Motivations to consider a multidimensional approach for measuring poverty</a:t>
            </a:r>
          </a:p>
          <a:p>
            <a:endParaRPr lang="en-US" sz="2400" dirty="0" smtClean="0"/>
          </a:p>
          <a:p>
            <a:r>
              <a:rPr lang="en-US" sz="2800" dirty="0" smtClean="0"/>
              <a:t>The Global Multidimensional Poverty Index (MPI)</a:t>
            </a:r>
          </a:p>
          <a:p>
            <a:pPr marL="1255713" indent="-355600">
              <a:buFont typeface="Wingdings" pitchFamily="2" charset="2"/>
              <a:buChar char="Ø"/>
            </a:pPr>
            <a:r>
              <a:rPr lang="en-US" sz="2800" dirty="0" err="1" smtClean="0"/>
              <a:t>Alkire</a:t>
            </a:r>
            <a:r>
              <a:rPr lang="en-US" sz="2800" dirty="0" smtClean="0"/>
              <a:t> Foster methodology</a:t>
            </a:r>
          </a:p>
          <a:p>
            <a:endParaRPr lang="en-US" sz="2400" dirty="0" smtClean="0"/>
          </a:p>
          <a:p>
            <a:r>
              <a:rPr lang="en-US" sz="2800" dirty="0" smtClean="0"/>
              <a:t>Properties of the </a:t>
            </a:r>
            <a:r>
              <a:rPr lang="en-US" sz="2800" dirty="0" err="1" smtClean="0"/>
              <a:t>Alkire</a:t>
            </a:r>
            <a:r>
              <a:rPr lang="en-US" sz="2800" dirty="0" smtClean="0"/>
              <a:t> Foster method</a:t>
            </a:r>
          </a:p>
          <a:p>
            <a:pPr marL="1255713" indent="-355600">
              <a:buFont typeface="Wingdings" pitchFamily="2" charset="2"/>
              <a:buChar char="Ø"/>
            </a:pPr>
            <a:r>
              <a:rPr lang="en-US" sz="2800" dirty="0" smtClean="0"/>
              <a:t>Illustrations</a:t>
            </a:r>
          </a:p>
          <a:p>
            <a:pPr lvl="1"/>
            <a:endParaRPr lang="en-US" sz="2400" dirty="0" smtClean="0"/>
          </a:p>
          <a:p>
            <a:r>
              <a:rPr lang="en-GB" sz="2800" dirty="0" smtClean="0"/>
              <a:t>MPI 2015+ and the post-2015 development agenda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5011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800000"/>
                </a:solidFill>
                <a:latin typeface="+mj-lt"/>
              </a:rPr>
              <a:t>More on MPI 2015+</a:t>
            </a:r>
            <a:r>
              <a:rPr lang="en-GB" sz="3600" i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GB" sz="3600" i="1" dirty="0" smtClean="0">
                <a:solidFill>
                  <a:srgbClr val="000000"/>
                </a:solidFill>
              </a:rPr>
              <a:t>(</a:t>
            </a:r>
            <a:r>
              <a:rPr lang="en-GB" sz="3600" i="1" dirty="0" err="1" smtClean="0">
                <a:solidFill>
                  <a:srgbClr val="000000"/>
                </a:solidFill>
              </a:rPr>
              <a:t>Alkire</a:t>
            </a:r>
            <a:r>
              <a:rPr lang="en-GB" sz="3600" i="1" dirty="0" smtClean="0">
                <a:solidFill>
                  <a:srgbClr val="000000"/>
                </a:solidFill>
              </a:rPr>
              <a:t> and Sumner 2013) </a:t>
            </a:r>
            <a:endParaRPr lang="en-GB" sz="3600" dirty="0">
              <a:solidFill>
                <a:srgbClr val="800000"/>
              </a:solidFill>
              <a:latin typeface="+mj-lt"/>
            </a:endParaRPr>
          </a:p>
          <a:p>
            <a:pPr marL="457200" lvl="0" indent="-457200"/>
            <a:endParaRPr lang="en-GB" sz="2800" dirty="0" smtClean="0">
              <a:solidFill>
                <a:srgbClr val="000000"/>
              </a:solidFill>
              <a:latin typeface="Garamond"/>
            </a:endParaRPr>
          </a:p>
          <a:p>
            <a:pPr marL="355600" lvl="0" indent="-355600">
              <a:buFontTx/>
              <a:buChar char="-"/>
            </a:pPr>
            <a:r>
              <a:rPr lang="en-GB" sz="2800" dirty="0" smtClean="0">
                <a:solidFill>
                  <a:srgbClr val="000000"/>
                </a:solidFill>
              </a:rPr>
              <a:t>To complement $1.25/day poverty</a:t>
            </a:r>
          </a:p>
          <a:p>
            <a:pPr marL="355600" lvl="0" indent="-355600">
              <a:buFontTx/>
              <a:buChar char="-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355600" lvl="0" indent="-355600">
              <a:buFontTx/>
              <a:buChar char="-"/>
            </a:pPr>
            <a:r>
              <a:rPr lang="en-GB" sz="2800" dirty="0" smtClean="0">
                <a:solidFill>
                  <a:srgbClr val="000000"/>
                </a:solidFill>
              </a:rPr>
              <a:t>To reflect interconnections between deprivations</a:t>
            </a:r>
          </a:p>
          <a:p>
            <a:pPr marL="355600" lvl="0" indent="-355600"/>
            <a:endParaRPr lang="en-GB" sz="2400" dirty="0" smtClean="0">
              <a:solidFill>
                <a:srgbClr val="000000"/>
              </a:solidFill>
            </a:endParaRPr>
          </a:p>
          <a:p>
            <a:pPr marL="355600" lvl="0" indent="-355600">
              <a:buFontTx/>
              <a:buChar char="-"/>
            </a:pPr>
            <a:r>
              <a:rPr lang="en-GB" sz="2800" dirty="0" smtClean="0">
                <a:solidFill>
                  <a:srgbClr val="000000"/>
                </a:solidFill>
              </a:rPr>
              <a:t>To track ‘key’ goals using data from same survey</a:t>
            </a:r>
          </a:p>
          <a:p>
            <a:pPr marL="355600" lvl="0" indent="-355600"/>
            <a:endParaRPr lang="en-GB" sz="2400" dirty="0" smtClean="0">
              <a:solidFill>
                <a:srgbClr val="000000"/>
              </a:solidFill>
            </a:endParaRPr>
          </a:p>
          <a:p>
            <a:pPr marL="355600" lvl="0" indent="-355600">
              <a:buFontTx/>
              <a:buChar char="-"/>
            </a:pPr>
            <a:r>
              <a:rPr lang="en-GB" sz="2800" dirty="0" smtClean="0">
                <a:solidFill>
                  <a:srgbClr val="000000"/>
                </a:solidFill>
                <a:latin typeface="Garamond"/>
              </a:rPr>
              <a:t>Emphasis on participatory process</a:t>
            </a:r>
          </a:p>
          <a:p>
            <a:pPr marL="457200" lvl="0" indent="-457200"/>
            <a:endParaRPr lang="en-GB" sz="2800" dirty="0">
              <a:solidFill>
                <a:srgbClr val="000000"/>
              </a:solidFill>
              <a:latin typeface="Garamond"/>
            </a:endParaRPr>
          </a:p>
          <a:p>
            <a:endParaRPr lang="en-GB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7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67518"/>
          </a:xfrm>
        </p:spPr>
        <p:txBody>
          <a:bodyPr/>
          <a:lstStyle/>
          <a:p>
            <a:r>
              <a:rPr lang="es-AR" sz="3200" b="1" dirty="0" err="1" smtClean="0">
                <a:solidFill>
                  <a:srgbClr val="800000"/>
                </a:solidFill>
              </a:rPr>
              <a:t>The</a:t>
            </a:r>
            <a:r>
              <a:rPr lang="es-AR" sz="3200" b="1" dirty="0" smtClean="0">
                <a:solidFill>
                  <a:srgbClr val="800000"/>
                </a:solidFill>
              </a:rPr>
              <a:t> Global </a:t>
            </a:r>
            <a:r>
              <a:rPr lang="es-AR" sz="3200" b="1" dirty="0" err="1" smtClean="0">
                <a:solidFill>
                  <a:srgbClr val="800000"/>
                </a:solidFill>
              </a:rPr>
              <a:t>Multidimensionl</a:t>
            </a:r>
            <a:r>
              <a:rPr lang="es-AR" sz="3200" b="1" dirty="0" smtClean="0">
                <a:solidFill>
                  <a:srgbClr val="800000"/>
                </a:solidFill>
              </a:rPr>
              <a:t> </a:t>
            </a:r>
            <a:r>
              <a:rPr lang="es-AR" sz="3200" b="1" dirty="0" err="1" smtClean="0">
                <a:solidFill>
                  <a:srgbClr val="800000"/>
                </a:solidFill>
              </a:rPr>
              <a:t>Poverty</a:t>
            </a:r>
            <a:r>
              <a:rPr lang="es-AR" b="1" dirty="0" smtClean="0">
                <a:solidFill>
                  <a:srgbClr val="800000"/>
                </a:solidFill>
              </a:rPr>
              <a:t/>
            </a:r>
            <a:br>
              <a:rPr lang="es-AR" b="1" dirty="0" smtClean="0">
                <a:solidFill>
                  <a:srgbClr val="800000"/>
                </a:solidFill>
              </a:rPr>
            </a:br>
            <a:r>
              <a:rPr lang="es-AR" sz="3200" b="1" dirty="0" smtClean="0">
                <a:solidFill>
                  <a:srgbClr val="800000"/>
                </a:solidFill>
              </a:rPr>
              <a:t>Peer Network (MPPN)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124672"/>
            <a:ext cx="8136904" cy="17526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sz="9600" dirty="0">
                <a:latin typeface="Garamond"/>
                <a:cs typeface="Garamond"/>
              </a:rPr>
              <a:t>Angola, Bhutan, Brazil, Chile, China, Colombia, </a:t>
            </a:r>
            <a:r>
              <a:rPr lang="en-US" sz="9600" dirty="0" smtClean="0">
                <a:cs typeface="Garamond"/>
              </a:rPr>
              <a:t>Dominican Republic, ECLAC</a:t>
            </a:r>
            <a:r>
              <a:rPr lang="en-US" sz="9600" dirty="0">
                <a:latin typeface="Garamond"/>
                <a:cs typeface="Garamond"/>
              </a:rPr>
              <a:t>, Ecuador, El Salvador, </a:t>
            </a:r>
            <a:r>
              <a:rPr lang="en-US" sz="9600" dirty="0" smtClean="0">
                <a:latin typeface="Garamond"/>
                <a:cs typeface="Garamond"/>
              </a:rPr>
              <a:t>Germany</a:t>
            </a:r>
            <a:r>
              <a:rPr lang="en-US" sz="9600" dirty="0">
                <a:latin typeface="Garamond"/>
                <a:cs typeface="Garamond"/>
              </a:rPr>
              <a:t>, India, Iraq, Malaysia, Mexico, Morocco, Mozambique, Nigeria, OECD, the Organization of Caribbean States, OPHI, Peru, Philippines, SADC</a:t>
            </a:r>
            <a:r>
              <a:rPr lang="en-US" sz="9600" dirty="0" smtClean="0">
                <a:latin typeface="Garamond"/>
                <a:cs typeface="Garamond"/>
              </a:rPr>
              <a:t>, Tunisia, Uruguay </a:t>
            </a:r>
            <a:r>
              <a:rPr lang="en-US" sz="9600" dirty="0">
                <a:latin typeface="Garamond"/>
                <a:cs typeface="Garamond"/>
              </a:rPr>
              <a:t>and </a:t>
            </a:r>
            <a:r>
              <a:rPr lang="en-US" sz="9600" dirty="0" smtClean="0">
                <a:latin typeface="Garamond"/>
                <a:cs typeface="Garamond"/>
              </a:rPr>
              <a:t>Vietnam</a:t>
            </a:r>
            <a:endParaRPr lang="en-US" sz="9600" dirty="0">
              <a:latin typeface="Garamond"/>
              <a:cs typeface="Garamond"/>
            </a:endParaRPr>
          </a:p>
        </p:txBody>
      </p:sp>
      <p:pic>
        <p:nvPicPr>
          <p:cNvPr id="2050" name="Picture 2" descr="http://www.ophi.org.uk/wp-content/uploads/groupshot-for-web.jpg?7ff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7034"/>
            <a:ext cx="7730173" cy="25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8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of Global MPPN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Presentation by President Santos of Colombia</a:t>
            </a:r>
          </a:p>
          <a:p>
            <a:r>
              <a:rPr lang="en-US" dirty="0" smtClean="0"/>
              <a:t>Roundtable discussion on the MPPN by Ministers</a:t>
            </a:r>
          </a:p>
          <a:p>
            <a:r>
              <a:rPr lang="en-US" dirty="0" smtClean="0"/>
              <a:t>Amartya Sen Lecture on “Discovering Women”</a:t>
            </a:r>
          </a:p>
          <a:p>
            <a:endParaRPr lang="en-US" dirty="0"/>
          </a:p>
        </p:txBody>
      </p:sp>
      <p:pic>
        <p:nvPicPr>
          <p:cNvPr id="4" name="Picture 2" descr="http://www.ox.ac.uk/images/maincolumn/17019_PVG_0651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5400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54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-2738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The Network Moving Forward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992888" cy="5304082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Expansion </a:t>
            </a:r>
            <a:r>
              <a:rPr lang="en-US" dirty="0">
                <a:solidFill>
                  <a:schemeClr val="tx1"/>
                </a:solidFill>
              </a:rPr>
              <a:t>of Multidimensional Poverty </a:t>
            </a:r>
            <a:r>
              <a:rPr lang="en-US" dirty="0" smtClean="0">
                <a:solidFill>
                  <a:schemeClr val="tx1"/>
                </a:solidFill>
              </a:rPr>
              <a:t>Index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Official national poverty measures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Subnational Pilots (China, Brazil)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Effective and Informed Voice in the Post 2015 </a:t>
            </a:r>
            <a:r>
              <a:rPr lang="en-US" dirty="0" smtClean="0">
                <a:solidFill>
                  <a:schemeClr val="tx1"/>
                </a:solidFill>
              </a:rPr>
              <a:t>Discussions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en-US" sz="2400" dirty="0" smtClean="0"/>
              <a:t>Colombia, Mexico, Germany, OPHI and the MPPN host a side event at the UN General Assembly 2013 </a:t>
            </a:r>
          </a:p>
          <a:p>
            <a:pPr marL="914400" lvl="1" indent="-457200" algn="l"/>
            <a:endParaRPr lang="en-US" sz="1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Promotion of Joint Research and Development of Practical </a:t>
            </a:r>
            <a:r>
              <a:rPr lang="en-US" dirty="0" smtClean="0">
                <a:solidFill>
                  <a:schemeClr val="tx1"/>
                </a:solidFill>
              </a:rPr>
              <a:t>Tools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 </a:t>
            </a:r>
          </a:p>
          <a:p>
            <a:pPr marL="285750" indent="-285750" algn="l">
              <a:buFont typeface="Arial"/>
              <a:buChar char="•"/>
            </a:pPr>
            <a:endParaRPr lang="en-US" sz="7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8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760000"/>
                </a:solidFill>
                <a:latin typeface="+mj-lt"/>
              </a:rPr>
              <a:t>Summary</a:t>
            </a:r>
            <a:endParaRPr lang="en-US" sz="2800" dirty="0" smtClean="0">
              <a:solidFill>
                <a:srgbClr val="760000"/>
              </a:solidFill>
              <a:latin typeface="+mj-lt"/>
            </a:endParaRPr>
          </a:p>
        </p:txBody>
      </p:sp>
      <p:sp>
        <p:nvSpPr>
          <p:cNvPr id="79874" name="AutoShape 2" descr="imap://jose%2Eroche@imap.nexus.ox.ac.uk:993/fetch%3EUID%3E/INBOX%3E17206?part=1.2&amp;type=image/jpeg&amp;filename=Poverty%20indicat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79876" name="AutoShape 4" descr="imap://jose%2Eroche@imap.nexus.ox.ac.uk:993/fetch%3EUID%3E/INBOX%3E17206?part=1.2&amp;type=image/jpeg&amp;filename=Poverty%20indicato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428736"/>
            <a:ext cx="89916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Shows </a:t>
            </a:r>
            <a:r>
              <a:rPr lang="en-GB" sz="3000" b="1" kern="0" dirty="0" smtClean="0">
                <a:solidFill>
                  <a:schemeClr val="tx1"/>
                </a:solidFill>
                <a:latin typeface="+mj-lt"/>
              </a:rPr>
              <a:t>joint distribution </a:t>
            </a: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of deprivations (overlaps)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Changes over time: </a:t>
            </a:r>
            <a:r>
              <a:rPr lang="en-GB" sz="3000" b="1" kern="0" dirty="0" smtClean="0">
                <a:solidFill>
                  <a:schemeClr val="tx1"/>
                </a:solidFill>
                <a:latin typeface="+mj-lt"/>
              </a:rPr>
              <a:t>informative</a:t>
            </a:r>
          </a:p>
          <a:p>
            <a:pPr lvl="1" algn="l"/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          </a:t>
            </a:r>
            <a:r>
              <a:rPr lang="en-GB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by region, social group, indicator (</a:t>
            </a:r>
            <a:r>
              <a:rPr lang="en-GB" sz="3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</a:t>
            </a:r>
            <a:r>
              <a:rPr lang="en-GB" sz="3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nequality)</a:t>
            </a:r>
            <a:endParaRPr lang="en-GB" sz="3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000" kern="0" dirty="0">
                <a:solidFill>
                  <a:schemeClr val="tx1"/>
                </a:solidFill>
                <a:latin typeface="+mj-lt"/>
              </a:rPr>
              <a:t>National MPIs: </a:t>
            </a:r>
            <a:r>
              <a:rPr lang="en-GB" sz="3000" b="1" kern="0" dirty="0">
                <a:solidFill>
                  <a:schemeClr val="tx1"/>
                </a:solidFill>
                <a:latin typeface="+mj-lt"/>
              </a:rPr>
              <a:t>tailored</a:t>
            </a:r>
            <a:r>
              <a:rPr lang="en-GB" sz="3000" kern="0" dirty="0">
                <a:solidFill>
                  <a:schemeClr val="tx1"/>
                </a:solidFill>
                <a:latin typeface="+mj-lt"/>
              </a:rPr>
              <a:t> to </a:t>
            </a: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context, priorities</a:t>
            </a:r>
            <a:endParaRPr lang="en-GB" sz="3000" kern="0" dirty="0">
              <a:solidFill>
                <a:schemeClr val="tx1"/>
              </a:solidFill>
              <a:latin typeface="+mj-lt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MPI 2015+: </a:t>
            </a:r>
            <a:r>
              <a:rPr lang="en-GB" sz="3000" b="1" kern="0" dirty="0" smtClean="0">
                <a:solidFill>
                  <a:schemeClr val="tx1"/>
                </a:solidFill>
                <a:latin typeface="+mj-lt"/>
              </a:rPr>
              <a:t>comparable</a:t>
            </a: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 across countries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National MPI </a:t>
            </a:r>
            <a:r>
              <a:rPr lang="en-GB" sz="3000" u="sng" kern="0" dirty="0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 Global MPI 2015+ can be reported </a:t>
            </a:r>
            <a:br>
              <a:rPr lang="en-GB" sz="3000" kern="0" dirty="0" smtClean="0">
                <a:solidFill>
                  <a:schemeClr val="tx1"/>
                </a:solidFill>
                <a:latin typeface="+mj-lt"/>
              </a:rPr>
            </a:b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         </a:t>
            </a:r>
            <a:r>
              <a:rPr lang="en-GB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like national income poverty </a:t>
            </a:r>
            <a:r>
              <a:rPr lang="en-GB" sz="3000" u="sng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</a:t>
            </a:r>
            <a:r>
              <a:rPr lang="en-GB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GB" sz="3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$</a:t>
            </a:r>
            <a:r>
              <a:rPr lang="en-GB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1.25/day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3000" kern="0" dirty="0" smtClean="0">
                <a:solidFill>
                  <a:schemeClr val="tx1"/>
                </a:solidFill>
                <a:latin typeface="+mj-lt"/>
              </a:rPr>
              <a:t>Data needs: </a:t>
            </a:r>
            <a:r>
              <a:rPr lang="en-GB" sz="3000" b="1" kern="0" dirty="0" smtClean="0">
                <a:solidFill>
                  <a:schemeClr val="tx1"/>
                </a:solidFill>
                <a:latin typeface="+mj-lt"/>
              </a:rPr>
              <a:t>feasible </a:t>
            </a:r>
            <a:r>
              <a:rPr lang="en-GB" sz="3000" kern="0" dirty="0" smtClean="0">
                <a:solidFill>
                  <a:schemeClr val="tx1"/>
                </a:solidFill>
              </a:rPr>
              <a:t>– e.g. nested survey.</a:t>
            </a:r>
            <a:endParaRPr lang="en-GB" sz="3000" kern="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3600" kern="0" dirty="0">
                <a:solidFill>
                  <a:srgbClr val="760000"/>
                </a:solidFill>
                <a:latin typeface="+mj-lt"/>
              </a:rPr>
              <a:t> </a:t>
            </a:r>
            <a:r>
              <a:rPr lang="en-GB" sz="3600" kern="0" dirty="0" smtClean="0">
                <a:solidFill>
                  <a:srgbClr val="760000"/>
                </a:solidFill>
                <a:latin typeface="+mj-lt"/>
              </a:rPr>
              <a:t>                   </a:t>
            </a:r>
            <a:r>
              <a:rPr lang="en-GB" sz="1800" b="1" kern="0" dirty="0" smtClean="0">
                <a:solidFill>
                  <a:srgbClr val="760000"/>
                </a:solidFill>
                <a:latin typeface="+mj-lt"/>
              </a:rPr>
              <a:t>Published</a:t>
            </a:r>
            <a:r>
              <a:rPr lang="en-GB" sz="1800" b="1" kern="0" dirty="0">
                <a:solidFill>
                  <a:srgbClr val="760000"/>
                </a:solidFill>
                <a:latin typeface="+mj-lt"/>
              </a:rPr>
              <a:t>: </a:t>
            </a:r>
            <a:r>
              <a:rPr lang="en-GB" sz="1800" kern="0" dirty="0">
                <a:solidFill>
                  <a:srgbClr val="760000"/>
                </a:solidFill>
                <a:latin typeface="+mj-lt"/>
              </a:rPr>
              <a:t>in annual </a:t>
            </a:r>
            <a:r>
              <a:rPr lang="en-GB" sz="1800" i="1" kern="0" dirty="0">
                <a:solidFill>
                  <a:srgbClr val="760000"/>
                </a:solidFill>
                <a:latin typeface="+mj-lt"/>
              </a:rPr>
              <a:t>Human Development Report </a:t>
            </a:r>
            <a:r>
              <a:rPr lang="en-GB" sz="1800" kern="0" dirty="0">
                <a:solidFill>
                  <a:srgbClr val="760000"/>
                </a:solidFill>
                <a:latin typeface="+mj-lt"/>
              </a:rPr>
              <a:t>of UNDP</a:t>
            </a:r>
          </a:p>
          <a:p>
            <a:pPr algn="l"/>
            <a:r>
              <a:rPr lang="en-GB" sz="1800" b="1" kern="0" dirty="0" smtClean="0">
                <a:solidFill>
                  <a:srgbClr val="760000"/>
                </a:solidFill>
                <a:latin typeface="+mj-lt"/>
              </a:rPr>
              <a:t>		        Method</a:t>
            </a:r>
            <a:r>
              <a:rPr lang="en-GB" sz="1800" kern="0" dirty="0" smtClean="0">
                <a:solidFill>
                  <a:srgbClr val="760000"/>
                </a:solidFill>
                <a:latin typeface="+mj-lt"/>
              </a:rPr>
              <a:t>:  Alkire and Foster 2011 </a:t>
            </a:r>
            <a:r>
              <a:rPr lang="en-GB" sz="1800" i="1" kern="0" dirty="0" smtClean="0">
                <a:solidFill>
                  <a:srgbClr val="760000"/>
                </a:solidFill>
                <a:latin typeface="+mj-lt"/>
              </a:rPr>
              <a:t>J Public Economics      </a:t>
            </a:r>
            <a:r>
              <a:rPr lang="en-GB" sz="1800" kern="0" dirty="0" smtClean="0">
                <a:solidFill>
                  <a:srgbClr val="760000"/>
                </a:solidFill>
                <a:latin typeface="+mj-lt"/>
              </a:rPr>
              <a:t/>
            </a:r>
            <a:br>
              <a:rPr lang="en-GB" sz="1800" kern="0" dirty="0" smtClean="0">
                <a:solidFill>
                  <a:srgbClr val="760000"/>
                </a:solidFill>
                <a:latin typeface="+mj-lt"/>
              </a:rPr>
            </a:br>
            <a:r>
              <a:rPr lang="en-GB" sz="1800" kern="0" dirty="0" smtClean="0">
                <a:solidFill>
                  <a:srgbClr val="760000"/>
                </a:solidFill>
                <a:latin typeface="+mj-lt"/>
              </a:rPr>
              <a:t>                                        </a:t>
            </a:r>
            <a:r>
              <a:rPr lang="en-GB" sz="1800" b="1" kern="0" dirty="0" smtClean="0">
                <a:solidFill>
                  <a:srgbClr val="760000"/>
                </a:solidFill>
                <a:latin typeface="+mj-lt"/>
              </a:rPr>
              <a:t>Examples</a:t>
            </a:r>
            <a:r>
              <a:rPr lang="en-GB" sz="1800" kern="0" dirty="0" smtClean="0">
                <a:solidFill>
                  <a:srgbClr val="760000"/>
                </a:solidFill>
                <a:latin typeface="+mj-lt"/>
              </a:rPr>
              <a:t>:  see </a:t>
            </a:r>
            <a:r>
              <a:rPr lang="en-GB" sz="1800" kern="0" dirty="0" smtClean="0">
                <a:solidFill>
                  <a:srgbClr val="760000"/>
                </a:solidFill>
                <a:latin typeface="+mj-lt"/>
                <a:hlinkClick r:id="rId3"/>
              </a:rPr>
              <a:t>www.ophi.org.uk</a:t>
            </a:r>
            <a:r>
              <a:rPr lang="en-GB" sz="1800" kern="0" dirty="0" smtClean="0">
                <a:solidFill>
                  <a:srgbClr val="760000"/>
                </a:solidFill>
                <a:latin typeface="+mj-lt"/>
              </a:rPr>
              <a:t> </a:t>
            </a:r>
          </a:p>
          <a:p>
            <a:pPr algn="l"/>
            <a:r>
              <a:rPr lang="en-GB" sz="1800" kern="0" dirty="0">
                <a:solidFill>
                  <a:srgbClr val="760000"/>
                </a:solidFill>
                <a:latin typeface="+mj-lt"/>
              </a:rPr>
              <a:t>	</a:t>
            </a:r>
            <a:r>
              <a:rPr lang="en-GB" sz="1800" kern="0" dirty="0" smtClean="0">
                <a:solidFill>
                  <a:srgbClr val="760000"/>
                </a:solidFill>
                <a:latin typeface="+mj-lt"/>
              </a:rPr>
              <a:t>	</a:t>
            </a:r>
            <a:endParaRPr lang="en-US" sz="1800" b="1" kern="0" dirty="0" smtClean="0">
              <a:solidFill>
                <a:srgbClr val="76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14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800000"/>
          </a:solidFill>
        </p:spPr>
        <p:txBody>
          <a:bodyPr/>
          <a:lstStyle/>
          <a:p>
            <a:r>
              <a:rPr lang="en-US" sz="9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8915" name="Picture 6" descr="faces_banner.JPG"/>
          <p:cNvPicPr>
            <a:picLocks noChangeAspect="1"/>
          </p:cNvPicPr>
          <p:nvPr/>
        </p:nvPicPr>
        <p:blipFill>
          <a:blip r:embed="rId2" cstate="print"/>
          <a:srcRect b="70790"/>
          <a:stretch>
            <a:fillRect/>
          </a:stretch>
        </p:blipFill>
        <p:spPr bwMode="auto">
          <a:xfrm>
            <a:off x="0" y="0"/>
            <a:ext cx="91154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12888"/>
            <a:ext cx="8229600" cy="355918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5400" b="1" kern="0" dirty="0">
              <a:solidFill>
                <a:schemeClr val="bg1"/>
              </a:solidFill>
              <a:ea typeface="+mj-ea"/>
              <a:cs typeface="+mj-cs"/>
              <a:sym typeface="Lucida Grande" charset="0"/>
            </a:endParaRPr>
          </a:p>
          <a:p>
            <a:pPr algn="ctr"/>
            <a:r>
              <a:rPr lang="de-DE" sz="5400" b="1" dirty="0" smtClean="0">
                <a:solidFill>
                  <a:schemeClr val="bg1"/>
                </a:solidFill>
              </a:rPr>
              <a:t>Thank You</a:t>
            </a:r>
            <a:endParaRPr lang="de-DE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800000"/>
          </a:solidFill>
        </p:spPr>
        <p:txBody>
          <a:bodyPr/>
          <a:lstStyle/>
          <a:p>
            <a:r>
              <a:rPr lang="en-US" sz="9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8915" name="Picture 6" descr="faces_banner.JPG"/>
          <p:cNvPicPr>
            <a:picLocks noChangeAspect="1"/>
          </p:cNvPicPr>
          <p:nvPr/>
        </p:nvPicPr>
        <p:blipFill>
          <a:blip r:embed="rId2" cstate="print"/>
          <a:srcRect b="70790"/>
          <a:stretch>
            <a:fillRect/>
          </a:stretch>
        </p:blipFill>
        <p:spPr bwMode="auto">
          <a:xfrm>
            <a:off x="0" y="0"/>
            <a:ext cx="91154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128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5400" b="1" kern="0" dirty="0">
              <a:solidFill>
                <a:schemeClr val="bg1"/>
              </a:solidFill>
              <a:ea typeface="+mj-ea"/>
              <a:cs typeface="+mj-cs"/>
              <a:sym typeface="Lucida Grande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Why Multidimensional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Poverty Measures?</a:t>
            </a:r>
            <a:endParaRPr lang="de-DE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2285992"/>
            <a:ext cx="864399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3600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Poor people’s lives can be battered by </a:t>
            </a:r>
            <a:r>
              <a:rPr lang="en-GB" sz="3600" b="1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multiple deprivations </a:t>
            </a:r>
            <a:r>
              <a:rPr lang="en-GB" sz="3600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that are each of </a:t>
            </a:r>
            <a:r>
              <a:rPr lang="en-GB" sz="3600" b="1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independent</a:t>
            </a:r>
            <a:r>
              <a:rPr lang="en-GB" sz="3600" dirty="0" smtClean="0">
                <a:solidFill>
                  <a:srgbClr val="000000"/>
                </a:solidFill>
                <a:latin typeface="Garamond"/>
                <a:ea typeface="+mn-ea"/>
                <a:cs typeface="+mn-cs"/>
                <a:sym typeface="Gill Sans" charset="0"/>
              </a:rPr>
              <a:t> importance. </a:t>
            </a:r>
          </a:p>
          <a:p>
            <a:pPr algn="r" eaLnBrk="0" hangingPunct="0">
              <a:defRPr/>
            </a:pPr>
            <a:r>
              <a:rPr lang="en-GB" dirty="0" smtClean="0">
                <a:solidFill>
                  <a:srgbClr val="000000"/>
                </a:solidFill>
                <a:latin typeface="Garamond"/>
                <a:ea typeface="+mn-ea"/>
                <a:sym typeface="Gill Sans" charset="0"/>
              </a:rPr>
              <a:t>(</a:t>
            </a:r>
            <a:r>
              <a:rPr lang="en-GB" dirty="0" err="1" smtClean="0">
                <a:solidFill>
                  <a:srgbClr val="000000"/>
                </a:solidFill>
                <a:latin typeface="Garamond"/>
                <a:ea typeface="+mn-ea"/>
                <a:sym typeface="Gill Sans" charset="0"/>
              </a:rPr>
              <a:t>Amartya</a:t>
            </a:r>
            <a:r>
              <a:rPr lang="en-GB" dirty="0" smtClean="0">
                <a:solidFill>
                  <a:srgbClr val="000000"/>
                </a:solidFill>
                <a:latin typeface="Garamond"/>
                <a:ea typeface="+mn-ea"/>
                <a:sym typeface="Gill Sans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Garamond"/>
                <a:ea typeface="+mn-ea"/>
                <a:sym typeface="Gill Sans" charset="0"/>
              </a:rPr>
              <a:t>Sen</a:t>
            </a:r>
            <a:r>
              <a:rPr lang="en-GB" dirty="0" smtClean="0">
                <a:solidFill>
                  <a:srgbClr val="000000"/>
                </a:solidFill>
                <a:latin typeface="Garamond"/>
                <a:ea typeface="+mn-ea"/>
                <a:sym typeface="Gill Sans" charset="0"/>
              </a:rPr>
              <a:t>, 1992)</a:t>
            </a:r>
          </a:p>
          <a:p>
            <a:pPr algn="r" eaLnBrk="0" hangingPunct="0">
              <a:defRPr/>
            </a:pPr>
            <a:endParaRPr lang="en-GB" sz="2400" dirty="0" smtClean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  <a:p>
            <a:pPr algn="r" eaLnBrk="0" hangingPunct="0">
              <a:defRPr/>
            </a:pPr>
            <a:endParaRPr lang="en-GB" sz="2400" dirty="0" smtClean="0">
              <a:solidFill>
                <a:srgbClr val="000000"/>
              </a:solidFill>
              <a:latin typeface="Garamond"/>
              <a:ea typeface="+mn-ea"/>
              <a:sym typeface="Gill Sans" charset="0"/>
            </a:endParaRPr>
          </a:p>
          <a:p>
            <a:pPr algn="r" eaLnBrk="0" hangingPunct="0">
              <a:defRPr/>
            </a:pPr>
            <a:endParaRPr lang="en-GB" sz="2400" dirty="0">
              <a:solidFill>
                <a:srgbClr val="000000"/>
              </a:solidFill>
              <a:latin typeface="Garamond"/>
              <a:ea typeface="+mn-ea"/>
              <a:cs typeface="+mn-cs"/>
              <a:sym typeface="Gill Sans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106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endParaRPr lang="en-GB" sz="3600" kern="0" dirty="0">
              <a:solidFill>
                <a:srgbClr val="58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295252"/>
            <a:ext cx="9144000" cy="106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en-GB" sz="3600" dirty="0" smtClean="0">
                <a:solidFill>
                  <a:srgbClr val="800000"/>
                </a:solidFill>
                <a:latin typeface="Garamond"/>
                <a:sym typeface="Gill Sans" charset="0"/>
              </a:rPr>
              <a:t>Motivations for moving towards </a:t>
            </a:r>
          </a:p>
          <a:p>
            <a:pPr marL="342900" indent="-342900" algn="ctr">
              <a:defRPr/>
            </a:pPr>
            <a:r>
              <a:rPr lang="en-GB" sz="3600" dirty="0" smtClean="0">
                <a:solidFill>
                  <a:srgbClr val="800000"/>
                </a:solidFill>
                <a:latin typeface="Garamond"/>
                <a:sym typeface="Gill Sans" charset="0"/>
              </a:rPr>
              <a:t>multidimensional poverty measure</a:t>
            </a:r>
            <a:endParaRPr lang="en-GB" sz="3600" kern="0" dirty="0">
              <a:solidFill>
                <a:srgbClr val="5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en-GB" sz="4000" dirty="0" smtClean="0">
                <a:solidFill>
                  <a:srgbClr val="760000"/>
                </a:solidFill>
                <a:sym typeface="Gill Sans" charset="0"/>
              </a:rPr>
              <a:t>Technical advancement</a:t>
            </a:r>
            <a:endParaRPr lang="en-US" sz="4000" dirty="0">
              <a:solidFill>
                <a:srgbClr val="76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072462" cy="52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5436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760000"/>
                </a:solidFill>
              </a:rPr>
              <a:t>Policy Implications</a:t>
            </a:r>
            <a:r>
              <a:rPr lang="en-US" sz="2800" dirty="0" smtClean="0">
                <a:solidFill>
                  <a:srgbClr val="760000"/>
                </a:solidFill>
              </a:rPr>
              <a:t/>
            </a:r>
            <a:br>
              <a:rPr lang="en-US" sz="2800" dirty="0" smtClean="0">
                <a:solidFill>
                  <a:srgbClr val="760000"/>
                </a:solidFill>
              </a:rPr>
            </a:br>
            <a:r>
              <a:rPr lang="en-US" sz="2800" dirty="0" smtClean="0">
                <a:solidFill>
                  <a:srgbClr val="760000"/>
                </a:solidFill>
              </a:rPr>
              <a:t>Income Poverty is Important, but </a:t>
            </a:r>
            <a:r>
              <a:rPr lang="en-US" sz="2800" u="sng" dirty="0" smtClean="0">
                <a:solidFill>
                  <a:srgbClr val="760000"/>
                </a:solidFill>
              </a:rPr>
              <a:t>not</a:t>
            </a:r>
            <a:r>
              <a:rPr lang="en-US" sz="2800" dirty="0" smtClean="0">
                <a:solidFill>
                  <a:srgbClr val="760000"/>
                </a:solidFill>
              </a:rPr>
              <a:t> Sufficient </a:t>
            </a:r>
            <a:br>
              <a:rPr lang="en-US" sz="2800" dirty="0" smtClean="0">
                <a:solidFill>
                  <a:srgbClr val="760000"/>
                </a:solidFill>
              </a:rPr>
            </a:br>
            <a:r>
              <a:rPr lang="en-US" sz="2800" dirty="0" smtClean="0">
                <a:solidFill>
                  <a:srgbClr val="760000"/>
                </a:solidFill>
              </a:rPr>
              <a:t>(Global Monitoring Report Progress Status, 2013)</a:t>
            </a:r>
            <a:endParaRPr lang="en-GB" sz="2800" dirty="0">
              <a:solidFill>
                <a:srgbClr val="76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78645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Reduction in income poverty does not reduce other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MDG</a:t>
            </a: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 deprivations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automatically.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Source: World Bank Data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80254" cy="44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en-GB" sz="2800" dirty="0" smtClean="0">
                <a:solidFill>
                  <a:srgbClr val="800000"/>
                </a:solidFill>
                <a:latin typeface="Garamond"/>
                <a:sym typeface="Gill Sans" charset="0"/>
              </a:rPr>
              <a:t>Economic Growth is Important, but </a:t>
            </a:r>
            <a:r>
              <a:rPr lang="en-GB" sz="2800" u="sng" dirty="0" smtClean="0">
                <a:solidFill>
                  <a:srgbClr val="800000"/>
                </a:solidFill>
                <a:latin typeface="Garamond"/>
                <a:sym typeface="Gill Sans" charset="0"/>
              </a:rPr>
              <a:t>Not</a:t>
            </a:r>
            <a:r>
              <a:rPr lang="en-GB" sz="2800" dirty="0" smtClean="0">
                <a:solidFill>
                  <a:srgbClr val="800000"/>
                </a:solidFill>
                <a:latin typeface="Garamond"/>
                <a:sym typeface="Gill Sans" charset="0"/>
              </a:rPr>
              <a:t> Always Inclusive</a:t>
            </a:r>
            <a:endParaRPr lang="en-GB" sz="2800" kern="0" dirty="0">
              <a:solidFill>
                <a:srgbClr val="58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85794"/>
          <a:ext cx="9143999" cy="6088653"/>
        </p:xfrm>
        <a:graphic>
          <a:graphicData uri="http://schemas.openxmlformats.org/drawingml/2006/table">
            <a:tbl>
              <a:tblPr/>
              <a:tblGrid>
                <a:gridCol w="3658700"/>
                <a:gridCol w="1427785"/>
                <a:gridCol w="981603"/>
                <a:gridCol w="1606259"/>
                <a:gridCol w="1469652"/>
              </a:tblGrid>
              <a:tr h="555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Indicators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Year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India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Bangladesh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Nepal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55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Gross National Income per Capita (in International $)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1990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860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550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510 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2011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3620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1940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1260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Growth (p.a.) 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200" dirty="0">
                          <a:latin typeface="Garamond"/>
                          <a:ea typeface="Times New Roman"/>
                          <a:cs typeface="Times New Roman"/>
                        </a:rPr>
                        <a:t>6.8%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200" dirty="0">
                          <a:latin typeface="Garamond"/>
                          <a:ea typeface="Times New Roman"/>
                          <a:cs typeface="Times New Roman"/>
                        </a:rPr>
                        <a:t>5.9%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200" dirty="0">
                          <a:latin typeface="Garamond"/>
                          <a:ea typeface="Times New Roman"/>
                          <a:cs typeface="Times New Roman"/>
                        </a:rPr>
                        <a:t>4.2%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355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Under-5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Mortality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1990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114.2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138.8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134.6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2011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61.3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46.0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48.0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Change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-52.9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-92.8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-86.6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</a:tr>
              <a:tr h="32355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DPT Immunization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Rate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1990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70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69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43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2010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72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95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82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Change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26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39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</a:tr>
              <a:tr h="32355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Adult Pop.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with no Education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1990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51.6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55.5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65.8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2010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32.7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31.9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37.2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Change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-18.9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-23.6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-28.6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</a:tr>
              <a:tr h="32355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Access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to Improved 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Sanitation</a:t>
                      </a:r>
                      <a:r>
                        <a:rPr lang="en-US" sz="2200" baseline="0" dirty="0" smtClean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 (rural pop)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1990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7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34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7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2010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23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55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27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5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Change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16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21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latin typeface="Garamond"/>
                          <a:ea typeface="Times New Roman"/>
                          <a:cs typeface="Times New Roman"/>
                        </a:rPr>
                        <a:t>20</a:t>
                      </a:r>
                      <a:endParaRPr lang="en-GB" sz="22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2C6"/>
                    </a:solidFill>
                  </a:tcPr>
                </a:tc>
              </a:tr>
              <a:tr h="504219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latin typeface="+mj-lt"/>
                          <a:ea typeface="Times New Roman"/>
                          <a:cs typeface="Times New Roman"/>
                        </a:rPr>
                        <a:t>Source: </a:t>
                      </a: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Alkire and Seth (2013). The table is inspired by </a:t>
                      </a:r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Drèze</a:t>
                      </a: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</a:t>
                      </a: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(2011), with minor additions.</a:t>
                      </a:r>
                      <a:endParaRPr lang="en-GB" sz="2000" i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27" marR="4942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39850"/>
          </a:xfrm>
        </p:spPr>
        <p:txBody>
          <a:bodyPr/>
          <a:lstStyle/>
          <a:p>
            <a:r>
              <a:rPr lang="en-US" sz="3200" dirty="0" smtClean="0">
                <a:solidFill>
                  <a:srgbClr val="760000"/>
                </a:solidFill>
              </a:rPr>
              <a:t>Policy Implications </a:t>
            </a:r>
            <a:r>
              <a:rPr lang="en-US" sz="2800" dirty="0" smtClean="0">
                <a:solidFill>
                  <a:srgbClr val="760000"/>
                </a:solidFill>
              </a:rPr>
              <a:t/>
            </a:r>
            <a:br>
              <a:rPr lang="en-US" sz="2800" dirty="0" smtClean="0">
                <a:solidFill>
                  <a:srgbClr val="760000"/>
                </a:solidFill>
              </a:rPr>
            </a:br>
            <a:r>
              <a:rPr lang="en-GB" sz="2800" dirty="0" smtClean="0">
                <a:solidFill>
                  <a:srgbClr val="760000"/>
                </a:solidFill>
                <a:sym typeface="Gill Sans" charset="0"/>
              </a:rPr>
              <a:t>Dazzlingly dashboards of indicators</a:t>
            </a:r>
            <a:endParaRPr lang="en-US" sz="2800" dirty="0">
              <a:solidFill>
                <a:srgbClr val="76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908" y="2500306"/>
            <a:ext cx="352881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 bwMode="auto">
          <a:xfrm>
            <a:off x="2143108" y="2714620"/>
            <a:ext cx="1428760" cy="50006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0034" y="1643050"/>
            <a:ext cx="2214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Proportion of population </a:t>
            </a:r>
          </a:p>
          <a:p>
            <a:r>
              <a:rPr lang="en-US" sz="2000" dirty="0" smtClean="0"/>
              <a:t>below $1 (PPP)/day 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214546" y="3786190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V="1">
            <a:off x="2571736" y="4286256"/>
            <a:ext cx="1000132" cy="50006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596" y="2857497"/>
            <a:ext cx="214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Share of women in wage employment in the non-agricultural sector 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428596" y="4500570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Net enrolment ratio </a:t>
            </a:r>
          </a:p>
          <a:p>
            <a:r>
              <a:rPr lang="en-US" sz="2000" dirty="0" smtClean="0"/>
              <a:t>in primary education 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3000364" y="4572008"/>
            <a:ext cx="1000132" cy="71438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0800000">
            <a:off x="5643570" y="3714752"/>
            <a:ext cx="1071570" cy="1428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 rot="10800000" flipV="1">
            <a:off x="5786446" y="2786058"/>
            <a:ext cx="1143008" cy="21431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43042" y="5429264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Prevalence of underweight children under 5 years of age 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7286612" y="4786322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Maternal mortality ratio </a:t>
            </a: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rot="10800000">
            <a:off x="5715008" y="4500570"/>
            <a:ext cx="1428760" cy="42862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58016" y="2143116"/>
            <a:ext cx="2000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Prevalence of deaths associated with malaria </a:t>
            </a:r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6786578" y="3357562"/>
            <a:ext cx="2357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Proportion of tuberculosis cases detected and cured under DOTS 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>
            <a:off x="4714876" y="4714884"/>
            <a:ext cx="1000132" cy="64294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286248" y="5429264"/>
            <a:ext cx="3071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Proportion of seats held by women in national parliament 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5357818" y="164305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Literacy rate of 15-24 years-old </a:t>
            </a:r>
            <a:endParaRPr lang="en-US" sz="20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rot="10800000" flipV="1">
            <a:off x="4500562" y="1928802"/>
            <a:ext cx="785820" cy="78581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HI Ga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21439</TotalTime>
  <Words>1267</Words>
  <Application>Microsoft Office PowerPoint</Application>
  <PresentationFormat>On-screen Show (4:3)</PresentationFormat>
  <Paragraphs>365</Paragraphs>
  <Slides>35</Slides>
  <Notes>6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Slide 1</vt:lpstr>
      <vt:lpstr>OPHI – MPI Team</vt:lpstr>
      <vt:lpstr>Outline</vt:lpstr>
      <vt:lpstr> </vt:lpstr>
      <vt:lpstr>Slide 5</vt:lpstr>
      <vt:lpstr>Technical advancement</vt:lpstr>
      <vt:lpstr>Policy Implications Income Poverty is Important, but not Sufficient  (Global Monitoring Report Progress Status, 2013)</vt:lpstr>
      <vt:lpstr>Slide 8</vt:lpstr>
      <vt:lpstr>Policy Implications  Dazzlingly dashboards of indicators</vt:lpstr>
      <vt:lpstr>Identifying Joint Distribution of Deprivations is Important</vt:lpstr>
      <vt:lpstr>Political recognition</vt:lpstr>
      <vt:lpstr>Slide 12</vt:lpstr>
      <vt:lpstr>Slide 13</vt:lpstr>
      <vt:lpstr> </vt:lpstr>
      <vt:lpstr>Alkire Foster (AF) Method   (Sabina Alkire and James Foster, J. of Public Economics 2011)</vt:lpstr>
      <vt:lpstr>One implementation of the AF Method  Global MPI </vt:lpstr>
      <vt:lpstr>Identify Who is Poor</vt:lpstr>
      <vt:lpstr>MPI Computation</vt:lpstr>
      <vt:lpstr> </vt:lpstr>
      <vt:lpstr>Properties of the AF method as applied in the Global MPI</vt:lpstr>
      <vt:lpstr>Policy Relevance: Incidence vs. Intensity</vt:lpstr>
      <vt:lpstr>India (1999-2006): Uneven Reduction in MPI across Population Subgroups </vt:lpstr>
      <vt:lpstr>Dimensional Breakdown Nationally?</vt:lpstr>
      <vt:lpstr>Dimensional Breakdown in Six States?</vt:lpstr>
      <vt:lpstr>Distribution of Intensities among the Poor</vt:lpstr>
      <vt:lpstr> </vt:lpstr>
      <vt:lpstr>Slide 27</vt:lpstr>
      <vt:lpstr>Slide 28</vt:lpstr>
      <vt:lpstr>Comparison with Change in Income Poverty Headcount Ratio (p.a.)</vt:lpstr>
      <vt:lpstr>Slide 30</vt:lpstr>
      <vt:lpstr>The Global Multidimensionl Poverty Peer Network (MPPN)</vt:lpstr>
      <vt:lpstr>Launch of Global MPPN </vt:lpstr>
      <vt:lpstr>The Network Moving Forward</vt:lpstr>
      <vt:lpstr>Summary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qeh</dc:creator>
  <cp:lastModifiedBy>User</cp:lastModifiedBy>
  <cp:revision>1340</cp:revision>
  <dcterms:created xsi:type="dcterms:W3CDTF">2009-03-08T16:01:10Z</dcterms:created>
  <dcterms:modified xsi:type="dcterms:W3CDTF">2013-12-03T12:39:24Z</dcterms:modified>
</cp:coreProperties>
</file>