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30"/>
  </p:notesMasterIdLst>
  <p:sldIdLst>
    <p:sldId id="256" r:id="rId2"/>
    <p:sldId id="288" r:id="rId3"/>
    <p:sldId id="308" r:id="rId4"/>
    <p:sldId id="309" r:id="rId5"/>
    <p:sldId id="310" r:id="rId6"/>
    <p:sldId id="311" r:id="rId7"/>
    <p:sldId id="312" r:id="rId8"/>
    <p:sldId id="313" r:id="rId9"/>
    <p:sldId id="314" r:id="rId10"/>
    <p:sldId id="289" r:id="rId11"/>
    <p:sldId id="290" r:id="rId12"/>
    <p:sldId id="300" r:id="rId13"/>
    <p:sldId id="323" r:id="rId14"/>
    <p:sldId id="324" r:id="rId15"/>
    <p:sldId id="298" r:id="rId16"/>
    <p:sldId id="303" r:id="rId17"/>
    <p:sldId id="307" r:id="rId18"/>
    <p:sldId id="306" r:id="rId19"/>
    <p:sldId id="305" r:id="rId20"/>
    <p:sldId id="316" r:id="rId21"/>
    <p:sldId id="317" r:id="rId22"/>
    <p:sldId id="318" r:id="rId23"/>
    <p:sldId id="320" r:id="rId24"/>
    <p:sldId id="321" r:id="rId25"/>
    <p:sldId id="322" r:id="rId26"/>
    <p:sldId id="325" r:id="rId27"/>
    <p:sldId id="326" r:id="rId28"/>
    <p:sldId id="302" r:id="rId2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3474" autoAdjust="0"/>
  </p:normalViewPr>
  <p:slideViewPr>
    <p:cSldViewPr snapToGrid="0">
      <p:cViewPr varScale="1">
        <p:scale>
          <a:sx n="69" d="100"/>
          <a:sy n="69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55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2C2511-3C8D-4A5C-867D-30A46C55F57F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46F057A-8636-42C9-9E7C-B468DC6E451A}">
      <dgm:prSet phldrT="[Text]" custT="1"/>
      <dgm:spPr>
        <a:ln>
          <a:solidFill>
            <a:srgbClr val="FF0000"/>
          </a:solidFill>
        </a:ln>
      </dgm:spPr>
      <dgm:t>
        <a:bodyPr/>
        <a:lstStyle/>
        <a:p>
          <a:endParaRPr lang="en-US" sz="2400" dirty="0" smtClean="0"/>
        </a:p>
        <a:p>
          <a:r>
            <a:rPr lang="en-US" sz="2400" dirty="0" smtClean="0"/>
            <a:t>X</a:t>
          </a:r>
        </a:p>
        <a:p>
          <a:r>
            <a:rPr lang="en-US" sz="2400" dirty="0" smtClean="0"/>
            <a:t>Y</a:t>
          </a:r>
          <a:endParaRPr lang="en-US" sz="2400" dirty="0"/>
        </a:p>
      </dgm:t>
    </dgm:pt>
    <dgm:pt modelId="{9B5EC604-BECF-4B45-8901-3DBC80D139D9}" type="parTrans" cxnId="{E952F875-50B2-424A-B804-EDBF2B5C98E1}">
      <dgm:prSet/>
      <dgm:spPr/>
      <dgm:t>
        <a:bodyPr/>
        <a:lstStyle/>
        <a:p>
          <a:endParaRPr lang="en-US"/>
        </a:p>
      </dgm:t>
    </dgm:pt>
    <dgm:pt modelId="{CAF88D20-5F6C-40E6-AD61-7D23D40FD6E2}" type="sibTrans" cxnId="{E952F875-50B2-424A-B804-EDBF2B5C98E1}">
      <dgm:prSet/>
      <dgm:spPr/>
      <dgm:t>
        <a:bodyPr/>
        <a:lstStyle/>
        <a:p>
          <a:endParaRPr lang="en-US"/>
        </a:p>
      </dgm:t>
    </dgm:pt>
    <dgm:pt modelId="{047B1118-C262-40E3-9B74-C03F42EF483F}">
      <dgm:prSet phldrT="[Text]" custT="1"/>
      <dgm:spPr>
        <a:ln>
          <a:solidFill>
            <a:srgbClr val="FF0000"/>
          </a:solidFill>
        </a:ln>
      </dgm:spPr>
      <dgm:t>
        <a:bodyPr/>
        <a:lstStyle/>
        <a:p>
          <a:r>
            <a:rPr lang="en-US" sz="2400" dirty="0" smtClean="0"/>
            <a:t>X </a:t>
          </a:r>
        </a:p>
        <a:p>
          <a:r>
            <a:rPr lang="en-US" sz="2400" spc="-10" dirty="0" smtClean="0"/>
            <a:t>Y</a:t>
          </a:r>
          <a:r>
            <a:rPr lang="en-US" sz="1800" spc="-10" baseline="0" dirty="0" smtClean="0"/>
            <a:t>(imputed)</a:t>
          </a:r>
          <a:endParaRPr lang="en-US" sz="1800" spc="-10" baseline="0" dirty="0"/>
        </a:p>
      </dgm:t>
    </dgm:pt>
    <dgm:pt modelId="{50B49717-D944-4C2E-8423-B2BE1CA5CB78}" type="parTrans" cxnId="{8D5F3C21-F88F-404B-8347-59C666FC7C65}">
      <dgm:prSet/>
      <dgm:spPr/>
      <dgm:t>
        <a:bodyPr/>
        <a:lstStyle/>
        <a:p>
          <a:endParaRPr lang="en-US"/>
        </a:p>
      </dgm:t>
    </dgm:pt>
    <dgm:pt modelId="{599463CA-07F0-454B-A37E-58FD04A690F0}" type="sibTrans" cxnId="{8D5F3C21-F88F-404B-8347-59C666FC7C65}">
      <dgm:prSet/>
      <dgm:spPr/>
      <dgm:t>
        <a:bodyPr/>
        <a:lstStyle/>
        <a:p>
          <a:endParaRPr lang="en-US"/>
        </a:p>
      </dgm:t>
    </dgm:pt>
    <dgm:pt modelId="{EDD2BE92-F3B4-4D4B-AB6F-65F6696B151D}" type="pres">
      <dgm:prSet presAssocID="{2B2C2511-3C8D-4A5C-867D-30A46C55F57F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20BD7DF-BD81-4C11-9947-910DA1D0BA9E}" type="pres">
      <dgm:prSet presAssocID="{2B2C2511-3C8D-4A5C-867D-30A46C55F57F}" presName="comp1" presStyleCnt="0"/>
      <dgm:spPr/>
    </dgm:pt>
    <dgm:pt modelId="{232DE551-0E2B-4002-85AC-3023CF0C9380}" type="pres">
      <dgm:prSet presAssocID="{2B2C2511-3C8D-4A5C-867D-30A46C55F57F}" presName="circle1" presStyleLbl="node1" presStyleIdx="0" presStyleCnt="2" custScaleY="109091" custLinFactNeighborX="13889" custLinFactNeighborY="-2399"/>
      <dgm:spPr/>
      <dgm:t>
        <a:bodyPr/>
        <a:lstStyle/>
        <a:p>
          <a:endParaRPr lang="en-US"/>
        </a:p>
      </dgm:t>
    </dgm:pt>
    <dgm:pt modelId="{3924AE7D-E64F-4297-A873-CC703A27A6E1}" type="pres">
      <dgm:prSet presAssocID="{2B2C2511-3C8D-4A5C-867D-30A46C55F57F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525970-5101-42B5-8F40-75CF3100BECF}" type="pres">
      <dgm:prSet presAssocID="{2B2C2511-3C8D-4A5C-867D-30A46C55F57F}" presName="comp2" presStyleCnt="0"/>
      <dgm:spPr/>
    </dgm:pt>
    <dgm:pt modelId="{9FFEE47B-5059-47B4-8196-66278BF729AD}" type="pres">
      <dgm:prSet presAssocID="{2B2C2511-3C8D-4A5C-867D-30A46C55F57F}" presName="circle2" presStyleLbl="node1" presStyleIdx="1" presStyleCnt="2" custScaleX="104508" custScaleY="72055" custLinFactNeighborX="0" custLinFactNeighborY="19528"/>
      <dgm:spPr/>
      <dgm:t>
        <a:bodyPr/>
        <a:lstStyle/>
        <a:p>
          <a:endParaRPr lang="en-US"/>
        </a:p>
      </dgm:t>
    </dgm:pt>
    <dgm:pt modelId="{DF606B21-34AB-4D6C-8BAA-CBA524A9E644}" type="pres">
      <dgm:prSet presAssocID="{2B2C2511-3C8D-4A5C-867D-30A46C55F57F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3A84726-A99B-49BF-8460-A3A3AA655D35}" type="presOf" srcId="{046F057A-8636-42C9-9E7C-B468DC6E451A}" destId="{3924AE7D-E64F-4297-A873-CC703A27A6E1}" srcOrd="1" destOrd="0" presId="urn:microsoft.com/office/officeart/2005/8/layout/venn2"/>
    <dgm:cxn modelId="{625899B3-8997-473D-88CB-15C265B1D738}" type="presOf" srcId="{046F057A-8636-42C9-9E7C-B468DC6E451A}" destId="{232DE551-0E2B-4002-85AC-3023CF0C9380}" srcOrd="0" destOrd="0" presId="urn:microsoft.com/office/officeart/2005/8/layout/venn2"/>
    <dgm:cxn modelId="{E82F8720-5FC0-4AD2-BD3E-BE669CB804F1}" type="presOf" srcId="{2B2C2511-3C8D-4A5C-867D-30A46C55F57F}" destId="{EDD2BE92-F3B4-4D4B-AB6F-65F6696B151D}" srcOrd="0" destOrd="0" presId="urn:microsoft.com/office/officeart/2005/8/layout/venn2"/>
    <dgm:cxn modelId="{F8C7AC80-5606-41D8-AF69-E8A8621FEB6E}" type="presOf" srcId="{047B1118-C262-40E3-9B74-C03F42EF483F}" destId="{DF606B21-34AB-4D6C-8BAA-CBA524A9E644}" srcOrd="1" destOrd="0" presId="urn:microsoft.com/office/officeart/2005/8/layout/venn2"/>
    <dgm:cxn modelId="{E952F875-50B2-424A-B804-EDBF2B5C98E1}" srcId="{2B2C2511-3C8D-4A5C-867D-30A46C55F57F}" destId="{046F057A-8636-42C9-9E7C-B468DC6E451A}" srcOrd="0" destOrd="0" parTransId="{9B5EC604-BECF-4B45-8901-3DBC80D139D9}" sibTransId="{CAF88D20-5F6C-40E6-AD61-7D23D40FD6E2}"/>
    <dgm:cxn modelId="{6883C6B9-3B2A-431C-8FC4-A52E4EED9F75}" type="presOf" srcId="{047B1118-C262-40E3-9B74-C03F42EF483F}" destId="{9FFEE47B-5059-47B4-8196-66278BF729AD}" srcOrd="0" destOrd="0" presId="urn:microsoft.com/office/officeart/2005/8/layout/venn2"/>
    <dgm:cxn modelId="{8D5F3C21-F88F-404B-8347-59C666FC7C65}" srcId="{2B2C2511-3C8D-4A5C-867D-30A46C55F57F}" destId="{047B1118-C262-40E3-9B74-C03F42EF483F}" srcOrd="1" destOrd="0" parTransId="{50B49717-D944-4C2E-8423-B2BE1CA5CB78}" sibTransId="{599463CA-07F0-454B-A37E-58FD04A690F0}"/>
    <dgm:cxn modelId="{93D10F8F-E49C-4839-B361-3E88436423E3}" type="presParOf" srcId="{EDD2BE92-F3B4-4D4B-AB6F-65F6696B151D}" destId="{420BD7DF-BD81-4C11-9947-910DA1D0BA9E}" srcOrd="0" destOrd="0" presId="urn:microsoft.com/office/officeart/2005/8/layout/venn2"/>
    <dgm:cxn modelId="{CF11B064-4854-4638-BF24-0773D60B12DC}" type="presParOf" srcId="{420BD7DF-BD81-4C11-9947-910DA1D0BA9E}" destId="{232DE551-0E2B-4002-85AC-3023CF0C9380}" srcOrd="0" destOrd="0" presId="urn:microsoft.com/office/officeart/2005/8/layout/venn2"/>
    <dgm:cxn modelId="{489669BE-7610-46E8-99E4-B51DBF42786C}" type="presParOf" srcId="{420BD7DF-BD81-4C11-9947-910DA1D0BA9E}" destId="{3924AE7D-E64F-4297-A873-CC703A27A6E1}" srcOrd="1" destOrd="0" presId="urn:microsoft.com/office/officeart/2005/8/layout/venn2"/>
    <dgm:cxn modelId="{4B03CDED-6BBD-4710-BC44-C572D7EB09C7}" type="presParOf" srcId="{EDD2BE92-F3B4-4D4B-AB6F-65F6696B151D}" destId="{46525970-5101-42B5-8F40-75CF3100BECF}" srcOrd="1" destOrd="0" presId="urn:microsoft.com/office/officeart/2005/8/layout/venn2"/>
    <dgm:cxn modelId="{5D37A19A-1926-401F-BEB4-B52B5F1330FE}" type="presParOf" srcId="{46525970-5101-42B5-8F40-75CF3100BECF}" destId="{9FFEE47B-5059-47B4-8196-66278BF729AD}" srcOrd="0" destOrd="0" presId="urn:microsoft.com/office/officeart/2005/8/layout/venn2"/>
    <dgm:cxn modelId="{5CC1B35F-3A4A-42A3-9ED7-AEBEF0AB60A2}" type="presParOf" srcId="{46525970-5101-42B5-8F40-75CF3100BECF}" destId="{DF606B21-34AB-4D6C-8BAA-CBA524A9E644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2DE551-0E2B-4002-85AC-3023CF0C9380}">
      <dsp:nvSpPr>
        <dsp:cNvPr id="0" name=""/>
        <dsp:cNvSpPr/>
      </dsp:nvSpPr>
      <dsp:spPr>
        <a:xfrm>
          <a:off x="0" y="-10392"/>
          <a:ext cx="2743200" cy="29925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X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Y</a:t>
          </a:r>
          <a:endParaRPr lang="en-US" sz="2400" kern="1200" dirty="0"/>
        </a:p>
      </dsp:txBody>
      <dsp:txXfrm>
        <a:off x="651510" y="214051"/>
        <a:ext cx="1440180" cy="508739"/>
      </dsp:txXfrm>
    </dsp:sp>
    <dsp:sp modelId="{9FFEE47B-5059-47B4-8196-66278BF729AD}">
      <dsp:nvSpPr>
        <dsp:cNvPr id="0" name=""/>
        <dsp:cNvSpPr/>
      </dsp:nvSpPr>
      <dsp:spPr>
        <a:xfrm>
          <a:off x="296526" y="1489339"/>
          <a:ext cx="2150147" cy="14824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X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pc="-10" dirty="0" smtClean="0"/>
            <a:t>Y</a:t>
          </a:r>
          <a:r>
            <a:rPr lang="en-US" sz="1800" kern="1200" spc="-10" baseline="0" dirty="0" smtClean="0"/>
            <a:t>(imputed)</a:t>
          </a:r>
          <a:endParaRPr lang="en-US" sz="1800" kern="1200" spc="-10" baseline="0" dirty="0"/>
        </a:p>
      </dsp:txBody>
      <dsp:txXfrm>
        <a:off x="611408" y="1859954"/>
        <a:ext cx="1520383" cy="7412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724A226-1EF9-46BA-9CDE-B93B5C9B0D0A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08295D8-1E93-4F20-8507-A2649F09E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73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295D8-1E93-4F20-8507-A2649F09EB8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301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 admin</a:t>
            </a:r>
            <a:r>
              <a:rPr lang="en-US" baseline="0" dirty="0" smtClean="0"/>
              <a:t> total for 2005 was 30 billion dollars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295D8-1E93-4F20-8507-A2649F09EB8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557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 admin average monthly participation for 2005 was 11.5 million</a:t>
            </a:r>
            <a:r>
              <a:rPr lang="en-US" baseline="0" dirty="0" smtClean="0"/>
              <a:t> households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295D8-1E93-4F20-8507-A2649F09EB8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5579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 admin</a:t>
            </a:r>
            <a:r>
              <a:rPr lang="en-US" baseline="0" dirty="0" smtClean="0"/>
              <a:t> total for 2005 was 415 billion dollars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295D8-1E93-4F20-8507-A2649F09EB8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5579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E346A3-2A1F-4DF5-917B-E19E47A2A4B5}" type="slidenum">
              <a:rPr lang="en-US"/>
              <a:pPr/>
              <a:t>11</a:t>
            </a:fld>
            <a:endParaRPr 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Mention Hilly difference.</a:t>
            </a:r>
            <a:r>
              <a:rPr lang="en-US" baseline="0" dirty="0" smtClean="0"/>
              <a:t> Hilly is an observable variable and is also going to be correlated with productivity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295D8-1E93-4F20-8507-A2649F09EB8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8759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 smtClean="0"/>
              <a:t>The corrected </a:t>
            </a:r>
            <a:r>
              <a:rPr lang="en-US" dirty="0" err="1" smtClean="0"/>
              <a:t>Ginis</a:t>
            </a:r>
            <a:r>
              <a:rPr lang="en-US" dirty="0" smtClean="0"/>
              <a:t> are higher than the uncorrected ones (p-values around 0.001, all below 0.022).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295D8-1E93-4F20-8507-A2649F09EB80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6982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 smtClean="0"/>
              <a:t>The corrected </a:t>
            </a:r>
            <a:r>
              <a:rPr lang="en-US" dirty="0" err="1" smtClean="0"/>
              <a:t>Ginis</a:t>
            </a:r>
            <a:r>
              <a:rPr lang="en-US" dirty="0" smtClean="0"/>
              <a:t> are higher than the uncorrected ones (p-values around 0.001, all below 0.022).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295D8-1E93-4F20-8507-A2649F09EB8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698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14706-B387-4A6C-8834-5760A1F95A30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74B54-90F6-4C90-9244-94672A387C2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0071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14706-B387-4A6C-8834-5760A1F95A30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74B54-90F6-4C90-9244-94672A387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637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14706-B387-4A6C-8834-5760A1F95A30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74B54-90F6-4C90-9244-94672A387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3151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Monday, Sept. 29th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93D8AD1-2FF5-4156-8E16-936928B99F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825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14706-B387-4A6C-8834-5760A1F95A30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74B54-90F6-4C90-9244-94672A387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418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14706-B387-4A6C-8834-5760A1F95A30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74B54-90F6-4C90-9244-94672A387C2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0929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14706-B387-4A6C-8834-5760A1F95A30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74B54-90F6-4C90-9244-94672A387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215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14706-B387-4A6C-8834-5760A1F95A30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74B54-90F6-4C90-9244-94672A387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13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14706-B387-4A6C-8834-5760A1F95A30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74B54-90F6-4C90-9244-94672A387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684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14706-B387-4A6C-8834-5760A1F95A30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74B54-90F6-4C90-9244-94672A387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42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9DC14706-B387-4A6C-8834-5760A1F95A30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374B54-90F6-4C90-9244-94672A387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023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14706-B387-4A6C-8834-5760A1F95A30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74B54-90F6-4C90-9244-94672A387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220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DC14706-B387-4A6C-8834-5760A1F95A30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A374B54-90F6-4C90-9244-94672A387C2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6252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deas.repec.org/p/nbr/nberwo/15181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deas.repec.org/s/nbr/nberwo.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ideas.repec.org/p/nbr/nberwo/15181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deas.repec.org/s/nbr/nberwo.html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ideas.repec.org/p/nbr/nberwo/15181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deas.repec.org/s/nbr/nberwo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1105989"/>
            <a:ext cx="7543800" cy="1994262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Non-response in household surveys: </a:t>
            </a:r>
            <a:br>
              <a:rPr lang="en-US" sz="3600" dirty="0" smtClean="0"/>
            </a:br>
            <a:r>
              <a:rPr lang="en-US" sz="3600" dirty="0" smtClean="0"/>
              <a:t>Selected research on adjustment approaches and implications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334" y="5167133"/>
            <a:ext cx="8492137" cy="1143000"/>
          </a:xfrm>
        </p:spPr>
        <p:txBody>
          <a:bodyPr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Slides prepared for Conference of European Statisticians on “The way forward in poverty measurement” (Geneva, 2-4 December, 2013). </a:t>
            </a:r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400" dirty="0" err="1" smtClean="0">
                <a:solidFill>
                  <a:schemeClr val="tx1"/>
                </a:solidFill>
              </a:rPr>
              <a:t>SynthesiS</a:t>
            </a:r>
            <a:r>
              <a:rPr lang="en-US" sz="1400" dirty="0" smtClean="0">
                <a:solidFill>
                  <a:schemeClr val="tx1"/>
                </a:solidFill>
              </a:rPr>
              <a:t> of work </a:t>
            </a:r>
            <a:r>
              <a:rPr lang="en-US" sz="1400" dirty="0">
                <a:solidFill>
                  <a:schemeClr val="tx1"/>
                </a:solidFill>
              </a:rPr>
              <a:t>from World Bank staff: Johan </a:t>
            </a:r>
            <a:r>
              <a:rPr lang="en-US" sz="1400" dirty="0" err="1" smtClean="0">
                <a:solidFill>
                  <a:schemeClr val="tx1"/>
                </a:solidFill>
              </a:rPr>
              <a:t>Mistiaen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</a:rPr>
              <a:t>Talip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Kilic</a:t>
            </a:r>
            <a:r>
              <a:rPr lang="en-US" sz="1400" dirty="0" smtClean="0">
                <a:solidFill>
                  <a:schemeClr val="tx1"/>
                </a:solidFill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</a:rPr>
              <a:t>Gero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Carletto</a:t>
            </a:r>
            <a:r>
              <a:rPr lang="en-US" sz="1400" dirty="0" smtClean="0">
                <a:solidFill>
                  <a:schemeClr val="tx1"/>
                </a:solidFill>
              </a:rPr>
              <a:t>, Alberto </a:t>
            </a:r>
            <a:r>
              <a:rPr lang="en-US" sz="1400" dirty="0" err="1" smtClean="0">
                <a:solidFill>
                  <a:schemeClr val="tx1"/>
                </a:solidFill>
              </a:rPr>
              <a:t>Zezza,Sara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Savastano</a:t>
            </a:r>
            <a:r>
              <a:rPr lang="en-US" sz="1400" dirty="0" smtClean="0">
                <a:solidFill>
                  <a:schemeClr val="tx1"/>
                </a:solidFill>
              </a:rPr>
              <a:t>, Paolo </a:t>
            </a:r>
            <a:r>
              <a:rPr lang="en-US" sz="1400" dirty="0" err="1">
                <a:solidFill>
                  <a:schemeClr val="tx1"/>
                </a:solidFill>
              </a:rPr>
              <a:t>Verme</a:t>
            </a:r>
            <a:r>
              <a:rPr lang="en-US" sz="1400" dirty="0">
                <a:solidFill>
                  <a:schemeClr val="tx1"/>
                </a:solidFill>
              </a:rPr>
              <a:t>, and Dean </a:t>
            </a:r>
            <a:r>
              <a:rPr lang="en-US" sz="1400" dirty="0" err="1">
                <a:solidFill>
                  <a:schemeClr val="tx1"/>
                </a:solidFill>
              </a:rPr>
              <a:t>Jolliffe</a:t>
            </a:r>
            <a:r>
              <a:rPr lang="en-US" sz="1400" smtClean="0">
                <a:solidFill>
                  <a:schemeClr val="tx1"/>
                </a:solidFill>
              </a:rPr>
              <a:t>.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9385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Prevention is the best cure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D8FC1-6495-432B-91AE-C8FC7CCBDD3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22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4A80C-D43D-4A5D-B642-508BA495D4FE}" type="slidenum">
              <a:rPr lang="en-US"/>
              <a:pPr/>
              <a:t>11</a:t>
            </a:fld>
            <a:endParaRPr lang="en-US"/>
          </a:p>
        </p:txBody>
      </p:sp>
      <p:sp>
        <p:nvSpPr>
          <p:cNvPr id="83970" name="Oval 2"/>
          <p:cNvSpPr>
            <a:spLocks noChangeArrowheads="1"/>
          </p:cNvSpPr>
          <p:nvPr/>
        </p:nvSpPr>
        <p:spPr bwMode="auto">
          <a:xfrm>
            <a:off x="3657600" y="2819400"/>
            <a:ext cx="1828800" cy="18288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lIns="0" rIns="0" anchor="ctr"/>
          <a:lstStyle/>
          <a:p>
            <a:pPr algn="ctr"/>
            <a:r>
              <a:rPr lang="en-US" sz="1400" b="1">
                <a:solidFill>
                  <a:schemeClr val="bg1"/>
                </a:solidFill>
                <a:latin typeface="Arial" charset="0"/>
              </a:rPr>
              <a:t>Total</a:t>
            </a:r>
            <a:br>
              <a:rPr lang="en-US" sz="1400" b="1">
                <a:solidFill>
                  <a:schemeClr val="bg1"/>
                </a:solidFill>
                <a:latin typeface="Arial" charset="0"/>
              </a:rPr>
            </a:br>
            <a:r>
              <a:rPr lang="en-US" sz="1400" b="1">
                <a:solidFill>
                  <a:schemeClr val="bg1"/>
                </a:solidFill>
                <a:latin typeface="Arial" charset="0"/>
              </a:rPr>
              <a:t>Nonresponse</a:t>
            </a:r>
          </a:p>
        </p:txBody>
      </p:sp>
      <p:grpSp>
        <p:nvGrpSpPr>
          <p:cNvPr id="83971" name="Group 3"/>
          <p:cNvGrpSpPr>
            <a:grpSpLocks/>
          </p:cNvGrpSpPr>
          <p:nvPr/>
        </p:nvGrpSpPr>
        <p:grpSpPr bwMode="auto">
          <a:xfrm>
            <a:off x="4038600" y="1447800"/>
            <a:ext cx="1066800" cy="1371600"/>
            <a:chOff x="2544" y="912"/>
            <a:chExt cx="672" cy="864"/>
          </a:xfrm>
        </p:grpSpPr>
        <p:sp>
          <p:nvSpPr>
            <p:cNvPr id="83972" name="Oval 4"/>
            <p:cNvSpPr>
              <a:spLocks noChangeArrowheads="1"/>
            </p:cNvSpPr>
            <p:nvPr/>
          </p:nvSpPr>
          <p:spPr bwMode="auto">
            <a:xfrm>
              <a:off x="2544" y="912"/>
              <a:ext cx="672" cy="672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rgbClr val="00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b="1">
                  <a:latin typeface="Arial" charset="0"/>
                </a:rPr>
                <a:t>Interviewers</a:t>
              </a:r>
            </a:p>
          </p:txBody>
        </p:sp>
        <p:cxnSp>
          <p:nvCxnSpPr>
            <p:cNvPr id="83973" name="AutoShape 5"/>
            <p:cNvCxnSpPr>
              <a:cxnSpLocks noChangeShapeType="1"/>
              <a:stCxn id="83972" idx="4"/>
              <a:endCxn id="83970" idx="0"/>
            </p:cNvCxnSpPr>
            <p:nvPr/>
          </p:nvCxnSpPr>
          <p:spPr bwMode="auto">
            <a:xfrm>
              <a:off x="2880" y="1592"/>
              <a:ext cx="0" cy="184"/>
            </a:xfrm>
            <a:prstGeom prst="straightConnector1">
              <a:avLst/>
            </a:prstGeom>
            <a:noFill/>
            <a:ln w="25400">
              <a:solidFill>
                <a:srgbClr val="00FFFF"/>
              </a:solidFill>
              <a:round/>
              <a:headEnd/>
              <a:tailEnd type="triangle" w="lg" len="lg"/>
            </a:ln>
            <a:effectLst/>
          </p:spPr>
        </p:cxnSp>
      </p:grpSp>
      <p:grpSp>
        <p:nvGrpSpPr>
          <p:cNvPr id="83974" name="Group 6"/>
          <p:cNvGrpSpPr>
            <a:grpSpLocks/>
          </p:cNvGrpSpPr>
          <p:nvPr/>
        </p:nvGrpSpPr>
        <p:grpSpPr bwMode="auto">
          <a:xfrm>
            <a:off x="2743200" y="4379913"/>
            <a:ext cx="1182688" cy="1182687"/>
            <a:chOff x="1728" y="2759"/>
            <a:chExt cx="745" cy="745"/>
          </a:xfrm>
        </p:grpSpPr>
        <p:sp>
          <p:nvSpPr>
            <p:cNvPr id="83975" name="Oval 7"/>
            <p:cNvSpPr>
              <a:spLocks noChangeArrowheads="1"/>
            </p:cNvSpPr>
            <p:nvPr/>
          </p:nvSpPr>
          <p:spPr bwMode="auto">
            <a:xfrm>
              <a:off x="1728" y="2832"/>
              <a:ext cx="672" cy="672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200" b="1">
                  <a:latin typeface="Arial" charset="0"/>
                </a:rPr>
                <a:t>Type of survey</a:t>
              </a:r>
            </a:p>
          </p:txBody>
        </p:sp>
        <p:cxnSp>
          <p:nvCxnSpPr>
            <p:cNvPr id="83976" name="AutoShape 8"/>
            <p:cNvCxnSpPr>
              <a:cxnSpLocks noChangeShapeType="1"/>
              <a:stCxn id="83975" idx="7"/>
              <a:endCxn id="83970" idx="3"/>
            </p:cNvCxnSpPr>
            <p:nvPr/>
          </p:nvCxnSpPr>
          <p:spPr bwMode="auto">
            <a:xfrm flipV="1">
              <a:off x="2302" y="2759"/>
              <a:ext cx="171" cy="163"/>
            </a:xfrm>
            <a:prstGeom prst="straightConnector1">
              <a:avLst/>
            </a:prstGeom>
            <a:noFill/>
            <a:ln w="25400">
              <a:solidFill>
                <a:srgbClr val="00FFFF"/>
              </a:solidFill>
              <a:round/>
              <a:headEnd/>
              <a:tailEnd type="triangle" w="lg" len="lg"/>
            </a:ln>
            <a:effectLst/>
          </p:spPr>
        </p:cxnSp>
      </p:grpSp>
      <p:grpSp>
        <p:nvGrpSpPr>
          <p:cNvPr id="83977" name="Group 9"/>
          <p:cNvGrpSpPr>
            <a:grpSpLocks/>
          </p:cNvGrpSpPr>
          <p:nvPr/>
        </p:nvGrpSpPr>
        <p:grpSpPr bwMode="auto">
          <a:xfrm>
            <a:off x="5218113" y="4379913"/>
            <a:ext cx="1182687" cy="1182687"/>
            <a:chOff x="3287" y="2759"/>
            <a:chExt cx="745" cy="745"/>
          </a:xfrm>
        </p:grpSpPr>
        <p:sp>
          <p:nvSpPr>
            <p:cNvPr id="83978" name="Oval 10"/>
            <p:cNvSpPr>
              <a:spLocks noChangeArrowheads="1"/>
            </p:cNvSpPr>
            <p:nvPr/>
          </p:nvSpPr>
          <p:spPr bwMode="auto">
            <a:xfrm>
              <a:off x="3360" y="2832"/>
              <a:ext cx="672" cy="672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b="1">
                  <a:latin typeface="Arial" charset="0"/>
                </a:rPr>
                <a:t>Respondents</a:t>
              </a:r>
            </a:p>
          </p:txBody>
        </p:sp>
        <p:cxnSp>
          <p:nvCxnSpPr>
            <p:cNvPr id="83979" name="AutoShape 11"/>
            <p:cNvCxnSpPr>
              <a:cxnSpLocks noChangeShapeType="1"/>
              <a:stCxn id="83978" idx="1"/>
              <a:endCxn id="83970" idx="5"/>
            </p:cNvCxnSpPr>
            <p:nvPr/>
          </p:nvCxnSpPr>
          <p:spPr bwMode="auto">
            <a:xfrm flipH="1" flipV="1">
              <a:off x="3287" y="2759"/>
              <a:ext cx="171" cy="163"/>
            </a:xfrm>
            <a:prstGeom prst="straightConnector1">
              <a:avLst/>
            </a:prstGeom>
            <a:noFill/>
            <a:ln w="25400">
              <a:solidFill>
                <a:srgbClr val="00FFFF"/>
              </a:solidFill>
              <a:round/>
              <a:headEnd/>
              <a:tailEnd type="triangle" w="lg" len="lg"/>
            </a:ln>
            <a:effectLst/>
          </p:spPr>
        </p:cxnSp>
      </p:grpSp>
      <p:grpSp>
        <p:nvGrpSpPr>
          <p:cNvPr id="83980" name="Group 12"/>
          <p:cNvGrpSpPr>
            <a:grpSpLocks/>
          </p:cNvGrpSpPr>
          <p:nvPr/>
        </p:nvGrpSpPr>
        <p:grpSpPr bwMode="auto">
          <a:xfrm>
            <a:off x="2898775" y="1981200"/>
            <a:ext cx="3346450" cy="3440113"/>
            <a:chOff x="1826" y="1248"/>
            <a:chExt cx="2108" cy="2167"/>
          </a:xfrm>
        </p:grpSpPr>
        <p:cxnSp>
          <p:nvCxnSpPr>
            <p:cNvPr id="83981" name="AutoShape 13"/>
            <p:cNvCxnSpPr>
              <a:cxnSpLocks noChangeShapeType="1"/>
              <a:stCxn id="83975" idx="1"/>
              <a:endCxn id="83972" idx="2"/>
            </p:cNvCxnSpPr>
            <p:nvPr/>
          </p:nvCxnSpPr>
          <p:spPr bwMode="auto">
            <a:xfrm rot="16200000">
              <a:off x="1344" y="1730"/>
              <a:ext cx="1674" cy="710"/>
            </a:xfrm>
            <a:prstGeom prst="curvedConnector2">
              <a:avLst/>
            </a:prstGeom>
            <a:noFill/>
            <a:ln w="25400">
              <a:solidFill>
                <a:srgbClr val="00FFFF"/>
              </a:solidFill>
              <a:round/>
              <a:headEnd type="triangle" w="lg" len="lg"/>
              <a:tailEnd type="triangle" w="lg" len="lg"/>
            </a:ln>
            <a:effectLst/>
          </p:spPr>
        </p:cxnSp>
        <p:cxnSp>
          <p:nvCxnSpPr>
            <p:cNvPr id="83982" name="AutoShape 14"/>
            <p:cNvCxnSpPr>
              <a:cxnSpLocks noChangeShapeType="1"/>
              <a:stCxn id="83972" idx="6"/>
              <a:endCxn id="83978" idx="7"/>
            </p:cNvCxnSpPr>
            <p:nvPr/>
          </p:nvCxnSpPr>
          <p:spPr bwMode="auto">
            <a:xfrm>
              <a:off x="3224" y="1248"/>
              <a:ext cx="710" cy="1674"/>
            </a:xfrm>
            <a:prstGeom prst="curvedConnector2">
              <a:avLst/>
            </a:prstGeom>
            <a:noFill/>
            <a:ln w="25400">
              <a:solidFill>
                <a:srgbClr val="00FFFF"/>
              </a:solidFill>
              <a:round/>
              <a:headEnd type="triangle" w="lg" len="lg"/>
              <a:tailEnd type="triangle" w="lg" len="lg"/>
            </a:ln>
            <a:effectLst/>
          </p:spPr>
        </p:cxnSp>
        <p:cxnSp>
          <p:nvCxnSpPr>
            <p:cNvPr id="83983" name="AutoShape 15"/>
            <p:cNvCxnSpPr>
              <a:cxnSpLocks noChangeShapeType="1"/>
              <a:stCxn id="83975" idx="5"/>
              <a:endCxn id="83978" idx="3"/>
            </p:cNvCxnSpPr>
            <p:nvPr/>
          </p:nvCxnSpPr>
          <p:spPr bwMode="auto">
            <a:xfrm rot="16200000" flipH="1">
              <a:off x="2879" y="2837"/>
              <a:ext cx="1" cy="1156"/>
            </a:xfrm>
            <a:prstGeom prst="curvedConnector3">
              <a:avLst>
                <a:gd name="adj1" fmla="val 23400000"/>
              </a:avLst>
            </a:prstGeom>
            <a:noFill/>
            <a:ln w="25400">
              <a:solidFill>
                <a:srgbClr val="00FFFF"/>
              </a:solidFill>
              <a:round/>
              <a:headEnd type="triangle" w="lg" len="lg"/>
              <a:tailEnd type="triangle" w="lg" len="lg"/>
            </a:ln>
            <a:effectLst/>
          </p:spPr>
        </p:cxnSp>
      </p:grpSp>
      <p:grpSp>
        <p:nvGrpSpPr>
          <p:cNvPr id="83984" name="Group 16"/>
          <p:cNvGrpSpPr>
            <a:grpSpLocks/>
          </p:cNvGrpSpPr>
          <p:nvPr/>
        </p:nvGrpSpPr>
        <p:grpSpPr bwMode="auto">
          <a:xfrm>
            <a:off x="1905000" y="533400"/>
            <a:ext cx="6172200" cy="1219200"/>
            <a:chOff x="1200" y="336"/>
            <a:chExt cx="3888" cy="768"/>
          </a:xfrm>
        </p:grpSpPr>
        <p:cxnSp>
          <p:nvCxnSpPr>
            <p:cNvPr id="83985" name="AutoShape 17"/>
            <p:cNvCxnSpPr>
              <a:cxnSpLocks noChangeShapeType="1"/>
              <a:stCxn id="83991" idx="3"/>
            </p:cNvCxnSpPr>
            <p:nvPr/>
          </p:nvCxnSpPr>
          <p:spPr bwMode="auto">
            <a:xfrm>
              <a:off x="1976" y="920"/>
              <a:ext cx="568" cy="184"/>
            </a:xfrm>
            <a:prstGeom prst="straightConnector1">
              <a:avLst/>
            </a:prstGeom>
            <a:noFill/>
            <a:ln w="25400">
              <a:solidFill>
                <a:srgbClr val="FFCC00"/>
              </a:solidFill>
              <a:round/>
              <a:headEnd type="none" w="lg" len="lg"/>
              <a:tailEnd type="triangle" w="lg" len="lg"/>
            </a:ln>
            <a:effectLst/>
          </p:spPr>
        </p:cxnSp>
        <p:grpSp>
          <p:nvGrpSpPr>
            <p:cNvPr id="83986" name="Group 18"/>
            <p:cNvGrpSpPr>
              <a:grpSpLocks/>
            </p:cNvGrpSpPr>
            <p:nvPr/>
          </p:nvGrpSpPr>
          <p:grpSpPr bwMode="auto">
            <a:xfrm>
              <a:off x="1200" y="336"/>
              <a:ext cx="3888" cy="768"/>
              <a:chOff x="1200" y="336"/>
              <a:chExt cx="3888" cy="768"/>
            </a:xfrm>
          </p:grpSpPr>
          <p:sp>
            <p:nvSpPr>
              <p:cNvPr id="83987" name="Text Box 19"/>
              <p:cNvSpPr txBox="1">
                <a:spLocks noChangeArrowheads="1"/>
              </p:cNvSpPr>
              <p:nvPr/>
            </p:nvSpPr>
            <p:spPr bwMode="auto">
              <a:xfrm>
                <a:off x="2544" y="336"/>
                <a:ext cx="672" cy="208"/>
              </a:xfrm>
              <a:prstGeom prst="rect">
                <a:avLst/>
              </a:prstGeom>
              <a:solidFill>
                <a:srgbClr val="FFFF99"/>
              </a:solidFill>
              <a:ln w="25400">
                <a:solidFill>
                  <a:srgbClr val="FFCC00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en-US" sz="1400">
                    <a:latin typeface="Arial" charset="0"/>
                  </a:rPr>
                  <a:t>Training</a:t>
                </a:r>
              </a:p>
            </p:txBody>
          </p:sp>
          <p:cxnSp>
            <p:nvCxnSpPr>
              <p:cNvPr id="83988" name="AutoShape 20"/>
              <p:cNvCxnSpPr>
                <a:cxnSpLocks noChangeShapeType="1"/>
                <a:stCxn id="83987" idx="2"/>
                <a:endCxn id="83972" idx="0"/>
              </p:cNvCxnSpPr>
              <p:nvPr/>
            </p:nvCxnSpPr>
            <p:spPr bwMode="auto">
              <a:xfrm>
                <a:off x="2880" y="552"/>
                <a:ext cx="0" cy="352"/>
              </a:xfrm>
              <a:prstGeom prst="straightConnector1">
                <a:avLst/>
              </a:prstGeom>
              <a:noFill/>
              <a:ln w="25400">
                <a:solidFill>
                  <a:srgbClr val="FFCC00"/>
                </a:solidFill>
                <a:round/>
                <a:headEnd/>
                <a:tailEnd type="triangle" w="lg" len="lg"/>
              </a:ln>
              <a:effectLst/>
            </p:spPr>
          </p:cxnSp>
          <p:sp>
            <p:nvSpPr>
              <p:cNvPr id="83989" name="Text Box 21"/>
              <p:cNvSpPr txBox="1">
                <a:spLocks noChangeArrowheads="1"/>
              </p:cNvSpPr>
              <p:nvPr/>
            </p:nvSpPr>
            <p:spPr bwMode="auto">
              <a:xfrm>
                <a:off x="3312" y="528"/>
                <a:ext cx="672" cy="342"/>
              </a:xfrm>
              <a:prstGeom prst="rect">
                <a:avLst/>
              </a:prstGeom>
              <a:solidFill>
                <a:srgbClr val="FFFF99"/>
              </a:solidFill>
              <a:ln w="25400">
                <a:solidFill>
                  <a:srgbClr val="FFCC00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en-US" sz="1400">
                    <a:latin typeface="Arial" charset="0"/>
                  </a:rPr>
                  <a:t>Work Load</a:t>
                </a:r>
              </a:p>
            </p:txBody>
          </p:sp>
          <p:sp>
            <p:nvSpPr>
              <p:cNvPr id="83990" name="Text Box 22"/>
              <p:cNvSpPr txBox="1">
                <a:spLocks noChangeArrowheads="1"/>
              </p:cNvSpPr>
              <p:nvPr/>
            </p:nvSpPr>
            <p:spPr bwMode="auto">
              <a:xfrm>
                <a:off x="1776" y="528"/>
                <a:ext cx="672" cy="208"/>
              </a:xfrm>
              <a:prstGeom prst="rect">
                <a:avLst/>
              </a:prstGeom>
              <a:solidFill>
                <a:srgbClr val="FFFF99"/>
              </a:solidFill>
              <a:ln w="25400">
                <a:solidFill>
                  <a:srgbClr val="FFCC00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en-US" sz="1400">
                    <a:latin typeface="Arial" charset="0"/>
                  </a:rPr>
                  <a:t>Motivation</a:t>
                </a:r>
              </a:p>
            </p:txBody>
          </p:sp>
          <p:sp>
            <p:nvSpPr>
              <p:cNvPr id="83991" name="Text Box 23"/>
              <p:cNvSpPr txBox="1">
                <a:spLocks noChangeArrowheads="1"/>
              </p:cNvSpPr>
              <p:nvPr/>
            </p:nvSpPr>
            <p:spPr bwMode="auto">
              <a:xfrm>
                <a:off x="1200" y="816"/>
                <a:ext cx="768" cy="208"/>
              </a:xfrm>
              <a:prstGeom prst="rect">
                <a:avLst/>
              </a:prstGeom>
              <a:solidFill>
                <a:srgbClr val="FFFF99"/>
              </a:solidFill>
              <a:ln w="25400">
                <a:solidFill>
                  <a:srgbClr val="FFCC00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en-US" sz="1400">
                    <a:latin typeface="Arial" charset="0"/>
                  </a:rPr>
                  <a:t>Qualification</a:t>
                </a:r>
              </a:p>
            </p:txBody>
          </p:sp>
          <p:sp>
            <p:nvSpPr>
              <p:cNvPr id="83992" name="Text Box 24"/>
              <p:cNvSpPr txBox="1">
                <a:spLocks noChangeArrowheads="1"/>
              </p:cNvSpPr>
              <p:nvPr/>
            </p:nvSpPr>
            <p:spPr bwMode="auto">
              <a:xfrm>
                <a:off x="3792" y="816"/>
                <a:ext cx="1296" cy="208"/>
              </a:xfrm>
              <a:prstGeom prst="rect">
                <a:avLst/>
              </a:prstGeom>
              <a:solidFill>
                <a:srgbClr val="FFFF99"/>
              </a:solidFill>
              <a:ln w="25400">
                <a:solidFill>
                  <a:srgbClr val="FFCC00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en-US" sz="1400">
                    <a:latin typeface="Arial" charset="0"/>
                  </a:rPr>
                  <a:t>Data collection method</a:t>
                </a:r>
              </a:p>
            </p:txBody>
          </p:sp>
          <p:cxnSp>
            <p:nvCxnSpPr>
              <p:cNvPr id="83993" name="AutoShape 25"/>
              <p:cNvCxnSpPr>
                <a:cxnSpLocks noChangeShapeType="1"/>
                <a:stCxn id="83990" idx="3"/>
                <a:endCxn id="83972" idx="1"/>
              </p:cNvCxnSpPr>
              <p:nvPr/>
            </p:nvCxnSpPr>
            <p:spPr bwMode="auto">
              <a:xfrm>
                <a:off x="2456" y="632"/>
                <a:ext cx="186" cy="370"/>
              </a:xfrm>
              <a:prstGeom prst="straightConnector1">
                <a:avLst/>
              </a:prstGeom>
              <a:noFill/>
              <a:ln w="25400">
                <a:solidFill>
                  <a:srgbClr val="FFCC00"/>
                </a:solidFill>
                <a:round/>
                <a:headEnd type="none" w="lg" len="lg"/>
                <a:tailEnd type="triangle" w="lg" len="lg"/>
              </a:ln>
              <a:effectLst/>
            </p:spPr>
          </p:cxnSp>
          <p:cxnSp>
            <p:nvCxnSpPr>
              <p:cNvPr id="83994" name="AutoShape 26"/>
              <p:cNvCxnSpPr>
                <a:cxnSpLocks noChangeShapeType="1"/>
                <a:stCxn id="83989" idx="1"/>
                <a:endCxn id="83972" idx="7"/>
              </p:cNvCxnSpPr>
              <p:nvPr/>
            </p:nvCxnSpPr>
            <p:spPr bwMode="auto">
              <a:xfrm flipH="1">
                <a:off x="3118" y="632"/>
                <a:ext cx="186" cy="370"/>
              </a:xfrm>
              <a:prstGeom prst="straightConnector1">
                <a:avLst/>
              </a:prstGeom>
              <a:noFill/>
              <a:ln w="25400">
                <a:solidFill>
                  <a:srgbClr val="FFCC00"/>
                </a:solidFill>
                <a:round/>
                <a:headEnd type="none" w="lg" len="lg"/>
                <a:tailEnd type="triangle" w="lg" len="lg"/>
              </a:ln>
              <a:effectLst/>
            </p:spPr>
          </p:cxnSp>
          <p:cxnSp>
            <p:nvCxnSpPr>
              <p:cNvPr id="83995" name="AutoShape 27"/>
              <p:cNvCxnSpPr>
                <a:cxnSpLocks noChangeShapeType="1"/>
                <a:stCxn id="83992" idx="1"/>
              </p:cNvCxnSpPr>
              <p:nvPr/>
            </p:nvCxnSpPr>
            <p:spPr bwMode="auto">
              <a:xfrm flipH="1">
                <a:off x="3216" y="920"/>
                <a:ext cx="568" cy="184"/>
              </a:xfrm>
              <a:prstGeom prst="straightConnector1">
                <a:avLst/>
              </a:prstGeom>
              <a:noFill/>
              <a:ln w="25400">
                <a:solidFill>
                  <a:srgbClr val="FFCC00"/>
                </a:solidFill>
                <a:round/>
                <a:headEnd type="none" w="lg" len="lg"/>
                <a:tailEnd type="triangle" w="lg" len="lg"/>
              </a:ln>
              <a:effectLst/>
            </p:spPr>
          </p:cxnSp>
        </p:grpSp>
      </p:grpSp>
      <p:grpSp>
        <p:nvGrpSpPr>
          <p:cNvPr id="83996" name="Group 28"/>
          <p:cNvGrpSpPr>
            <a:grpSpLocks/>
          </p:cNvGrpSpPr>
          <p:nvPr/>
        </p:nvGrpSpPr>
        <p:grpSpPr bwMode="auto">
          <a:xfrm>
            <a:off x="685800" y="4876800"/>
            <a:ext cx="3276600" cy="1419225"/>
            <a:chOff x="432" y="3072"/>
            <a:chExt cx="2064" cy="894"/>
          </a:xfrm>
        </p:grpSpPr>
        <p:cxnSp>
          <p:nvCxnSpPr>
            <p:cNvPr id="83997" name="AutoShape 29"/>
            <p:cNvCxnSpPr>
              <a:cxnSpLocks noChangeShapeType="1"/>
              <a:stCxn id="84001" idx="3"/>
              <a:endCxn id="83975" idx="3"/>
            </p:cNvCxnSpPr>
            <p:nvPr/>
          </p:nvCxnSpPr>
          <p:spPr bwMode="auto">
            <a:xfrm flipV="1">
              <a:off x="1536" y="3406"/>
              <a:ext cx="290" cy="257"/>
            </a:xfrm>
            <a:prstGeom prst="straightConnector1">
              <a:avLst/>
            </a:prstGeom>
            <a:noFill/>
            <a:ln w="25400">
              <a:solidFill>
                <a:srgbClr val="FFCC00"/>
              </a:solidFill>
              <a:round/>
              <a:headEnd type="none" w="lg" len="lg"/>
              <a:tailEnd type="triangle" w="lg" len="lg"/>
            </a:ln>
            <a:effectLst/>
          </p:spPr>
        </p:cxnSp>
        <p:sp>
          <p:nvSpPr>
            <p:cNvPr id="83998" name="Text Box 30"/>
            <p:cNvSpPr txBox="1">
              <a:spLocks noChangeArrowheads="1"/>
            </p:cNvSpPr>
            <p:nvPr/>
          </p:nvSpPr>
          <p:spPr bwMode="auto">
            <a:xfrm>
              <a:off x="1632" y="3636"/>
              <a:ext cx="864" cy="330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rgbClr val="FFCC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400" dirty="0" smtClean="0">
                  <a:latin typeface="Arial" charset="0"/>
                </a:rPr>
                <a:t>Sensitive or invasive</a:t>
              </a:r>
              <a:endParaRPr lang="en-US" sz="1400" dirty="0">
                <a:latin typeface="Arial" charset="0"/>
              </a:endParaRPr>
            </a:p>
          </p:txBody>
        </p:sp>
        <p:cxnSp>
          <p:nvCxnSpPr>
            <p:cNvPr id="83999" name="AutoShape 31"/>
            <p:cNvCxnSpPr>
              <a:cxnSpLocks noChangeShapeType="1"/>
              <a:stCxn id="83998" idx="0"/>
              <a:endCxn id="83975" idx="4"/>
            </p:cNvCxnSpPr>
            <p:nvPr/>
          </p:nvCxnSpPr>
          <p:spPr bwMode="auto">
            <a:xfrm flipV="1">
              <a:off x="2064" y="3504"/>
              <a:ext cx="0" cy="132"/>
            </a:xfrm>
            <a:prstGeom prst="straightConnector1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 type="triangle" w="lg" len="lg"/>
            </a:ln>
            <a:effectLst/>
          </p:spPr>
        </p:cxnSp>
        <p:sp>
          <p:nvSpPr>
            <p:cNvPr id="84000" name="Text Box 32"/>
            <p:cNvSpPr txBox="1">
              <a:spLocks noChangeArrowheads="1"/>
            </p:cNvSpPr>
            <p:nvPr/>
          </p:nvSpPr>
          <p:spPr bwMode="auto">
            <a:xfrm>
              <a:off x="432" y="3072"/>
              <a:ext cx="1008" cy="330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rgbClr val="FFCC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400" dirty="0" smtClean="0">
                  <a:latin typeface="Arial" charset="0"/>
                </a:rPr>
                <a:t>Cross-section, or panel </a:t>
              </a:r>
              <a:endParaRPr lang="en-US" sz="1400" dirty="0">
                <a:latin typeface="Arial" charset="0"/>
              </a:endParaRPr>
            </a:p>
          </p:txBody>
        </p:sp>
        <p:sp>
          <p:nvSpPr>
            <p:cNvPr id="84001" name="Text Box 33"/>
            <p:cNvSpPr txBox="1">
              <a:spLocks noChangeArrowheads="1"/>
            </p:cNvSpPr>
            <p:nvPr/>
          </p:nvSpPr>
          <p:spPr bwMode="auto">
            <a:xfrm>
              <a:off x="768" y="3498"/>
              <a:ext cx="768" cy="330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rgbClr val="FFCC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400" dirty="0" smtClean="0">
                  <a:latin typeface="Arial" charset="0"/>
                </a:rPr>
                <a:t>Diary or recall </a:t>
              </a:r>
              <a:endParaRPr lang="en-US" sz="1400" dirty="0">
                <a:latin typeface="Arial" charset="0"/>
              </a:endParaRPr>
            </a:p>
          </p:txBody>
        </p:sp>
        <p:cxnSp>
          <p:nvCxnSpPr>
            <p:cNvPr id="84002" name="AutoShape 34"/>
            <p:cNvCxnSpPr>
              <a:cxnSpLocks noChangeShapeType="1"/>
              <a:stCxn id="84000" idx="3"/>
              <a:endCxn id="83975" idx="2"/>
            </p:cNvCxnSpPr>
            <p:nvPr/>
          </p:nvCxnSpPr>
          <p:spPr bwMode="auto">
            <a:xfrm flipV="1">
              <a:off x="1440" y="3168"/>
              <a:ext cx="288" cy="69"/>
            </a:xfrm>
            <a:prstGeom prst="straightConnector1">
              <a:avLst/>
            </a:prstGeom>
            <a:noFill/>
            <a:ln w="25400">
              <a:solidFill>
                <a:srgbClr val="FFCC00"/>
              </a:solidFill>
              <a:round/>
              <a:headEnd type="none" w="lg" len="lg"/>
              <a:tailEnd type="triangle" w="lg" len="lg"/>
            </a:ln>
            <a:effectLst/>
          </p:spPr>
        </p:cxnSp>
      </p:grpSp>
      <p:grpSp>
        <p:nvGrpSpPr>
          <p:cNvPr id="84003" name="Group 35"/>
          <p:cNvGrpSpPr>
            <a:grpSpLocks/>
          </p:cNvGrpSpPr>
          <p:nvPr/>
        </p:nvGrpSpPr>
        <p:grpSpPr bwMode="auto">
          <a:xfrm>
            <a:off x="5486400" y="4191000"/>
            <a:ext cx="2438400" cy="2092325"/>
            <a:chOff x="3456" y="2640"/>
            <a:chExt cx="1536" cy="1318"/>
          </a:xfrm>
        </p:grpSpPr>
        <p:sp>
          <p:nvSpPr>
            <p:cNvPr id="84004" name="Text Box 36"/>
            <p:cNvSpPr txBox="1">
              <a:spLocks noChangeArrowheads="1"/>
            </p:cNvSpPr>
            <p:nvPr/>
          </p:nvSpPr>
          <p:spPr bwMode="auto">
            <a:xfrm>
              <a:off x="4320" y="3072"/>
              <a:ext cx="672" cy="208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rgbClr val="FFCC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400">
                  <a:latin typeface="Arial" charset="0"/>
                </a:rPr>
                <a:t>Burden</a:t>
              </a:r>
            </a:p>
          </p:txBody>
        </p:sp>
        <p:sp>
          <p:nvSpPr>
            <p:cNvPr id="84005" name="Text Box 37"/>
            <p:cNvSpPr txBox="1">
              <a:spLocks noChangeArrowheads="1"/>
            </p:cNvSpPr>
            <p:nvPr/>
          </p:nvSpPr>
          <p:spPr bwMode="auto">
            <a:xfrm>
              <a:off x="4176" y="3504"/>
              <a:ext cx="720" cy="208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rgbClr val="FFCC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400">
                  <a:latin typeface="Arial" charset="0"/>
                </a:rPr>
                <a:t>Motivation</a:t>
              </a:r>
            </a:p>
          </p:txBody>
        </p:sp>
        <p:cxnSp>
          <p:nvCxnSpPr>
            <p:cNvPr id="84006" name="AutoShape 38"/>
            <p:cNvCxnSpPr>
              <a:cxnSpLocks noChangeShapeType="1"/>
              <a:stCxn id="84004" idx="1"/>
              <a:endCxn id="83978" idx="6"/>
            </p:cNvCxnSpPr>
            <p:nvPr/>
          </p:nvCxnSpPr>
          <p:spPr bwMode="auto">
            <a:xfrm flipH="1" flipV="1">
              <a:off x="4040" y="3168"/>
              <a:ext cx="272" cy="8"/>
            </a:xfrm>
            <a:prstGeom prst="straightConnector1">
              <a:avLst/>
            </a:prstGeom>
            <a:noFill/>
            <a:ln w="25400">
              <a:solidFill>
                <a:srgbClr val="FFCC00"/>
              </a:solidFill>
              <a:round/>
              <a:headEnd type="none" w="lg" len="lg"/>
              <a:tailEnd type="triangle" w="lg" len="lg"/>
            </a:ln>
            <a:effectLst/>
          </p:spPr>
        </p:cxnSp>
        <p:cxnSp>
          <p:nvCxnSpPr>
            <p:cNvPr id="84007" name="AutoShape 39"/>
            <p:cNvCxnSpPr>
              <a:cxnSpLocks noChangeShapeType="1"/>
              <a:stCxn id="84005" idx="1"/>
              <a:endCxn id="83978" idx="5"/>
            </p:cNvCxnSpPr>
            <p:nvPr/>
          </p:nvCxnSpPr>
          <p:spPr bwMode="auto">
            <a:xfrm flipH="1" flipV="1">
              <a:off x="3934" y="3414"/>
              <a:ext cx="234" cy="194"/>
            </a:xfrm>
            <a:prstGeom prst="straightConnector1">
              <a:avLst/>
            </a:prstGeom>
            <a:noFill/>
            <a:ln w="25400">
              <a:solidFill>
                <a:srgbClr val="FFCC00"/>
              </a:solidFill>
              <a:round/>
              <a:headEnd type="none" w="lg" len="lg"/>
              <a:tailEnd type="triangle" w="lg" len="lg"/>
            </a:ln>
            <a:effectLst/>
          </p:spPr>
        </p:cxnSp>
        <p:sp>
          <p:nvSpPr>
            <p:cNvPr id="84008" name="Text Box 40"/>
            <p:cNvSpPr txBox="1">
              <a:spLocks noChangeArrowheads="1"/>
            </p:cNvSpPr>
            <p:nvPr/>
          </p:nvSpPr>
          <p:spPr bwMode="auto">
            <a:xfrm>
              <a:off x="3456" y="3750"/>
              <a:ext cx="480" cy="208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rgbClr val="FFCC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400">
                  <a:latin typeface="Arial" charset="0"/>
                </a:rPr>
                <a:t>Proxy</a:t>
              </a:r>
            </a:p>
          </p:txBody>
        </p:sp>
        <p:cxnSp>
          <p:nvCxnSpPr>
            <p:cNvPr id="84009" name="AutoShape 41"/>
            <p:cNvCxnSpPr>
              <a:cxnSpLocks noChangeShapeType="1"/>
              <a:stCxn id="84008" idx="0"/>
              <a:endCxn id="83978" idx="4"/>
            </p:cNvCxnSpPr>
            <p:nvPr/>
          </p:nvCxnSpPr>
          <p:spPr bwMode="auto">
            <a:xfrm flipV="1">
              <a:off x="3696" y="3504"/>
              <a:ext cx="0" cy="246"/>
            </a:xfrm>
            <a:prstGeom prst="straightConnector1">
              <a:avLst/>
            </a:prstGeom>
            <a:noFill/>
            <a:ln w="25400">
              <a:solidFill>
                <a:srgbClr val="FFCC00"/>
              </a:solidFill>
              <a:round/>
              <a:headEnd type="none" w="lg" len="lg"/>
              <a:tailEnd type="triangle" w="lg" len="lg"/>
            </a:ln>
            <a:effectLst/>
          </p:spPr>
        </p:cxnSp>
        <p:sp>
          <p:nvSpPr>
            <p:cNvPr id="84010" name="Text Box 42"/>
            <p:cNvSpPr txBox="1">
              <a:spLocks noChangeArrowheads="1"/>
            </p:cNvSpPr>
            <p:nvPr/>
          </p:nvSpPr>
          <p:spPr bwMode="auto">
            <a:xfrm>
              <a:off x="4320" y="2640"/>
              <a:ext cx="672" cy="208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rgbClr val="FFCC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400">
                  <a:latin typeface="Arial" charset="0"/>
                </a:rPr>
                <a:t>Availability</a:t>
              </a:r>
            </a:p>
          </p:txBody>
        </p:sp>
        <p:cxnSp>
          <p:nvCxnSpPr>
            <p:cNvPr id="84011" name="AutoShape 43"/>
            <p:cNvCxnSpPr>
              <a:cxnSpLocks noChangeShapeType="1"/>
              <a:stCxn id="84010" idx="1"/>
            </p:cNvCxnSpPr>
            <p:nvPr/>
          </p:nvCxnSpPr>
          <p:spPr bwMode="auto">
            <a:xfrm flipH="1">
              <a:off x="3984" y="2744"/>
              <a:ext cx="328" cy="226"/>
            </a:xfrm>
            <a:prstGeom prst="straightConnector1">
              <a:avLst/>
            </a:prstGeom>
            <a:noFill/>
            <a:ln w="25400">
              <a:solidFill>
                <a:srgbClr val="FFCC00"/>
              </a:solidFill>
              <a:round/>
              <a:headEnd type="none" w="lg" len="lg"/>
              <a:tailEnd type="triangle" w="lg" len="lg"/>
            </a:ln>
            <a:effectLst/>
          </p:spPr>
        </p:cxnSp>
      </p:grpSp>
      <p:sp>
        <p:nvSpPr>
          <p:cNvPr id="84012" name="Text Box 44"/>
          <p:cNvSpPr txBox="1">
            <a:spLocks noChangeArrowheads="1"/>
          </p:cNvSpPr>
          <p:nvPr/>
        </p:nvSpPr>
        <p:spPr bwMode="auto">
          <a:xfrm>
            <a:off x="0" y="6553200"/>
            <a:ext cx="9144000" cy="274638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chemeClr val="bg2"/>
                </a:solidFill>
                <a:latin typeface="Arial" charset="0"/>
              </a:rPr>
              <a:t>Source: “</a:t>
            </a:r>
            <a:r>
              <a:rPr lang="en-US" sz="1200">
                <a:latin typeface="Arial" charset="0"/>
              </a:rPr>
              <a:t>Some factors affecting Non-Response.” by R. Platek. 1977. </a:t>
            </a:r>
            <a:r>
              <a:rPr lang="en-US" sz="1200" i="1">
                <a:latin typeface="Arial" charset="0"/>
              </a:rPr>
              <a:t>Survey Methodology</a:t>
            </a:r>
            <a:r>
              <a:rPr lang="en-US" sz="1200">
                <a:latin typeface="Arial" charset="0"/>
              </a:rPr>
              <a:t>. </a:t>
            </a:r>
            <a:r>
              <a:rPr lang="en-US" sz="1200" i="1">
                <a:latin typeface="Arial" charset="0"/>
              </a:rPr>
              <a:t>3</a:t>
            </a:r>
            <a:r>
              <a:rPr lang="en-US" sz="1200">
                <a:latin typeface="Arial" charset="0"/>
              </a:rPr>
              <a:t>. 191-214</a:t>
            </a:r>
          </a:p>
        </p:txBody>
      </p:sp>
    </p:spTree>
    <p:extLst>
      <p:ext uri="{BB962C8B-B14F-4D97-AF65-F5344CB8AC3E}">
        <p14:creationId xmlns:p14="http://schemas.microsoft.com/office/powerpoint/2010/main" val="112166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Prevention is the best cure, then document the malady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8923"/>
            <a:ext cx="8229600" cy="4090932"/>
          </a:xfrm>
        </p:spPr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Build-in </a:t>
            </a:r>
            <a:r>
              <a:rPr lang="en-US" dirty="0"/>
              <a:t>allowance for </a:t>
            </a:r>
            <a:r>
              <a:rPr lang="en-US" dirty="0" smtClean="0"/>
              <a:t>non-response in sample design</a:t>
            </a:r>
          </a:p>
          <a:p>
            <a:pPr lvl="2"/>
            <a:r>
              <a:rPr lang="en-US" dirty="0" smtClean="0"/>
              <a:t>Afghanistan NRVA example – temporal nature of </a:t>
            </a:r>
            <a:r>
              <a:rPr lang="en-US" dirty="0" smtClean="0"/>
              <a:t>conflict</a:t>
            </a:r>
          </a:p>
          <a:p>
            <a:pPr lvl="2"/>
            <a:r>
              <a:rPr lang="en-US" dirty="0" smtClean="0"/>
              <a:t>American Time Use Survey – 8 attempts to reach respondent spread over 8 weeks, by design</a:t>
            </a:r>
            <a:endParaRPr lang="en-US" dirty="0"/>
          </a:p>
          <a:p>
            <a:pPr lvl="1"/>
            <a:r>
              <a:rPr lang="en-US" dirty="0" smtClean="0"/>
              <a:t>Include replacement households in selection design</a:t>
            </a:r>
            <a:endParaRPr lang="en-US" dirty="0" smtClean="0"/>
          </a:p>
          <a:p>
            <a:pPr lvl="2"/>
            <a:r>
              <a:rPr lang="en-US" dirty="0" smtClean="0"/>
              <a:t>Managed by supervisor or headquarters, not the enumerator</a:t>
            </a:r>
          </a:p>
          <a:p>
            <a:pPr lvl="2"/>
            <a:r>
              <a:rPr lang="en-US" dirty="0" smtClean="0"/>
              <a:t>Preferably </a:t>
            </a:r>
            <a:r>
              <a:rPr lang="en-US" dirty="0"/>
              <a:t>within </a:t>
            </a:r>
            <a:r>
              <a:rPr lang="en-US" dirty="0" smtClean="0"/>
              <a:t>EA</a:t>
            </a:r>
            <a:endParaRPr lang="en-US" dirty="0" smtClean="0"/>
          </a:p>
          <a:p>
            <a:pPr lvl="1"/>
            <a:r>
              <a:rPr lang="en-US" dirty="0" smtClean="0"/>
              <a:t>Time interview based on schedule of respondent, not enumerator</a:t>
            </a:r>
          </a:p>
          <a:p>
            <a:pPr lvl="1"/>
            <a:r>
              <a:rPr lang="en-US" dirty="0" smtClean="0"/>
              <a:t>Budget for re-visits (consider incentives where possible)</a:t>
            </a:r>
          </a:p>
          <a:p>
            <a:pPr lvl="2"/>
            <a:r>
              <a:rPr lang="en-US" dirty="0" smtClean="0"/>
              <a:t>US Panel Study of Income Dynamics – Informational campaigns, t-shirts, etc. </a:t>
            </a:r>
          </a:p>
          <a:p>
            <a:pPr lvl="1"/>
            <a:r>
              <a:rPr lang="en-US" dirty="0" smtClean="0"/>
              <a:t>Questionnaire design, attentive to sensitivities</a:t>
            </a:r>
          </a:p>
          <a:p>
            <a:pPr lvl="2"/>
            <a:r>
              <a:rPr lang="en-US" dirty="0" smtClean="0"/>
              <a:t>Unfolding bracket design (</a:t>
            </a:r>
            <a:r>
              <a:rPr lang="en-US" dirty="0" err="1" smtClean="0"/>
              <a:t>eg</a:t>
            </a:r>
            <a:r>
              <a:rPr lang="en-US" dirty="0" smtClean="0"/>
              <a:t>. PSID) </a:t>
            </a:r>
            <a:endParaRPr lang="en-US" dirty="0"/>
          </a:p>
          <a:p>
            <a:pPr lvl="1"/>
            <a:r>
              <a:rPr lang="en-US" dirty="0" smtClean="0"/>
              <a:t>Record non-response, label replacement households </a:t>
            </a:r>
          </a:p>
          <a:p>
            <a:pPr lvl="2"/>
            <a:r>
              <a:rPr lang="en-US" dirty="0" smtClean="0"/>
              <a:t>Consider short form for non-response (basic demographic and SES)</a:t>
            </a:r>
            <a:endParaRPr lang="en-US" dirty="0"/>
          </a:p>
          <a:p>
            <a:pPr lvl="1"/>
            <a:r>
              <a:rPr lang="en-US" dirty="0"/>
              <a:t>Record reason for unit </a:t>
            </a:r>
            <a:r>
              <a:rPr lang="en-US" dirty="0" smtClean="0"/>
              <a:t>non-response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D8FC1-6495-432B-91AE-C8FC7CCBDD3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50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Prevention example: </a:t>
            </a:r>
            <a:r>
              <a:rPr lang="en-US" sz="4400" b="1" dirty="0" smtClean="0">
                <a:solidFill>
                  <a:schemeClr val="tx1"/>
                </a:solidFill>
              </a:rPr>
              <a:t>Unfolding Brackets*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8923"/>
            <a:ext cx="8229600" cy="3938532"/>
          </a:xfrm>
        </p:spPr>
        <p:txBody>
          <a:bodyPr>
            <a:normAutofit fontScale="92500" lnSpcReduction="10000"/>
          </a:bodyPr>
          <a:lstStyle/>
          <a:p>
            <a:pPr lvl="1">
              <a:lnSpc>
                <a:spcPct val="110000"/>
              </a:lnSpc>
            </a:pPr>
            <a:r>
              <a:rPr lang="en-US" dirty="0" smtClean="0"/>
              <a:t>Wealth, assets, income questions are typically sensitive with high item </a:t>
            </a:r>
            <a:r>
              <a:rPr lang="en-US" dirty="0" smtClean="0"/>
              <a:t>non-response (</a:t>
            </a:r>
            <a:r>
              <a:rPr lang="en-US" dirty="0" err="1" smtClean="0"/>
              <a:t>eg</a:t>
            </a:r>
            <a:r>
              <a:rPr lang="en-US" dirty="0" smtClean="0"/>
              <a:t>. PSID hours vs. wage)</a:t>
            </a:r>
            <a:endParaRPr lang="en-US" dirty="0" smtClean="0"/>
          </a:p>
          <a:p>
            <a:pPr lvl="1">
              <a:lnSpc>
                <a:spcPct val="110000"/>
              </a:lnSpc>
            </a:pPr>
            <a:r>
              <a:rPr lang="en-US" dirty="0" smtClean="0"/>
              <a:t>In US data, common for 20-25</a:t>
            </a:r>
            <a:r>
              <a:rPr lang="en-US" dirty="0" smtClean="0"/>
              <a:t>% of observations </a:t>
            </a:r>
            <a:r>
              <a:rPr lang="en-US" dirty="0" smtClean="0"/>
              <a:t>missing </a:t>
            </a:r>
            <a:r>
              <a:rPr lang="en-US" dirty="0" smtClean="0"/>
              <a:t>for financial variables in national surveys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I</a:t>
            </a:r>
            <a:r>
              <a:rPr lang="en-US" dirty="0" smtClean="0"/>
              <a:t>nterval-scales can help</a:t>
            </a:r>
            <a:endParaRPr lang="en-US" dirty="0"/>
          </a:p>
          <a:p>
            <a:pPr lvl="1">
              <a:lnSpc>
                <a:spcPct val="110000"/>
              </a:lnSpc>
            </a:pPr>
            <a:r>
              <a:rPr lang="en-US" dirty="0" err="1" smtClean="0"/>
              <a:t>Eg</a:t>
            </a:r>
            <a:r>
              <a:rPr lang="en-US" dirty="0" smtClean="0"/>
              <a:t>. 1992</a:t>
            </a:r>
            <a:r>
              <a:rPr lang="en-US" dirty="0" smtClean="0"/>
              <a:t> </a:t>
            </a:r>
            <a:r>
              <a:rPr lang="en-US" dirty="0"/>
              <a:t>Health and Retirement Survey (HRS) </a:t>
            </a:r>
            <a:r>
              <a:rPr lang="en-US" dirty="0" smtClean="0"/>
              <a:t>used “unfolding brackets” for value </a:t>
            </a:r>
            <a:r>
              <a:rPr lang="en-US" dirty="0"/>
              <a:t>of IRA and Keogh </a:t>
            </a:r>
            <a:r>
              <a:rPr lang="en-US" dirty="0" smtClean="0"/>
              <a:t>accounts (personal retirement savings)</a:t>
            </a:r>
            <a:endParaRPr lang="en-US" dirty="0"/>
          </a:p>
          <a:p>
            <a:pPr lvl="2">
              <a:lnSpc>
                <a:spcPct val="110000"/>
              </a:lnSpc>
            </a:pPr>
            <a:r>
              <a:rPr lang="en-US" dirty="0"/>
              <a:t>If value was not reported, respondent was given a series </a:t>
            </a:r>
            <a:r>
              <a:rPr lang="en-US" dirty="0" smtClean="0"/>
              <a:t>of increasingly more narrow </a:t>
            </a:r>
            <a:r>
              <a:rPr lang="en-US" dirty="0"/>
              <a:t>dichotomous questions to capture true value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Unfolding </a:t>
            </a:r>
            <a:r>
              <a:rPr lang="en-US" dirty="0"/>
              <a:t>bracket method can cut the proportion of completely missing data by </a:t>
            </a:r>
            <a:r>
              <a:rPr lang="en-US" dirty="0" smtClean="0"/>
              <a:t>two-thirds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A significant portion of variance in the desired measure can be recovered with as few as three additional such dichotomous questions</a:t>
            </a:r>
          </a:p>
          <a:p>
            <a:pPr marL="201168" lvl="1" indent="0">
              <a:lnSpc>
                <a:spcPct val="110000"/>
              </a:lnSpc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D8FC1-6495-432B-91AE-C8FC7CCBDD3F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6355541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Steven G. </a:t>
            </a:r>
            <a:r>
              <a:rPr lang="en-US" sz="1200" dirty="0" err="1"/>
              <a:t>Heeringa</a:t>
            </a:r>
            <a:r>
              <a:rPr lang="en-US" sz="1200" dirty="0"/>
              <a:t>, Daniel H. Hill, David A. </a:t>
            </a:r>
            <a:r>
              <a:rPr lang="en-US" sz="1200" dirty="0" smtClean="0"/>
              <a:t>Howell. “Unfolding </a:t>
            </a:r>
            <a:r>
              <a:rPr lang="en-US" sz="1200" dirty="0"/>
              <a:t>Brackets for Reducing Item Nonresponse </a:t>
            </a:r>
            <a:r>
              <a:rPr lang="en-US" sz="1200" dirty="0" smtClean="0"/>
              <a:t>in </a:t>
            </a:r>
            <a:r>
              <a:rPr lang="en-US" sz="1200" dirty="0"/>
              <a:t>Economic </a:t>
            </a:r>
            <a:r>
              <a:rPr lang="en-US" sz="1200" dirty="0" smtClean="0"/>
              <a:t>Surveys” PSID Technical </a:t>
            </a:r>
            <a:r>
              <a:rPr lang="en-US" sz="1200" dirty="0"/>
              <a:t>Series Paper #95-01, 1995. http://psidonline.isr.umich.edu/Publications/Papers/tsp/1995-01_Reducing_Item_Nonresponse.pdf</a:t>
            </a:r>
          </a:p>
        </p:txBody>
      </p:sp>
    </p:spTree>
    <p:extLst>
      <p:ext uri="{BB962C8B-B14F-4D97-AF65-F5344CB8AC3E}">
        <p14:creationId xmlns:p14="http://schemas.microsoft.com/office/powerpoint/2010/main" val="290882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D8FC1-6495-432B-91AE-C8FC7CCBDD3F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74074" y="104975"/>
            <a:ext cx="8562108" cy="773112"/>
          </a:xfrm>
        </p:spPr>
        <p:txBody>
          <a:bodyPr>
            <a:noAutofit/>
          </a:bodyPr>
          <a:lstStyle/>
          <a:p>
            <a:r>
              <a:rPr lang="en-US" sz="3400" b="1" dirty="0" smtClean="0">
                <a:solidFill>
                  <a:schemeClr val="tx1"/>
                </a:solidFill>
              </a:rPr>
              <a:t>Prevention Example: Unfolding Brackets*</a:t>
            </a:r>
            <a:endParaRPr lang="en-US" sz="3400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897" y="947362"/>
            <a:ext cx="5705340" cy="50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0" y="6355541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Steven G. </a:t>
            </a:r>
            <a:r>
              <a:rPr lang="en-US" sz="1200" dirty="0" err="1"/>
              <a:t>Heeringa</a:t>
            </a:r>
            <a:r>
              <a:rPr lang="en-US" sz="1200" dirty="0"/>
              <a:t>, Daniel H. Hill, David A. </a:t>
            </a:r>
            <a:r>
              <a:rPr lang="en-US" sz="1200" dirty="0" smtClean="0"/>
              <a:t>Howell. “Unfolding </a:t>
            </a:r>
            <a:r>
              <a:rPr lang="en-US" sz="1200" dirty="0"/>
              <a:t>Brackets for Reducing Item Nonresponse </a:t>
            </a:r>
            <a:r>
              <a:rPr lang="en-US" sz="1200" dirty="0" smtClean="0"/>
              <a:t>in </a:t>
            </a:r>
            <a:r>
              <a:rPr lang="en-US" sz="1200" dirty="0"/>
              <a:t>Economic </a:t>
            </a:r>
            <a:r>
              <a:rPr lang="en-US" sz="1200" dirty="0" smtClean="0"/>
              <a:t>Surveys” PSID Technical </a:t>
            </a:r>
            <a:r>
              <a:rPr lang="en-US" sz="1200" dirty="0"/>
              <a:t>Series Paper #95-01, 1995. http://psidonline.isr.umich.edu/Publications/Papers/tsp/1995-01_Reducing_Item_Nonresponse.pdf</a:t>
            </a:r>
          </a:p>
        </p:txBody>
      </p:sp>
    </p:spTree>
    <p:extLst>
      <p:ext uri="{BB962C8B-B14F-4D97-AF65-F5344CB8AC3E}">
        <p14:creationId xmlns:p14="http://schemas.microsoft.com/office/powerpoint/2010/main" val="137778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ex-Post </a:t>
            </a:r>
            <a:r>
              <a:rPr lang="en-US" sz="4400" b="1" dirty="0" smtClean="0">
                <a:solidFill>
                  <a:schemeClr val="tx1"/>
                </a:solidFill>
              </a:rPr>
              <a:t>treatment examples: </a:t>
            </a:r>
            <a:r>
              <a:rPr lang="en-US" sz="4400" b="1" dirty="0">
                <a:solidFill>
                  <a:schemeClr val="tx1"/>
                </a:solidFill>
              </a:rPr>
              <a:t/>
            </a:r>
            <a:br>
              <a:rPr lang="en-US" sz="4400" b="1" dirty="0">
                <a:solidFill>
                  <a:schemeClr val="tx1"/>
                </a:solidFill>
              </a:rPr>
            </a:br>
            <a:r>
              <a:rPr lang="en-US" sz="4400" b="1" dirty="0" smtClean="0">
                <a:solidFill>
                  <a:schemeClr val="tx1"/>
                </a:solidFill>
              </a:rPr>
              <a:t>Imputation &amp; re-weighting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9336"/>
            <a:ext cx="8229600" cy="4579545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TERMINOLOGY</a:t>
            </a:r>
          </a:p>
          <a:p>
            <a:r>
              <a:rPr lang="en-US" dirty="0" smtClean="0"/>
              <a:t>Missing </a:t>
            </a:r>
            <a:r>
              <a:rPr lang="en-US" dirty="0" smtClean="0"/>
              <a:t>Completely at Random (MCAR)</a:t>
            </a:r>
          </a:p>
          <a:p>
            <a:pPr lvl="1"/>
            <a:r>
              <a:rPr lang="en-US" dirty="0" smtClean="0"/>
              <a:t>Analysis based on </a:t>
            </a:r>
            <a:r>
              <a:rPr lang="en-US" dirty="0" smtClean="0"/>
              <a:t>existing sample is </a:t>
            </a:r>
            <a:r>
              <a:rPr lang="en-US" dirty="0" smtClean="0"/>
              <a:t>consistent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. Random failure of GPS device</a:t>
            </a:r>
          </a:p>
          <a:p>
            <a:r>
              <a:rPr lang="en-US" dirty="0" smtClean="0"/>
              <a:t>Missing at Random (MAR)</a:t>
            </a:r>
          </a:p>
          <a:p>
            <a:pPr lvl="1"/>
            <a:r>
              <a:rPr lang="en-US" dirty="0" err="1" smtClean="0"/>
              <a:t>Missingness</a:t>
            </a:r>
            <a:r>
              <a:rPr lang="en-US" dirty="0" smtClean="0"/>
              <a:t> independent of </a:t>
            </a:r>
            <a:r>
              <a:rPr lang="en-US" dirty="0" err="1" smtClean="0"/>
              <a:t>unobservables</a:t>
            </a:r>
            <a:endParaRPr lang="en-US" dirty="0" smtClean="0"/>
          </a:p>
          <a:p>
            <a:pPr lvl="1"/>
            <a:r>
              <a:rPr lang="en-US" dirty="0" smtClean="0"/>
              <a:t>May be dependent on observables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. Plot is far away</a:t>
            </a:r>
          </a:p>
          <a:p>
            <a:r>
              <a:rPr lang="en-US" dirty="0" smtClean="0"/>
              <a:t>Missing Not at Random (MNAR)</a:t>
            </a:r>
          </a:p>
          <a:p>
            <a:pPr lvl="1"/>
            <a:r>
              <a:rPr lang="en-US" dirty="0" err="1" smtClean="0"/>
              <a:t>Missingness</a:t>
            </a:r>
            <a:r>
              <a:rPr lang="en-US" dirty="0" smtClean="0"/>
              <a:t> dependent on </a:t>
            </a:r>
            <a:r>
              <a:rPr lang="en-US" dirty="0" err="1" smtClean="0"/>
              <a:t>unobservables</a:t>
            </a:r>
            <a:endParaRPr lang="en-US" dirty="0" smtClean="0"/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. Illicit use of land (assuming activity not </a:t>
            </a:r>
            <a:r>
              <a:rPr lang="en-US" dirty="0" err="1" smtClean="0"/>
              <a:t>obs</a:t>
            </a:r>
            <a:r>
              <a:rPr lang="en-US" dirty="0" smtClean="0"/>
              <a:t>)</a:t>
            </a:r>
          </a:p>
          <a:p>
            <a:r>
              <a:rPr lang="en-US" dirty="0" smtClean="0"/>
              <a:t>1. </a:t>
            </a:r>
            <a:r>
              <a:rPr lang="en-US" b="1" dirty="0" smtClean="0"/>
              <a:t>IMPUTATION</a:t>
            </a:r>
            <a:r>
              <a:rPr lang="en-US" dirty="0" smtClean="0"/>
              <a:t>, one approach</a:t>
            </a:r>
            <a:endParaRPr lang="en-US" dirty="0" smtClean="0"/>
          </a:p>
          <a:p>
            <a:pPr lvl="1"/>
            <a:r>
              <a:rPr lang="en-US" sz="2200" dirty="0" smtClean="0"/>
              <a:t>Little </a:t>
            </a:r>
            <a:r>
              <a:rPr lang="en-US" sz="2200" dirty="0"/>
              <a:t>&amp; Rubin, 1987; </a:t>
            </a:r>
            <a:r>
              <a:rPr lang="en-US" sz="2200" dirty="0" err="1"/>
              <a:t>Lillard</a:t>
            </a:r>
            <a:r>
              <a:rPr lang="en-US" sz="2200" dirty="0"/>
              <a:t>, 1986</a:t>
            </a:r>
            <a:r>
              <a:rPr lang="en-US" sz="2200" dirty="0" smtClean="0"/>
              <a:t>)</a:t>
            </a:r>
          </a:p>
          <a:p>
            <a:pPr lvl="1"/>
            <a:r>
              <a:rPr lang="en-US" sz="2200" dirty="0" smtClean="0"/>
              <a:t>MAR imputation, consistent point estimates, inconsistent SE</a:t>
            </a:r>
          </a:p>
          <a:p>
            <a:pPr lvl="1"/>
            <a:r>
              <a:rPr lang="en-US" sz="2200" dirty="0" smtClean="0"/>
              <a:t>Multiple imputation(s) </a:t>
            </a:r>
            <a:r>
              <a:rPr lang="en-US" sz="2200" dirty="0" smtClean="0"/>
              <a:t>aims to restore </a:t>
            </a:r>
            <a:r>
              <a:rPr lang="en-US" sz="2200" dirty="0" smtClean="0"/>
              <a:t>stochastic property through series of imputations, consistent point and SE estimates (under MAR)</a:t>
            </a:r>
          </a:p>
          <a:p>
            <a:pPr lvl="1"/>
            <a:endParaRPr lang="en-US" sz="2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D8FC1-6495-432B-91AE-C8FC7CCBDD3F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157935925"/>
              </p:ext>
            </p:extLst>
          </p:nvPr>
        </p:nvGraphicFramePr>
        <p:xfrm>
          <a:off x="6217465" y="2303426"/>
          <a:ext cx="2743200" cy="297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6836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037" y="259445"/>
            <a:ext cx="8340574" cy="1450757"/>
          </a:xfrm>
        </p:spPr>
        <p:txBody>
          <a:bodyPr>
            <a:normAutofit/>
          </a:bodyPr>
          <a:lstStyle/>
          <a:p>
            <a:r>
              <a:rPr lang="en-US" sz="3800" b="1" dirty="0" smtClean="0">
                <a:solidFill>
                  <a:schemeClr val="tx1"/>
                </a:solidFill>
              </a:rPr>
              <a:t>Multiple imputation (MI) example</a:t>
            </a:r>
            <a:r>
              <a:rPr lang="en-US" sz="3800" b="1" dirty="0" smtClean="0">
                <a:solidFill>
                  <a:schemeClr val="tx1"/>
                </a:solidFill>
              </a:rPr>
              <a:t>: </a:t>
            </a:r>
            <a:br>
              <a:rPr lang="en-US" sz="3800" b="1" dirty="0" smtClean="0">
                <a:solidFill>
                  <a:schemeClr val="tx1"/>
                </a:solidFill>
              </a:rPr>
            </a:br>
            <a:r>
              <a:rPr lang="en-US" sz="3800" b="1" dirty="0" smtClean="0">
                <a:solidFill>
                  <a:schemeClr val="tx1"/>
                </a:solidFill>
              </a:rPr>
              <a:t>land size (and productivity)*</a:t>
            </a:r>
            <a:endParaRPr lang="en-US" sz="3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8923"/>
            <a:ext cx="8229600" cy="3440317"/>
          </a:xfrm>
        </p:spPr>
        <p:txBody>
          <a:bodyPr>
            <a:normAutofit lnSpcReduction="10000"/>
          </a:bodyPr>
          <a:lstStyle/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b="1" dirty="0">
                <a:latin typeface="Cambria Math" pitchFamily="18" charset="0"/>
                <a:ea typeface="Cambria Math" pitchFamily="18" charset="0"/>
              </a:rPr>
              <a:t>Land areas: </a:t>
            </a:r>
            <a:r>
              <a:rPr lang="en-GB" dirty="0">
                <a:latin typeface="Cambria Math" pitchFamily="18" charset="0"/>
                <a:ea typeface="Cambria Math" pitchFamily="18" charset="0"/>
              </a:rPr>
              <a:t>Fundamental component of agricultural statistics</a:t>
            </a: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800" dirty="0">
              <a:latin typeface="Cambria Math" pitchFamily="18" charset="0"/>
              <a:ea typeface="Cambria Math" pitchFamily="18" charset="0"/>
            </a:endParaRP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b="1" dirty="0" smtClean="0">
                <a:latin typeface="Cambria Math" pitchFamily="18" charset="0"/>
                <a:ea typeface="Cambria Math" pitchFamily="18" charset="0"/>
              </a:rPr>
              <a:t>Rope and compass </a:t>
            </a:r>
            <a:r>
              <a:rPr lang="en-GB" dirty="0" smtClean="0">
                <a:latin typeface="Cambria Math" pitchFamily="18" charset="0"/>
                <a:ea typeface="Cambria Math" pitchFamily="18" charset="0"/>
              </a:rPr>
              <a:t>assumed </a:t>
            </a:r>
            <a:r>
              <a:rPr lang="en-GB" dirty="0">
                <a:latin typeface="Cambria Math" pitchFamily="18" charset="0"/>
                <a:ea typeface="Cambria Math" pitchFamily="18" charset="0"/>
              </a:rPr>
              <a:t>to be the gold-standard in land area measurement, </a:t>
            </a:r>
            <a:r>
              <a:rPr lang="en-GB" dirty="0" smtClean="0">
                <a:latin typeface="Cambria Math" pitchFamily="18" charset="0"/>
                <a:ea typeface="Cambria Math" pitchFamily="18" charset="0"/>
              </a:rPr>
              <a:t>but </a:t>
            </a:r>
            <a:r>
              <a:rPr lang="en-GB" b="1" dirty="0">
                <a:latin typeface="Cambria Math" pitchFamily="18" charset="0"/>
                <a:ea typeface="Cambria Math" pitchFamily="18" charset="0"/>
              </a:rPr>
              <a:t>neither time- nor cost-effective</a:t>
            </a: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800" dirty="0">
              <a:latin typeface="Cambria Math" pitchFamily="18" charset="0"/>
              <a:ea typeface="Cambria Math" pitchFamily="18" charset="0"/>
            </a:endParaRP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b="1" dirty="0">
                <a:latin typeface="Cambria Math" pitchFamily="18" charset="0"/>
                <a:ea typeface="Cambria Math" pitchFamily="18" charset="0"/>
              </a:rPr>
              <a:t>Increasing use of GPS technology</a:t>
            </a:r>
            <a:r>
              <a:rPr lang="en-GB" dirty="0">
                <a:latin typeface="Cambria Math" pitchFamily="18" charset="0"/>
                <a:ea typeface="Cambria Math" pitchFamily="18" charset="0"/>
              </a:rPr>
              <a:t> in measuring land areas</a:t>
            </a: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800" dirty="0">
              <a:latin typeface="Cambria Math" pitchFamily="18" charset="0"/>
              <a:ea typeface="Cambria Math" pitchFamily="18" charset="0"/>
            </a:endParaRPr>
          </a:p>
          <a:p>
            <a:pPr marL="342900" indent="-342900" algn="just">
              <a:spcBef>
                <a:spcPct val="20000"/>
              </a:spcBef>
              <a:defRPr/>
            </a:pPr>
            <a:r>
              <a:rPr lang="en-GB" dirty="0">
                <a:latin typeface="Cambria Math" pitchFamily="18" charset="0"/>
                <a:ea typeface="Cambria Math" pitchFamily="18" charset="0"/>
              </a:rPr>
              <a:t>However...</a:t>
            </a:r>
          </a:p>
          <a:p>
            <a:pPr marL="342900" indent="-342900" algn="just">
              <a:spcBef>
                <a:spcPct val="20000"/>
              </a:spcBef>
              <a:defRPr/>
            </a:pPr>
            <a:endParaRPr lang="en-GB" sz="800" dirty="0">
              <a:latin typeface="Cambria Math" pitchFamily="18" charset="0"/>
              <a:ea typeface="Cambria Math" pitchFamily="18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dirty="0">
                <a:latin typeface="Cambria Math" pitchFamily="18" charset="0"/>
                <a:ea typeface="Cambria Math" pitchFamily="18" charset="0"/>
              </a:rPr>
              <a:t>Collecting GPS-based land areas </a:t>
            </a:r>
            <a:r>
              <a:rPr lang="en-GB" b="1" dirty="0">
                <a:latin typeface="Cambria Math" pitchFamily="18" charset="0"/>
                <a:ea typeface="Cambria Math" pitchFamily="18" charset="0"/>
              </a:rPr>
              <a:t>not always feasible</a:t>
            </a:r>
            <a:r>
              <a:rPr lang="en-GB" dirty="0">
                <a:latin typeface="Cambria Math" pitchFamily="18" charset="0"/>
                <a:ea typeface="Cambria Math" pitchFamily="18" charset="0"/>
              </a:rPr>
              <a:t> – field work protocols, lack of physical access, refusals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800" dirty="0">
              <a:latin typeface="Cambria Math" pitchFamily="18" charset="0"/>
              <a:ea typeface="Cambria Math" pitchFamily="18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b="1" dirty="0">
                <a:latin typeface="Cambria Math" pitchFamily="18" charset="0"/>
                <a:ea typeface="Cambria Math" pitchFamily="18" charset="0"/>
              </a:rPr>
              <a:t>Substantial presence of missing values</a:t>
            </a:r>
            <a:r>
              <a:rPr lang="en-GB" dirty="0">
                <a:latin typeface="Cambria Math" pitchFamily="18" charset="0"/>
                <a:ea typeface="Cambria Math" pitchFamily="18" charset="0"/>
              </a:rPr>
              <a:t>  (up to </a:t>
            </a:r>
            <a:r>
              <a:rPr lang="en-GB" dirty="0" smtClean="0">
                <a:latin typeface="Cambria Math" pitchFamily="18" charset="0"/>
                <a:ea typeface="Cambria Math" pitchFamily="18" charset="0"/>
              </a:rPr>
              <a:t>30% in LSMS-ISA)</a:t>
            </a:r>
            <a:endParaRPr lang="en-GB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D8FC1-6495-432B-91AE-C8FC7CCBDD3F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6355541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Kilic</a:t>
            </a:r>
            <a:r>
              <a:rPr lang="en-US" sz="1200" dirty="0"/>
              <a:t>, T., </a:t>
            </a:r>
            <a:r>
              <a:rPr lang="en-US" sz="1200" dirty="0" err="1"/>
              <a:t>Zezza</a:t>
            </a:r>
            <a:r>
              <a:rPr lang="en-US" sz="1200" dirty="0"/>
              <a:t>, A., </a:t>
            </a:r>
            <a:r>
              <a:rPr lang="en-US" sz="1200" dirty="0" err="1"/>
              <a:t>Carletto</a:t>
            </a:r>
            <a:r>
              <a:rPr lang="en-US" sz="1200" dirty="0"/>
              <a:t>, C., and </a:t>
            </a:r>
            <a:r>
              <a:rPr lang="en-US" sz="1200" dirty="0" err="1"/>
              <a:t>Savastano</a:t>
            </a:r>
            <a:r>
              <a:rPr lang="en-US" sz="1200" dirty="0"/>
              <a:t>, S. (2013). "</a:t>
            </a:r>
            <a:r>
              <a:rPr lang="en-US" sz="1200" dirty="0" err="1"/>
              <a:t>Missingness</a:t>
            </a:r>
            <a:r>
              <a:rPr lang="en-US" sz="1200" dirty="0"/>
              <a:t> in action: selectivity bias in GPS-based land area measurements." World Bank Policy Research Paper No. 6490. http://elibrary.worldbank.org/doi/pdf/10.1596/1813-9450-6490</a:t>
            </a:r>
          </a:p>
        </p:txBody>
      </p:sp>
    </p:spTree>
    <p:extLst>
      <p:ext uri="{BB962C8B-B14F-4D97-AF65-F5344CB8AC3E}">
        <p14:creationId xmlns:p14="http://schemas.microsoft.com/office/powerpoint/2010/main" val="57932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idx="4294967295"/>
          </p:nvPr>
        </p:nvSpPr>
        <p:spPr>
          <a:xfrm>
            <a:off x="1108400" y="131620"/>
            <a:ext cx="7716982" cy="792163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MI </a:t>
            </a:r>
            <a:r>
              <a:rPr lang="en-US" sz="3200" b="1" dirty="0" smtClean="0">
                <a:solidFill>
                  <a:schemeClr val="tx1"/>
                </a:solidFill>
              </a:rPr>
              <a:t>of </a:t>
            </a:r>
            <a:r>
              <a:rPr lang="en-US" sz="3200" b="1" dirty="0">
                <a:solidFill>
                  <a:schemeClr val="tx1"/>
                </a:solidFill>
              </a:rPr>
              <a:t>land </a:t>
            </a:r>
            <a:r>
              <a:rPr lang="en-US" sz="3200" b="1" dirty="0" smtClean="0">
                <a:solidFill>
                  <a:schemeClr val="tx1"/>
                </a:solidFill>
              </a:rPr>
              <a:t>size, descriptive </a:t>
            </a:r>
            <a:r>
              <a:rPr lang="en-US" sz="3200" b="1" dirty="0" smtClean="0">
                <a:solidFill>
                  <a:schemeClr val="tx1"/>
                </a:solidFill>
              </a:rPr>
              <a:t>statistics</a:t>
            </a:r>
            <a:br>
              <a:rPr lang="en-US" sz="3200" b="1" dirty="0" smtClean="0">
                <a:solidFill>
                  <a:schemeClr val="tx1"/>
                </a:solidFill>
              </a:rPr>
            </a:br>
            <a:r>
              <a:rPr lang="en-US" sz="3200" b="1" dirty="0" smtClean="0">
                <a:solidFill>
                  <a:schemeClr val="tx1"/>
                </a:solidFill>
              </a:rPr>
              <a:t>Tanzania LSMS-ISA*</a:t>
            </a:r>
            <a:endParaRPr lang="en-US" sz="32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355541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Kilic</a:t>
            </a:r>
            <a:r>
              <a:rPr lang="en-US" sz="1200" dirty="0"/>
              <a:t>, T., </a:t>
            </a:r>
            <a:r>
              <a:rPr lang="en-US" sz="1200" dirty="0" err="1"/>
              <a:t>Zezza</a:t>
            </a:r>
            <a:r>
              <a:rPr lang="en-US" sz="1200" dirty="0"/>
              <a:t>, A., </a:t>
            </a:r>
            <a:r>
              <a:rPr lang="en-US" sz="1200" dirty="0" err="1"/>
              <a:t>Carletto</a:t>
            </a:r>
            <a:r>
              <a:rPr lang="en-US" sz="1200" dirty="0"/>
              <a:t>, C., and </a:t>
            </a:r>
            <a:r>
              <a:rPr lang="en-US" sz="1200" dirty="0" err="1"/>
              <a:t>Savastano</a:t>
            </a:r>
            <a:r>
              <a:rPr lang="en-US" sz="1200" dirty="0"/>
              <a:t>, S. (2013). "</a:t>
            </a:r>
            <a:r>
              <a:rPr lang="en-US" sz="1200" dirty="0" err="1"/>
              <a:t>Missingness</a:t>
            </a:r>
            <a:r>
              <a:rPr lang="en-US" sz="1200" dirty="0"/>
              <a:t> in action: selectivity bias in GPS-based land area measurements." World Bank Policy Research Paper No. 6490. http://elibrary.worldbank.org/doi/pdf/10.1596/1813-9450-6490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5014956"/>
              </p:ext>
            </p:extLst>
          </p:nvPr>
        </p:nvGraphicFramePr>
        <p:xfrm>
          <a:off x="1268585" y="1104537"/>
          <a:ext cx="6431391" cy="50323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2181"/>
                <a:gridCol w="1221168"/>
                <a:gridCol w="790242"/>
                <a:gridCol w="838200"/>
                <a:gridCol w="609600"/>
              </a:tblGrid>
              <a:tr h="200755">
                <a:tc>
                  <a:txBody>
                    <a:bodyPr/>
                    <a:lstStyle/>
                    <a:p>
                      <a:pPr algn="ctr" fontAlgn="ctr">
                        <a:buClr>
                          <a:srgbClr val="000000"/>
                        </a:buClr>
                        <a:buSzPts val="1000"/>
                        <a:buFont typeface="Times New Roman"/>
                        <a:buNone/>
                      </a:pP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Cambria Math" pitchFamily="18" charset="0"/>
                          <a:ea typeface="Cambria Math" pitchFamily="18" charset="0"/>
                        </a:rPr>
                        <a:t>Entire </a:t>
                      </a:r>
                      <a:r>
                        <a:rPr lang="en-US" sz="1500" b="1" baseline="0" dirty="0" smtClean="0">
                          <a:latin typeface="Cambria Math" pitchFamily="18" charset="0"/>
                          <a:ea typeface="Cambria Math" pitchFamily="18" charset="0"/>
                        </a:rPr>
                        <a:t> </a:t>
                      </a:r>
                      <a:r>
                        <a:rPr lang="en-US" sz="1500" b="1" dirty="0" smtClean="0">
                          <a:latin typeface="Cambria Math" pitchFamily="18" charset="0"/>
                          <a:ea typeface="Cambria Math" pitchFamily="18" charset="0"/>
                        </a:rPr>
                        <a:t>Sample</a:t>
                      </a:r>
                      <a:endParaRPr lang="en-US" sz="1500" b="1" baseline="0" dirty="0" smtClean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Cambria Math" pitchFamily="18" charset="0"/>
                          <a:ea typeface="Cambria Math" pitchFamily="18" charset="0"/>
                        </a:rPr>
                        <a:t>W/</a:t>
                      </a:r>
                      <a:r>
                        <a:rPr lang="en-US" sz="1500" b="1" baseline="0" dirty="0" smtClean="0">
                          <a:latin typeface="Cambria Math" pitchFamily="18" charset="0"/>
                          <a:ea typeface="Cambria Math" pitchFamily="18" charset="0"/>
                        </a:rPr>
                        <a:t> </a:t>
                      </a:r>
                      <a:r>
                        <a:rPr lang="en-US" sz="1500" b="1" dirty="0" smtClean="0">
                          <a:latin typeface="Cambria Math" pitchFamily="18" charset="0"/>
                          <a:ea typeface="Cambria Math" pitchFamily="18" charset="0"/>
                        </a:rPr>
                        <a:t>GPS</a:t>
                      </a:r>
                      <a:endParaRPr lang="en-US" sz="1500" b="1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Cambria Math" pitchFamily="18" charset="0"/>
                          <a:ea typeface="Cambria Math" pitchFamily="18" charset="0"/>
                        </a:rPr>
                        <a:t>W/o</a:t>
                      </a:r>
                      <a:r>
                        <a:rPr lang="en-US" sz="1500" b="1" baseline="0" dirty="0" smtClean="0">
                          <a:latin typeface="Cambria Math" pitchFamily="18" charset="0"/>
                          <a:ea typeface="Cambria Math" pitchFamily="18" charset="0"/>
                        </a:rPr>
                        <a:t> </a:t>
                      </a:r>
                      <a:r>
                        <a:rPr lang="en-US" sz="1500" b="1" dirty="0" smtClean="0">
                          <a:latin typeface="Cambria Math" pitchFamily="18" charset="0"/>
                          <a:ea typeface="Cambria Math" pitchFamily="18" charset="0"/>
                        </a:rPr>
                        <a:t>GPS</a:t>
                      </a:r>
                      <a:endParaRPr lang="en-US" sz="1500" b="1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385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Observations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4,333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2,814</a:t>
                      </a:r>
                      <a:b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</a:br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(65</a:t>
                      </a:r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%)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 dirty="0" smtClean="0">
                          <a:solidFill>
                            <a:srgbClr val="FF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1,519</a:t>
                      </a:r>
                      <a:br>
                        <a:rPr lang="en-US" sz="1500" b="0" i="0" u="none" strike="noStrike" dirty="0" smtClean="0">
                          <a:solidFill>
                            <a:srgbClr val="FF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</a:br>
                      <a:r>
                        <a:rPr lang="en-US" sz="1500" b="0" i="0" u="none" strike="noStrike" dirty="0" smtClean="0">
                          <a:solidFill>
                            <a:srgbClr val="FF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(35%)</a:t>
                      </a:r>
                      <a:endParaRPr lang="en-US" sz="1500" b="0" i="0" u="none" strike="noStrike" dirty="0">
                        <a:solidFill>
                          <a:srgbClr val="FF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00515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GPS-Based</a:t>
                      </a:r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Plot 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Area (Acres)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2.13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2.13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--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1" u="none" strike="noStrike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5326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Farmer-Reported </a:t>
                      </a:r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Plot 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Area (Acres)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2.05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2.00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2.12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5326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Less Than 15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Mins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Away 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from HH  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0.62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0.80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0.31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***</a:t>
                      </a:r>
                    </a:p>
                  </a:txBody>
                  <a:tcPr marL="9525" marR="9525" marT="9525" marB="0" anchor="ctr"/>
                </a:tc>
              </a:tr>
              <a:tr h="35326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15-30 </a:t>
                      </a: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Mins</a:t>
                      </a:r>
                      <a:r>
                        <a:rPr lang="en-US" sz="1500" b="0" i="0" u="none" strike="noStrike" baseline="0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Away 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from HH  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0.17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0.14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0.21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***</a:t>
                      </a:r>
                    </a:p>
                  </a:txBody>
                  <a:tcPr marL="9525" marR="9525" marT="9525" marB="0" anchor="ctr"/>
                </a:tc>
              </a:tr>
              <a:tr h="35326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30+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Mins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Away 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from HH 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0.22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0.06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0.48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***</a:t>
                      </a:r>
                    </a:p>
                  </a:txBody>
                  <a:tcPr marL="9525" marR="9525" marT="9525" marB="0" anchor="ctr"/>
                </a:tc>
              </a:tr>
              <a:tr h="35326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Rented/Other  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0.26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0.14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0.46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***</a:t>
                      </a:r>
                    </a:p>
                  </a:txBody>
                  <a:tcPr marL="9525" marR="9525" marT="9525" marB="0" anchor="ctr"/>
                </a:tc>
              </a:tr>
              <a:tr h="2826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Hilly, Steep or Valley  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0.20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0.17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0.25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***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5326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# of Plots in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Holding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3.31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3.17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3.54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***</a:t>
                      </a:r>
                    </a:p>
                  </a:txBody>
                  <a:tcPr marL="9525" marR="9525" marT="9525" marB="0" anchor="ctr"/>
                </a:tc>
              </a:tr>
              <a:tr h="2826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Mover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Original 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HH  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0.04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0.01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0.09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***</a:t>
                      </a:r>
                    </a:p>
                  </a:txBody>
                  <a:tcPr marL="9525" marR="9525" marT="9525" marB="0" anchor="ctr"/>
                </a:tc>
              </a:tr>
              <a:tr h="31743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Split-Off HH 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0.13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0.06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0.25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***</a:t>
                      </a:r>
                    </a:p>
                  </a:txBody>
                  <a:tcPr marL="9525" marR="9525" marT="9525" marB="0" anchor="ctr"/>
                </a:tc>
              </a:tr>
              <a:tr h="3280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Wealth Index (2005/06)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-0.66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-0.77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-0.47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***</a:t>
                      </a:r>
                    </a:p>
                  </a:txBody>
                  <a:tcPr marL="9525" marR="9525" marT="9525" marB="0" anchor="ctr"/>
                </a:tc>
              </a:tr>
              <a:tr h="696711">
                <a:tc gridSpan="5"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Note: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 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Results from tests of mean differences reported.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*** p&lt;0.01, ** p&lt;0.05, * p&lt;0.1. Statistics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 weighted through the use of household sampling weights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.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† denotes a dummy variable. 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684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idx="4294967295"/>
          </p:nvPr>
        </p:nvSpPr>
        <p:spPr>
          <a:xfrm>
            <a:off x="886720" y="353300"/>
            <a:ext cx="8229600" cy="792163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MI </a:t>
            </a:r>
            <a:r>
              <a:rPr lang="en-US" sz="3200" b="1" dirty="0">
                <a:solidFill>
                  <a:schemeClr val="tx1"/>
                </a:solidFill>
              </a:rPr>
              <a:t>of land </a:t>
            </a:r>
            <a:r>
              <a:rPr lang="en-US" sz="3200" b="1" dirty="0" smtClean="0">
                <a:solidFill>
                  <a:schemeClr val="tx1"/>
                </a:solidFill>
              </a:rPr>
              <a:t>size, conditional </a:t>
            </a:r>
            <a:r>
              <a:rPr lang="en-US" sz="3200" b="1" dirty="0" smtClean="0">
                <a:solidFill>
                  <a:schemeClr val="tx1"/>
                </a:solidFill>
              </a:rPr>
              <a:t>mean</a:t>
            </a:r>
            <a:br>
              <a:rPr lang="en-US" sz="3200" b="1" dirty="0" smtClean="0">
                <a:solidFill>
                  <a:schemeClr val="tx1"/>
                </a:solidFill>
              </a:rPr>
            </a:br>
            <a:r>
              <a:rPr lang="en-US" sz="3200" b="1" dirty="0" smtClean="0">
                <a:solidFill>
                  <a:schemeClr val="tx1"/>
                </a:solidFill>
              </a:rPr>
              <a:t>Examples from Uganda &amp; Tanzania</a:t>
            </a:r>
            <a:r>
              <a:rPr lang="en-US" sz="3200" b="1" dirty="0" smtClean="0">
                <a:solidFill>
                  <a:schemeClr val="tx1"/>
                </a:solidFill>
              </a:rPr>
              <a:t>*</a:t>
            </a:r>
            <a:endParaRPr lang="en-US" sz="32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355541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Kilic</a:t>
            </a:r>
            <a:r>
              <a:rPr lang="en-US" sz="1200" dirty="0"/>
              <a:t>, T., </a:t>
            </a:r>
            <a:r>
              <a:rPr lang="en-US" sz="1200" dirty="0" err="1"/>
              <a:t>Zezza</a:t>
            </a:r>
            <a:r>
              <a:rPr lang="en-US" sz="1200" dirty="0"/>
              <a:t>, A., </a:t>
            </a:r>
            <a:r>
              <a:rPr lang="en-US" sz="1200" dirty="0" err="1"/>
              <a:t>Carletto</a:t>
            </a:r>
            <a:r>
              <a:rPr lang="en-US" sz="1200" dirty="0"/>
              <a:t>, C., and </a:t>
            </a:r>
            <a:r>
              <a:rPr lang="en-US" sz="1200" dirty="0" err="1"/>
              <a:t>Savastano</a:t>
            </a:r>
            <a:r>
              <a:rPr lang="en-US" sz="1200" dirty="0"/>
              <a:t>, S. (2013). "</a:t>
            </a:r>
            <a:r>
              <a:rPr lang="en-US" sz="1200" dirty="0" err="1"/>
              <a:t>Missingness</a:t>
            </a:r>
            <a:r>
              <a:rPr lang="en-US" sz="1200" dirty="0"/>
              <a:t> in action: selectivity bias in GPS-based land area measurements." World Bank Policy Research Paper No. 6490. http://elibrary.worldbank.org/doi/pdf/10.1596/1813-9450-6490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77537"/>
              </p:ext>
            </p:extLst>
          </p:nvPr>
        </p:nvGraphicFramePr>
        <p:xfrm>
          <a:off x="1012625" y="1904319"/>
          <a:ext cx="6810947" cy="2907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2266"/>
                <a:gridCol w="1438656"/>
                <a:gridCol w="1470025"/>
              </a:tblGrid>
              <a:tr h="318933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Selected</a:t>
                      </a:r>
                      <a:r>
                        <a:rPr lang="en-US" sz="1600" b="1" i="0" u="none" strike="noStrike" baseline="0" dirty="0" smtClean="0">
                          <a:solidFill>
                            <a:srgbClr val="FF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 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bg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OLS Regression Results  Underlying Multiple Imputation</a:t>
                      </a:r>
                    </a:p>
                    <a:p>
                      <a:pPr algn="ctr" fontAlgn="b"/>
                      <a:r>
                        <a:rPr lang="en-US" sz="1600" b="1" i="0" u="none" strike="noStrike" baseline="0" dirty="0" smtClean="0">
                          <a:solidFill>
                            <a:schemeClr val="bg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Dependent Variable = GPS-Based Plot Area (Acres)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baseline="0" dirty="0" smtClean="0">
                        <a:solidFill>
                          <a:schemeClr val="bg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9621">
                <a:tc>
                  <a:txBody>
                    <a:bodyPr/>
                    <a:lstStyle/>
                    <a:p>
                      <a:pPr algn="l" fontAlgn="b"/>
                      <a:endParaRPr lang="en-US" sz="1600" b="1" i="1" u="none" strike="noStrike" dirty="0">
                        <a:solidFill>
                          <a:srgbClr val="0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 </a:t>
                      </a:r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UNPS 2009/10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TZNPS 2010/11</a:t>
                      </a:r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Farmer-Reported </a:t>
                      </a:r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Plot Area (Acres)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0.945***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0.866***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Log [Value of Plot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Output]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0.023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0.056***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Log [Value of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Plot Input]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0.027**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0.032***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1705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# of Plots in Holding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-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0.141***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-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0.094**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District &amp; Enumerator Fixed Effects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YES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YES</a:t>
                      </a:r>
                    </a:p>
                  </a:txBody>
                  <a:tcPr marL="9525" marR="9525" marT="9525" marB="0" anchor="ctr"/>
                </a:tc>
              </a:tr>
              <a:tr h="2896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Observations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2,814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3,363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R2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0.658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0.688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184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MI </a:t>
            </a:r>
            <a:r>
              <a:rPr lang="en-US" sz="3200" b="1" dirty="0">
                <a:solidFill>
                  <a:schemeClr val="tx1"/>
                </a:solidFill>
              </a:rPr>
              <a:t>of land </a:t>
            </a:r>
            <a:r>
              <a:rPr lang="en-US" sz="3200" b="1" dirty="0" smtClean="0">
                <a:solidFill>
                  <a:schemeClr val="tx1"/>
                </a:solidFill>
              </a:rPr>
              <a:t>size, </a:t>
            </a:r>
            <a:r>
              <a:rPr lang="en-US" sz="3200" b="1" dirty="0" smtClean="0">
                <a:solidFill>
                  <a:schemeClr val="tx1"/>
                </a:solidFill>
              </a:rPr>
              <a:t>implications for productivity </a:t>
            </a:r>
            <a:br>
              <a:rPr lang="en-US" sz="3200" b="1" dirty="0" smtClean="0">
                <a:solidFill>
                  <a:schemeClr val="tx1"/>
                </a:solidFill>
              </a:rPr>
            </a:br>
            <a:r>
              <a:rPr lang="en-US" sz="3200" b="1" dirty="0" smtClean="0">
                <a:solidFill>
                  <a:schemeClr val="tx1"/>
                </a:solidFill>
              </a:rPr>
              <a:t>Uganda  &amp; Tanzania</a:t>
            </a:r>
            <a:r>
              <a:rPr lang="en-US" sz="3200" b="1" dirty="0" smtClean="0">
                <a:solidFill>
                  <a:schemeClr val="tx1"/>
                </a:solidFill>
              </a:rPr>
              <a:t>*</a:t>
            </a:r>
            <a:endParaRPr lang="en-US" sz="3200" b="1" dirty="0">
              <a:latin typeface="Cambria Math" pitchFamily="18" charset="0"/>
              <a:ea typeface="Cambria Math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3053760"/>
              </p:ext>
            </p:extLst>
          </p:nvPr>
        </p:nvGraphicFramePr>
        <p:xfrm>
          <a:off x="457200" y="1573768"/>
          <a:ext cx="8229818" cy="33280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418"/>
                <a:gridCol w="1547673"/>
                <a:gridCol w="1185909"/>
                <a:gridCol w="1185909"/>
                <a:gridCol w="1185909"/>
              </a:tblGrid>
              <a:tr h="370840">
                <a:tc gridSpan="5"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Selected OLS </a:t>
                      </a:r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Regression Results</a:t>
                      </a:r>
                      <a:br>
                        <a:rPr lang="en-US" sz="1800" b="1" i="0" u="none" strike="noStrike" dirty="0">
                          <a:solidFill>
                            <a:schemeClr val="bg1"/>
                          </a:solidFill>
                          <a:latin typeface="Cambria Math" pitchFamily="18" charset="0"/>
                          <a:ea typeface="Cambria Math" pitchFamily="18" charset="0"/>
                        </a:rPr>
                      </a:br>
                      <a:r>
                        <a:rPr lang="en-US" sz="1800" b="1" i="1" u="none" strike="noStrike" dirty="0">
                          <a:solidFill>
                            <a:schemeClr val="bg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Dependent Variable = Log Value of </a:t>
                      </a:r>
                      <a:r>
                        <a:rPr lang="en-US" sz="1800" b="1" i="1" u="none" strike="noStrike" dirty="0" smtClean="0">
                          <a:solidFill>
                            <a:schemeClr val="bg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Plot Output/Acre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10753" marR="10753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2260"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 </a:t>
                      </a:r>
                    </a:p>
                  </a:txBody>
                  <a:tcPr marL="10753" marR="10753" marT="9525" marB="0" anchor="ctr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UNPS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 2009/10</a:t>
                      </a:r>
                    </a:p>
                  </a:txBody>
                  <a:tcPr marL="10753" marR="10753" marT="9525" marB="0" anchor="ctr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TZNPS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 2010/11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10753" marR="10753" marT="9525" marB="0" anchor="ctr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370840">
                <a:tc vMerge="1">
                  <a:txBody>
                    <a:bodyPr/>
                    <a:lstStyle/>
                    <a:p>
                      <a:pPr algn="ctr" fontAlgn="t"/>
                      <a:endParaRPr lang="en-US" sz="10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[1] </a:t>
                      </a:r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/>
                      </a:r>
                      <a:br>
                        <a:rPr lang="en-US" sz="1600" b="0" i="1" u="none" strike="noStrike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</a:br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Observed </a:t>
                      </a:r>
                    </a:p>
                    <a:p>
                      <a:pPr algn="ctr" fontAlgn="t"/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GPS-Based </a:t>
                      </a:r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/>
                      </a:r>
                      <a:br>
                        <a:rPr lang="en-US" sz="1600" b="0" i="1" u="none" strike="noStrike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</a:br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Parcel </a:t>
                      </a:r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Area</a:t>
                      </a:r>
                    </a:p>
                    <a:p>
                      <a:pPr algn="ctr" fontAlgn="t"/>
                      <a:endParaRPr lang="en-US" sz="1600" b="0" i="1" u="none" strike="noStrike" dirty="0">
                        <a:solidFill>
                          <a:srgbClr val="0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10753" marR="10753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[2] </a:t>
                      </a:r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/>
                      </a:r>
                      <a:br>
                        <a:rPr lang="en-US" sz="1600" b="0" i="1" u="none" strike="noStrike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</a:br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Multiple </a:t>
                      </a:r>
                      <a:endParaRPr lang="en-US" sz="1600" b="0" i="1" u="none" strike="noStrike" dirty="0" smtClean="0">
                        <a:solidFill>
                          <a:srgbClr val="0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  <a:p>
                      <a:pPr algn="ctr" fontAlgn="t"/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Imputed </a:t>
                      </a:r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/>
                      </a:r>
                      <a:br>
                        <a:rPr lang="en-US" sz="1600" b="0" i="1" u="none" strike="noStrike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</a:br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GPS-Based </a:t>
                      </a:r>
                      <a:endParaRPr lang="en-US" sz="1600" b="0" i="1" u="none" strike="noStrike" dirty="0" smtClean="0">
                        <a:solidFill>
                          <a:srgbClr val="0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  <a:p>
                      <a:pPr algn="ctr" fontAlgn="t"/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Parcel </a:t>
                      </a:r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Area</a:t>
                      </a:r>
                    </a:p>
                  </a:txBody>
                  <a:tcPr marL="10753" marR="10753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[3] 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  <a:p>
                      <a:pPr algn="ctr" fontAlgn="t"/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Observed</a:t>
                      </a:r>
                    </a:p>
                    <a:p>
                      <a:pPr algn="ctr" fontAlgn="t"/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GPS-Based </a:t>
                      </a:r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/>
                      </a:r>
                      <a:br>
                        <a:rPr lang="en-US" sz="1600" b="0" i="1" u="none" strike="noStrike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</a:br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Parcel </a:t>
                      </a:r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Area</a:t>
                      </a:r>
                    </a:p>
                    <a:p>
                      <a:pPr algn="ctr" fontAlgn="t"/>
                      <a:endParaRPr lang="en-US" sz="1600" b="0" i="1" u="none" strike="noStrike" dirty="0" smtClean="0">
                        <a:solidFill>
                          <a:srgbClr val="0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10753" marR="10753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[4] </a:t>
                      </a:r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/>
                      </a:r>
                      <a:br>
                        <a:rPr lang="en-US" sz="1600" b="0" i="1" u="none" strike="noStrike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</a:br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Multiple </a:t>
                      </a:r>
                      <a:endParaRPr lang="en-US" sz="1600" b="0" i="1" u="none" strike="noStrike" dirty="0" smtClean="0">
                        <a:solidFill>
                          <a:srgbClr val="0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  <a:p>
                      <a:pPr algn="ctr" fontAlgn="t"/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Imputed </a:t>
                      </a:r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/>
                      </a:r>
                      <a:br>
                        <a:rPr lang="en-US" sz="1600" b="0" i="1" u="none" strike="noStrike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</a:br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GPS-Based </a:t>
                      </a:r>
                      <a:endParaRPr lang="en-US" sz="1600" b="0" i="1" u="none" strike="noStrike" dirty="0" smtClean="0">
                        <a:solidFill>
                          <a:srgbClr val="0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  <a:p>
                      <a:pPr algn="ctr" fontAlgn="t"/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Parcel </a:t>
                      </a:r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Area</a:t>
                      </a:r>
                    </a:p>
                  </a:txBody>
                  <a:tcPr marL="10753" marR="10753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Log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Plot Area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[Acres]</a:t>
                      </a:r>
                    </a:p>
                  </a:txBody>
                  <a:tcPr marL="10753" marR="10753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-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0.388***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10753" marR="10753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-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0.515***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10753" marR="10753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-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0.448***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10753" marR="10753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-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0.487***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10753" marR="10753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Observations</a:t>
                      </a:r>
                    </a:p>
                  </a:txBody>
                  <a:tcPr marL="10753" marR="10753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2,814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10753" marR="10753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4,333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10753" marR="10753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3,383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10753" marR="10753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4,121</a:t>
                      </a:r>
                    </a:p>
                  </a:txBody>
                  <a:tcPr marL="10753" marR="10753" marT="9525" marB="0" anchor="ctr"/>
                </a:tc>
              </a:tr>
              <a:tr h="370840">
                <a:tc gridSpan="5"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Note: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*** p&lt;0.01, ** p&lt;0.05, * p&lt;0.1. </a:t>
                      </a:r>
                    </a:p>
                    <a:p>
                      <a:pPr algn="l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Complex survey regressions underlie the combined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 MI estimates reported here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.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10753" marR="10753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6355541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Kilic</a:t>
            </a:r>
            <a:r>
              <a:rPr lang="en-US" sz="1200" dirty="0"/>
              <a:t>, T., </a:t>
            </a:r>
            <a:r>
              <a:rPr lang="en-US" sz="1200" dirty="0" err="1"/>
              <a:t>Zezza</a:t>
            </a:r>
            <a:r>
              <a:rPr lang="en-US" sz="1200" dirty="0"/>
              <a:t>, A., </a:t>
            </a:r>
            <a:r>
              <a:rPr lang="en-US" sz="1200" dirty="0" err="1"/>
              <a:t>Carletto</a:t>
            </a:r>
            <a:r>
              <a:rPr lang="en-US" sz="1200" dirty="0"/>
              <a:t>, C., and </a:t>
            </a:r>
            <a:r>
              <a:rPr lang="en-US" sz="1200" dirty="0" err="1"/>
              <a:t>Savastano</a:t>
            </a:r>
            <a:r>
              <a:rPr lang="en-US" sz="1200" dirty="0"/>
              <a:t>, S. (2013). "</a:t>
            </a:r>
            <a:r>
              <a:rPr lang="en-US" sz="1200" dirty="0" err="1"/>
              <a:t>Missingness</a:t>
            </a:r>
            <a:r>
              <a:rPr lang="en-US" sz="1200" dirty="0"/>
              <a:t> in action: selectivity bias in GPS-based land area measurements." World Bank Policy Research Paper No. 6490. http://elibrary.worldbank.org/doi/pdf/10.1596/1813-9450-6490</a:t>
            </a:r>
          </a:p>
        </p:txBody>
      </p:sp>
      <p:sp>
        <p:nvSpPr>
          <p:cNvPr id="7" name="Content Placeholder 4"/>
          <p:cNvSpPr txBox="1">
            <a:spLocks/>
          </p:cNvSpPr>
          <p:nvPr/>
        </p:nvSpPr>
        <p:spPr bwMode="auto">
          <a:xfrm>
            <a:off x="457200" y="960437"/>
            <a:ext cx="8229600" cy="536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800" dirty="0" smtClean="0">
              <a:latin typeface="Cambria Math" pitchFamily="18" charset="0"/>
              <a:ea typeface="Cambria Math" pitchFamily="18" charset="0"/>
            </a:endParaRPr>
          </a:p>
          <a:p>
            <a:endParaRPr lang="en-US" sz="800" dirty="0">
              <a:latin typeface="Cambria Math" pitchFamily="18" charset="0"/>
              <a:ea typeface="Cambria Math" pitchFamily="18" charset="0"/>
            </a:endParaRPr>
          </a:p>
          <a:p>
            <a:endParaRPr lang="en-US" sz="800" dirty="0" smtClean="0">
              <a:latin typeface="Cambria Math" pitchFamily="18" charset="0"/>
              <a:ea typeface="Cambria Math" pitchFamily="18" charset="0"/>
            </a:endParaRPr>
          </a:p>
          <a:p>
            <a:endParaRPr lang="en-US" sz="800" dirty="0">
              <a:latin typeface="Cambria Math" pitchFamily="18" charset="0"/>
              <a:ea typeface="Cambria Math" pitchFamily="18" charset="0"/>
            </a:endParaRPr>
          </a:p>
          <a:p>
            <a:endParaRPr lang="en-US" sz="800" dirty="0" smtClean="0">
              <a:latin typeface="Cambria Math" pitchFamily="18" charset="0"/>
              <a:ea typeface="Cambria Math" pitchFamily="18" charset="0"/>
            </a:endParaRPr>
          </a:p>
          <a:p>
            <a:endParaRPr lang="en-US" sz="800" dirty="0">
              <a:latin typeface="Cambria Math" pitchFamily="18" charset="0"/>
              <a:ea typeface="Cambria Math" pitchFamily="18" charset="0"/>
            </a:endParaRPr>
          </a:p>
          <a:p>
            <a:endParaRPr lang="en-US" sz="800" dirty="0" smtClean="0">
              <a:latin typeface="Cambria Math" pitchFamily="18" charset="0"/>
              <a:ea typeface="Cambria Math" pitchFamily="18" charset="0"/>
            </a:endParaRPr>
          </a:p>
          <a:p>
            <a:endParaRPr lang="en-US" sz="800" dirty="0">
              <a:latin typeface="Cambria Math" pitchFamily="18" charset="0"/>
              <a:ea typeface="Cambria Math" pitchFamily="18" charset="0"/>
            </a:endParaRPr>
          </a:p>
          <a:p>
            <a:endParaRPr lang="en-US" sz="800" dirty="0" smtClean="0">
              <a:latin typeface="Cambria Math" pitchFamily="18" charset="0"/>
              <a:ea typeface="Cambria Math" pitchFamily="18" charset="0"/>
            </a:endParaRPr>
          </a:p>
          <a:p>
            <a:endParaRPr lang="en-US" sz="800" dirty="0">
              <a:latin typeface="Cambria Math" pitchFamily="18" charset="0"/>
              <a:ea typeface="Cambria Math" pitchFamily="18" charset="0"/>
            </a:endParaRPr>
          </a:p>
          <a:p>
            <a:endParaRPr lang="en-US" sz="800" dirty="0" smtClean="0">
              <a:latin typeface="Cambria Math" pitchFamily="18" charset="0"/>
              <a:ea typeface="Cambria Math" pitchFamily="18" charset="0"/>
            </a:endParaRPr>
          </a:p>
          <a:p>
            <a:endParaRPr lang="en-US" sz="800" dirty="0">
              <a:latin typeface="Cambria Math" pitchFamily="18" charset="0"/>
              <a:ea typeface="Cambria Math" pitchFamily="18" charset="0"/>
            </a:endParaRPr>
          </a:p>
          <a:p>
            <a:endParaRPr lang="en-US" sz="800" dirty="0" smtClean="0">
              <a:latin typeface="Cambria Math" pitchFamily="18" charset="0"/>
              <a:ea typeface="Cambria Math" pitchFamily="18" charset="0"/>
            </a:endParaRPr>
          </a:p>
          <a:p>
            <a:endParaRPr lang="en-US" sz="800" dirty="0">
              <a:latin typeface="Cambria Math" pitchFamily="18" charset="0"/>
              <a:ea typeface="Cambria Math" pitchFamily="18" charset="0"/>
            </a:endParaRPr>
          </a:p>
          <a:p>
            <a:endParaRPr lang="en-US" sz="800" dirty="0" smtClean="0">
              <a:latin typeface="Cambria Math" pitchFamily="18" charset="0"/>
              <a:ea typeface="Cambria Math" pitchFamily="18" charset="0"/>
            </a:endParaRPr>
          </a:p>
          <a:p>
            <a:endParaRPr lang="en-US" sz="800" dirty="0">
              <a:latin typeface="Cambria Math" pitchFamily="18" charset="0"/>
              <a:ea typeface="Cambria Math" pitchFamily="18" charset="0"/>
            </a:endParaRPr>
          </a:p>
          <a:p>
            <a:endParaRPr lang="en-US" sz="800" dirty="0" smtClean="0">
              <a:latin typeface="Cambria Math" pitchFamily="18" charset="0"/>
              <a:ea typeface="Cambria Math" pitchFamily="18" charset="0"/>
            </a:endParaRPr>
          </a:p>
          <a:p>
            <a:endParaRPr lang="en-US" sz="800" dirty="0">
              <a:latin typeface="Cambria Math" pitchFamily="18" charset="0"/>
              <a:ea typeface="Cambria Math" pitchFamily="18" charset="0"/>
            </a:endParaRPr>
          </a:p>
          <a:p>
            <a:endParaRPr lang="en-US" sz="800" dirty="0" smtClean="0">
              <a:latin typeface="Cambria Math" pitchFamily="18" charset="0"/>
              <a:ea typeface="Cambria Math" pitchFamily="18" charset="0"/>
            </a:endParaRPr>
          </a:p>
          <a:p>
            <a:endParaRPr lang="en-US" sz="800" dirty="0">
              <a:latin typeface="Cambria Math" pitchFamily="18" charset="0"/>
              <a:ea typeface="Cambria Math" pitchFamily="18" charset="0"/>
            </a:endParaRPr>
          </a:p>
          <a:p>
            <a:endParaRPr lang="en-US" sz="800" dirty="0" smtClean="0">
              <a:latin typeface="Cambria Math" pitchFamily="18" charset="0"/>
              <a:ea typeface="Cambria Math" pitchFamily="18" charset="0"/>
            </a:endParaRPr>
          </a:p>
          <a:p>
            <a:endParaRPr lang="en-US" sz="800" dirty="0">
              <a:latin typeface="Cambria Math" pitchFamily="18" charset="0"/>
              <a:ea typeface="Cambria Math" pitchFamily="18" charset="0"/>
            </a:endParaRPr>
          </a:p>
          <a:p>
            <a:endParaRPr lang="en-US" sz="800" dirty="0" smtClean="0">
              <a:latin typeface="Cambria Math" pitchFamily="18" charset="0"/>
              <a:ea typeface="Cambria Math" pitchFamily="18" charset="0"/>
            </a:endParaRPr>
          </a:p>
          <a:p>
            <a:endParaRPr lang="en-US" sz="800" dirty="0">
              <a:latin typeface="Cambria Math" pitchFamily="18" charset="0"/>
              <a:ea typeface="Cambria Math" pitchFamily="18" charset="0"/>
            </a:endParaRPr>
          </a:p>
          <a:p>
            <a:endParaRPr lang="en-US" sz="800" dirty="0" smtClean="0">
              <a:latin typeface="Cambria Math" pitchFamily="18" charset="0"/>
              <a:ea typeface="Cambria Math" pitchFamily="18" charset="0"/>
            </a:endParaRPr>
          </a:p>
          <a:p>
            <a:endParaRPr lang="en-US" sz="800" dirty="0">
              <a:latin typeface="Cambria Math" pitchFamily="18" charset="0"/>
              <a:ea typeface="Cambria Math" pitchFamily="18" charset="0"/>
            </a:endParaRPr>
          </a:p>
          <a:p>
            <a:pPr marL="0" indent="0">
              <a:buNone/>
            </a:pPr>
            <a:endParaRPr lang="en-US" sz="800" dirty="0" smtClean="0">
              <a:latin typeface="Cambria Math" pitchFamily="18" charset="0"/>
              <a:ea typeface="Cambria Math" pitchFamily="18" charset="0"/>
            </a:endParaRPr>
          </a:p>
          <a:p>
            <a:pPr marL="0" indent="0">
              <a:buNone/>
            </a:pPr>
            <a:endParaRPr lang="en-US" sz="2000" b="1" dirty="0">
              <a:latin typeface="Cambria Math" pitchFamily="18" charset="0"/>
              <a:ea typeface="Cambria Math" pitchFamily="18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Stronger Inverse  Relationship between land size and productivity under MI – 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Robust to using District, EA, HH Fixed Effects.</a:t>
            </a:r>
          </a:p>
        </p:txBody>
      </p:sp>
    </p:spTree>
    <p:extLst>
      <p:ext uri="{BB962C8B-B14F-4D97-AF65-F5344CB8AC3E}">
        <p14:creationId xmlns:p14="http://schemas.microsoft.com/office/powerpoint/2010/main" val="309333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609595"/>
            <a:ext cx="7543800" cy="1023258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Nonresponse, overview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93008"/>
            <a:ext cx="8229600" cy="348342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Unit Nonresponse</a:t>
            </a:r>
          </a:p>
          <a:p>
            <a:pPr lvl="1"/>
            <a:r>
              <a:rPr lang="en-US" dirty="0"/>
              <a:t>Does not participate in the survey</a:t>
            </a:r>
          </a:p>
          <a:p>
            <a:r>
              <a:rPr lang="en-US" dirty="0" smtClean="0"/>
              <a:t>Item </a:t>
            </a:r>
            <a:r>
              <a:rPr lang="en-US" dirty="0" smtClean="0"/>
              <a:t>Nonresponse</a:t>
            </a:r>
          </a:p>
          <a:p>
            <a:pPr lvl="1"/>
            <a:r>
              <a:rPr lang="en-US" dirty="0" smtClean="0"/>
              <a:t>Participates </a:t>
            </a:r>
            <a:r>
              <a:rPr lang="en-US" dirty="0" smtClean="0"/>
              <a:t>in survey, but </a:t>
            </a:r>
            <a:r>
              <a:rPr lang="en-US" dirty="0" smtClean="0"/>
              <a:t>does </a:t>
            </a:r>
            <a:r>
              <a:rPr lang="en-US" dirty="0" smtClean="0"/>
              <a:t>not respond to all questions</a:t>
            </a:r>
          </a:p>
          <a:p>
            <a:r>
              <a:rPr lang="en-US" dirty="0" smtClean="0"/>
              <a:t>Nonresponse </a:t>
            </a:r>
            <a:r>
              <a:rPr lang="en-US" dirty="0" smtClean="0"/>
              <a:t>rates are increasing </a:t>
            </a:r>
          </a:p>
          <a:p>
            <a:pPr lvl="1"/>
            <a:r>
              <a:rPr lang="en-US" dirty="0" smtClean="0"/>
              <a:t>Historically with LSMS surveys, unit nonresponse was very low (2% common)</a:t>
            </a:r>
          </a:p>
          <a:p>
            <a:pPr lvl="1"/>
            <a:r>
              <a:rPr lang="en-US" dirty="0" smtClean="0"/>
              <a:t>Unit nonresponse </a:t>
            </a:r>
            <a:r>
              <a:rPr lang="en-US" dirty="0" smtClean="0"/>
              <a:t>rates between 10-30% now becoming more common as overall income levels increasing</a:t>
            </a:r>
          </a:p>
          <a:p>
            <a:pPr lvl="1"/>
            <a:r>
              <a:rPr lang="en-US" dirty="0" smtClean="0"/>
              <a:t>Implications</a:t>
            </a:r>
          </a:p>
          <a:p>
            <a:pPr lvl="2"/>
            <a:r>
              <a:rPr lang="en-US" dirty="0" smtClean="0"/>
              <a:t>Loss of information and </a:t>
            </a:r>
            <a:r>
              <a:rPr lang="en-US" dirty="0" smtClean="0"/>
              <a:t>precision (relatively easier solution).</a:t>
            </a:r>
            <a:endParaRPr lang="en-US" dirty="0" smtClean="0"/>
          </a:p>
          <a:p>
            <a:pPr lvl="2"/>
            <a:r>
              <a:rPr lang="en-US" dirty="0" smtClean="0"/>
              <a:t>Non-response bias when nonrandom</a:t>
            </a:r>
            <a:r>
              <a:rPr lang="en-US" dirty="0" smtClean="0"/>
              <a:t>. (more challenging) </a:t>
            </a:r>
            <a:endParaRPr lang="en-US" dirty="0" smtClean="0"/>
          </a:p>
          <a:p>
            <a:pPr marL="384048" lvl="2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D8FC1-6495-432B-91AE-C8FC7CCBDD3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19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259445"/>
            <a:ext cx="8085651" cy="1450757"/>
          </a:xfrm>
        </p:spPr>
        <p:txBody>
          <a:bodyPr>
            <a:normAutofit fontScale="90000"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Post-Stratification / re-weighting, </a:t>
            </a:r>
            <a:r>
              <a:rPr lang="en-US" sz="4400" b="1" dirty="0" smtClean="0">
                <a:solidFill>
                  <a:schemeClr val="tx1"/>
                </a:solidFill>
              </a:rPr>
              <a:t>Poverty </a:t>
            </a:r>
            <a:r>
              <a:rPr lang="en-US" sz="4400" b="1" dirty="0" smtClean="0">
                <a:solidFill>
                  <a:schemeClr val="tx1"/>
                </a:solidFill>
              </a:rPr>
              <a:t>&amp; Food Assistance in US*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8923"/>
            <a:ext cx="8229600" cy="3440317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Examine how the design of SNAP influences its antipoverty effect</a:t>
            </a:r>
          </a:p>
          <a:p>
            <a:pPr lvl="1"/>
            <a:r>
              <a:rPr lang="en-US" dirty="0"/>
              <a:t>Benefits reach a broad range of low-income, low-asset households,  a  “food NIT “</a:t>
            </a:r>
          </a:p>
          <a:p>
            <a:pPr lvl="1"/>
            <a:r>
              <a:rPr lang="en-US" dirty="0"/>
              <a:t>Progressive benefit structure</a:t>
            </a:r>
            <a:endParaRPr lang="en-US" b="1" dirty="0" smtClean="0"/>
          </a:p>
          <a:p>
            <a:r>
              <a:rPr lang="en-US" b="1" dirty="0" smtClean="0"/>
              <a:t>Estimate </a:t>
            </a:r>
            <a:r>
              <a:rPr lang="en-US" b="1" dirty="0"/>
              <a:t>the reduction in poverty that results from adding SNAP benefits to family income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Rate of poverty and deep poverty</a:t>
            </a:r>
          </a:p>
          <a:p>
            <a:pPr lvl="1"/>
            <a:r>
              <a:rPr lang="en-US" dirty="0"/>
              <a:t>Depth and severity indices ( </a:t>
            </a:r>
            <a:r>
              <a:rPr lang="en-US" dirty="0" smtClean="0"/>
              <a:t>FGT)</a:t>
            </a:r>
          </a:p>
          <a:p>
            <a:pPr>
              <a:defRPr/>
            </a:pPr>
            <a:r>
              <a:rPr lang="en-US" b="1" dirty="0" smtClean="0"/>
              <a:t>Current Population Survey (CPS), source </a:t>
            </a:r>
            <a:r>
              <a:rPr lang="en-US" b="1" dirty="0"/>
              <a:t>for official poverty </a:t>
            </a:r>
            <a:r>
              <a:rPr lang="en-US" b="1" dirty="0" smtClean="0"/>
              <a:t>estimates in US</a:t>
            </a:r>
            <a:endParaRPr lang="en-US" b="1" dirty="0"/>
          </a:p>
          <a:p>
            <a:pPr>
              <a:defRPr/>
            </a:pPr>
            <a:r>
              <a:rPr lang="en-US" b="1" dirty="0" smtClean="0"/>
              <a:t>Suffers </a:t>
            </a:r>
            <a:r>
              <a:rPr lang="en-US" b="1" dirty="0"/>
              <a:t>from under-reporting of program participation and </a:t>
            </a:r>
            <a:r>
              <a:rPr lang="en-US" b="1" dirty="0" smtClean="0"/>
              <a:t>benefits</a:t>
            </a:r>
            <a:endParaRPr lang="en-US" b="1" dirty="0"/>
          </a:p>
          <a:p>
            <a:endParaRPr lang="en-US" b="1" dirty="0"/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D8FC1-6495-432B-91AE-C8FC7CCBDD3F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6355541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Tiehen</a:t>
            </a:r>
            <a:r>
              <a:rPr lang="en-US" sz="1200" dirty="0" smtClean="0"/>
              <a:t>, L., </a:t>
            </a:r>
            <a:r>
              <a:rPr lang="en-US" sz="1200" dirty="0" err="1" smtClean="0"/>
              <a:t>Jolliffe</a:t>
            </a:r>
            <a:r>
              <a:rPr lang="en-US" sz="1200" dirty="0" smtClean="0"/>
              <a:t>, D., </a:t>
            </a:r>
            <a:r>
              <a:rPr lang="en-US" sz="1200" dirty="0" err="1" smtClean="0"/>
              <a:t>Smeeding</a:t>
            </a:r>
            <a:r>
              <a:rPr lang="en-US" sz="1200" dirty="0" smtClean="0"/>
              <a:t>, T. “The Effect of SNAP on Poverty”, Brookings Institute Conference paper, 2013. </a:t>
            </a:r>
          </a:p>
          <a:p>
            <a:r>
              <a:rPr lang="en-US" sz="1200" dirty="0" err="1" smtClean="0"/>
              <a:t>Tiehen</a:t>
            </a:r>
            <a:r>
              <a:rPr lang="en-US" sz="1200" dirty="0" smtClean="0"/>
              <a:t>, L. </a:t>
            </a:r>
            <a:r>
              <a:rPr lang="en-US" sz="1200" dirty="0" err="1" smtClean="0"/>
              <a:t>Jolliffe</a:t>
            </a:r>
            <a:r>
              <a:rPr lang="en-US" sz="1200" dirty="0" smtClean="0"/>
              <a:t>, D. </a:t>
            </a:r>
            <a:r>
              <a:rPr lang="en-US" sz="1200" dirty="0" err="1" smtClean="0"/>
              <a:t>Gundersen</a:t>
            </a:r>
            <a:r>
              <a:rPr lang="en-US" sz="1200" dirty="0" smtClean="0"/>
              <a:t>, C. “Poverty and Food Assistance during the Great Recession” 2013, working paper.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4845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259445"/>
            <a:ext cx="8085651" cy="1450757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Distribution of Food Assistance benefits in US*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D8FC1-6495-432B-91AE-C8FC7CCBDD3F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6355541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Tiehen</a:t>
            </a:r>
            <a:r>
              <a:rPr lang="en-US" sz="1200" dirty="0" smtClean="0"/>
              <a:t>, L., </a:t>
            </a:r>
            <a:r>
              <a:rPr lang="en-US" sz="1200" dirty="0" err="1" smtClean="0"/>
              <a:t>Jolliffe</a:t>
            </a:r>
            <a:r>
              <a:rPr lang="en-US" sz="1200" dirty="0" smtClean="0"/>
              <a:t>, D., </a:t>
            </a:r>
            <a:r>
              <a:rPr lang="en-US" sz="1200" dirty="0" err="1" smtClean="0"/>
              <a:t>Smeeding</a:t>
            </a:r>
            <a:r>
              <a:rPr lang="en-US" sz="1200" dirty="0" smtClean="0"/>
              <a:t>, T. “The Effect of SNAP on Poverty”, Brookings Institute Conference paper, 2013. </a:t>
            </a:r>
          </a:p>
          <a:p>
            <a:r>
              <a:rPr lang="en-US" sz="1200" dirty="0" err="1" smtClean="0"/>
              <a:t>Tiehen</a:t>
            </a:r>
            <a:r>
              <a:rPr lang="en-US" sz="1200" dirty="0" smtClean="0"/>
              <a:t>, L. </a:t>
            </a:r>
            <a:r>
              <a:rPr lang="en-US" sz="1200" dirty="0" err="1" smtClean="0"/>
              <a:t>Jolliffe</a:t>
            </a:r>
            <a:r>
              <a:rPr lang="en-US" sz="1200" dirty="0" smtClean="0"/>
              <a:t>, D. </a:t>
            </a:r>
            <a:r>
              <a:rPr lang="en-US" sz="1200" dirty="0" err="1" smtClean="0"/>
              <a:t>Gundersen</a:t>
            </a:r>
            <a:r>
              <a:rPr lang="en-US" sz="1200" dirty="0" smtClean="0"/>
              <a:t>, C. “Poverty and Food Assistance during the Great Recession” 2013, working paper. </a:t>
            </a:r>
            <a:endParaRPr lang="en-US" sz="12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368" y="1865022"/>
            <a:ext cx="7098673" cy="416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314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259445"/>
            <a:ext cx="8085651" cy="1450757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Poverty </a:t>
            </a:r>
            <a:r>
              <a:rPr lang="en-US" sz="4400" b="1" dirty="0" smtClean="0">
                <a:solidFill>
                  <a:schemeClr val="tx1"/>
                </a:solidFill>
              </a:rPr>
              <a:t>and Food </a:t>
            </a:r>
            <a:r>
              <a:rPr lang="en-US" sz="4400" b="1" dirty="0" smtClean="0">
                <a:solidFill>
                  <a:schemeClr val="tx1"/>
                </a:solidFill>
              </a:rPr>
              <a:t>Assistance in US*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D8FC1-6495-432B-91AE-C8FC7CCBDD3F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6355541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Tiehen</a:t>
            </a:r>
            <a:r>
              <a:rPr lang="en-US" sz="1200" dirty="0" smtClean="0"/>
              <a:t>, L., </a:t>
            </a:r>
            <a:r>
              <a:rPr lang="en-US" sz="1200" dirty="0" err="1" smtClean="0"/>
              <a:t>Jolliffe</a:t>
            </a:r>
            <a:r>
              <a:rPr lang="en-US" sz="1200" dirty="0" smtClean="0"/>
              <a:t>, D., </a:t>
            </a:r>
            <a:r>
              <a:rPr lang="en-US" sz="1200" dirty="0" err="1" smtClean="0"/>
              <a:t>Smeeding</a:t>
            </a:r>
            <a:r>
              <a:rPr lang="en-US" sz="1200" dirty="0" smtClean="0"/>
              <a:t>, T. “The Effect of SNAP on Poverty”, Brookings Institute Conference paper, 2013. </a:t>
            </a:r>
          </a:p>
          <a:p>
            <a:r>
              <a:rPr lang="en-US" sz="1200" dirty="0" err="1" smtClean="0"/>
              <a:t>Tiehen</a:t>
            </a:r>
            <a:r>
              <a:rPr lang="en-US" sz="1200" dirty="0" smtClean="0"/>
              <a:t>, L. </a:t>
            </a:r>
            <a:r>
              <a:rPr lang="en-US" sz="1200" dirty="0" err="1" smtClean="0"/>
              <a:t>Jolliffe</a:t>
            </a:r>
            <a:r>
              <a:rPr lang="en-US" sz="1200" dirty="0" smtClean="0"/>
              <a:t>, D. </a:t>
            </a:r>
            <a:r>
              <a:rPr lang="en-US" sz="1200" dirty="0" err="1" smtClean="0"/>
              <a:t>Gundersen</a:t>
            </a:r>
            <a:r>
              <a:rPr lang="en-US" sz="1200" dirty="0" smtClean="0"/>
              <a:t>, C. “Poverty and Food Assistance during the Great Recession” 2013, working paper. </a:t>
            </a:r>
            <a:endParaRPr lang="en-US" sz="1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0211" y="1676401"/>
            <a:ext cx="8353944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895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259445"/>
            <a:ext cx="8085651" cy="1450757"/>
          </a:xfrm>
        </p:spPr>
        <p:txBody>
          <a:bodyPr>
            <a:normAutofit fontScale="90000"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Re-weight based on program data (</a:t>
            </a:r>
            <a:r>
              <a:rPr lang="en-US" sz="4400" b="1" dirty="0" err="1" smtClean="0">
                <a:solidFill>
                  <a:schemeClr val="tx1"/>
                </a:solidFill>
              </a:rPr>
              <a:t>ie</a:t>
            </a:r>
            <a:r>
              <a:rPr lang="en-US" sz="4400" b="1" dirty="0" smtClean="0">
                <a:solidFill>
                  <a:schemeClr val="tx1"/>
                </a:solidFill>
              </a:rPr>
              <a:t>. known population estimates -Poverty </a:t>
            </a:r>
            <a:r>
              <a:rPr lang="en-US" sz="4400" b="1" dirty="0" smtClean="0">
                <a:solidFill>
                  <a:schemeClr val="tx1"/>
                </a:solidFill>
              </a:rPr>
              <a:t>and Food </a:t>
            </a:r>
            <a:r>
              <a:rPr lang="en-US" sz="4400" b="1" dirty="0" smtClean="0">
                <a:solidFill>
                  <a:schemeClr val="tx1"/>
                </a:solidFill>
              </a:rPr>
              <a:t>Assistance*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D8FC1-6495-432B-91AE-C8FC7CCBDD3F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6355541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Tiehen</a:t>
            </a:r>
            <a:r>
              <a:rPr lang="en-US" sz="1200" dirty="0" smtClean="0"/>
              <a:t>, L., </a:t>
            </a:r>
            <a:r>
              <a:rPr lang="en-US" sz="1200" dirty="0" err="1" smtClean="0"/>
              <a:t>Jolliffe</a:t>
            </a:r>
            <a:r>
              <a:rPr lang="en-US" sz="1200" dirty="0" smtClean="0"/>
              <a:t>, D., </a:t>
            </a:r>
            <a:r>
              <a:rPr lang="en-US" sz="1200" dirty="0" err="1" smtClean="0"/>
              <a:t>Smeeding</a:t>
            </a:r>
            <a:r>
              <a:rPr lang="en-US" sz="1200" dirty="0" smtClean="0"/>
              <a:t>, T. “The Effect of SNAP on Poverty”, Brookings Institute Conference paper, 2013. </a:t>
            </a:r>
          </a:p>
          <a:p>
            <a:r>
              <a:rPr lang="en-US" sz="1200" dirty="0" err="1" smtClean="0"/>
              <a:t>Tiehen</a:t>
            </a:r>
            <a:r>
              <a:rPr lang="en-US" sz="1200" dirty="0" smtClean="0"/>
              <a:t>, L. </a:t>
            </a:r>
            <a:r>
              <a:rPr lang="en-US" sz="1200" dirty="0" err="1" smtClean="0"/>
              <a:t>Jolliffe</a:t>
            </a:r>
            <a:r>
              <a:rPr lang="en-US" sz="1200" dirty="0" smtClean="0"/>
              <a:t>, D. </a:t>
            </a:r>
            <a:r>
              <a:rPr lang="en-US" sz="1200" dirty="0" err="1" smtClean="0"/>
              <a:t>Gundersen</a:t>
            </a:r>
            <a:r>
              <a:rPr lang="en-US" sz="1200" dirty="0" smtClean="0"/>
              <a:t>, C. “Poverty and Food Assistance during the Great Recession” 2013, working paper. </a:t>
            </a:r>
            <a:endParaRPr lang="en-US" sz="1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Adjusting for item non-response (participation &amp; value)</a:t>
            </a:r>
            <a:endParaRPr lang="en-US" b="1" dirty="0" smtClean="0"/>
          </a:p>
          <a:p>
            <a:pPr lvl="1"/>
            <a:r>
              <a:rPr lang="en-US" dirty="0" smtClean="0"/>
              <a:t>Use Administrative data on total </a:t>
            </a:r>
            <a:r>
              <a:rPr lang="en-US" b="1" dirty="0" smtClean="0"/>
              <a:t>number of participants</a:t>
            </a:r>
            <a:r>
              <a:rPr lang="en-US" dirty="0" smtClean="0"/>
              <a:t> and total </a:t>
            </a:r>
            <a:r>
              <a:rPr lang="en-US" b="1" dirty="0" smtClean="0"/>
              <a:t>value of benefit</a:t>
            </a:r>
            <a:r>
              <a:rPr lang="en-US" dirty="0" smtClean="0"/>
              <a:t> receipt</a:t>
            </a:r>
          </a:p>
          <a:p>
            <a:pPr lvl="1"/>
            <a:r>
              <a:rPr lang="en-US" dirty="0" smtClean="0"/>
              <a:t>Separate administrative data into </a:t>
            </a:r>
            <a:r>
              <a:rPr lang="en-US" b="1" dirty="0" smtClean="0"/>
              <a:t>two income categories</a:t>
            </a:r>
            <a:r>
              <a:rPr lang="en-US" dirty="0" smtClean="0"/>
              <a:t> – income less than 50% of poverty line and income between 50% - 100% of poverty line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Scale up (uniformly within income class) weights of participants to </a:t>
            </a:r>
            <a:r>
              <a:rPr lang="en-US" b="1" dirty="0" smtClean="0"/>
              <a:t>match administrative population counts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Scale down (uniformly within income class) weights of non-participants to </a:t>
            </a:r>
            <a:r>
              <a:rPr lang="en-US" b="1" dirty="0" smtClean="0"/>
              <a:t>restore official poverty estimates</a:t>
            </a:r>
            <a:r>
              <a:rPr lang="en-US" dirty="0" smtClean="0"/>
              <a:t> (by income class)</a:t>
            </a:r>
          </a:p>
          <a:p>
            <a:pPr lvl="1"/>
            <a:r>
              <a:rPr lang="en-US" dirty="0" smtClean="0"/>
              <a:t>Participation counts, Poverty counts match official data</a:t>
            </a:r>
          </a:p>
          <a:p>
            <a:pPr lvl="1"/>
            <a:r>
              <a:rPr lang="en-US" dirty="0" smtClean="0"/>
              <a:t>Value of SNAP benefits increase substantially, but do not match administrative counts. Scale up value within income class to match administrative totals. </a:t>
            </a:r>
            <a:endParaRPr lang="en-US" dirty="0"/>
          </a:p>
          <a:p>
            <a:pPr lvl="1"/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28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105" y="176318"/>
            <a:ext cx="8085651" cy="1450757"/>
          </a:xfrm>
        </p:spPr>
        <p:txBody>
          <a:bodyPr>
            <a:normAutofit fontScale="90000"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Re-weighting example, </a:t>
            </a:r>
            <a:r>
              <a:rPr lang="en-US" sz="4400" b="1" dirty="0" smtClean="0">
                <a:solidFill>
                  <a:schemeClr val="tx1"/>
                </a:solidFill>
              </a:rPr>
              <a:t>Poverty and Food </a:t>
            </a:r>
            <a:r>
              <a:rPr lang="en-US" sz="4400" b="1" dirty="0" smtClean="0">
                <a:solidFill>
                  <a:schemeClr val="tx1"/>
                </a:solidFill>
              </a:rPr>
              <a:t>Assistance in the US*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D8FC1-6495-432B-91AE-C8FC7CCBDD3F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6355541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Tiehen</a:t>
            </a:r>
            <a:r>
              <a:rPr lang="en-US" sz="1200" dirty="0" smtClean="0"/>
              <a:t>, L., </a:t>
            </a:r>
            <a:r>
              <a:rPr lang="en-US" sz="1200" dirty="0" err="1" smtClean="0"/>
              <a:t>Jolliffe</a:t>
            </a:r>
            <a:r>
              <a:rPr lang="en-US" sz="1200" dirty="0" smtClean="0"/>
              <a:t>, D., </a:t>
            </a:r>
            <a:r>
              <a:rPr lang="en-US" sz="1200" dirty="0" err="1" smtClean="0"/>
              <a:t>Smeeding</a:t>
            </a:r>
            <a:r>
              <a:rPr lang="en-US" sz="1200" dirty="0" smtClean="0"/>
              <a:t>, T. “The Effect of SNAP on Poverty”, Brookings Institute Conference paper, 2013. </a:t>
            </a:r>
          </a:p>
          <a:p>
            <a:r>
              <a:rPr lang="en-US" sz="1200" dirty="0" err="1" smtClean="0"/>
              <a:t>Tiehen</a:t>
            </a:r>
            <a:r>
              <a:rPr lang="en-US" sz="1200" dirty="0" smtClean="0"/>
              <a:t>, L. </a:t>
            </a:r>
            <a:r>
              <a:rPr lang="en-US" sz="1200" dirty="0" err="1" smtClean="0"/>
              <a:t>Jolliffe</a:t>
            </a:r>
            <a:r>
              <a:rPr lang="en-US" sz="1200" dirty="0" smtClean="0"/>
              <a:t>, D. </a:t>
            </a:r>
            <a:r>
              <a:rPr lang="en-US" sz="1200" dirty="0" err="1" smtClean="0"/>
              <a:t>Gundersen</a:t>
            </a:r>
            <a:r>
              <a:rPr lang="en-US" sz="1200" dirty="0" smtClean="0"/>
              <a:t>, C. “Poverty and Food Assistance during the Great Recession” 2013, working paper. </a:t>
            </a:r>
            <a:endParaRPr lang="en-US" sz="12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910" y="1955542"/>
            <a:ext cx="6921374" cy="3865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486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D8FC1-6495-432B-91AE-C8FC7CCBDD3F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6355541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Tiehen</a:t>
            </a:r>
            <a:r>
              <a:rPr lang="en-US" sz="1200" dirty="0" smtClean="0"/>
              <a:t>, L., </a:t>
            </a:r>
            <a:r>
              <a:rPr lang="en-US" sz="1200" dirty="0" err="1" smtClean="0"/>
              <a:t>Jolliffe</a:t>
            </a:r>
            <a:r>
              <a:rPr lang="en-US" sz="1200" dirty="0" smtClean="0"/>
              <a:t>, D., </a:t>
            </a:r>
            <a:r>
              <a:rPr lang="en-US" sz="1200" dirty="0" err="1" smtClean="0"/>
              <a:t>Smeeding</a:t>
            </a:r>
            <a:r>
              <a:rPr lang="en-US" sz="1200" dirty="0" smtClean="0"/>
              <a:t>, T. “The Effect of SNAP on Poverty”, Brookings Institute Conference paper, 2013. </a:t>
            </a:r>
          </a:p>
          <a:p>
            <a:r>
              <a:rPr lang="en-US" sz="1200" dirty="0" err="1" smtClean="0"/>
              <a:t>Tiehen</a:t>
            </a:r>
            <a:r>
              <a:rPr lang="en-US" sz="1200" dirty="0" smtClean="0"/>
              <a:t>, L. </a:t>
            </a:r>
            <a:r>
              <a:rPr lang="en-US" sz="1200" dirty="0" err="1" smtClean="0"/>
              <a:t>Jolliffe</a:t>
            </a:r>
            <a:r>
              <a:rPr lang="en-US" sz="1200" dirty="0" smtClean="0"/>
              <a:t>, D. </a:t>
            </a:r>
            <a:r>
              <a:rPr lang="en-US" sz="1200" dirty="0" err="1" smtClean="0"/>
              <a:t>Gundersen</a:t>
            </a:r>
            <a:r>
              <a:rPr lang="en-US" sz="1200" dirty="0" smtClean="0"/>
              <a:t>, C. “Poverty and Food Assistance during the Great Recession” 2013, working paper. </a:t>
            </a:r>
            <a:endParaRPr lang="en-US" sz="1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The SNAP </a:t>
            </a:r>
            <a:r>
              <a:rPr lang="en-US" b="1" dirty="0">
                <a:solidFill>
                  <a:schemeClr val="tx1"/>
                </a:solidFill>
              </a:rPr>
              <a:t>program </a:t>
            </a:r>
            <a:r>
              <a:rPr lang="en-US" b="1" dirty="0" smtClean="0">
                <a:solidFill>
                  <a:schemeClr val="tx1"/>
                </a:solidFill>
              </a:rPr>
              <a:t>costs 0.5% of GDP. </a:t>
            </a:r>
            <a:r>
              <a:rPr lang="en-US" b="1" dirty="0">
                <a:solidFill>
                  <a:schemeClr val="tx1"/>
                </a:solidFill>
              </a:rPr>
              <a:t>For that </a:t>
            </a:r>
            <a:r>
              <a:rPr lang="en-US" b="1" dirty="0" smtClean="0">
                <a:solidFill>
                  <a:schemeClr val="tx1"/>
                </a:solidFill>
              </a:rPr>
              <a:t>amount, after adjusting for nonresponse, we get: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16% reduction </a:t>
            </a:r>
            <a:r>
              <a:rPr lang="en-US" b="1" dirty="0">
                <a:solidFill>
                  <a:schemeClr val="tx1"/>
                </a:solidFill>
              </a:rPr>
              <a:t>in poverty (8 million fewer poor people</a:t>
            </a:r>
            <a:r>
              <a:rPr lang="en-US" b="1" dirty="0" smtClean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41% cut </a:t>
            </a:r>
            <a:r>
              <a:rPr lang="en-US" b="1" dirty="0">
                <a:solidFill>
                  <a:schemeClr val="tx1"/>
                </a:solidFill>
              </a:rPr>
              <a:t>in the poverty </a:t>
            </a:r>
            <a:r>
              <a:rPr lang="en-US" b="1" dirty="0" smtClean="0">
                <a:solidFill>
                  <a:schemeClr val="tx1"/>
                </a:solidFill>
              </a:rPr>
              <a:t>gap, 54% decline </a:t>
            </a:r>
            <a:r>
              <a:rPr lang="en-US" b="1" dirty="0">
                <a:solidFill>
                  <a:schemeClr val="tx1"/>
                </a:solidFill>
              </a:rPr>
              <a:t>in the severity of </a:t>
            </a:r>
            <a:r>
              <a:rPr lang="en-US" b="1" dirty="0" smtClean="0">
                <a:solidFill>
                  <a:schemeClr val="tx1"/>
                </a:solidFill>
              </a:rPr>
              <a:t>poverty</a:t>
            </a:r>
          </a:p>
          <a:p>
            <a:pPr lvl="1"/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sz="2400" i="1" dirty="0">
                <a:solidFill>
                  <a:schemeClr val="tx1"/>
                </a:solidFill>
              </a:rPr>
              <a:t>David Brooks July 12, 2013 PBS </a:t>
            </a:r>
            <a:r>
              <a:rPr lang="en-US" sz="2400" i="1" dirty="0" err="1">
                <a:solidFill>
                  <a:schemeClr val="tx1"/>
                </a:solidFill>
              </a:rPr>
              <a:t>Newshour</a:t>
            </a:r>
            <a:r>
              <a:rPr lang="en-US" sz="2400" i="1" dirty="0">
                <a:solidFill>
                  <a:schemeClr val="tx1"/>
                </a:solidFill>
              </a:rPr>
              <a:t> transcript,  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 “-- </a:t>
            </a:r>
            <a:r>
              <a:rPr lang="en-US" dirty="0">
                <a:solidFill>
                  <a:schemeClr val="tx1"/>
                </a:solidFill>
              </a:rPr>
              <a:t>I was going to do a column, because the Republican critics are correct that the number of people on food stamps has exploded. And so I was going to do a column, ‘this is wasteful, </a:t>
            </a:r>
            <a:r>
              <a:rPr lang="en-US" dirty="0" smtClean="0">
                <a:solidFill>
                  <a:schemeClr val="tx1"/>
                </a:solidFill>
              </a:rPr>
              <a:t>… And </a:t>
            </a:r>
            <a:r>
              <a:rPr lang="en-US" dirty="0">
                <a:solidFill>
                  <a:schemeClr val="tx1"/>
                </a:solidFill>
              </a:rPr>
              <a:t>so, this was going to be a great column, would get my readers really mad at </a:t>
            </a:r>
            <a:r>
              <a:rPr lang="en-US" dirty="0" smtClean="0">
                <a:solidFill>
                  <a:schemeClr val="tx1"/>
                </a:solidFill>
              </a:rPr>
              <a:t>me… </a:t>
            </a:r>
            <a:r>
              <a:rPr lang="en-US" dirty="0">
                <a:solidFill>
                  <a:schemeClr val="tx1"/>
                </a:solidFill>
              </a:rPr>
              <a:t>But then I did some research and found out who was actually getting the food stamps. And the people who deserve to get it are getting. That was the basic conclusion I came to. So I think it has expanded. That's true.  But that's because the structure of poverty has expanded in the country ”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42851" y="23917"/>
            <a:ext cx="8085651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dirty="0" smtClean="0">
                <a:solidFill>
                  <a:schemeClr val="tx1"/>
                </a:solidFill>
              </a:rPr>
              <a:t>Re-weighting example, Poverty and Food Assistance in the US*</a:t>
            </a:r>
            <a:endParaRPr lang="en-US" sz="4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18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165" y="189619"/>
            <a:ext cx="8201890" cy="1450757"/>
          </a:xfrm>
        </p:spPr>
        <p:txBody>
          <a:bodyPr>
            <a:normAutofit/>
          </a:bodyPr>
          <a:lstStyle/>
          <a:p>
            <a:r>
              <a:rPr lang="en-US" sz="3400" dirty="0" smtClean="0"/>
              <a:t>Parametric correction for unit non-response, the missing top and inequality (Egypt)</a:t>
            </a:r>
            <a:endParaRPr lang="en-US" sz="3400" dirty="0"/>
          </a:p>
        </p:txBody>
      </p:sp>
      <p:sp>
        <p:nvSpPr>
          <p:cNvPr id="3" name="Rectangle 2"/>
          <p:cNvSpPr/>
          <p:nvPr/>
        </p:nvSpPr>
        <p:spPr>
          <a:xfrm>
            <a:off x="609589" y="2080767"/>
            <a:ext cx="7689272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Egypt HIECS inequality measures  </a:t>
            </a:r>
            <a:r>
              <a:rPr lang="en-US" dirty="0"/>
              <a:t>– </a:t>
            </a:r>
            <a:r>
              <a:rPr lang="en-US" dirty="0" smtClean="0"/>
              <a:t>Mismatch </a:t>
            </a:r>
            <a:r>
              <a:rPr lang="en-US" dirty="0"/>
              <a:t>between </a:t>
            </a:r>
            <a:r>
              <a:rPr lang="en-US" dirty="0" smtClean="0"/>
              <a:t>perceptions and data estimates.  Could non-response be driving the wedge?</a:t>
            </a:r>
            <a:endParaRPr lang="en-US" dirty="0"/>
          </a:p>
          <a:p>
            <a:pPr>
              <a:spcAft>
                <a:spcPts val="1200"/>
              </a:spcAft>
            </a:pPr>
            <a:r>
              <a:rPr lang="en-US" dirty="0" smtClean="0"/>
              <a:t>Explore a variety of methods (re-weighting and parametric models) to examine sensitivity of </a:t>
            </a:r>
            <a:r>
              <a:rPr lang="en-US" dirty="0" err="1" smtClean="0"/>
              <a:t>Gini</a:t>
            </a:r>
            <a:r>
              <a:rPr lang="en-US" dirty="0" smtClean="0"/>
              <a:t> to non-response of “high-income” persons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Main methodology: Atkinson</a:t>
            </a:r>
            <a:r>
              <a:rPr lang="en-US" dirty="0"/>
              <a:t>, </a:t>
            </a:r>
            <a:r>
              <a:rPr lang="en-US" dirty="0" err="1"/>
              <a:t>Piketty</a:t>
            </a:r>
            <a:r>
              <a:rPr lang="en-US" dirty="0"/>
              <a:t> and </a:t>
            </a:r>
            <a:r>
              <a:rPr lang="en-US" dirty="0" err="1"/>
              <a:t>Saez</a:t>
            </a:r>
            <a:r>
              <a:rPr lang="en-US" dirty="0"/>
              <a:t> (2011</a:t>
            </a:r>
            <a:r>
              <a:rPr lang="en-US" dirty="0" smtClean="0"/>
              <a:t>)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Assume top incomes follow the Pareto distribution</a:t>
            </a:r>
          </a:p>
          <a:p>
            <a:pPr>
              <a:spcAft>
                <a:spcPts val="1200"/>
              </a:spcAft>
            </a:pPr>
            <a:r>
              <a:rPr lang="en-US" dirty="0"/>
              <a:t>The non-response of top-income households is a problem in the HIECS data, causing a downward bias in the measurement of </a:t>
            </a:r>
            <a:r>
              <a:rPr lang="en-US" dirty="0" smtClean="0"/>
              <a:t>inequality.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The </a:t>
            </a:r>
            <a:r>
              <a:rPr lang="en-US" dirty="0"/>
              <a:t>bias is small (about 1.3%pts) and diminishes as we exclude top-income observations, but remains highly significant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355541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Hlasny</a:t>
            </a:r>
            <a:r>
              <a:rPr lang="en-US" sz="1200" dirty="0" smtClean="0"/>
              <a:t>, Vladimir and </a:t>
            </a:r>
            <a:r>
              <a:rPr lang="en-US" sz="1200" dirty="0" err="1" smtClean="0"/>
              <a:t>Verme</a:t>
            </a:r>
            <a:r>
              <a:rPr lang="en-US" sz="1200" dirty="0" smtClean="0"/>
              <a:t>, Paolo. (2013). “Top Incomes and the Measurement of Inequality in Egypt." </a:t>
            </a:r>
            <a:r>
              <a:rPr lang="en-US" sz="1200" dirty="0"/>
              <a:t>World Bank Policy Research Paper No. </a:t>
            </a:r>
            <a:r>
              <a:rPr lang="en-US" sz="1200" dirty="0"/>
              <a:t>6557.. http://elibrary.worldbank.org/doi/pdf/10.1596/1813-9450-6557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6145815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165" y="189619"/>
            <a:ext cx="8201890" cy="1450757"/>
          </a:xfrm>
        </p:spPr>
        <p:txBody>
          <a:bodyPr>
            <a:normAutofit/>
          </a:bodyPr>
          <a:lstStyle/>
          <a:p>
            <a:r>
              <a:rPr lang="en-US" sz="3400" dirty="0" smtClean="0"/>
              <a:t>Parametric correction for unit non-response, the missing top and inequality (Egypt)</a:t>
            </a:r>
            <a:endParaRPr lang="en-US" sz="3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4872720"/>
              </p:ext>
            </p:extLst>
          </p:nvPr>
        </p:nvGraphicFramePr>
        <p:xfrm>
          <a:off x="696894" y="2199242"/>
          <a:ext cx="7908408" cy="3664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8596"/>
                <a:gridCol w="4047565"/>
                <a:gridCol w="1842247"/>
              </a:tblGrid>
              <a:tr h="4717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Variable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Sampling correction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Gini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s.e.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471756">
                <a:tc>
                  <a:txBody>
                    <a:bodyPr/>
                    <a:lstStyle/>
                    <a:p>
                      <a:r>
                        <a:rPr lang="en-US" dirty="0" smtClean="0"/>
                        <a:t>Income</a:t>
                      </a:r>
                      <a:r>
                        <a:rPr lang="en-US" baseline="0" dirty="0" smtClean="0"/>
                        <a:t> per capita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Uncorrected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0.3289 (0.0023)</a:t>
                      </a:r>
                      <a:endParaRPr lang="en-US" dirty="0"/>
                    </a:p>
                  </a:txBody>
                  <a:tcPr/>
                </a:tc>
              </a:tr>
              <a:tr h="47175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CAPMAS</a:t>
                      </a:r>
                      <a:r>
                        <a:rPr lang="en-US" dirty="0" smtClean="0"/>
                        <a:t> corrected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0.3305 (0.0024)</a:t>
                      </a:r>
                      <a:endParaRPr lang="en-US" dirty="0"/>
                    </a:p>
                  </a:txBody>
                  <a:tcPr/>
                </a:tc>
              </a:tr>
              <a:tr h="47175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Corrected</a:t>
                      </a:r>
                      <a:r>
                        <a:rPr lang="en-US" baseline="0" dirty="0" smtClean="0"/>
                        <a:t> for non-response (Model 4)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0.3423 (0.0035)</a:t>
                      </a:r>
                      <a:endParaRPr lang="en-US" dirty="0"/>
                    </a:p>
                  </a:txBody>
                  <a:tcPr/>
                </a:tc>
              </a:tr>
              <a:tr h="193872"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/>
                </a:tc>
              </a:tr>
              <a:tr h="471756">
                <a:tc>
                  <a:txBody>
                    <a:bodyPr/>
                    <a:lstStyle/>
                    <a:p>
                      <a:r>
                        <a:rPr lang="en-US" dirty="0" smtClean="0"/>
                        <a:t>Expenditure per capita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Uncorrected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0.3054 (0.0017)</a:t>
                      </a:r>
                      <a:endParaRPr lang="en-US" dirty="0"/>
                    </a:p>
                  </a:txBody>
                  <a:tcPr/>
                </a:tc>
              </a:tr>
              <a:tr h="47175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CAPMAS</a:t>
                      </a:r>
                      <a:r>
                        <a:rPr lang="en-US" dirty="0" smtClean="0"/>
                        <a:t> corrected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0.3070 (0.0019)</a:t>
                      </a:r>
                      <a:endParaRPr lang="en-US" dirty="0"/>
                    </a:p>
                  </a:txBody>
                  <a:tcPr/>
                </a:tc>
              </a:tr>
              <a:tr h="47175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Corrected</a:t>
                      </a:r>
                      <a:r>
                        <a:rPr lang="en-US" baseline="0" dirty="0" smtClean="0"/>
                        <a:t> for non-response (Model 4)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0.3181 (0.0025)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6355541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Hlasny</a:t>
            </a:r>
            <a:r>
              <a:rPr lang="en-US" sz="1200" dirty="0" smtClean="0"/>
              <a:t>, Vladimir and </a:t>
            </a:r>
            <a:r>
              <a:rPr lang="en-US" sz="1200" dirty="0" err="1" smtClean="0"/>
              <a:t>Verme</a:t>
            </a:r>
            <a:r>
              <a:rPr lang="en-US" sz="1200" dirty="0" smtClean="0"/>
              <a:t>, Paolo. (2013). “Top Incomes and the Measurement of Inequality in Egypt." </a:t>
            </a:r>
            <a:r>
              <a:rPr lang="en-US" sz="1200" dirty="0"/>
              <a:t>World Bank Policy Research Paper No. </a:t>
            </a:r>
            <a:r>
              <a:rPr lang="en-US" sz="1200" dirty="0"/>
              <a:t>6557.. http://elibrary.worldbank.org/doi/pdf/10.1596/1813-9450-6557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273646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(to be completed)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Juster</a:t>
            </a:r>
            <a:r>
              <a:rPr lang="en-US" dirty="0"/>
              <a:t>, F Thomas &amp; </a:t>
            </a:r>
            <a:r>
              <a:rPr lang="en-US" dirty="0" err="1"/>
              <a:t>Kuester</a:t>
            </a:r>
            <a:r>
              <a:rPr lang="en-US" dirty="0"/>
              <a:t>, Kathleen </a:t>
            </a:r>
            <a:r>
              <a:rPr lang="en-US" dirty="0" smtClean="0"/>
              <a:t>A. “Differences in the Measurement of </a:t>
            </a:r>
            <a:r>
              <a:rPr lang="en-US" dirty="0" err="1" smtClean="0"/>
              <a:t>Wealth,Wealth</a:t>
            </a:r>
            <a:r>
              <a:rPr lang="en-US" dirty="0" smtClean="0"/>
              <a:t> Inequality and Wealth Composition obtained from alternative US Wealth Surveys,” Review of Income and Wealth, 37(1): 33-62</a:t>
            </a:r>
            <a:r>
              <a:rPr lang="en-US" dirty="0"/>
              <a:t>, </a:t>
            </a:r>
            <a:r>
              <a:rPr lang="en-US" dirty="0" smtClean="0"/>
              <a:t>March 1991.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5946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8112810" cy="1450757"/>
          </a:xfrm>
        </p:spPr>
        <p:txBody>
          <a:bodyPr>
            <a:noAutofit/>
          </a:bodyPr>
          <a:lstStyle/>
          <a:p>
            <a:r>
              <a:rPr lang="en-US" sz="3200" dirty="0"/>
              <a:t>Anthropometrics </a:t>
            </a:r>
            <a:r>
              <a:rPr lang="en-US" sz="3200" dirty="0" smtClean="0"/>
              <a:t>Non-compliance/response </a:t>
            </a:r>
            <a:br>
              <a:rPr lang="en-US" sz="3200" dirty="0" smtClean="0"/>
            </a:br>
            <a:r>
              <a:rPr lang="en-US" sz="3200" dirty="0" smtClean="0"/>
              <a:t>Living Standards Measurement Study-Integrated Surveys in Agriculture (LSMS-ISA):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275161"/>
              </p:ext>
            </p:extLst>
          </p:nvPr>
        </p:nvGraphicFramePr>
        <p:xfrm>
          <a:off x="708456" y="2002782"/>
          <a:ext cx="7805952" cy="3136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6951"/>
                <a:gridCol w="1018839"/>
                <a:gridCol w="1327186"/>
                <a:gridCol w="1300992"/>
                <a:gridCol w="1300992"/>
                <a:gridCol w="130099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Cambria math"/>
                        <a:cs typeface="Cambria math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cap="small" baseline="0" dirty="0" smtClean="0">
                          <a:solidFill>
                            <a:schemeClr val="tx1"/>
                          </a:solidFill>
                        </a:rPr>
                        <a:t>under-5 sample size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cap="small" baseline="0" dirty="0" err="1" smtClean="0">
                          <a:solidFill>
                            <a:schemeClr val="tx1"/>
                          </a:solidFill>
                        </a:rPr>
                        <a:t>anthro</a:t>
                      </a:r>
                      <a:r>
                        <a:rPr lang="en-US" sz="1400" b="0" cap="small" baseline="0" dirty="0" smtClean="0">
                          <a:solidFill>
                            <a:schemeClr val="tx1"/>
                          </a:solidFill>
                        </a:rPr>
                        <a:t> section</a:t>
                      </a:r>
                      <a:endParaRPr lang="en-US" sz="1400" b="1" cap="small" dirty="0">
                        <a:solidFill>
                          <a:schemeClr val="tx1"/>
                        </a:solidFill>
                        <a:latin typeface="Cambria math"/>
                        <a:cs typeface="Cambria math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cap="small" dirty="0" smtClean="0">
                          <a:solidFill>
                            <a:schemeClr val="tx1"/>
                          </a:solidFill>
                          <a:latin typeface="Cambria math"/>
                          <a:cs typeface="Cambria math"/>
                        </a:rPr>
                        <a:t>non-missing age</a:t>
                      </a:r>
                      <a:endParaRPr lang="en-US" sz="1400" b="0" cap="small" dirty="0">
                        <a:solidFill>
                          <a:schemeClr val="tx1"/>
                        </a:solidFill>
                        <a:latin typeface="Cambria math"/>
                        <a:cs typeface="Cambria math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cap="small" baseline="0" dirty="0" smtClean="0">
                          <a:solidFill>
                            <a:schemeClr val="tx1"/>
                          </a:solidFill>
                          <a:latin typeface="Cambria math"/>
                          <a:cs typeface="Cambria math"/>
                        </a:rPr>
                        <a:t>non-missing weight</a:t>
                      </a:r>
                      <a:endParaRPr lang="en-US" sz="1400" b="0" cap="small" dirty="0">
                        <a:solidFill>
                          <a:schemeClr val="tx1"/>
                        </a:solidFill>
                        <a:latin typeface="Cambria math"/>
                        <a:cs typeface="Cambria math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cap="small" baseline="0" dirty="0" smtClean="0">
                          <a:solidFill>
                            <a:schemeClr val="tx1"/>
                          </a:solidFill>
                          <a:latin typeface="Cambria math"/>
                          <a:cs typeface="Cambria math"/>
                        </a:rPr>
                        <a:t>non-missing height</a:t>
                      </a:r>
                      <a:endParaRPr lang="en-US" sz="1400" b="0" cap="small" dirty="0">
                        <a:solidFill>
                          <a:schemeClr val="tx1"/>
                        </a:solidFill>
                        <a:latin typeface="Cambria math"/>
                        <a:cs typeface="Cambria math"/>
                      </a:endParaRPr>
                    </a:p>
                  </a:txBody>
                  <a:tcPr anchor="b"/>
                </a:tc>
              </a:tr>
              <a:tr h="469393">
                <a:tc>
                  <a:txBody>
                    <a:bodyPr/>
                    <a:lstStyle/>
                    <a:p>
                      <a:pPr algn="l"/>
                      <a:r>
                        <a:rPr lang="en-US" sz="1600" cap="small" dirty="0" smtClean="0">
                          <a:solidFill>
                            <a:schemeClr val="tx1"/>
                          </a:solidFill>
                        </a:rPr>
                        <a:t>Uganda</a:t>
                      </a:r>
                      <a:r>
                        <a:rPr lang="en-US" sz="900" cap="small" baseline="0" dirty="0" smtClean="0">
                          <a:solidFill>
                            <a:schemeClr val="tx1"/>
                          </a:solidFill>
                        </a:rPr>
                        <a:t>  2009-2010~</a:t>
                      </a:r>
                      <a:endParaRPr lang="en-US" sz="1100" cap="small" dirty="0">
                        <a:solidFill>
                          <a:schemeClr val="tx1"/>
                        </a:solidFill>
                        <a:latin typeface="Cambria math"/>
                        <a:cs typeface="Cambria math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2,821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2,384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2,384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2,078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2,079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939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cap="small" dirty="0" smtClean="0">
                          <a:solidFill>
                            <a:schemeClr val="tx1"/>
                          </a:solidFill>
                        </a:rPr>
                        <a:t>Tanzania</a:t>
                      </a:r>
                      <a:r>
                        <a:rPr lang="en-US" sz="1600" cap="small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900" cap="small" baseline="0" dirty="0" smtClean="0">
                          <a:solidFill>
                            <a:schemeClr val="tx1"/>
                          </a:solidFill>
                        </a:rPr>
                        <a:t>2010-2011</a:t>
                      </a:r>
                      <a:endParaRPr lang="en-US" sz="900" cap="small" dirty="0" smtClean="0">
                        <a:solidFill>
                          <a:schemeClr val="tx1"/>
                        </a:solidFill>
                        <a:latin typeface="Cambria math"/>
                        <a:cs typeface="Cambria math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3,087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2,781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2,640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2,640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2,637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96441">
                <a:tc>
                  <a:txBody>
                    <a:bodyPr/>
                    <a:lstStyle/>
                    <a:p>
                      <a:pPr algn="l"/>
                      <a:r>
                        <a:rPr lang="en-US" sz="1600" cap="small" dirty="0" smtClean="0">
                          <a:solidFill>
                            <a:schemeClr val="tx1"/>
                          </a:solidFill>
                        </a:rPr>
                        <a:t>Nigeria  </a:t>
                      </a:r>
                      <a:r>
                        <a:rPr lang="en-US" sz="900" cap="small" dirty="0" smtClean="0">
                          <a:solidFill>
                            <a:schemeClr val="tx1"/>
                          </a:solidFill>
                        </a:rPr>
                        <a:t>2010-2011</a:t>
                      </a:r>
                      <a:endParaRPr lang="en-US" sz="900" cap="small" dirty="0">
                        <a:solidFill>
                          <a:schemeClr val="tx1"/>
                        </a:solidFill>
                        <a:latin typeface="Cambria math"/>
                        <a:cs typeface="Cambria math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4,514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3,707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2,465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2,273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2,273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84163">
                <a:tc>
                  <a:txBody>
                    <a:bodyPr/>
                    <a:lstStyle/>
                    <a:p>
                      <a:pPr algn="l"/>
                      <a:r>
                        <a:rPr lang="en-US" sz="1600" cap="small" dirty="0" smtClean="0">
                          <a:solidFill>
                            <a:schemeClr val="tx1"/>
                          </a:solidFill>
                        </a:rPr>
                        <a:t>Malawi</a:t>
                      </a:r>
                      <a:r>
                        <a:rPr lang="en-US" sz="1100" cap="small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900" cap="small" baseline="0" dirty="0" smtClean="0">
                          <a:solidFill>
                            <a:schemeClr val="tx1"/>
                          </a:solidFill>
                        </a:rPr>
                        <a:t>2010-2011~</a:t>
                      </a:r>
                      <a:endParaRPr lang="en-US" sz="900" cap="small" dirty="0">
                        <a:solidFill>
                          <a:schemeClr val="tx1"/>
                        </a:solidFill>
                        <a:latin typeface="Cambria math"/>
                        <a:cs typeface="Cambria math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9,156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8,036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7,942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7,731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7,708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61319">
                <a:tc>
                  <a:txBody>
                    <a:bodyPr/>
                    <a:lstStyle/>
                    <a:p>
                      <a:pPr algn="l"/>
                      <a:r>
                        <a:rPr lang="en-US" sz="1600" cap="small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Ethiopia </a:t>
                      </a:r>
                      <a:r>
                        <a:rPr lang="en-US" sz="900" cap="small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2011-2012~</a:t>
                      </a:r>
                      <a:endParaRPr lang="en-US" sz="900" cap="small" dirty="0">
                        <a:solidFill>
                          <a:schemeClr val="tx1"/>
                        </a:solidFill>
                        <a:latin typeface="+mj-lt"/>
                        <a:cs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2,810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2,516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2,503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2,482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2,488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80302" y="5205053"/>
            <a:ext cx="71998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~ Sample sizes reflect children under-5 in first column, but 6-59 months in remaining columns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108457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Nonresponse in LSMS-ISA Anthropometrics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7627702"/>
              </p:ext>
            </p:extLst>
          </p:nvPr>
        </p:nvGraphicFramePr>
        <p:xfrm>
          <a:off x="1713492" y="2002782"/>
          <a:ext cx="5203968" cy="3136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6951"/>
                <a:gridCol w="1018839"/>
                <a:gridCol w="1327186"/>
                <a:gridCol w="130099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Cambria math"/>
                        <a:cs typeface="Cambria math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cap="small" baseline="0" dirty="0" smtClean="0">
                          <a:solidFill>
                            <a:schemeClr val="tx1"/>
                          </a:solidFill>
                        </a:rPr>
                        <a:t>1-5 y.0 sample size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cap="small" baseline="0" dirty="0" smtClean="0">
                          <a:solidFill>
                            <a:schemeClr val="tx1"/>
                          </a:solidFill>
                        </a:rPr>
                        <a:t>Non-missing age, weight, and height</a:t>
                      </a:r>
                      <a:endParaRPr lang="en-US" sz="1400" b="1" cap="small" dirty="0">
                        <a:solidFill>
                          <a:schemeClr val="tx1"/>
                        </a:solidFill>
                        <a:latin typeface="Cambria math"/>
                        <a:cs typeface="Cambria math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cap="small" dirty="0" smtClean="0">
                          <a:solidFill>
                            <a:schemeClr val="tx1"/>
                          </a:solidFill>
                          <a:latin typeface="Cambria math"/>
                          <a:cs typeface="Cambria math"/>
                        </a:rPr>
                        <a:t>% lost to nonresponse</a:t>
                      </a:r>
                      <a:endParaRPr lang="en-US" sz="1400" b="0" cap="small" dirty="0">
                        <a:solidFill>
                          <a:schemeClr val="tx1"/>
                        </a:solidFill>
                        <a:latin typeface="Cambria math"/>
                        <a:cs typeface="Cambria math"/>
                      </a:endParaRPr>
                    </a:p>
                  </a:txBody>
                  <a:tcPr anchor="b"/>
                </a:tc>
              </a:tr>
              <a:tr h="469393">
                <a:tc>
                  <a:txBody>
                    <a:bodyPr/>
                    <a:lstStyle/>
                    <a:p>
                      <a:pPr algn="l"/>
                      <a:r>
                        <a:rPr lang="en-US" sz="1600" cap="small" dirty="0" smtClean="0">
                          <a:solidFill>
                            <a:schemeClr val="tx1"/>
                          </a:solidFill>
                        </a:rPr>
                        <a:t>Uganda</a:t>
                      </a:r>
                      <a:r>
                        <a:rPr lang="en-US" sz="900" cap="small" baseline="0" dirty="0" smtClean="0">
                          <a:solidFill>
                            <a:schemeClr val="tx1"/>
                          </a:solidFill>
                        </a:rPr>
                        <a:t>  2009-2010</a:t>
                      </a:r>
                      <a:endParaRPr lang="en-US" sz="1100" cap="small" dirty="0">
                        <a:solidFill>
                          <a:schemeClr val="tx1"/>
                        </a:solidFill>
                        <a:latin typeface="Cambria math"/>
                        <a:cs typeface="Cambria math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2,274</a:t>
                      </a:r>
                      <a:endParaRPr 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1,834</a:t>
                      </a:r>
                      <a:endParaRPr 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19%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939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cap="small" dirty="0" smtClean="0">
                          <a:solidFill>
                            <a:schemeClr val="tx1"/>
                          </a:solidFill>
                        </a:rPr>
                        <a:t>Tanzania</a:t>
                      </a:r>
                      <a:r>
                        <a:rPr lang="en-US" sz="1600" cap="small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900" cap="small" baseline="0" dirty="0" smtClean="0">
                          <a:solidFill>
                            <a:schemeClr val="tx1"/>
                          </a:solidFill>
                        </a:rPr>
                        <a:t>2010-2011</a:t>
                      </a:r>
                      <a:endParaRPr lang="en-US" sz="900" cap="small" dirty="0" smtClean="0">
                        <a:solidFill>
                          <a:schemeClr val="tx1"/>
                        </a:solidFill>
                        <a:latin typeface="Cambria math"/>
                        <a:cs typeface="Cambria math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2,415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2,037</a:t>
                      </a:r>
                      <a:endParaRPr 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16%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96441">
                <a:tc>
                  <a:txBody>
                    <a:bodyPr/>
                    <a:lstStyle/>
                    <a:p>
                      <a:pPr algn="l"/>
                      <a:r>
                        <a:rPr lang="en-US" sz="1600" cap="small" dirty="0" smtClean="0">
                          <a:solidFill>
                            <a:schemeClr val="tx1"/>
                          </a:solidFill>
                        </a:rPr>
                        <a:t>Nigeria  </a:t>
                      </a:r>
                      <a:r>
                        <a:rPr lang="en-US" sz="900" cap="small" dirty="0" smtClean="0">
                          <a:solidFill>
                            <a:schemeClr val="tx1"/>
                          </a:solidFill>
                        </a:rPr>
                        <a:t>2010-2011</a:t>
                      </a:r>
                      <a:endParaRPr lang="en-US" sz="900" cap="small" dirty="0">
                        <a:solidFill>
                          <a:schemeClr val="tx1"/>
                        </a:solidFill>
                        <a:latin typeface="Cambria math"/>
                        <a:cs typeface="Cambria math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3,642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1,816</a:t>
                      </a:r>
                      <a:endParaRPr 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50%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84163">
                <a:tc>
                  <a:txBody>
                    <a:bodyPr/>
                    <a:lstStyle/>
                    <a:p>
                      <a:pPr algn="l"/>
                      <a:r>
                        <a:rPr lang="en-US" sz="1600" cap="small" dirty="0" smtClean="0">
                          <a:solidFill>
                            <a:schemeClr val="tx1"/>
                          </a:solidFill>
                        </a:rPr>
                        <a:t>Malawi</a:t>
                      </a:r>
                      <a:r>
                        <a:rPr lang="en-US" sz="1100" cap="small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900" cap="small" baseline="0" dirty="0" smtClean="0">
                          <a:solidFill>
                            <a:schemeClr val="tx1"/>
                          </a:solidFill>
                        </a:rPr>
                        <a:t>2010-2011</a:t>
                      </a:r>
                      <a:endParaRPr lang="en-US" sz="900" cap="small" dirty="0">
                        <a:solidFill>
                          <a:schemeClr val="tx1"/>
                        </a:solidFill>
                        <a:latin typeface="Cambria math"/>
                        <a:cs typeface="Cambria math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7,478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6,930</a:t>
                      </a:r>
                      <a:endParaRPr 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7%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61319">
                <a:tc>
                  <a:txBody>
                    <a:bodyPr/>
                    <a:lstStyle/>
                    <a:p>
                      <a:pPr algn="l"/>
                      <a:r>
                        <a:rPr lang="en-US" sz="1600" cap="small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Ethiopia </a:t>
                      </a:r>
                      <a:r>
                        <a:rPr lang="en-US" sz="900" cap="small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2011-2012</a:t>
                      </a:r>
                      <a:endParaRPr lang="en-US" sz="900" cap="small" dirty="0">
                        <a:solidFill>
                          <a:schemeClr val="tx1"/>
                        </a:solidFill>
                        <a:latin typeface="+mj-lt"/>
                        <a:cs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2,312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2,224</a:t>
                      </a:r>
                      <a:endParaRPr 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4%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757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65407" y="5955958"/>
            <a:ext cx="586534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SOURCE: </a:t>
            </a:r>
            <a:r>
              <a:rPr lang="en-US" sz="700" dirty="0" err="1" smtClean="0"/>
              <a:t>Killewald</a:t>
            </a:r>
            <a:r>
              <a:rPr lang="en-US" sz="700" dirty="0" smtClean="0"/>
              <a:t>, A. &amp;</a:t>
            </a:r>
            <a:r>
              <a:rPr lang="en-US" sz="700" dirty="0"/>
              <a:t> </a:t>
            </a:r>
            <a:r>
              <a:rPr lang="en-US" sz="700" dirty="0" err="1" smtClean="0"/>
              <a:t>Schoeni</a:t>
            </a:r>
            <a:r>
              <a:rPr lang="en-US" sz="700" dirty="0" smtClean="0"/>
              <a:t>, P. 2011, “Trends in Item Nonresponse in the PSID 1968-2009”</a:t>
            </a:r>
            <a:endParaRPr lang="en-US" sz="7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Nonresponse in U.S. surveys</a:t>
            </a:r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1710" y="2730586"/>
            <a:ext cx="5419725" cy="314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100649" y="2321700"/>
            <a:ext cx="4085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Nonresponse rates for wages, PSID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96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65407" y="5955958"/>
            <a:ext cx="586534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SOURCE: </a:t>
            </a:r>
            <a:r>
              <a:rPr lang="en-US" sz="700" dirty="0" err="1" smtClean="0"/>
              <a:t>Killewald</a:t>
            </a:r>
            <a:r>
              <a:rPr lang="en-US" sz="700" dirty="0" smtClean="0"/>
              <a:t>, A. &amp;</a:t>
            </a:r>
            <a:r>
              <a:rPr lang="en-US" sz="700" dirty="0"/>
              <a:t> </a:t>
            </a:r>
            <a:r>
              <a:rPr lang="en-US" sz="700" dirty="0" err="1" smtClean="0"/>
              <a:t>Schoeni</a:t>
            </a:r>
            <a:r>
              <a:rPr lang="en-US" sz="700" dirty="0" smtClean="0"/>
              <a:t>, P. 2011, “Trends in Item Nonresponse in the PSID 1968-2009”</a:t>
            </a:r>
            <a:endParaRPr lang="en-US" sz="7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Nonresponse in U.S. surveys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75935" y="2119009"/>
            <a:ext cx="4712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Nonresponse rates for hours at main job (all jobs in 2009), PSID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2609" y="2765340"/>
            <a:ext cx="5534025" cy="306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222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Nonresponse in U.S. surveys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4812371"/>
              </p:ext>
            </p:extLst>
          </p:nvPr>
        </p:nvGraphicFramePr>
        <p:xfrm>
          <a:off x="1334530" y="2657389"/>
          <a:ext cx="6096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PSID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SIPP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1980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1985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0.821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1990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0.835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1995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0.785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0.583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0.809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0.764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85101" y="2240692"/>
            <a:ext cx="6433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Food Stamp Program Dollar Reporting Rates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141737"/>
              </p:ext>
            </p:extLst>
          </p:nvPr>
        </p:nvGraphicFramePr>
        <p:xfrm>
          <a:off x="1351005" y="5313404"/>
          <a:ext cx="6194856" cy="213360"/>
        </p:xfrm>
        <a:graphic>
          <a:graphicData uri="http://schemas.openxmlformats.org/drawingml/2006/table">
            <a:tbl>
              <a:tblPr/>
              <a:tblGrid>
                <a:gridCol w="6194856"/>
              </a:tblGrid>
              <a:tr h="0">
                <a:tc>
                  <a:txBody>
                    <a:bodyPr/>
                    <a:lstStyle/>
                    <a:p>
                      <a:r>
                        <a:rPr lang="en-US" sz="7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SOURCE: Bruce </a:t>
                      </a:r>
                      <a:r>
                        <a:rPr lang="en-US" sz="7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D. Meyer &amp; Wallace K. C. </a:t>
                      </a:r>
                      <a:r>
                        <a:rPr lang="en-US" sz="700" b="0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Mok</a:t>
                      </a:r>
                      <a:r>
                        <a:rPr lang="en-US" sz="7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&amp; James X. Sullivan, 2009. "</a:t>
                      </a:r>
                      <a:r>
                        <a:rPr lang="en-US" sz="700" b="0" u="sng" dirty="0">
                          <a:solidFill>
                            <a:schemeClr val="tx1"/>
                          </a:solidFill>
                          <a:effectLst/>
                          <a:latin typeface="+mj-lt"/>
                          <a:hlinkClick r:id="rId3"/>
                        </a:rPr>
                        <a:t>The Under-Reporting of Transfers in Household Surveys: Its Nature and Consequences</a:t>
                      </a:r>
                      <a:r>
                        <a:rPr lang="en-US" sz="7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," </a:t>
                      </a:r>
                      <a:r>
                        <a:rPr lang="en-US" sz="700" b="0" u="sng" dirty="0">
                          <a:solidFill>
                            <a:schemeClr val="tx1"/>
                          </a:solidFill>
                          <a:effectLst/>
                          <a:latin typeface="+mj-lt"/>
                          <a:hlinkClick r:id="rId4"/>
                        </a:rPr>
                        <a:t>NBER Working Papers</a:t>
                      </a:r>
                      <a:r>
                        <a:rPr lang="en-US" sz="7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15181, National Bureau of Economic Research, Inc. </a:t>
                      </a:r>
                      <a:endParaRPr lang="en-US" sz="7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889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Nonresponse in U.S. surveys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0752020"/>
              </p:ext>
            </p:extLst>
          </p:nvPr>
        </p:nvGraphicFramePr>
        <p:xfrm>
          <a:off x="1589903" y="2601786"/>
          <a:ext cx="48768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PSID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SIPP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1980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1985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0.854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1990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0.823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1995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0.785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0.861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0.844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65189" y="1944129"/>
            <a:ext cx="56511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Food Stamp Program Average Monthly Participation Reporting Rates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7172244"/>
              </p:ext>
            </p:extLst>
          </p:nvPr>
        </p:nvGraphicFramePr>
        <p:xfrm>
          <a:off x="1606380" y="5255739"/>
          <a:ext cx="4909752" cy="213360"/>
        </p:xfrm>
        <a:graphic>
          <a:graphicData uri="http://schemas.openxmlformats.org/drawingml/2006/table">
            <a:tbl>
              <a:tblPr/>
              <a:tblGrid>
                <a:gridCol w="4909752"/>
              </a:tblGrid>
              <a:tr h="0">
                <a:tc>
                  <a:txBody>
                    <a:bodyPr/>
                    <a:lstStyle/>
                    <a:p>
                      <a:r>
                        <a:rPr lang="en-US" sz="7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SOURCE: Bruce </a:t>
                      </a:r>
                      <a:r>
                        <a:rPr lang="en-US" sz="7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D. Meyer &amp; Wallace K. C. </a:t>
                      </a:r>
                      <a:r>
                        <a:rPr lang="en-US" sz="700" b="0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Mok</a:t>
                      </a:r>
                      <a:r>
                        <a:rPr lang="en-US" sz="7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&amp; James X. Sullivan, 2009. "</a:t>
                      </a:r>
                      <a:r>
                        <a:rPr lang="en-US" sz="700" b="0" u="sng" dirty="0">
                          <a:solidFill>
                            <a:schemeClr val="tx1"/>
                          </a:solidFill>
                          <a:effectLst/>
                          <a:latin typeface="+mj-lt"/>
                          <a:hlinkClick r:id="rId3"/>
                        </a:rPr>
                        <a:t>The Under-Reporting of Transfers in Household Surveys: Its Nature and Consequences</a:t>
                      </a:r>
                      <a:r>
                        <a:rPr lang="en-US" sz="7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," </a:t>
                      </a:r>
                      <a:r>
                        <a:rPr lang="en-US" sz="700" b="0" u="sng" dirty="0">
                          <a:solidFill>
                            <a:schemeClr val="tx1"/>
                          </a:solidFill>
                          <a:effectLst/>
                          <a:latin typeface="+mj-lt"/>
                          <a:hlinkClick r:id="rId4"/>
                        </a:rPr>
                        <a:t>NBER Working Papers</a:t>
                      </a:r>
                      <a:r>
                        <a:rPr lang="en-US" sz="7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15181, National Bureau of Economic Research, Inc. </a:t>
                      </a:r>
                      <a:endParaRPr lang="en-US" sz="7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211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Nonresponse in U.S. surveys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700694"/>
              </p:ext>
            </p:extLst>
          </p:nvPr>
        </p:nvGraphicFramePr>
        <p:xfrm>
          <a:off x="1359243" y="2944688"/>
          <a:ext cx="6096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PSID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SIPP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1980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1985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1990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0.967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1995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0.904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0.997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85101" y="2240692"/>
            <a:ext cx="64337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Social Security Old Aged and Survivors Insurance (OASI) Dollar Reporting Rates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9754187"/>
              </p:ext>
            </p:extLst>
          </p:nvPr>
        </p:nvGraphicFramePr>
        <p:xfrm>
          <a:off x="1404548" y="5544063"/>
          <a:ext cx="6194856" cy="213360"/>
        </p:xfrm>
        <a:graphic>
          <a:graphicData uri="http://schemas.openxmlformats.org/drawingml/2006/table">
            <a:tbl>
              <a:tblPr/>
              <a:tblGrid>
                <a:gridCol w="6194856"/>
              </a:tblGrid>
              <a:tr h="0">
                <a:tc>
                  <a:txBody>
                    <a:bodyPr/>
                    <a:lstStyle/>
                    <a:p>
                      <a:r>
                        <a:rPr lang="en-US" sz="7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SOURCE: Bruce </a:t>
                      </a:r>
                      <a:r>
                        <a:rPr lang="en-US" sz="7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D. Meyer &amp; Wallace K. C. </a:t>
                      </a:r>
                      <a:r>
                        <a:rPr lang="en-US" sz="700" b="0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Mok</a:t>
                      </a:r>
                      <a:r>
                        <a:rPr lang="en-US" sz="7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&amp; James X. Sullivan, 2009. "</a:t>
                      </a:r>
                      <a:r>
                        <a:rPr lang="en-US" sz="700" b="0" u="sng" dirty="0">
                          <a:solidFill>
                            <a:schemeClr val="tx1"/>
                          </a:solidFill>
                          <a:effectLst/>
                          <a:latin typeface="+mj-lt"/>
                          <a:hlinkClick r:id="rId3"/>
                        </a:rPr>
                        <a:t>The Under-Reporting of Transfers in Household Surveys: Its Nature and Consequences</a:t>
                      </a:r>
                      <a:r>
                        <a:rPr lang="en-US" sz="7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," </a:t>
                      </a:r>
                      <a:r>
                        <a:rPr lang="en-US" sz="700" b="0" u="sng" dirty="0">
                          <a:solidFill>
                            <a:schemeClr val="tx1"/>
                          </a:solidFill>
                          <a:effectLst/>
                          <a:latin typeface="+mj-lt"/>
                          <a:hlinkClick r:id="rId4"/>
                        </a:rPr>
                        <a:t>NBER Working Papers</a:t>
                      </a:r>
                      <a:r>
                        <a:rPr lang="en-US" sz="7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15181, National Bureau of Economic Research, Inc. </a:t>
                      </a:r>
                      <a:endParaRPr lang="en-US" sz="7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489789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1945</TotalTime>
  <Words>2896</Words>
  <Application>Microsoft Office PowerPoint</Application>
  <PresentationFormat>On-screen Show (4:3)</PresentationFormat>
  <Paragraphs>510</Paragraphs>
  <Slides>28</Slides>
  <Notes>8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Retrospect</vt:lpstr>
      <vt:lpstr>Non-response in household surveys:  Selected research on adjustment approaches and implications</vt:lpstr>
      <vt:lpstr>Nonresponse, overview</vt:lpstr>
      <vt:lpstr>Anthropometrics Non-compliance/response  Living Standards Measurement Study-Integrated Surveys in Agriculture (LSMS-ISA):</vt:lpstr>
      <vt:lpstr>Nonresponse in LSMS-ISA Anthropometrics</vt:lpstr>
      <vt:lpstr>Nonresponse in U.S. surveys</vt:lpstr>
      <vt:lpstr>Nonresponse in U.S. surveys</vt:lpstr>
      <vt:lpstr>Nonresponse in U.S. surveys</vt:lpstr>
      <vt:lpstr>Nonresponse in U.S. surveys</vt:lpstr>
      <vt:lpstr>Nonresponse in U.S. surveys</vt:lpstr>
      <vt:lpstr>Prevention is the best cure</vt:lpstr>
      <vt:lpstr>PowerPoint Presentation</vt:lpstr>
      <vt:lpstr>Prevention is the best cure, then document the malady</vt:lpstr>
      <vt:lpstr>Prevention example: Unfolding Brackets*</vt:lpstr>
      <vt:lpstr>Prevention Example: Unfolding Brackets*</vt:lpstr>
      <vt:lpstr>ex-Post treatment examples:  Imputation &amp; re-weighting</vt:lpstr>
      <vt:lpstr>Multiple imputation (MI) example:  land size (and productivity)*</vt:lpstr>
      <vt:lpstr>MI of land size, descriptive statistics Tanzania LSMS-ISA*</vt:lpstr>
      <vt:lpstr>MI of land size, conditional mean Examples from Uganda &amp; Tanzania*</vt:lpstr>
      <vt:lpstr>MI of land size, implications for productivity  Uganda  &amp; Tanzania*</vt:lpstr>
      <vt:lpstr>Post-Stratification / re-weighting, Poverty &amp; Food Assistance in US*</vt:lpstr>
      <vt:lpstr>Distribution of Food Assistance benefits in US*</vt:lpstr>
      <vt:lpstr>Poverty and Food Assistance in US*</vt:lpstr>
      <vt:lpstr>Re-weight based on program data (ie. known population estimates -Poverty and Food Assistance*</vt:lpstr>
      <vt:lpstr>Re-weighting example, Poverty and Food Assistance in the US*</vt:lpstr>
      <vt:lpstr>PowerPoint Presentation</vt:lpstr>
      <vt:lpstr>Parametric correction for unit non-response, the missing top and inequality (Egypt)</vt:lpstr>
      <vt:lpstr>Parametric correction for unit non-response, the missing top and inequality (Egypt)</vt:lpstr>
      <vt:lpstr>References (to be completed)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 Incomes and the Measurement of Inequality in Egypt</dc:title>
  <dc:creator>Vladimir Hlasny</dc:creator>
  <cp:lastModifiedBy>Dean Mitchell Jolliffe</cp:lastModifiedBy>
  <cp:revision>132</cp:revision>
  <cp:lastPrinted>2013-09-25T16:51:23Z</cp:lastPrinted>
  <dcterms:created xsi:type="dcterms:W3CDTF">2013-05-23T15:24:43Z</dcterms:created>
  <dcterms:modified xsi:type="dcterms:W3CDTF">2013-12-02T11:23:28Z</dcterms:modified>
</cp:coreProperties>
</file>