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3"/>
  </p:notesMasterIdLst>
  <p:handoutMasterIdLst>
    <p:handoutMasterId r:id="rId24"/>
  </p:handoutMasterIdLst>
  <p:sldIdLst>
    <p:sldId id="511" r:id="rId2"/>
    <p:sldId id="512" r:id="rId3"/>
    <p:sldId id="513" r:id="rId4"/>
    <p:sldId id="514" r:id="rId5"/>
    <p:sldId id="516" r:id="rId6"/>
    <p:sldId id="517" r:id="rId7"/>
    <p:sldId id="515" r:id="rId8"/>
    <p:sldId id="518" r:id="rId9"/>
    <p:sldId id="519" r:id="rId10"/>
    <p:sldId id="520" r:id="rId11"/>
    <p:sldId id="521" r:id="rId12"/>
    <p:sldId id="522" r:id="rId13"/>
    <p:sldId id="523" r:id="rId14"/>
    <p:sldId id="524" r:id="rId15"/>
    <p:sldId id="525" r:id="rId16"/>
    <p:sldId id="526" r:id="rId17"/>
    <p:sldId id="527" r:id="rId18"/>
    <p:sldId id="528" r:id="rId19"/>
    <p:sldId id="529" r:id="rId20"/>
    <p:sldId id="530" r:id="rId21"/>
    <p:sldId id="510" r:id="rId22"/>
  </p:sldIdLst>
  <p:sldSz cx="9144000" cy="6858000" type="screen4x3"/>
  <p:notesSz cx="6669088" cy="992822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B"/>
    <a:srgbClr val="47D872"/>
    <a:srgbClr val="BDF1CC"/>
    <a:srgbClr val="0033CC"/>
    <a:srgbClr val="004A82"/>
    <a:srgbClr val="348AA2"/>
    <a:srgbClr val="00EE00"/>
    <a:srgbClr val="7C9B3F"/>
  </p:clrMru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15" autoAdjust="0"/>
  </p:normalViewPr>
  <p:slideViewPr>
    <p:cSldViewPr>
      <p:cViewPr>
        <p:scale>
          <a:sx n="60" d="100"/>
          <a:sy n="60" d="100"/>
        </p:scale>
        <p:origin x="-1170" y="-1122"/>
      </p:cViewPr>
      <p:guideLst>
        <p:guide orient="horz" pos="4247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8"/>
    </p:cViewPr>
  </p:sorterViewPr>
  <p:notesViewPr>
    <p:cSldViewPr>
      <p:cViewPr varScale="1">
        <p:scale>
          <a:sx n="66" d="100"/>
          <a:sy n="66" d="100"/>
        </p:scale>
        <p:origin x="-3300" y="-114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6B4828A-8293-42A6-9346-4C809FC94D19}" type="datetimeFigureOut">
              <a:rPr lang="tr-TR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7F85B3D-F7A1-48E7-AB1A-C3FAB6C726C6}" type="slidenum">
              <a:rPr lang="tr-TR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6AF39D1-FAC9-40A6-810B-EB0CF96C13CA}" type="slidenum">
              <a:rPr lang="tr-TR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8042C-B29A-4E16-853F-95F08381F709}" type="datetime1">
              <a:rPr lang="tr-TR"/>
              <a:pPr>
                <a:defRPr/>
              </a:pPr>
              <a:t>22.11.2013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98EC7-DD57-43A8-83DD-2F57CEE342A6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A60AE-E47F-47D2-9F0E-A2142CF3D40C}" type="datetime1">
              <a:rPr lang="tr-TR"/>
              <a:pPr>
                <a:defRPr/>
              </a:pPr>
              <a:t>22.11.2013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1ABCA-75D1-482B-B3C2-C967069D95E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ACD3-A2A5-410E-A5C9-B15A5F15C453}" type="datetime1">
              <a:rPr lang="tr-TR"/>
              <a:pPr>
                <a:defRPr/>
              </a:pPr>
              <a:t>22.11.2013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79387-842A-493B-8787-2C02B267F55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EAAEA-8376-4BC0-BF37-F25A68B16276}" type="datetime1">
              <a:rPr lang="tr-TR"/>
              <a:pPr>
                <a:defRPr/>
              </a:pPr>
              <a:t>22.11.2013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AA96-E104-42A7-88D4-D99FF897BB7B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AEEB7-9B99-4EEB-8C93-382A73E96CD1}" type="datetime1">
              <a:rPr lang="tr-TR"/>
              <a:pPr>
                <a:defRPr/>
              </a:pPr>
              <a:t>22.11.2013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2C62-4C0A-4D84-BE74-BFA5BABF5611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07950" y="176213"/>
            <a:ext cx="39592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/>
              <a:t/>
            </a:r>
            <a:br>
              <a:rPr lang="en-US"/>
            </a:br>
            <a:r>
              <a:rPr lang="ru-RU" sz="1400" b="1">
                <a:solidFill>
                  <a:srgbClr val="AB2328"/>
                </a:solidFill>
                <a:latin typeface="Calibri" pitchFamily="34" charset="0"/>
              </a:rPr>
              <a:t>СТАТИСТИЧЕСКИЙ ИНСТИТУТ ТУРЦИИ 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42875" y="6429375"/>
            <a:ext cx="5143500" cy="3079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1400" b="1" dirty="0">
                <a:solidFill>
                  <a:srgbClr val="404040"/>
                </a:solidFill>
              </a:rPr>
              <a:t>Последние изменения в области измерения бедности в Турции</a:t>
            </a:r>
            <a:endParaRPr lang="ru-RU" sz="1400" dirty="0">
              <a:solidFill>
                <a:srgbClr val="7F7F7F"/>
              </a:solidFill>
              <a:ea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7063" y="117475"/>
            <a:ext cx="6794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35908-4BD5-4FB3-B6B3-498031380BB8}" type="datetime1">
              <a:rPr lang="tr-TR"/>
              <a:pPr>
                <a:defRPr/>
              </a:pPr>
              <a:t>22.11.2013</a:t>
            </a:fld>
            <a:endParaRPr lang="tr-TR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90F08-0524-46F1-8CCE-3CB21E6CD6D3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1C37F-9D25-4FA5-950B-A2A70DABC638}" type="datetime1">
              <a:rPr lang="tr-TR"/>
              <a:pPr>
                <a:defRPr/>
              </a:pPr>
              <a:t>22.11.2013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49A4F-96FC-40BC-9FC5-66ABB9CAB6EB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388A-CD2E-4803-A653-4BBDC1286787}" type="datetime1">
              <a:rPr lang="tr-TR"/>
              <a:pPr>
                <a:defRPr/>
              </a:pPr>
              <a:t>22.11.2013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6BF4-20C1-462D-8EF0-90C35163740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5FFED-3B40-4A8C-B6DF-ADD9E4BDEFBE}" type="datetime1">
              <a:rPr lang="tr-TR"/>
              <a:pPr>
                <a:defRPr/>
              </a:pPr>
              <a:t>22.11.2013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A78E-EE41-4388-8710-A4FB7507B69B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CF847-D980-4CFB-BBD9-124B61D6C02E}" type="datetime1">
              <a:rPr lang="tr-TR"/>
              <a:pPr>
                <a:defRPr/>
              </a:pPr>
              <a:t>22.11.2013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6CAE-25DA-4230-A326-81E429AF14B2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E5D52-9142-4506-BFFF-F5DB1C7C27EA}" type="datetime1">
              <a:rPr lang="tr-TR"/>
              <a:pPr>
                <a:defRPr/>
              </a:pPr>
              <a:t>22.11.2013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A530D-D9BC-46BF-9780-5554BB97CE56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r-T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0813" y="6350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B9E482-1B36-47BC-B6DA-E0EEE089569A}" type="datetime1">
              <a:rPr lang="tr-TR"/>
              <a:pPr>
                <a:defRPr/>
              </a:pPr>
              <a:t>22.11.2013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76825" y="6453188"/>
            <a:ext cx="874713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DC70A6-5BF6-4A77-8C07-6F0D4348F829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/>
              <a:t/>
            </a:r>
            <a:br>
              <a:rPr lang="en-US"/>
            </a:br>
            <a:r>
              <a:rPr lang="ru-RU" sz="1400" b="1">
                <a:solidFill>
                  <a:srgbClr val="AB2328"/>
                </a:solidFill>
                <a:latin typeface="Calibri" pitchFamily="34" charset="0"/>
              </a:rPr>
              <a:t>СТАТИСТИЧЕСКИЙ ИНСТИТУТ ТУРЦИИ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42875" y="6429375"/>
            <a:ext cx="5143500" cy="3079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1400" b="1" dirty="0">
                <a:solidFill>
                  <a:srgbClr val="404040"/>
                </a:solidFill>
              </a:rPr>
              <a:t>Последние изменения в области измерения бедности в Турции</a:t>
            </a:r>
            <a:endParaRPr lang="ru-RU" sz="1400" dirty="0">
              <a:solidFill>
                <a:srgbClr val="7F7F7F"/>
              </a:solidFill>
              <a:ea typeface="Calibri" pitchFamily="34" charset="0"/>
              <a:cs typeface="Calibri" pitchFamily="34" charset="0"/>
            </a:endParaRPr>
          </a:p>
        </p:txBody>
      </p:sp>
      <p:pic>
        <p:nvPicPr>
          <p:cNvPr id="1033" name="Picture 9" descr="logoLA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47063" y="117475"/>
            <a:ext cx="6794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C3F34-EFAE-4E3F-9C79-A499B6E0E95D}" type="slidenum">
              <a:rPr lang="tr-TR"/>
              <a:pPr>
                <a:defRPr/>
              </a:pPr>
              <a:t>1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364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5 Dikdörtgen"/>
          <p:cNvSpPr/>
          <p:nvPr/>
        </p:nvSpPr>
        <p:spPr>
          <a:xfrm>
            <a:off x="6319" y="630222"/>
            <a:ext cx="8643999" cy="5170645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ru-RU" sz="2400" dirty="0">
              <a:latin typeface="+mn-lt"/>
            </a:endParaRPr>
          </a:p>
          <a:p>
            <a:pPr algn="ctr">
              <a:defRPr/>
            </a:pPr>
            <a:r>
              <a:rPr lang="ru-RU" dirty="0"/>
              <a:t> </a:t>
            </a:r>
            <a:endParaRPr lang="ru-RU" sz="2400" dirty="0">
              <a:latin typeface="+mn-lt"/>
            </a:endParaRPr>
          </a:p>
          <a:p>
            <a:pPr algn="r">
              <a:defRPr/>
            </a:pPr>
            <a:r>
              <a:rPr lang="ru-RU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Последние изменения в области измерения бедности </a:t>
            </a:r>
          </a:p>
          <a:p>
            <a:pPr algn="r">
              <a:defRPr/>
            </a:pPr>
            <a:r>
              <a:rPr lang="ru-RU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Турции</a:t>
            </a:r>
          </a:p>
          <a:p>
            <a:pPr algn="ctr">
              <a:defRPr/>
            </a:pPr>
            <a:endParaRPr lang="ru-RU" sz="2400" dirty="0">
              <a:latin typeface="+mn-lt"/>
            </a:endParaRPr>
          </a:p>
          <a:p>
            <a:pPr algn="ctr">
              <a:defRPr/>
            </a:pPr>
            <a:endParaRPr lang="ru-RU" sz="2400" dirty="0">
              <a:latin typeface="+mn-lt"/>
            </a:endParaRPr>
          </a:p>
          <a:p>
            <a:pPr algn="ctr">
              <a:defRPr/>
            </a:pPr>
            <a:endParaRPr lang="ru-RU" b="1" dirty="0">
              <a:latin typeface="+mn-lt"/>
            </a:endParaRPr>
          </a:p>
          <a:p>
            <a:pPr algn="ctr">
              <a:defRPr/>
            </a:pPr>
            <a:r>
              <a:rPr lang="ru-RU" sz="2400" b="1" dirty="0">
                <a:latin typeface="+mn-lt"/>
              </a:rPr>
              <a:t>Мехмет Али КАРАДАГ</a:t>
            </a:r>
          </a:p>
          <a:p>
            <a:pPr algn="ctr">
              <a:defRPr/>
            </a:pPr>
            <a:endParaRPr lang="ru-RU" sz="4000" dirty="0">
              <a:latin typeface="+mn-lt"/>
            </a:endParaRPr>
          </a:p>
          <a:p>
            <a:pPr algn="ctr">
              <a:defRPr/>
            </a:pPr>
            <a:r>
              <a:rPr lang="ru-RU" sz="2000" b="1" dirty="0">
                <a:latin typeface="+mn-lt"/>
              </a:rPr>
              <a:t>Семинар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</a:rPr>
              <a:t> "Перспективы измерения бедности"</a:t>
            </a:r>
          </a:p>
          <a:p>
            <a:pPr algn="ctr">
              <a:defRPr/>
            </a:pPr>
            <a:r>
              <a:rPr lang="ru-RU" sz="2000" b="1" dirty="0">
                <a:latin typeface="+mn-lt"/>
              </a:rPr>
              <a:t>Женева, </a:t>
            </a:r>
          </a:p>
          <a:p>
            <a:pPr algn="ctr">
              <a:defRPr/>
            </a:pPr>
            <a:r>
              <a:rPr lang="ru-RU" sz="2000" b="1" dirty="0">
                <a:latin typeface="+mn-lt"/>
              </a:rPr>
              <a:t>2-4 декабря 2013 года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84213" y="1341438"/>
            <a:ext cx="7920037" cy="1903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400" b="1">
                <a:solidFill>
                  <a:srgbClr val="0033CC"/>
                </a:solidFill>
              </a:rPr>
              <a:t>Последние изменения в области измерения бедности в Турции</a:t>
            </a:r>
          </a:p>
          <a:p>
            <a:pPr algn="ctr">
              <a:spcBef>
                <a:spcPct val="50000"/>
              </a:spcBef>
            </a:pPr>
            <a:endParaRPr lang="ru-RU" sz="34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9ED06-CDD0-438F-91C2-B6C52D76E53D}" type="slidenum">
              <a:rPr lang="tr-TR"/>
              <a:pPr>
                <a:defRPr/>
              </a:pPr>
              <a:t>10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5" y="714375"/>
            <a:ext cx="8786813" cy="5530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Calibri" pitchFamily="34" charset="0"/>
              <a:buAutoNum type="romanUcPeriod"/>
            </a:pPr>
            <a:endParaRPr lang="ru-RU" sz="24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12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14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spcAft>
                <a:spcPts val="1200"/>
              </a:spcAft>
            </a:pPr>
            <a:r>
              <a:rPr lang="ru-RU" sz="2400" b="1">
                <a:solidFill>
                  <a:srgbClr val="C00000"/>
                </a:solidFill>
              </a:rPr>
              <a:t>Обсуждения о допущениях </a:t>
            </a:r>
          </a:p>
          <a:p>
            <a:pPr marL="514350" indent="-51435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b="1">
                <a:latin typeface="Calibri" pitchFamily="34" charset="0"/>
              </a:rPr>
              <a:t>Состав продовольственной корзины:</a:t>
            </a:r>
          </a:p>
          <a:p>
            <a:pPr marL="725488" lvl="1" indent="-268288">
              <a:spcAft>
                <a:spcPts val="1200"/>
              </a:spcAft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Следует ли пересматривать ежегодно состав продовольственной корзины в части продуктов питания и их количества? </a:t>
            </a:r>
          </a:p>
          <a:p>
            <a:pPr marL="725488" lvl="1" indent="-268288">
              <a:spcAft>
                <a:spcPts val="1200"/>
              </a:spcAft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Должен ли состав продовольственной корзины отличаться в разных регионах с учетом различий в моделях потребления в этих регионах?</a:t>
            </a:r>
          </a:p>
          <a:p>
            <a:pPr marL="725488" lvl="1" indent="-268288">
              <a:spcAft>
                <a:spcPts val="1200"/>
              </a:spcAft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Какую контрольную группу следует использовать для составления продовольственной корзины?</a:t>
            </a:r>
          </a:p>
          <a:p>
            <a:pPr marL="725488" lvl="1" indent="-268288"/>
            <a:endParaRPr lang="ru-RU"/>
          </a:p>
          <a:p>
            <a:pPr marL="630238" lvl="2" indent="-188913" algn="just">
              <a:spcAft>
                <a:spcPts val="1800"/>
              </a:spcAft>
              <a:buFontTx/>
              <a:buChar char="-"/>
            </a:pPr>
            <a:endParaRPr lang="ru-RU" sz="2000">
              <a:latin typeface="Calibri" pitchFamily="34" charset="0"/>
            </a:endParaRPr>
          </a:p>
          <a:p>
            <a:pPr marL="630238" lvl="2" indent="-188913" algn="just">
              <a:spcAft>
                <a:spcPts val="1800"/>
              </a:spcAft>
              <a:buFontTx/>
              <a:buChar char="-"/>
            </a:pPr>
            <a:endParaRPr lang="ru-RU" sz="2000">
              <a:latin typeface="Calibri" pitchFamily="34" charset="0"/>
            </a:endParaRPr>
          </a:p>
        </p:txBody>
      </p:sp>
      <p:sp>
        <p:nvSpPr>
          <p:cNvPr id="24581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539552" y="764704"/>
            <a:ext cx="8208912" cy="617674"/>
            <a:chOff x="4" y="318429"/>
            <a:chExt cx="7804492" cy="617674"/>
          </a:xfrm>
          <a:scene3d>
            <a:camera prst="orthographicFront"/>
            <a:lightRig rig="flat" dir="t"/>
          </a:scene3d>
        </p:grpSpPr>
        <p:sp>
          <p:nvSpPr>
            <p:cNvPr id="11" name="Rectangle 10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4" y="318429"/>
              <a:ext cx="7051427" cy="6176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 </a:t>
              </a:r>
              <a:r>
                <a:rPr lang="ru-RU" sz="3200" b="1" dirty="0"/>
                <a:t>Подход, основанный на расходах на базовые потребности, в Турции </a:t>
              </a:r>
              <a:endParaRPr lang="ru-RU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97DF1-6847-4867-A0F6-5DB225088B44}" type="slidenum">
              <a:rPr lang="tr-TR"/>
              <a:pPr>
                <a:defRPr/>
              </a:pPr>
              <a:t>11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5" y="714375"/>
            <a:ext cx="8786813" cy="4508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+mj-lt"/>
              <a:buAutoNum type="romanUcPeriod"/>
              <a:defRPr/>
            </a:pPr>
            <a:endParaRPr lang="ru-RU" sz="2400" b="1" u="sng" dirty="0">
              <a:solidFill>
                <a:srgbClr val="004A82"/>
              </a:solidFill>
              <a:latin typeface="+mn-lt"/>
            </a:endParaRPr>
          </a:p>
          <a:p>
            <a:pPr marL="514350" indent="-514350">
              <a:buFont typeface="+mj-lt"/>
              <a:buAutoNum type="romanUcPeriod"/>
              <a:defRPr/>
            </a:pPr>
            <a:endParaRPr lang="ru-RU" sz="1200" b="1" u="sng" dirty="0">
              <a:solidFill>
                <a:srgbClr val="004A82"/>
              </a:solidFill>
              <a:latin typeface="+mn-lt"/>
            </a:endParaRPr>
          </a:p>
          <a:p>
            <a:pPr marL="514350" indent="-514350">
              <a:buFont typeface="+mj-lt"/>
              <a:buAutoNum type="romanUcPeriod"/>
              <a:defRPr/>
            </a:pPr>
            <a:endParaRPr lang="ru-RU" sz="1400" b="1" u="sng" dirty="0">
              <a:solidFill>
                <a:srgbClr val="004A82"/>
              </a:solidFill>
              <a:latin typeface="+mn-lt"/>
            </a:endParaRPr>
          </a:p>
          <a:p>
            <a:pPr marL="725488" indent="-457200">
              <a:spcAft>
                <a:spcPts val="120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Обсуждения о допущениях</a:t>
            </a:r>
          </a:p>
          <a:p>
            <a:pPr marL="725488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2000" b="1" dirty="0">
                <a:latin typeface="+mn-lt"/>
              </a:rPr>
              <a:t>Обновление черты полной бедности</a:t>
            </a:r>
          </a:p>
          <a:p>
            <a:pPr marL="725488" lvl="1" indent="-268288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Какую контрольную группу следует использовать для определения доли непродовольственного компонента?</a:t>
            </a:r>
          </a:p>
          <a:p>
            <a:pPr marL="725488" lvl="1" indent="-268288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Следует ли применять "постоянную" или "текущую (меняющуюся)" долю непродовольственного компонента для обновления полной черты бедности?</a:t>
            </a:r>
          </a:p>
          <a:p>
            <a:pPr marL="725488" lvl="1" indent="-268288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Необходимо ли с течением времени обновлять полную черту бедности с учетом уровня инфляции? </a:t>
            </a:r>
          </a:p>
          <a:p>
            <a:pPr lvl="1">
              <a:defRPr/>
            </a:pPr>
            <a:endParaRPr lang="ru-RU" dirty="0"/>
          </a:p>
          <a:p>
            <a:pPr marL="630238" lvl="2" indent="-188913" algn="just">
              <a:spcAft>
                <a:spcPts val="1800"/>
              </a:spcAft>
              <a:buFontTx/>
              <a:buChar char="-"/>
              <a:defRPr/>
            </a:pPr>
            <a:endParaRPr lang="ru-RU" sz="2000" dirty="0">
              <a:latin typeface="+mn-lt"/>
            </a:endParaRPr>
          </a:p>
        </p:txBody>
      </p:sp>
      <p:sp>
        <p:nvSpPr>
          <p:cNvPr id="25605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539552" y="764704"/>
            <a:ext cx="8208912" cy="617674"/>
            <a:chOff x="4" y="318429"/>
            <a:chExt cx="7804492" cy="617674"/>
          </a:xfrm>
          <a:scene3d>
            <a:camera prst="orthographicFront"/>
            <a:lightRig rig="flat" dir="t"/>
          </a:scene3d>
        </p:grpSpPr>
        <p:sp>
          <p:nvSpPr>
            <p:cNvPr id="11" name="Rectangle 10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4" y="318429"/>
              <a:ext cx="7051427" cy="6176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 </a:t>
              </a:r>
              <a:r>
                <a:rPr lang="ru-RU" sz="3200" b="1" dirty="0"/>
                <a:t>Подход, основанный на расходах на базовые потребности, в Турции </a:t>
              </a:r>
              <a:endParaRPr lang="ru-RU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A0561-5A59-4054-A751-9C9B82B37D77}" type="slidenum">
              <a:rPr lang="tr-TR"/>
              <a:pPr>
                <a:defRPr/>
              </a:pPr>
              <a:t>12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5" y="714375"/>
            <a:ext cx="8786813" cy="6551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Calibri" pitchFamily="34" charset="0"/>
              <a:buAutoNum type="romanUcPeriod"/>
            </a:pPr>
            <a:endParaRPr lang="ru-RU" sz="24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12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14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spcAft>
                <a:spcPts val="1200"/>
              </a:spcAft>
            </a:pPr>
            <a:r>
              <a:rPr lang="ru-RU" sz="2400" b="1">
                <a:solidFill>
                  <a:srgbClr val="C00000"/>
                </a:solidFill>
              </a:rPr>
              <a:t>Обсуждения о допущениях</a:t>
            </a:r>
          </a:p>
          <a:p>
            <a:pPr marL="514350" indent="-51435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000" b="1">
                <a:latin typeface="Calibri" pitchFamily="34" charset="0"/>
              </a:rPr>
              <a:t>Сколько черт бедности? </a:t>
            </a:r>
          </a:p>
          <a:p>
            <a:pPr marL="725488" lvl="1" indent="-268288" algn="just">
              <a:spcAft>
                <a:spcPts val="1200"/>
              </a:spcAft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Согласно официальной методологии есть одна черта продовольственной бедности и одна черта полной бедности, что позволяет нам сравнивать тот же "уровень жизни" в регионах. </a:t>
            </a:r>
          </a:p>
          <a:p>
            <a:pPr marL="725488" lvl="1" indent="-268288" algn="just">
              <a:spcAft>
                <a:spcPts val="1200"/>
              </a:spcAft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Однако в моделях потребления домохозяйств в разных регионах наблюдаются существенные различия в части доли продовольственных расходов. </a:t>
            </a:r>
          </a:p>
          <a:p>
            <a:pPr marL="725488" lvl="1" indent="-268288" algn="just">
              <a:spcAft>
                <a:spcPts val="1200"/>
              </a:spcAft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Следует ли для каждого отдельного региона (или для города/села) разработать продовольственную корзину и долю продовольственных расходов для отражения территориальных различий? </a:t>
            </a:r>
          </a:p>
          <a:p>
            <a:pPr marL="725488" lvl="1" indent="-268288" algn="just">
              <a:spcAft>
                <a:spcPts val="1200"/>
              </a:spcAft>
              <a:buFont typeface="Arial" charset="0"/>
              <a:buChar char="•"/>
            </a:pPr>
            <a:endParaRPr lang="ru-RU" sz="2000">
              <a:latin typeface="Calibri" pitchFamily="34" charset="0"/>
            </a:endParaRPr>
          </a:p>
          <a:p>
            <a:pPr marL="725488" lvl="1" indent="-268288" algn="just">
              <a:spcAft>
                <a:spcPts val="1200"/>
              </a:spcAft>
              <a:buFont typeface="Arial" charset="0"/>
              <a:buChar char="•"/>
            </a:pPr>
            <a:endParaRPr lang="ru-RU" sz="2000">
              <a:latin typeface="Calibri" pitchFamily="34" charset="0"/>
            </a:endParaRPr>
          </a:p>
          <a:p>
            <a:pPr marL="630238" lvl="2" indent="-188913" algn="just">
              <a:spcAft>
                <a:spcPts val="1800"/>
              </a:spcAft>
              <a:buFontTx/>
              <a:buChar char="-"/>
            </a:pPr>
            <a:endParaRPr lang="ru-RU" sz="2000">
              <a:latin typeface="Calibri" pitchFamily="34" charset="0"/>
            </a:endParaRPr>
          </a:p>
        </p:txBody>
      </p:sp>
      <p:sp>
        <p:nvSpPr>
          <p:cNvPr id="26629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539552" y="764704"/>
            <a:ext cx="8208912" cy="617674"/>
            <a:chOff x="4" y="318429"/>
            <a:chExt cx="7804492" cy="617674"/>
          </a:xfrm>
          <a:scene3d>
            <a:camera prst="orthographicFront"/>
            <a:lightRig rig="flat" dir="t"/>
          </a:scene3d>
        </p:grpSpPr>
        <p:sp>
          <p:nvSpPr>
            <p:cNvPr id="11" name="Rectangle 10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4" y="318429"/>
              <a:ext cx="7051427" cy="6176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 </a:t>
              </a:r>
              <a:r>
                <a:rPr lang="ru-RU" sz="3200" b="1" dirty="0"/>
                <a:t>Подход, основанный на расходах на базовые потребности, в Турции </a:t>
              </a:r>
              <a:endParaRPr lang="ru-RU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FE9C4-0B5E-4901-8792-6AD5270F526C}" type="slidenum">
              <a:rPr lang="tr-TR"/>
              <a:pPr>
                <a:defRPr/>
              </a:pPr>
              <a:t>13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5" y="714375"/>
            <a:ext cx="8786813" cy="307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+mj-lt"/>
              <a:buAutoNum type="romanUcPeriod"/>
              <a:defRPr/>
            </a:pPr>
            <a:endParaRPr lang="ru-RU" sz="2400" b="1" u="sng" dirty="0">
              <a:solidFill>
                <a:srgbClr val="004A82"/>
              </a:solidFill>
              <a:latin typeface="+mn-lt"/>
            </a:endParaRPr>
          </a:p>
          <a:p>
            <a:pPr marL="514350" indent="-514350">
              <a:buFont typeface="+mj-lt"/>
              <a:buAutoNum type="romanUcPeriod"/>
              <a:defRPr/>
            </a:pPr>
            <a:endParaRPr lang="ru-RU" sz="1200" b="1" u="sng" dirty="0">
              <a:solidFill>
                <a:srgbClr val="004A82"/>
              </a:solidFill>
              <a:latin typeface="+mn-lt"/>
            </a:endParaRPr>
          </a:p>
          <a:p>
            <a:pPr marL="514350" indent="-514350">
              <a:buFont typeface="+mj-lt"/>
              <a:buAutoNum type="romanUcPeriod"/>
              <a:defRPr/>
            </a:pPr>
            <a:endParaRPr lang="ru-RU" sz="1400" b="1" u="sng" dirty="0">
              <a:solidFill>
                <a:srgbClr val="004A82"/>
              </a:solidFill>
              <a:latin typeface="+mn-lt"/>
            </a:endParaRPr>
          </a:p>
          <a:p>
            <a:pPr marL="725488" indent="-457200">
              <a:spcAft>
                <a:spcPts val="100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Обсуждения о допущениях</a:t>
            </a:r>
          </a:p>
          <a:p>
            <a:pPr marL="725488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2000" b="1" dirty="0">
                <a:latin typeface="+mn-lt"/>
              </a:rPr>
              <a:t>Сколько черт бедности?</a:t>
            </a:r>
          </a:p>
          <a:p>
            <a:pPr marL="725488" lvl="1" indent="-268288" algn="just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ru-RU" sz="2000" dirty="0">
              <a:latin typeface="+mn-lt"/>
            </a:endParaRPr>
          </a:p>
          <a:p>
            <a:pPr marL="725488" lvl="1" indent="-268288" algn="just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ru-RU" sz="2000" dirty="0">
              <a:latin typeface="+mn-lt"/>
            </a:endParaRPr>
          </a:p>
          <a:p>
            <a:pPr marL="630238" lvl="2" indent="-188913" algn="just">
              <a:spcAft>
                <a:spcPts val="1800"/>
              </a:spcAft>
              <a:buFontTx/>
              <a:buChar char="-"/>
              <a:defRPr/>
            </a:pPr>
            <a:endParaRPr lang="ru-RU" sz="2000" dirty="0">
              <a:latin typeface="+mn-lt"/>
            </a:endParaRPr>
          </a:p>
        </p:txBody>
      </p:sp>
      <p:sp>
        <p:nvSpPr>
          <p:cNvPr id="27653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539552" y="764704"/>
            <a:ext cx="8208912" cy="617674"/>
            <a:chOff x="4" y="318429"/>
            <a:chExt cx="7804492" cy="617674"/>
          </a:xfrm>
          <a:scene3d>
            <a:camera prst="orthographicFront"/>
            <a:lightRig rig="flat" dir="t"/>
          </a:scene3d>
        </p:grpSpPr>
        <p:sp>
          <p:nvSpPr>
            <p:cNvPr id="11" name="Rectangle 10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4" y="318429"/>
              <a:ext cx="7051427" cy="6176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 </a:t>
              </a:r>
              <a:r>
                <a:rPr lang="ru-RU" sz="3200" b="1" dirty="0"/>
                <a:t>Подход, основанный на расходах на базовые потребности, в Турции </a:t>
              </a:r>
              <a:endParaRPr lang="ru-RU" sz="2800" b="1" dirty="0"/>
            </a:p>
          </p:txBody>
        </p:sp>
      </p:grpSp>
      <p:pic>
        <p:nvPicPr>
          <p:cNvPr id="2765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0325"/>
            <a:ext cx="91440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11188" y="2420938"/>
            <a:ext cx="8532812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Доля расходов на продукты питания в общих расходах по регионам,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B1BD1-8D1D-4373-880F-474325092D9F}" type="slidenum">
              <a:rPr lang="tr-TR"/>
              <a:pPr>
                <a:defRPr/>
              </a:pPr>
              <a:t>14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0" y="1125538"/>
            <a:ext cx="8786813" cy="1404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Calibri" pitchFamily="34" charset="0"/>
              <a:buAutoNum type="romanUcPeriod"/>
            </a:pPr>
            <a:endParaRPr lang="ru-RU" sz="2000" b="1" u="sng">
              <a:solidFill>
                <a:srgbClr val="004A82"/>
              </a:solidFill>
              <a:latin typeface="Calibri" pitchFamily="34" charset="0"/>
            </a:endParaRPr>
          </a:p>
          <a:p>
            <a:pPr marL="441325" lvl="1" indent="-268288" algn="just">
              <a:spcAft>
                <a:spcPts val="1200"/>
              </a:spcAft>
              <a:buFont typeface="Arial" charset="0"/>
              <a:buChar char="•"/>
            </a:pPr>
            <a:r>
              <a:rPr lang="ru-RU" sz="1600"/>
              <a:t>Для изучения влияния этих допущений на показатели абсолютной бедности семь разных сценариев, построенных путем изменения некоторых допущений официальной методологии, были применены к данным обследования бюджета домохозяйств 2003-2009 гг.</a:t>
            </a:r>
            <a:r>
              <a:rPr lang="ru-RU"/>
              <a:t> 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28677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539552" y="764704"/>
            <a:ext cx="8208912" cy="617674"/>
            <a:chOff x="4" y="318429"/>
            <a:chExt cx="7804492" cy="617674"/>
          </a:xfrm>
          <a:scene3d>
            <a:camera prst="orthographicFront"/>
            <a:lightRig rig="flat" dir="t"/>
          </a:scene3d>
        </p:grpSpPr>
        <p:sp>
          <p:nvSpPr>
            <p:cNvPr id="11" name="Rectangle 10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  <a:solidFill>
              <a:srgbClr val="C00000"/>
            </a:solidFill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4" y="318429"/>
              <a:ext cx="7637224" cy="6176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 </a:t>
              </a:r>
              <a:r>
                <a:rPr lang="ru-RU" sz="3200" b="1" dirty="0"/>
                <a:t>Влияние допущений на абсолютную бедность...</a:t>
              </a:r>
              <a:endParaRPr lang="ru-RU" sz="2800" b="1" dirty="0"/>
            </a:p>
          </p:txBody>
        </p:sp>
      </p:grpSp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050" y="2492375"/>
            <a:ext cx="8547100" cy="3856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5D476-0326-4E2D-8077-2AE8655F57A9}" type="slidenum">
              <a:rPr lang="tr-TR"/>
              <a:pPr>
                <a:defRPr/>
              </a:pPr>
              <a:t>15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5" y="714375"/>
            <a:ext cx="8786813" cy="3262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+mj-lt"/>
              <a:buAutoNum type="romanUcPeriod"/>
              <a:defRPr/>
            </a:pPr>
            <a:endParaRPr lang="tr-TR" sz="2400" b="1" u="sng" dirty="0">
              <a:solidFill>
                <a:srgbClr val="004A82"/>
              </a:solidFill>
              <a:latin typeface="+mn-lt"/>
            </a:endParaRPr>
          </a:p>
          <a:p>
            <a:pPr marL="514350" indent="-514350">
              <a:buFont typeface="+mj-lt"/>
              <a:buAutoNum type="romanUcPeriod"/>
              <a:defRPr/>
            </a:pPr>
            <a:endParaRPr lang="tr-TR" sz="1200" b="1" u="sng" dirty="0">
              <a:solidFill>
                <a:srgbClr val="004A82"/>
              </a:solidFill>
              <a:latin typeface="+mn-lt"/>
            </a:endParaRPr>
          </a:p>
          <a:p>
            <a:pPr marL="441325" lvl="1" indent="-268288" algn="just">
              <a:spcAft>
                <a:spcPts val="1200"/>
              </a:spcAft>
              <a:defRPr/>
            </a:pPr>
            <a:endParaRPr lang="tr-TR" sz="2000" dirty="0">
              <a:latin typeface="+mn-lt"/>
            </a:endParaRPr>
          </a:p>
          <a:p>
            <a:pPr marL="441325" lvl="1" indent="-268288" algn="just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tr-TR" sz="2000" dirty="0">
              <a:latin typeface="+mn-lt"/>
            </a:endParaRPr>
          </a:p>
          <a:p>
            <a:pPr marL="441325" lvl="1" indent="-268288" algn="just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tr-TR" sz="2000" dirty="0">
              <a:latin typeface="+mn-lt"/>
            </a:endParaRPr>
          </a:p>
          <a:p>
            <a:pPr marL="725488" lvl="1" indent="-268288" algn="just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tr-TR" sz="2000" dirty="0">
              <a:latin typeface="+mn-lt"/>
            </a:endParaRPr>
          </a:p>
          <a:p>
            <a:pPr marL="725488" lvl="1" indent="-268288" algn="just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tr-TR" sz="2000" dirty="0">
              <a:latin typeface="+mn-lt"/>
            </a:endParaRPr>
          </a:p>
          <a:p>
            <a:pPr marL="630238" lvl="2" indent="-188913" algn="just">
              <a:spcAft>
                <a:spcPts val="1800"/>
              </a:spcAft>
              <a:buFontTx/>
              <a:buChar char="-"/>
              <a:defRPr/>
            </a:pPr>
            <a:endParaRPr lang="tr-TR" sz="2000" dirty="0">
              <a:latin typeface="+mn-lt"/>
            </a:endParaRPr>
          </a:p>
        </p:txBody>
      </p:sp>
      <p:sp>
        <p:nvSpPr>
          <p:cNvPr id="29701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539552" y="764704"/>
            <a:ext cx="8208912" cy="617674"/>
            <a:chOff x="4" y="318429"/>
            <a:chExt cx="7804492" cy="617674"/>
          </a:xfrm>
          <a:scene3d>
            <a:camera prst="orthographicFront"/>
            <a:lightRig rig="flat" dir="t"/>
          </a:scene3d>
        </p:grpSpPr>
        <p:sp>
          <p:nvSpPr>
            <p:cNvPr id="11" name="Rectangle 10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  <a:solidFill>
              <a:srgbClr val="C00000"/>
            </a:solidFill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4" y="318429"/>
              <a:ext cx="7637224" cy="6176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 </a:t>
              </a:r>
              <a:r>
                <a:rPr lang="ru-RU" sz="3200" b="1" dirty="0"/>
                <a:t>Влияние допущений на абсолютную бедность...</a:t>
              </a:r>
              <a:endParaRPr lang="ru-RU" sz="2800" b="1" dirty="0"/>
            </a:p>
          </p:txBody>
        </p:sp>
      </p:grpSp>
      <p:pic>
        <p:nvPicPr>
          <p:cNvPr id="297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500188"/>
            <a:ext cx="7786687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547813" y="1412875"/>
            <a:ext cx="5903912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Уровни бедности в Турции при разных сценариях,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B641B-6A55-4606-87EE-93889A2C6D1D}" type="slidenum">
              <a:rPr lang="tr-TR"/>
              <a:pPr>
                <a:defRPr/>
              </a:pPr>
              <a:t>16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5" y="714375"/>
            <a:ext cx="8786813" cy="438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+mj-lt"/>
              <a:buAutoNum type="romanUcPeriod"/>
              <a:defRPr/>
            </a:pPr>
            <a:endParaRPr lang="ru-RU" sz="2400" b="1" u="sng" dirty="0">
              <a:solidFill>
                <a:srgbClr val="004A82"/>
              </a:solidFill>
              <a:latin typeface="+mn-lt"/>
            </a:endParaRPr>
          </a:p>
          <a:p>
            <a:pPr marL="514350" indent="-514350">
              <a:buFont typeface="+mj-lt"/>
              <a:buAutoNum type="romanUcPeriod"/>
              <a:defRPr/>
            </a:pPr>
            <a:endParaRPr lang="ru-RU" sz="1200" b="1" u="sng" dirty="0">
              <a:solidFill>
                <a:srgbClr val="004A82"/>
              </a:solidFill>
              <a:latin typeface="+mn-lt"/>
            </a:endParaRPr>
          </a:p>
          <a:p>
            <a:pPr marL="514350" indent="-514350">
              <a:buFont typeface="+mj-lt"/>
              <a:buAutoNum type="romanUcPeriod"/>
              <a:defRPr/>
            </a:pPr>
            <a:endParaRPr lang="ru-RU" sz="800" b="1" u="sng" dirty="0">
              <a:solidFill>
                <a:srgbClr val="004A82"/>
              </a:solidFill>
              <a:latin typeface="+mn-lt"/>
            </a:endParaRPr>
          </a:p>
          <a:p>
            <a:pPr marL="725488" lvl="1" indent="-457200">
              <a:spcAft>
                <a:spcPts val="3000"/>
              </a:spcAft>
              <a:buFont typeface="Wingdings" pitchFamily="2" charset="2"/>
              <a:buChar char="Ø"/>
              <a:defRPr/>
            </a:pPr>
            <a:r>
              <a:rPr lang="ru-RU" sz="2000" b="1" dirty="0">
                <a:latin typeface="+mn-lt"/>
              </a:rPr>
              <a:t>Основные результаты</a:t>
            </a:r>
          </a:p>
          <a:p>
            <a:pPr marL="441325" lvl="1" indent="-268288" algn="just">
              <a:spcAft>
                <a:spcPts val="300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При Сценарии 1, где продовольственная корзина составляется ежегодно, наблюдаются очевидные колебания в динамике уровня бедности. </a:t>
            </a:r>
          </a:p>
          <a:p>
            <a:pPr marL="441325" lvl="1" indent="-268288" algn="just">
              <a:spcAft>
                <a:spcPts val="300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Сравнение Сценария 2 и 3, отличающихся только по контрольной группе, применяемой для определения продовольственной корзины, показывает, что применение в качестве контрольной группы второго, а не первого квинтиля, приводит в среднем к увеличению уровня бедности на 3 пункта, но тенденция по уровню бедности не меняется.   </a:t>
            </a:r>
          </a:p>
          <a:p>
            <a:pPr marL="441325" lvl="1" indent="-268288" algn="just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ru-RU" sz="2000" dirty="0">
              <a:latin typeface="+mn-lt"/>
            </a:endParaRPr>
          </a:p>
        </p:txBody>
      </p:sp>
      <p:sp>
        <p:nvSpPr>
          <p:cNvPr id="30725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539552" y="764704"/>
            <a:ext cx="8208912" cy="617674"/>
            <a:chOff x="4" y="318429"/>
            <a:chExt cx="7804492" cy="617674"/>
          </a:xfrm>
          <a:scene3d>
            <a:camera prst="orthographicFront"/>
            <a:lightRig rig="flat" dir="t"/>
          </a:scene3d>
        </p:grpSpPr>
        <p:sp>
          <p:nvSpPr>
            <p:cNvPr id="11" name="Rectangle 10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  <a:solidFill>
              <a:srgbClr val="C00000"/>
            </a:solidFill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4" y="318429"/>
              <a:ext cx="7637224" cy="6176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 </a:t>
              </a:r>
              <a:r>
                <a:rPr lang="ru-RU" sz="3200" b="1" dirty="0"/>
                <a:t>Влияние допущений на абсолютную бедность...</a:t>
              </a:r>
              <a:endParaRPr lang="ru-RU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39CCF-3D1D-4A3B-939A-D8905BC0ACEC}" type="slidenum">
              <a:rPr lang="tr-TR"/>
              <a:pPr>
                <a:defRPr/>
              </a:pPr>
              <a:t>17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5" y="714375"/>
            <a:ext cx="8786813" cy="5867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Calibri" pitchFamily="34" charset="0"/>
              <a:buAutoNum type="romanUcPeriod"/>
            </a:pPr>
            <a:endParaRPr lang="ru-RU" sz="2400" b="1" u="sng">
              <a:solidFill>
                <a:srgbClr val="004A82"/>
              </a:solidFill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1200" b="1" u="sng">
              <a:solidFill>
                <a:srgbClr val="004A82"/>
              </a:solidFill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800" b="1" u="sng">
              <a:solidFill>
                <a:srgbClr val="004A82"/>
              </a:solidFill>
            </a:endParaRPr>
          </a:p>
          <a:p>
            <a:pPr marL="725488" lvl="1" indent="-457200">
              <a:spcAft>
                <a:spcPts val="3000"/>
              </a:spcAft>
              <a:buFont typeface="Wingdings" pitchFamily="2" charset="2"/>
              <a:buChar char="Ø"/>
            </a:pPr>
            <a:r>
              <a:rPr lang="ru-RU" sz="2000" b="1"/>
              <a:t>Основные результаты</a:t>
            </a:r>
          </a:p>
          <a:p>
            <a:pPr marL="725488" lvl="1" indent="-457200" algn="just">
              <a:spcAft>
                <a:spcPts val="3000"/>
              </a:spcAft>
              <a:buFont typeface="Arial" charset="0"/>
              <a:buChar char="•"/>
            </a:pPr>
            <a:r>
              <a:rPr lang="ru-RU" sz="2000"/>
              <a:t>Сравнение Сценария 5 и 6 позволяет увидеть влияние применения вместо постоянной доли текущей доли продовольственных расходов.  При постоянной доле продовольственных расходов мы получаем более низкие оценки уровня бедности после 2005 г. по сравнению со Сценарием 5 вследствие игнорирования экономического развития в Турции. </a:t>
            </a:r>
          </a:p>
          <a:p>
            <a:pPr marL="725488" lvl="1" indent="-457200" algn="just">
              <a:spcAft>
                <a:spcPts val="3000"/>
              </a:spcAft>
              <a:buFont typeface="Arial" charset="0"/>
              <a:buChar char="•"/>
            </a:pPr>
            <a:r>
              <a:rPr lang="ru-RU" sz="2000"/>
              <a:t>И, наконец, Сценарий 7, где определяется тот же уровень благосостояния, что и черта бедности с течением времени, вследствие обновления черты бедности по инфляции, указывает на существенное снижение уровня бедности с 24,1% в 2003 г. до 7,5% в 2009 г.</a:t>
            </a:r>
          </a:p>
          <a:p>
            <a:pPr marL="725488" lvl="1" indent="-457200" algn="just">
              <a:spcAft>
                <a:spcPts val="1200"/>
              </a:spcAft>
              <a:buFont typeface="Arial" charset="0"/>
              <a:buChar char="•"/>
            </a:pPr>
            <a:endParaRPr lang="ru-RU" sz="2000"/>
          </a:p>
        </p:txBody>
      </p:sp>
      <p:sp>
        <p:nvSpPr>
          <p:cNvPr id="31749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539552" y="764704"/>
            <a:ext cx="8208912" cy="617674"/>
            <a:chOff x="4" y="318429"/>
            <a:chExt cx="7804492" cy="617674"/>
          </a:xfrm>
          <a:scene3d>
            <a:camera prst="orthographicFront"/>
            <a:lightRig rig="flat" dir="t"/>
          </a:scene3d>
        </p:grpSpPr>
        <p:sp>
          <p:nvSpPr>
            <p:cNvPr id="11" name="Rectangle 10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  <a:solidFill>
              <a:srgbClr val="C00000"/>
            </a:solidFill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4" y="318429"/>
              <a:ext cx="7637224" cy="6176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 </a:t>
              </a:r>
              <a:r>
                <a:rPr lang="ru-RU" sz="3200" b="1" dirty="0"/>
                <a:t>Влияние допущений на абсолютную бедность...</a:t>
              </a:r>
              <a:endParaRPr lang="ru-RU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F89C2-0DBA-4C3C-AA2A-B5AB2ABA174C}" type="slidenum">
              <a:rPr lang="tr-TR"/>
              <a:pPr>
                <a:defRPr/>
              </a:pPr>
              <a:t>18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5" y="714375"/>
            <a:ext cx="8786813" cy="528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Calibri" pitchFamily="34" charset="0"/>
              <a:buAutoNum type="romanUcPeriod"/>
            </a:pPr>
            <a:endParaRPr lang="ru-RU" sz="24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12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800" b="1" u="sng">
              <a:solidFill>
                <a:srgbClr val="004A82"/>
              </a:solidFill>
              <a:latin typeface="Calibri" pitchFamily="34" charset="0"/>
            </a:endParaRPr>
          </a:p>
          <a:p>
            <a:pPr marL="441325" lvl="1" indent="-268288" algn="just">
              <a:buFont typeface="Arial" charset="0"/>
              <a:buChar char="•"/>
            </a:pPr>
            <a:endParaRPr lang="ru-RU" sz="1200">
              <a:latin typeface="Calibri" pitchFamily="34" charset="0"/>
            </a:endParaRPr>
          </a:p>
          <a:p>
            <a:pPr marL="441325" lvl="1" indent="-268288" algn="just">
              <a:spcAft>
                <a:spcPts val="1800"/>
              </a:spcAft>
              <a:buFont typeface="Arial" charset="0"/>
              <a:buChar char="•"/>
            </a:pPr>
            <a:r>
              <a:rPr lang="ru-RU" sz="2000"/>
              <a:t>В отношении указанных обсуждений в 2012 г. было объявлено, что Статинститут Турции в сотрудничестве с местными и международными экспертами и институтами начал исследования в целях пересмотра методологии измерения абсолютной бедности на основе данных обследований бюджета домохозяйств, опубликованных за 2002-2009 гг. </a:t>
            </a:r>
          </a:p>
          <a:p>
            <a:pPr marL="441325" lvl="1" indent="-268288" algn="just">
              <a:spcAft>
                <a:spcPts val="1800"/>
              </a:spcAft>
              <a:buFont typeface="Arial" charset="0"/>
              <a:buChar char="•"/>
            </a:pPr>
            <a:r>
              <a:rPr lang="ru-RU" sz="2000">
                <a:latin typeface="Calibri" pitchFamily="34" charset="0"/>
              </a:rPr>
              <a:t>Эта работа направлена на улучшение измерения бедности, что позволит лучше отражать социальные условия в Турции, учитывать все аспекты бедности и сравнивать черты бедности с течением времени и по регионам.</a:t>
            </a:r>
          </a:p>
          <a:p>
            <a:pPr marL="441325" lvl="1" indent="-268288" algn="just">
              <a:spcAft>
                <a:spcPts val="1800"/>
              </a:spcAft>
              <a:buFont typeface="Arial" charset="0"/>
              <a:buChar char="•"/>
            </a:pPr>
            <a:endParaRPr lang="ru-RU" sz="2000">
              <a:latin typeface="Calibri" pitchFamily="34" charset="0"/>
            </a:endParaRPr>
          </a:p>
          <a:p>
            <a:pPr marL="441325" lvl="1" indent="-268288" algn="just">
              <a:spcAft>
                <a:spcPts val="1200"/>
              </a:spcAft>
              <a:buFont typeface="Arial" charset="0"/>
              <a:buChar char="•"/>
            </a:pPr>
            <a:endParaRPr lang="ru-RU" sz="2000">
              <a:latin typeface="Calibri" pitchFamily="34" charset="0"/>
            </a:endParaRPr>
          </a:p>
        </p:txBody>
      </p:sp>
      <p:sp>
        <p:nvSpPr>
          <p:cNvPr id="32773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539552" y="764704"/>
            <a:ext cx="8208912" cy="617674"/>
            <a:chOff x="4" y="318429"/>
            <a:chExt cx="7804492" cy="617674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1" name="Rectangle 10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4" y="318429"/>
              <a:ext cx="7637224" cy="61767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b="1" dirty="0"/>
                <a:t>Недавние исследования, проведенные Статинститутом Турции</a:t>
              </a:r>
              <a:endParaRPr lang="ru-RU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DEEEB-0BF4-4E4A-8B14-E8503468AD0B}" type="slidenum">
              <a:rPr lang="tr-TR"/>
              <a:pPr>
                <a:defRPr/>
              </a:pPr>
              <a:t>19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5" y="714375"/>
            <a:ext cx="8786813" cy="574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Calibri" pitchFamily="34" charset="0"/>
              <a:buAutoNum type="romanUcPeriod"/>
            </a:pPr>
            <a:endParaRPr lang="ru-RU" sz="24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12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800" b="1" u="sng">
              <a:solidFill>
                <a:srgbClr val="004A82"/>
              </a:solidFill>
              <a:latin typeface="Calibri" pitchFamily="34" charset="0"/>
            </a:endParaRPr>
          </a:p>
          <a:p>
            <a:pPr marL="441325" lvl="1" indent="-268288" algn="just">
              <a:buFont typeface="Arial" charset="0"/>
              <a:buChar char="•"/>
            </a:pPr>
            <a:endParaRPr lang="ru-RU" sz="1200">
              <a:latin typeface="Calibri" pitchFamily="34" charset="0"/>
            </a:endParaRPr>
          </a:p>
          <a:p>
            <a:pPr marL="441325" lvl="1" indent="-268288" algn="just">
              <a:spcAft>
                <a:spcPts val="1800"/>
              </a:spcAft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В рамках проведения исследований Статинститутом была сформирована рабочая группа, включающая ученых, представителей различных государственных органов и министерств, неправительственных организаций и союзов:</a:t>
            </a:r>
          </a:p>
          <a:p>
            <a:pPr marL="441325" lvl="1" indent="-268288" algn="just">
              <a:spcAft>
                <a:spcPts val="1800"/>
              </a:spcAft>
              <a:buFont typeface="Arial" charset="0"/>
              <a:buChar char="•"/>
            </a:pPr>
            <a:r>
              <a:rPr lang="ru-RU">
                <a:latin typeface="Calibri" pitchFamily="34" charset="0"/>
              </a:rPr>
              <a:t>В составе рабочей группы есть четыре подгруппы, каждая из которых проводит исследования по разным аспектам бедности:</a:t>
            </a:r>
          </a:p>
          <a:p>
            <a:pPr marL="1355725" lvl="3" indent="-268288" algn="just">
              <a:spcAft>
                <a:spcPts val="600"/>
              </a:spcAft>
              <a:buFontTx/>
              <a:buChar char="-"/>
            </a:pPr>
            <a:r>
              <a:rPr lang="ru-RU">
                <a:latin typeface="Calibri" pitchFamily="34" charset="0"/>
              </a:rPr>
              <a:t>Первая подгруппа рассматривает методологии, связанные с измерением бедности </a:t>
            </a:r>
          </a:p>
          <a:p>
            <a:pPr marL="1355725" lvl="3" indent="-268288" algn="just">
              <a:spcAft>
                <a:spcPts val="600"/>
              </a:spcAft>
              <a:buFontTx/>
              <a:buChar char="-"/>
            </a:pPr>
            <a:r>
              <a:rPr lang="ru-RU">
                <a:latin typeface="Calibri" pitchFamily="34" charset="0"/>
              </a:rPr>
              <a:t>Вторая подгруппа проводит исследования по путям улучшения измерения денежной бедности </a:t>
            </a:r>
          </a:p>
          <a:p>
            <a:pPr marL="1355725" lvl="3" indent="-268288" algn="just">
              <a:spcAft>
                <a:spcPts val="600"/>
              </a:spcAft>
              <a:buFontTx/>
              <a:buChar char="-"/>
            </a:pPr>
            <a:r>
              <a:rPr lang="ru-RU">
                <a:latin typeface="Calibri" pitchFamily="34" charset="0"/>
              </a:rPr>
              <a:t>Третьей подгруппой рассматриваются вопросы шкала эквивалентности и ее влияния на показатели бедности  </a:t>
            </a:r>
          </a:p>
          <a:p>
            <a:pPr marL="1355725" lvl="3" indent="-268288" algn="just">
              <a:spcAft>
                <a:spcPts val="600"/>
              </a:spcAft>
              <a:buFontTx/>
              <a:buChar char="-"/>
            </a:pPr>
            <a:r>
              <a:rPr lang="ru-RU">
                <a:latin typeface="Calibri" pitchFamily="34" charset="0"/>
              </a:rPr>
              <a:t>И последняя подгруппа работает над вопросами, связанными с неденежной бедностью, и факторами, влияющими на бедность в Турции</a:t>
            </a:r>
          </a:p>
        </p:txBody>
      </p:sp>
      <p:sp>
        <p:nvSpPr>
          <p:cNvPr id="33797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539552" y="764704"/>
            <a:ext cx="8208912" cy="617674"/>
            <a:chOff x="4" y="318429"/>
            <a:chExt cx="7804492" cy="617674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1" name="Rectangle 10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4" y="318429"/>
              <a:ext cx="7637224" cy="61767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b="1" dirty="0"/>
                <a:t>Недавние исследования, проведенные Статинститутом Турции</a:t>
              </a:r>
              <a:endParaRPr lang="ru-RU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04A00-2026-495F-89FC-85CEA7467953}" type="slidenum">
              <a:rPr lang="tr-TR"/>
              <a:pPr>
                <a:defRPr/>
              </a:pPr>
              <a:t>2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3315" y="715036"/>
            <a:ext cx="8987725" cy="535536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spAutoFit/>
          </a:bodyPr>
          <a:lstStyle/>
          <a:p>
            <a:r>
              <a:rPr lang="ru-RU" sz="3200" b="1" u="sng">
                <a:solidFill>
                  <a:srgbClr val="004A82"/>
                </a:solidFill>
                <a:latin typeface="Calibri" pitchFamily="34" charset="0"/>
              </a:rPr>
              <a:t>СОДЕРЖАНИЕ</a:t>
            </a:r>
          </a:p>
          <a:p>
            <a:pPr>
              <a:buFont typeface="Calibri" pitchFamily="34" charset="0"/>
              <a:buAutoNum type="romanUcPeriod"/>
            </a:pPr>
            <a:endParaRPr lang="ru-RU" sz="2400" b="1" u="sng">
              <a:solidFill>
                <a:srgbClr val="004A82"/>
              </a:solidFill>
              <a:latin typeface="Calibri" pitchFamily="34" charset="0"/>
            </a:endParaRPr>
          </a:p>
          <a:p>
            <a:pPr>
              <a:spcAft>
                <a:spcPts val="1200"/>
              </a:spcAft>
              <a:buFont typeface="Calibri" pitchFamily="34" charset="0"/>
              <a:buAutoNum type="romanUcPeriod"/>
            </a:pPr>
            <a:r>
              <a:rPr lang="ru-RU" sz="2000" b="1">
                <a:latin typeface="Calibri" pitchFamily="34" charset="0"/>
              </a:rPr>
              <a:t>Статистика бедности, подготавливаемая Статинститутом Турции</a:t>
            </a:r>
            <a:r>
              <a:rPr lang="ru-RU" sz="2000"/>
              <a:t> </a:t>
            </a:r>
          </a:p>
          <a:p>
            <a:pPr marL="903288" lvl="2" indent="-190500">
              <a:buFontTx/>
              <a:buChar char="-"/>
            </a:pPr>
            <a:r>
              <a:rPr lang="ru-RU"/>
              <a:t>на основе EU-SILC (Статистика доходов и условий жизни) </a:t>
            </a:r>
          </a:p>
          <a:p>
            <a:pPr marL="903288" lvl="2" indent="-190500">
              <a:spcAft>
                <a:spcPts val="2400"/>
              </a:spcAft>
              <a:buFontTx/>
              <a:buChar char="-"/>
            </a:pPr>
            <a:r>
              <a:rPr lang="ru-RU"/>
              <a:t>на основе обследований бюджета домохозяйств</a:t>
            </a:r>
          </a:p>
          <a:p>
            <a:pPr>
              <a:spcAft>
                <a:spcPts val="1200"/>
              </a:spcAft>
              <a:buFont typeface="Calibri" pitchFamily="34" charset="0"/>
              <a:buAutoNum type="romanUcPeriod"/>
            </a:pPr>
            <a:r>
              <a:rPr lang="ru-RU" sz="2000" b="1">
                <a:latin typeface="Calibri" pitchFamily="34" charset="0"/>
              </a:rPr>
              <a:t> Подход, основанный на расходах на базовые потребности, в Турции</a:t>
            </a:r>
          </a:p>
          <a:p>
            <a:pPr marL="903288" lvl="2" indent="-190500">
              <a:buFontTx/>
              <a:buChar char="-"/>
            </a:pPr>
            <a:r>
              <a:rPr lang="ru-RU"/>
              <a:t>Продовольственная бедность </a:t>
            </a:r>
          </a:p>
          <a:p>
            <a:pPr marL="903288" lvl="2" indent="-190500">
              <a:buFontTx/>
              <a:buChar char="-"/>
            </a:pPr>
            <a:r>
              <a:rPr lang="ru-RU"/>
              <a:t>Полная бедность (продовольственная + непродовольственная)</a:t>
            </a:r>
          </a:p>
          <a:p>
            <a:pPr marL="903288" lvl="2" indent="-190500">
              <a:spcAft>
                <a:spcPts val="2400"/>
              </a:spcAft>
              <a:buFontTx/>
              <a:buChar char="-"/>
            </a:pPr>
            <a:r>
              <a:rPr lang="ru-RU"/>
              <a:t>Допущения и вопросы</a:t>
            </a:r>
          </a:p>
          <a:p>
            <a:pPr>
              <a:spcAft>
                <a:spcPts val="2400"/>
              </a:spcAft>
              <a:buFont typeface="Calibri" pitchFamily="34" charset="0"/>
              <a:buAutoNum type="romanUcPeriod"/>
            </a:pPr>
            <a:r>
              <a:rPr lang="ru-RU" sz="2000" b="1">
                <a:latin typeface="Calibri" pitchFamily="34" charset="0"/>
              </a:rPr>
              <a:t>  Влияние допущений на показатели абсолютной бедности в Турции</a:t>
            </a:r>
          </a:p>
          <a:p>
            <a:pPr>
              <a:spcAft>
                <a:spcPts val="1200"/>
              </a:spcAft>
              <a:buFont typeface="Calibri" pitchFamily="34" charset="0"/>
              <a:buAutoNum type="romanUcPeriod"/>
            </a:pPr>
            <a:r>
              <a:rPr lang="ru-RU" sz="2000"/>
              <a:t> </a:t>
            </a:r>
            <a:r>
              <a:rPr lang="ru-RU" sz="2000" b="1">
                <a:latin typeface="Calibri" pitchFamily="34" charset="0"/>
              </a:rPr>
              <a:t>Недавние исследования, проведенные Статинститутом Турции</a:t>
            </a:r>
          </a:p>
        </p:txBody>
      </p:sp>
      <p:sp>
        <p:nvSpPr>
          <p:cNvPr id="16391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36C3DD-5520-4C62-B5CE-AC36E9EA01C2}" type="slidenum">
              <a:rPr lang="tr-TR"/>
              <a:pPr>
                <a:defRPr/>
              </a:pPr>
              <a:t>20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5" y="714375"/>
            <a:ext cx="8786813" cy="528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Calibri" pitchFamily="34" charset="0"/>
              <a:buAutoNum type="romanUcPeriod"/>
            </a:pPr>
            <a:endParaRPr lang="ru-RU" sz="2400" b="1" u="sng">
              <a:solidFill>
                <a:srgbClr val="004A82"/>
              </a:solidFill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1200" b="1" u="sng">
              <a:solidFill>
                <a:srgbClr val="004A82"/>
              </a:solidFill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800" b="1" u="sng">
              <a:solidFill>
                <a:srgbClr val="004A82"/>
              </a:solidFill>
            </a:endParaRPr>
          </a:p>
          <a:p>
            <a:pPr marL="441325" lvl="1" indent="-268288" algn="just">
              <a:buFont typeface="Arial" charset="0"/>
              <a:buChar char="•"/>
            </a:pPr>
            <a:endParaRPr lang="ru-RU" sz="1200"/>
          </a:p>
          <a:p>
            <a:pPr marL="441325" lvl="1" indent="-268288" algn="just">
              <a:spcAft>
                <a:spcPts val="1800"/>
              </a:spcAft>
              <a:buFont typeface="Arial" charset="0"/>
              <a:buChar char="•"/>
            </a:pPr>
            <a:r>
              <a:rPr lang="ru-RU" sz="2000"/>
              <a:t>За последнее время наиболее известным методом измерения многомерной бедности является метод, разработанный Алкир и Фостер (2007 г.), который широко применяется разными странами, организациями и исследователями.</a:t>
            </a:r>
          </a:p>
          <a:p>
            <a:pPr marL="441325" lvl="1" indent="-268288" algn="just">
              <a:spcAft>
                <a:spcPts val="1800"/>
              </a:spcAft>
              <a:buFont typeface="Arial" charset="0"/>
              <a:buChar char="•"/>
            </a:pPr>
            <a:r>
              <a:rPr lang="ru-RU" sz="2000"/>
              <a:t>Официальная методология многомерного измерения бедности Мексики, которая основывается на методе Алкир и Фостера (2007 г.), является одним из передовых примеров применения многомерных методов.  </a:t>
            </a:r>
          </a:p>
          <a:p>
            <a:pPr marL="441325" lvl="1" indent="-268288" algn="just">
              <a:spcAft>
                <a:spcPts val="1800"/>
              </a:spcAft>
              <a:buFont typeface="Arial" charset="0"/>
              <a:buChar char="•"/>
            </a:pPr>
            <a:r>
              <a:rPr lang="ru-RU" sz="2000"/>
              <a:t>Поставив перед собой цель отразить все аспекты бедности и воодушевившись опытом Мексики, Статинститут Турции уделяет больше внимания многомерным показателям бедности.   </a:t>
            </a:r>
          </a:p>
          <a:p>
            <a:pPr marL="441325" lvl="1" indent="-268288" algn="just">
              <a:spcAft>
                <a:spcPts val="1200"/>
              </a:spcAft>
              <a:buFont typeface="Arial" charset="0"/>
              <a:buChar char="•"/>
            </a:pPr>
            <a:endParaRPr lang="ru-RU" sz="2000"/>
          </a:p>
        </p:txBody>
      </p:sp>
      <p:sp>
        <p:nvSpPr>
          <p:cNvPr id="34821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539552" y="764704"/>
            <a:ext cx="8208912" cy="617674"/>
            <a:chOff x="4" y="318429"/>
            <a:chExt cx="7804492" cy="617674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1" name="Rectangle 10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4" y="318429"/>
              <a:ext cx="7637224" cy="61767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b="1" dirty="0"/>
                <a:t>Недавние исследования, проведенные Статинститутом Турции</a:t>
              </a:r>
              <a:endParaRPr lang="ru-RU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D2FE2-92C4-4C16-9CEB-415C8AC5DC5D}" type="slidenum">
              <a:rPr lang="tr-TR"/>
              <a:pPr>
                <a:defRPr/>
              </a:pPr>
              <a:t>21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2541439" y="2309971"/>
            <a:ext cx="351833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Спасибо...</a:t>
            </a:r>
            <a:endParaRPr lang="ru-RU" sz="7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35845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D2B7F-4CF6-4554-AE08-6F40BEBE3341}" type="slidenum">
              <a:rPr lang="tr-TR"/>
              <a:pPr>
                <a:defRPr/>
              </a:pPr>
              <a:t>3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5" y="714375"/>
            <a:ext cx="8786813" cy="5484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Calibri" pitchFamily="34" charset="0"/>
              <a:buAutoNum type="romanUcPeriod"/>
            </a:pPr>
            <a:endParaRPr lang="ru-RU" sz="24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24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14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b="1">
                <a:solidFill>
                  <a:srgbClr val="0033CC"/>
                </a:solidFill>
              </a:rPr>
              <a:t>Статистика бедности на основе EU-SILC </a:t>
            </a:r>
          </a:p>
          <a:p>
            <a:pPr marL="514350" indent="-514350">
              <a:buFont typeface="Calibri" pitchFamily="34" charset="0"/>
              <a:buAutoNum type="romanUcPeriod"/>
            </a:pPr>
            <a:endParaRPr lang="ru-RU" sz="1200" b="1" u="sng">
              <a:solidFill>
                <a:srgbClr val="004A82"/>
              </a:solidFill>
              <a:latin typeface="Calibri" pitchFamily="34" charset="0"/>
            </a:endParaRPr>
          </a:p>
          <a:p>
            <a:pPr marL="903288" lvl="2" indent="-190500">
              <a:spcAft>
                <a:spcPts val="1800"/>
              </a:spcAft>
              <a:buFontTx/>
              <a:buChar char="-"/>
            </a:pPr>
            <a:r>
              <a:rPr lang="ru-RU" sz="2000"/>
              <a:t>С 2006 г.</a:t>
            </a:r>
          </a:p>
          <a:p>
            <a:pPr marL="903288" lvl="2" indent="-190500">
              <a:spcAft>
                <a:spcPts val="1800"/>
              </a:spcAft>
              <a:buFontTx/>
              <a:buChar char="-"/>
            </a:pPr>
            <a:r>
              <a:rPr lang="ru-RU" sz="2000"/>
              <a:t>уровень относительной бедности</a:t>
            </a:r>
          </a:p>
          <a:p>
            <a:pPr marL="903288" lvl="2" indent="-190500">
              <a:spcAft>
                <a:spcPts val="1800"/>
              </a:spcAft>
              <a:buFontTx/>
              <a:buChar char="-"/>
            </a:pPr>
            <a:r>
              <a:rPr lang="ru-RU" sz="2000"/>
              <a:t>глубина бедности </a:t>
            </a:r>
          </a:p>
          <a:p>
            <a:pPr marL="903288" lvl="2" indent="-190500">
              <a:spcAft>
                <a:spcPts val="1800"/>
              </a:spcAft>
              <a:buFontTx/>
              <a:buChar char="-"/>
            </a:pPr>
            <a:r>
              <a:rPr lang="ru-RU" sz="2000"/>
              <a:t>показатель угрозы бедности</a:t>
            </a:r>
          </a:p>
          <a:p>
            <a:pPr marL="903288" lvl="2" indent="-190500">
              <a:spcAft>
                <a:spcPts val="1800"/>
              </a:spcAft>
              <a:buFontTx/>
              <a:buChar char="-"/>
            </a:pPr>
            <a:r>
              <a:rPr lang="ru-RU" sz="2000"/>
              <a:t>материальные лишения </a:t>
            </a:r>
          </a:p>
          <a:p>
            <a:pPr marL="903288" lvl="2" indent="-190500">
              <a:spcAft>
                <a:spcPts val="1800"/>
              </a:spcAft>
              <a:buFontTx/>
              <a:buChar char="-"/>
            </a:pPr>
            <a:r>
              <a:rPr lang="ru-RU" sz="2000"/>
              <a:t>показатели распределения населения по доходам</a:t>
            </a:r>
          </a:p>
          <a:p>
            <a:pPr marL="903288" lvl="2" indent="-190500">
              <a:buFontTx/>
              <a:buChar char="-"/>
            </a:pPr>
            <a:endParaRPr lang="ru-RU"/>
          </a:p>
          <a:p>
            <a:pPr marL="903288" lvl="2" indent="-190500">
              <a:buFontTx/>
              <a:buChar char="-"/>
            </a:pPr>
            <a:endParaRPr lang="ru-RU"/>
          </a:p>
        </p:txBody>
      </p:sp>
      <p:sp>
        <p:nvSpPr>
          <p:cNvPr id="17413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1" name="Group 13"/>
          <p:cNvGrpSpPr/>
          <p:nvPr/>
        </p:nvGrpSpPr>
        <p:grpSpPr>
          <a:xfrm>
            <a:off x="539552" y="764704"/>
            <a:ext cx="7804492" cy="617674"/>
            <a:chOff x="4" y="318429"/>
            <a:chExt cx="7804492" cy="617674"/>
          </a:xfrm>
          <a:scene3d>
            <a:camera prst="orthographicFront"/>
            <a:lightRig rig="flat" dir="t"/>
          </a:scene3d>
        </p:grpSpPr>
        <p:sp>
          <p:nvSpPr>
            <p:cNvPr id="12" name="Rectangle 11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4" y="318429"/>
              <a:ext cx="7430638" cy="61767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 </a:t>
              </a:r>
              <a:r>
                <a:rPr lang="ru-RU" sz="3200" b="1" dirty="0"/>
                <a:t>Статистика бедности, подготавливаемая Статинститутом Турции</a:t>
              </a:r>
              <a:r>
                <a:rPr lang="ru-RU" dirty="0"/>
                <a:t> </a:t>
              </a:r>
              <a:endParaRPr lang="ru-RU" sz="2800" b="1" dirty="0"/>
            </a:p>
          </p:txBody>
        </p:sp>
      </p:grpSp>
      <p:sp>
        <p:nvSpPr>
          <p:cNvPr id="14" name="Oval 13"/>
          <p:cNvSpPr/>
          <p:nvPr/>
        </p:nvSpPr>
        <p:spPr>
          <a:xfrm>
            <a:off x="8172450" y="692150"/>
            <a:ext cx="803275" cy="720725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3D248-ED27-498A-AE30-D6B3EC038D3A}" type="slidenum">
              <a:rPr lang="tr-TR"/>
              <a:pPr>
                <a:defRPr/>
              </a:pPr>
              <a:t>4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5" y="714375"/>
            <a:ext cx="8786813" cy="2154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+mj-lt"/>
              <a:buAutoNum type="romanUcPeriod"/>
              <a:defRPr/>
            </a:pPr>
            <a:endParaRPr lang="ru-RU" sz="2400" b="1" u="sng" dirty="0">
              <a:solidFill>
                <a:srgbClr val="004A82"/>
              </a:solidFill>
              <a:latin typeface="+mn-lt"/>
            </a:endParaRPr>
          </a:p>
          <a:p>
            <a:pPr marL="514350" indent="-514350">
              <a:buFont typeface="+mj-lt"/>
              <a:buAutoNum type="romanUcPeriod"/>
              <a:defRPr/>
            </a:pPr>
            <a:endParaRPr lang="ru-RU" sz="2400" b="1" u="sng" dirty="0">
              <a:solidFill>
                <a:srgbClr val="004A82"/>
              </a:solidFill>
              <a:latin typeface="+mn-lt"/>
            </a:endParaRPr>
          </a:p>
          <a:p>
            <a:pPr marL="514350" indent="-514350">
              <a:buFont typeface="+mj-lt"/>
              <a:buAutoNum type="romanUcPeriod"/>
              <a:defRPr/>
            </a:pPr>
            <a:endParaRPr lang="ru-RU" sz="1400" b="1" u="sng" dirty="0">
              <a:solidFill>
                <a:srgbClr val="004A82"/>
              </a:solidFill>
              <a:latin typeface="+mn-lt"/>
            </a:endParaRPr>
          </a:p>
          <a:p>
            <a:pPr marL="725488" indent="-457200">
              <a:buFont typeface="Wingdings" pitchFamily="2" charset="2"/>
              <a:buChar char="Ø"/>
              <a:defRPr/>
            </a:pPr>
            <a:r>
              <a:rPr lang="ru-RU" sz="2400" b="1" dirty="0"/>
              <a:t>Показатель угрозы бедности в Турции и ЕС</a:t>
            </a:r>
          </a:p>
          <a:p>
            <a:pPr marL="514350" indent="-514350">
              <a:buFont typeface="+mj-lt"/>
              <a:buAutoNum type="romanUcPeriod"/>
              <a:defRPr/>
            </a:pPr>
            <a:endParaRPr lang="ru-RU" sz="1200" b="1" u="sng" dirty="0">
              <a:solidFill>
                <a:srgbClr val="004A82"/>
              </a:solidFill>
              <a:latin typeface="+mn-lt"/>
            </a:endParaRPr>
          </a:p>
          <a:p>
            <a:pPr marL="903288" lvl="2" indent="-190500">
              <a:buFontTx/>
              <a:buChar char="-"/>
              <a:defRPr/>
            </a:pPr>
            <a:endParaRPr lang="ru-RU" dirty="0"/>
          </a:p>
          <a:p>
            <a:pPr marL="903288" lvl="2" indent="-190500">
              <a:buFontTx/>
              <a:buChar char="-"/>
              <a:defRPr/>
            </a:pPr>
            <a:endParaRPr lang="ru-RU" dirty="0"/>
          </a:p>
        </p:txBody>
      </p:sp>
      <p:sp>
        <p:nvSpPr>
          <p:cNvPr id="18437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539552" y="764704"/>
            <a:ext cx="7804492" cy="617674"/>
            <a:chOff x="4" y="318429"/>
            <a:chExt cx="7804492" cy="617674"/>
          </a:xfrm>
          <a:scene3d>
            <a:camera prst="orthographicFront"/>
            <a:lightRig rig="flat" dir="t"/>
          </a:scene3d>
        </p:grpSpPr>
        <p:sp>
          <p:nvSpPr>
            <p:cNvPr id="12" name="Rectangle 11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4" y="318429"/>
              <a:ext cx="7430638" cy="61767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 </a:t>
              </a:r>
              <a:r>
                <a:rPr lang="ru-RU" sz="3200" b="1" dirty="0"/>
                <a:t>Статистика бедности, подготавливаемая Статинститутом Турции</a:t>
              </a:r>
              <a:r>
                <a:rPr lang="ru-RU" dirty="0"/>
                <a:t> </a:t>
              </a:r>
              <a:endParaRPr lang="ru-RU" sz="2800" b="1" dirty="0"/>
            </a:p>
          </p:txBody>
        </p:sp>
      </p:grpSp>
      <p:pic>
        <p:nvPicPr>
          <p:cNvPr id="184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492375"/>
            <a:ext cx="7910512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3"/>
          <p:cNvSpPr/>
          <p:nvPr/>
        </p:nvSpPr>
        <p:spPr>
          <a:xfrm>
            <a:off x="8172450" y="692150"/>
            <a:ext cx="803275" cy="720725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484438" y="2636838"/>
            <a:ext cx="4535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627313" y="2636838"/>
            <a:ext cx="4321175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Показатель угрозы бедности, %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755650" y="3429000"/>
            <a:ext cx="1152525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Турция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779463" y="4005263"/>
            <a:ext cx="1512887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ЕС (27 стран)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755650" y="4581525"/>
            <a:ext cx="1512888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ЕС (15 стран)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779463" y="4886325"/>
            <a:ext cx="1728787" cy="825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Новые страны-члены ЕС (12 стран)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39750" y="5765800"/>
            <a:ext cx="8388350" cy="538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1400" i="1"/>
              <a:t>Точка отсечения: 60% медианы эквивалентного дохода с учетом социальных трансфертов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1400" i="1"/>
              <a:t>Источник: база данных Евростат по доходам и условиям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E7D43-BFE0-40FD-B211-71E01AB14E5A}" type="slidenum">
              <a:rPr lang="tr-TR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5" y="714375"/>
            <a:ext cx="8786813" cy="2154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+mj-lt"/>
              <a:buAutoNum type="romanUcPeriod"/>
              <a:defRPr/>
            </a:pPr>
            <a:endParaRPr lang="ru-RU" sz="2400" b="1" u="sng" dirty="0">
              <a:solidFill>
                <a:srgbClr val="004A82"/>
              </a:solidFill>
              <a:latin typeface="+mn-lt"/>
            </a:endParaRPr>
          </a:p>
          <a:p>
            <a:pPr marL="514350" indent="-514350">
              <a:buFont typeface="+mj-lt"/>
              <a:buAutoNum type="romanUcPeriod"/>
              <a:defRPr/>
            </a:pPr>
            <a:endParaRPr lang="ru-RU" sz="2400" b="1" u="sng" dirty="0">
              <a:solidFill>
                <a:srgbClr val="004A82"/>
              </a:solidFill>
              <a:latin typeface="+mn-lt"/>
            </a:endParaRPr>
          </a:p>
          <a:p>
            <a:pPr marL="514350" indent="-514350">
              <a:buFont typeface="+mj-lt"/>
              <a:buAutoNum type="romanUcPeriod"/>
              <a:defRPr/>
            </a:pPr>
            <a:endParaRPr lang="ru-RU" sz="1400" b="1" u="sng" dirty="0">
              <a:solidFill>
                <a:srgbClr val="004A82"/>
              </a:solidFill>
              <a:latin typeface="+mn-lt"/>
            </a:endParaRPr>
          </a:p>
          <a:p>
            <a:pPr marL="725488" indent="-457200">
              <a:buFont typeface="Wingdings" pitchFamily="2" charset="2"/>
              <a:buChar char="Ø"/>
              <a:defRPr/>
            </a:pPr>
            <a:r>
              <a:rPr lang="ru-RU" sz="2400" b="1" dirty="0"/>
              <a:t>Уровень материальных лишений в Турции и ЕС</a:t>
            </a:r>
          </a:p>
          <a:p>
            <a:pPr marL="514350" indent="-514350">
              <a:buFont typeface="+mj-lt"/>
              <a:buAutoNum type="romanUcPeriod"/>
              <a:defRPr/>
            </a:pPr>
            <a:endParaRPr lang="ru-RU" sz="1200" b="1" u="sng" dirty="0">
              <a:solidFill>
                <a:srgbClr val="004A82"/>
              </a:solidFill>
              <a:latin typeface="+mn-lt"/>
            </a:endParaRPr>
          </a:p>
          <a:p>
            <a:pPr marL="903288" lvl="2" indent="-190500">
              <a:buFontTx/>
              <a:buChar char="-"/>
              <a:defRPr/>
            </a:pPr>
            <a:endParaRPr lang="ru-RU" dirty="0"/>
          </a:p>
          <a:p>
            <a:pPr marL="903288" lvl="2" indent="-190500">
              <a:buFontTx/>
              <a:buChar char="-"/>
              <a:defRPr/>
            </a:pPr>
            <a:endParaRPr lang="ru-RU" dirty="0"/>
          </a:p>
        </p:txBody>
      </p:sp>
      <p:sp>
        <p:nvSpPr>
          <p:cNvPr id="19461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539552" y="764704"/>
            <a:ext cx="7804492" cy="617674"/>
            <a:chOff x="4" y="318429"/>
            <a:chExt cx="7804492" cy="617674"/>
          </a:xfrm>
          <a:scene3d>
            <a:camera prst="orthographicFront"/>
            <a:lightRig rig="flat" dir="t"/>
          </a:scene3d>
        </p:grpSpPr>
        <p:sp>
          <p:nvSpPr>
            <p:cNvPr id="12" name="Rectangle 11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4" y="318429"/>
              <a:ext cx="7430638" cy="61767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 </a:t>
              </a:r>
              <a:r>
                <a:rPr lang="ru-RU" sz="3200" b="1" dirty="0"/>
                <a:t>Статистика бедности, подготавливаемая Статинститутом Турции</a:t>
              </a:r>
              <a:r>
                <a:rPr lang="ru-RU" dirty="0"/>
                <a:t> </a:t>
              </a:r>
              <a:endParaRPr lang="ru-RU" sz="2800" b="1" dirty="0"/>
            </a:p>
          </p:txBody>
        </p:sp>
      </p:grp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565400"/>
            <a:ext cx="807720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3"/>
          <p:cNvSpPr/>
          <p:nvPr/>
        </p:nvSpPr>
        <p:spPr>
          <a:xfrm>
            <a:off x="8172450" y="692150"/>
            <a:ext cx="803275" cy="720725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124075" y="2668588"/>
            <a:ext cx="5976938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Уровень материальных лишений, %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12775" y="3444875"/>
            <a:ext cx="1152525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Турция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11188" y="3860800"/>
            <a:ext cx="1512887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ЕС (27 стран)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52463" y="3860800"/>
            <a:ext cx="1512887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ЕС (27 стран)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42938" y="4365625"/>
            <a:ext cx="1512887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ЕС (15 стран)       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611188" y="4652963"/>
            <a:ext cx="2376487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Новые страны-члены ЕС (12 стран)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68313" y="5373688"/>
            <a:ext cx="838835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1400" i="1"/>
              <a:t>Источник: Обследование по доходам и условиям жизни в Турции, 2006-2012 гг. для данных по Турции;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1400" i="1"/>
              <a:t>База данных Евростата по данным по ЕС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AAC43-09C1-49EA-8CA6-9351D379FEE7}" type="slidenum">
              <a:rPr lang="tr-TR"/>
              <a:pPr>
                <a:defRPr/>
              </a:pPr>
              <a:t>6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5" y="714375"/>
            <a:ext cx="8786813" cy="446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+mj-lt"/>
              <a:buAutoNum type="romanUcPeriod"/>
              <a:defRPr/>
            </a:pPr>
            <a:endParaRPr lang="ru-RU" sz="2400" b="1" u="sng" dirty="0">
              <a:solidFill>
                <a:srgbClr val="004A82"/>
              </a:solidFill>
              <a:latin typeface="+mn-lt"/>
            </a:endParaRPr>
          </a:p>
          <a:p>
            <a:pPr marL="514350" indent="-514350">
              <a:buFont typeface="+mj-lt"/>
              <a:buAutoNum type="romanUcPeriod"/>
              <a:defRPr/>
            </a:pPr>
            <a:endParaRPr lang="ru-RU" sz="2400" b="1" u="sng" dirty="0">
              <a:solidFill>
                <a:srgbClr val="004A82"/>
              </a:solidFill>
              <a:latin typeface="+mn-lt"/>
            </a:endParaRPr>
          </a:p>
          <a:p>
            <a:pPr marL="514350" indent="-514350">
              <a:buFont typeface="+mj-lt"/>
              <a:buAutoNum type="romanUcPeriod"/>
              <a:defRPr/>
            </a:pPr>
            <a:endParaRPr lang="ru-RU" sz="1400" b="1" u="sng" dirty="0">
              <a:solidFill>
                <a:srgbClr val="004A82"/>
              </a:solidFill>
              <a:latin typeface="+mn-lt"/>
            </a:endParaRPr>
          </a:p>
          <a:p>
            <a:pPr marL="725488" indent="-45720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33CC"/>
                </a:solidFill>
              </a:rPr>
              <a:t>Статистика бедности на основе обследования бюджета домохозяйств</a:t>
            </a:r>
          </a:p>
          <a:p>
            <a:pPr marL="514350" indent="-514350">
              <a:buFont typeface="+mj-lt"/>
              <a:buAutoNum type="romanUcPeriod"/>
              <a:defRPr/>
            </a:pPr>
            <a:endParaRPr lang="ru-RU" sz="1200" b="1" u="sng" dirty="0">
              <a:solidFill>
                <a:srgbClr val="004A82"/>
              </a:solidFill>
              <a:latin typeface="+mn-lt"/>
            </a:endParaRPr>
          </a:p>
          <a:p>
            <a:pPr marL="903288" lvl="2" indent="-190500">
              <a:spcAft>
                <a:spcPts val="1800"/>
              </a:spcAft>
              <a:buFontTx/>
              <a:buChar char="-"/>
              <a:defRPr/>
            </a:pPr>
            <a:r>
              <a:rPr lang="ru-RU" sz="2000" dirty="0"/>
              <a:t>С 2002 г.</a:t>
            </a:r>
          </a:p>
          <a:p>
            <a:pPr marL="903288" lvl="2" indent="-190500">
              <a:spcAft>
                <a:spcPts val="1800"/>
              </a:spcAft>
              <a:buFontTx/>
              <a:buChar char="-"/>
              <a:defRPr/>
            </a:pPr>
            <a:r>
              <a:rPr lang="ru-RU" sz="2000" dirty="0"/>
              <a:t>Уровень продовольственной бедности</a:t>
            </a:r>
          </a:p>
          <a:p>
            <a:pPr marL="903288" lvl="2" indent="-190500">
              <a:spcAft>
                <a:spcPts val="1800"/>
              </a:spcAft>
              <a:buFontTx/>
              <a:buChar char="-"/>
              <a:defRPr/>
            </a:pPr>
            <a:r>
              <a:rPr lang="ru-RU" sz="2000" dirty="0"/>
              <a:t>Уровень полной бедности (продовольственная + непродовольственная)</a:t>
            </a:r>
          </a:p>
          <a:p>
            <a:pPr marL="903288" lvl="2" indent="-190500">
              <a:spcAft>
                <a:spcPts val="1800"/>
              </a:spcAft>
              <a:buFontTx/>
              <a:buChar char="-"/>
              <a:defRPr/>
            </a:pPr>
            <a:r>
              <a:rPr lang="ru-RU" sz="2000" dirty="0"/>
              <a:t>Уровень относительной бедности (из потребительских расходов)</a:t>
            </a:r>
          </a:p>
          <a:p>
            <a:pPr marL="903288" lvl="2" indent="-190500">
              <a:buFontTx/>
              <a:buChar char="-"/>
              <a:defRPr/>
            </a:pPr>
            <a:endParaRPr lang="ru-RU" dirty="0"/>
          </a:p>
          <a:p>
            <a:pPr marL="903288" lvl="2" indent="-190500">
              <a:buFontTx/>
              <a:buChar char="-"/>
              <a:defRPr/>
            </a:pPr>
            <a:endParaRPr lang="ru-RU" dirty="0"/>
          </a:p>
        </p:txBody>
      </p:sp>
      <p:sp>
        <p:nvSpPr>
          <p:cNvPr id="20485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539552" y="764704"/>
            <a:ext cx="7804492" cy="617674"/>
            <a:chOff x="4" y="318429"/>
            <a:chExt cx="7804492" cy="617674"/>
          </a:xfrm>
          <a:scene3d>
            <a:camera prst="orthographicFront"/>
            <a:lightRig rig="flat" dir="t"/>
          </a:scene3d>
        </p:grpSpPr>
        <p:sp>
          <p:nvSpPr>
            <p:cNvPr id="12" name="Rectangle 11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4" y="318429"/>
              <a:ext cx="7430638" cy="61767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 </a:t>
              </a:r>
              <a:r>
                <a:rPr lang="ru-RU" sz="3200" b="1" dirty="0"/>
                <a:t>Статистика бедности, подготавливаемая Статинститутом Турции</a:t>
              </a:r>
              <a:r>
                <a:rPr lang="ru-RU" dirty="0"/>
                <a:t> </a:t>
              </a:r>
              <a:endParaRPr lang="ru-RU" sz="2800" b="1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8172450" y="692150"/>
            <a:ext cx="803275" cy="720725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F0FF1C-749C-45AF-AC50-F75309318C10}" type="slidenum">
              <a:rPr lang="tr-TR"/>
              <a:pPr>
                <a:defRPr/>
              </a:pPr>
              <a:t>7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5" y="714375"/>
            <a:ext cx="8786813" cy="2154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+mj-lt"/>
              <a:buAutoNum type="romanUcPeriod"/>
              <a:defRPr/>
            </a:pPr>
            <a:endParaRPr lang="ru-RU" sz="2400" b="1" u="sng" dirty="0">
              <a:solidFill>
                <a:srgbClr val="004A82"/>
              </a:solidFill>
              <a:latin typeface="+mn-lt"/>
            </a:endParaRPr>
          </a:p>
          <a:p>
            <a:pPr marL="514350" indent="-514350">
              <a:buFont typeface="+mj-lt"/>
              <a:buAutoNum type="romanUcPeriod"/>
              <a:defRPr/>
            </a:pPr>
            <a:endParaRPr lang="ru-RU" sz="2400" b="1" u="sng" dirty="0">
              <a:solidFill>
                <a:srgbClr val="004A82"/>
              </a:solidFill>
              <a:latin typeface="+mn-lt"/>
            </a:endParaRPr>
          </a:p>
          <a:p>
            <a:pPr marL="514350" indent="-514350">
              <a:buFont typeface="+mj-lt"/>
              <a:buAutoNum type="romanUcPeriod"/>
              <a:defRPr/>
            </a:pPr>
            <a:endParaRPr lang="ru-RU" sz="1400" b="1" u="sng" dirty="0">
              <a:solidFill>
                <a:srgbClr val="004A82"/>
              </a:solidFill>
              <a:latin typeface="+mn-lt"/>
            </a:endParaRPr>
          </a:p>
          <a:p>
            <a:pPr marL="725488" indent="-457200">
              <a:buFont typeface="Wingdings" pitchFamily="2" charset="2"/>
              <a:buChar char="Ø"/>
              <a:defRPr/>
            </a:pPr>
            <a:r>
              <a:rPr lang="ru-RU" sz="2400" b="1" dirty="0"/>
              <a:t>Показатели абсолютной бедности в Турции</a:t>
            </a:r>
          </a:p>
          <a:p>
            <a:pPr marL="514350" indent="-514350">
              <a:buFont typeface="+mj-lt"/>
              <a:buAutoNum type="romanUcPeriod"/>
              <a:defRPr/>
            </a:pPr>
            <a:endParaRPr lang="ru-RU" sz="1200" b="1" u="sng" dirty="0">
              <a:solidFill>
                <a:srgbClr val="004A82"/>
              </a:solidFill>
              <a:latin typeface="+mn-lt"/>
            </a:endParaRPr>
          </a:p>
          <a:p>
            <a:pPr marL="903288" lvl="2" indent="-190500">
              <a:buFontTx/>
              <a:buChar char="-"/>
              <a:defRPr/>
            </a:pPr>
            <a:endParaRPr lang="ru-RU" dirty="0"/>
          </a:p>
          <a:p>
            <a:pPr marL="903288" lvl="2" indent="-190500">
              <a:buFontTx/>
              <a:buChar char="-"/>
              <a:defRPr/>
            </a:pPr>
            <a:endParaRPr lang="ru-RU" dirty="0"/>
          </a:p>
        </p:txBody>
      </p:sp>
      <p:sp>
        <p:nvSpPr>
          <p:cNvPr id="21509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539552" y="764704"/>
            <a:ext cx="7804492" cy="617674"/>
            <a:chOff x="4" y="318429"/>
            <a:chExt cx="7804492" cy="617674"/>
          </a:xfrm>
          <a:scene3d>
            <a:camera prst="orthographicFront"/>
            <a:lightRig rig="flat" dir="t"/>
          </a:scene3d>
        </p:grpSpPr>
        <p:sp>
          <p:nvSpPr>
            <p:cNvPr id="12" name="Rectangle 11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4" y="318429"/>
              <a:ext cx="7430638" cy="61767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 </a:t>
              </a:r>
              <a:r>
                <a:rPr lang="ru-RU" sz="3200" b="1" dirty="0"/>
                <a:t>Статистика бедности, подготавливаемая Статинститутом Турции</a:t>
              </a:r>
              <a:r>
                <a:rPr lang="ru-RU" dirty="0"/>
                <a:t> </a:t>
              </a:r>
              <a:endParaRPr lang="ru-RU" sz="2800" b="1" dirty="0"/>
            </a:p>
          </p:txBody>
        </p:sp>
      </p:grpSp>
      <p:pic>
        <p:nvPicPr>
          <p:cNvPr id="215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420938"/>
            <a:ext cx="859313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3"/>
          <p:cNvSpPr/>
          <p:nvPr/>
        </p:nvSpPr>
        <p:spPr>
          <a:xfrm>
            <a:off x="8172450" y="692150"/>
            <a:ext cx="803275" cy="720725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5653088" y="2708275"/>
            <a:ext cx="8636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 b="1"/>
              <a:t>ТУРЦИЯ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548313" y="3605213"/>
            <a:ext cx="8636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 b="1"/>
              <a:t>ГОРОД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675313" y="4524375"/>
            <a:ext cx="720725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 b="1"/>
              <a:t>СЕЛО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252413" y="2997200"/>
            <a:ext cx="2663825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>
                <a:latin typeface="Arial Narrow" pitchFamily="34" charset="0"/>
              </a:rPr>
              <a:t>Продовольственная бедность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76225" y="3933825"/>
            <a:ext cx="2663825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>
                <a:latin typeface="Arial Narrow" pitchFamily="34" charset="0"/>
              </a:rPr>
              <a:t>Продовольственная бедность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76225" y="4868863"/>
            <a:ext cx="2663825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>
                <a:latin typeface="Arial Narrow" pitchFamily="34" charset="0"/>
              </a:rPr>
              <a:t>Продовольственная бедность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261938" y="3260725"/>
            <a:ext cx="30861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>
                <a:latin typeface="Arial Narrow" pitchFamily="34" charset="0"/>
              </a:rPr>
              <a:t>Полная бедность (продов.. + непродов.)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50825" y="4221163"/>
            <a:ext cx="30861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>
                <a:latin typeface="Arial Narrow" pitchFamily="34" charset="0"/>
              </a:rPr>
              <a:t>Полная бедность (продов.. + непродов.)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50825" y="5157788"/>
            <a:ext cx="30861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>
                <a:latin typeface="Arial Narrow" pitchFamily="34" charset="0"/>
              </a:rPr>
              <a:t>Полная бедность (продов.. + непродов.)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79388" y="5541963"/>
            <a:ext cx="8964612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/>
              <a:t>Источник: пресс-релиз по результатам исследования по бедности 2009 г., Статинститут Турции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7B7E1-790F-450F-BAB4-91E739E2F34C}" type="slidenum">
              <a:rPr lang="tr-TR"/>
              <a:pPr>
                <a:defRPr/>
              </a:pPr>
              <a:t>8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42875" y="714375"/>
            <a:ext cx="9001125" cy="5580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Calibri" pitchFamily="34" charset="0"/>
              <a:buAutoNum type="romanUcPeriod"/>
            </a:pPr>
            <a:endParaRPr lang="ru-RU" sz="24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12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14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b="1">
                <a:solidFill>
                  <a:srgbClr val="C00000"/>
                </a:solidFill>
              </a:rPr>
              <a:t>Черта продовольственной бедности</a:t>
            </a:r>
          </a:p>
          <a:p>
            <a:pPr marL="630238" lvl="2" indent="-188913" algn="just">
              <a:spcAft>
                <a:spcPts val="2400"/>
              </a:spcAft>
              <a:buFontTx/>
              <a:buChar char="-"/>
            </a:pPr>
            <a:r>
              <a:rPr lang="ru-RU"/>
              <a:t>В 2002 г. черта продовольственной бедности была разработана с учетом фактического количества наиболее распространенных 80 продуктов питания, потребляемых в третьем и четвертом дециле населения, цена которых была определена с применением средних цен за 2002 г. </a:t>
            </a:r>
          </a:p>
          <a:p>
            <a:pPr marL="630238" lvl="2" indent="-188913" algn="just">
              <a:spcAft>
                <a:spcPts val="2400"/>
              </a:spcAft>
              <a:buFontTx/>
              <a:buChar char="-"/>
            </a:pPr>
            <a:r>
              <a:rPr lang="ru-RU"/>
              <a:t>Минимальная потребность в энергетической ценности предполагается на уровне 2100 ккал в день для среднего человека, что является международно принятой минимальной калорийностью питания в соответствии с рекомендациями ФАО и Всемирной организации здравоохранения (ВОЗ). </a:t>
            </a:r>
          </a:p>
          <a:p>
            <a:pPr marL="630238" lvl="2" indent="-188913" algn="just">
              <a:spcAft>
                <a:spcPts val="2400"/>
              </a:spcAft>
              <a:buFontTx/>
              <a:buChar char="-"/>
            </a:pPr>
            <a:r>
              <a:rPr lang="ru-RU"/>
              <a:t>Для пересмотра черты продовольственной бедности в последующие годы стоимость продовольственной корзины, разработанной в 2002 г., определяется с применением данных обследования бюджета домохозяйств за текущий год.</a:t>
            </a:r>
            <a:r>
              <a:rPr lang="ru-RU" sz="2000"/>
              <a:t> </a:t>
            </a:r>
          </a:p>
        </p:txBody>
      </p:sp>
      <p:sp>
        <p:nvSpPr>
          <p:cNvPr id="22533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" name="Group 13"/>
          <p:cNvGrpSpPr/>
          <p:nvPr/>
        </p:nvGrpSpPr>
        <p:grpSpPr>
          <a:xfrm>
            <a:off x="539552" y="764704"/>
            <a:ext cx="8208912" cy="617674"/>
            <a:chOff x="4" y="318429"/>
            <a:chExt cx="7804492" cy="617674"/>
          </a:xfrm>
          <a:scene3d>
            <a:camera prst="orthographicFront"/>
            <a:lightRig rig="flat" dir="t"/>
          </a:scene3d>
        </p:grpSpPr>
        <p:sp>
          <p:nvSpPr>
            <p:cNvPr id="11" name="Rectangle 10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4" y="318429"/>
              <a:ext cx="7051427" cy="6176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 </a:t>
              </a:r>
              <a:r>
                <a:rPr lang="ru-RU" sz="3200" b="1" dirty="0"/>
                <a:t>Подход, основанный на расходах на базовые потребности, в Турции </a:t>
              </a:r>
              <a:endParaRPr lang="ru-RU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DD652A-1748-4F47-9600-894D14459430}" type="datetime1">
              <a:rPr lang="tr-TR">
                <a:ea typeface="Calibri" pitchFamily="34" charset="0"/>
              </a:rPr>
              <a:pPr>
                <a:defRPr/>
              </a:pPr>
              <a:t>22.11.2013</a:t>
            </a:fld>
            <a:endParaRPr lang="ru-RU">
              <a:ea typeface="Calibri" pitchFamily="34" charset="0"/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BBDF1-2F04-4C53-BD68-C77FF5FD50EE}" type="slidenum">
              <a:rPr lang="tr-TR"/>
              <a:pPr>
                <a:defRPr/>
              </a:pPr>
              <a:t>9</a:t>
            </a:fld>
            <a:endParaRPr lang="ru-RU"/>
          </a:p>
        </p:txBody>
      </p:sp>
      <p:sp>
        <p:nvSpPr>
          <p:cNvPr id="7" name="Rectangle 23"/>
          <p:cNvSpPr txBox="1">
            <a:spLocks noChangeArrowheads="1"/>
          </p:cNvSpPr>
          <p:nvPr/>
        </p:nvSpPr>
        <p:spPr>
          <a:xfrm>
            <a:off x="323850" y="3717925"/>
            <a:ext cx="8286750" cy="6477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tr-TR" sz="2400" b="1" dirty="0">
              <a:ln w="11430"/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0" y="714375"/>
            <a:ext cx="9144000" cy="5678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 typeface="Calibri" pitchFamily="34" charset="0"/>
              <a:buAutoNum type="romanUcPeriod"/>
            </a:pPr>
            <a:endParaRPr lang="ru-RU" sz="24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12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romanUcPeriod"/>
            </a:pPr>
            <a:endParaRPr lang="ru-RU" sz="1400" b="1" u="sng">
              <a:solidFill>
                <a:srgbClr val="004A82"/>
              </a:solidFill>
              <a:latin typeface="Calibri" pitchFamily="34" charset="0"/>
            </a:endParaRPr>
          </a:p>
          <a:p>
            <a:pPr marL="514350" indent="-514350"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b="1">
                <a:solidFill>
                  <a:srgbClr val="C00000"/>
                </a:solidFill>
              </a:rPr>
              <a:t>Черта полной бедности</a:t>
            </a:r>
          </a:p>
          <a:p>
            <a:pPr marL="630238" lvl="2" indent="-188913" algn="just">
              <a:spcAft>
                <a:spcPts val="1800"/>
              </a:spcAft>
              <a:buFontTx/>
              <a:buChar char="-"/>
            </a:pPr>
            <a:r>
              <a:rPr lang="ru-RU" sz="1700">
                <a:latin typeface="Calibri" pitchFamily="34" charset="0"/>
              </a:rPr>
              <a:t>Для получения черты полной бедности в 2002 г. к черте продовольственной бедности добавляются непродовольственные потребности лиц.</a:t>
            </a:r>
          </a:p>
          <a:p>
            <a:pPr marL="630238" lvl="2" indent="-188913" algn="just">
              <a:spcAft>
                <a:spcPts val="1800"/>
              </a:spcAft>
              <a:buFontTx/>
              <a:buChar char="-"/>
            </a:pPr>
            <a:r>
              <a:rPr lang="ru-RU" sz="1700">
                <a:latin typeface="Calibri" pitchFamily="34" charset="0"/>
              </a:rPr>
              <a:t>Для контрольной группы рассчитывается доля общего потребления, которая приходится на непродовольственное потребление.  "Доля непродовольственного потребления" является "поправкой" на непродовольственное потребление, которая добавляется к продовольственной черте бедности для получения полной черты бедности </a:t>
            </a:r>
          </a:p>
          <a:p>
            <a:pPr marL="630238" lvl="2" indent="-188913" algn="just">
              <a:spcAft>
                <a:spcPts val="1800"/>
              </a:spcAft>
              <a:buFontTx/>
              <a:buChar char="-"/>
            </a:pPr>
            <a:r>
              <a:rPr lang="ru-RU" sz="1700">
                <a:latin typeface="Calibri" pitchFamily="34" charset="0"/>
              </a:rPr>
              <a:t>Контрольной группой являются домохозяйства в первом квинтиле по доходам, чье общее потребление чуть выше черты продовольственной бедности. </a:t>
            </a:r>
          </a:p>
          <a:p>
            <a:pPr marL="630238" lvl="2" indent="-188913" algn="just">
              <a:spcAft>
                <a:spcPts val="1800"/>
              </a:spcAft>
              <a:buFontTx/>
              <a:buChar char="-"/>
            </a:pPr>
            <a:r>
              <a:rPr lang="ru-RU" sz="1700">
                <a:latin typeface="Calibri" pitchFamily="34" charset="0"/>
              </a:rPr>
              <a:t>Для обновления полной черты бедности в последующие годы пересчитывается непродовольственная доля расходов той же контрольной группы на основе данных обследования бюджета домохозяйств последующего года, а не с применением постоянной непродовольственной доли, полученной в 2002 г., или с применением ИПЦ для индексации черты полной бедности на инфляцию.   </a:t>
            </a:r>
          </a:p>
        </p:txBody>
      </p:sp>
      <p:sp>
        <p:nvSpPr>
          <p:cNvPr id="23557" name="AutoShape 2" descr="data:image/jpeg;base64,/9j/4AAQSkZJRgABAQAAAQABAAD/2wCEAAkGBhQSERMUEBARFRUVFxkWFxgSFBQVFRoYFRkYFBcZGhoZGyYeGBwjGRIYHy8hIycpLSwsFyExNTErNSYrLCkBCQoKDgwOGg8PGikkHyQ0KSwuLC8wLCopLCwsKSksLCwsLywsKSwsLiwtNCwsLC8sLCwsLSksLCwsLCwsLCwpLP/AABEIAMYA/gMBIgACEQEDEQH/xAAcAAEAAgMBAQEAAAAAAAAAAAAAAQYEBQcDAgj/xABAEAACAQIEBQIDBwEGBQQDAAABAhEAAwQSITEFBhMiQVFhBzJxFCNCgZGhsVIzYoLR4fAIJERywRVzkqIWFzT/xAAaAQEAAwEBAQAAAAAAAAAAAAAAAgMEAQUG/8QALxEAAgIBAwIDCAICAwAAAAAAAAECEQMSITEEQRNRcQUUIjJhgZHwobHh8RXB0f/aAAwDAQACEQMRAD8A7hSppQEUqaUBFKmlARSppQEUqaUBFKmlARSppQEUqaUBFKmlARSppQEUqaUBFKmlARSppQEUqaUBFKmlARSppQClKUApSlAKUpQClKUApSlAKUpQClKUApSlAKUpQClKUApSlAKUpQClKUApSlAKUpQClKUApSlAKUpQClKUApSlAKUpQClKUApSlAKUpQClKUApSlAKUpQClKUApSlAKUpQClKUApSlARSppQEUqaUBFKmomgFK+Lt9VBLEADckgD96qvEviNh0uLatHO7FgCxyJK7gFtXOsgKDI81CU4xW7OqLfBbax8VxC3b/ALS7bT/vYL+knWuQ8c+KWIsYoWMdFq26hlbDMVGsyrse4axqCI08Ga8LeGDYu4Gto1u5h1bqOM9zMzsp7iMzCFU5Sd4Pk1ky9YoK0tubLoYXI6Ziue8KhUC6XLbdNSwPj5tt9N/NYd34hLmyphcQxy5hORSwkLIBOurAVzLCYDEPgWs3bqm7hyQrKRmBsFblss34QVRRr4YelePHeO4dL3D74xBgF0+cn7q4hMn2zFNfUH0rP71llJxj9eF5L/st8GKVs6Jb+I11zcW3hbea27owa8QUyqGBYFBuD4OtYl34nXfsgxQTDizCEvLmOqwVBlncScwnSKoOG5nwqcSxLG9aC3raF33Q3EzAiY1JVhMbsDWtxPOeDOBxOHtkqGa4bVsI0dwkHXRAXJ08aUU88pcOtu3nz+DmiCXbudO4x8T72GNp7i4U2LrlerN3KBBYEb5iVXTxrvVTxf8AxKOCRawFsgEgM91u4TocoXtkeJNcw4nzKbuDw2G/DalmJjVtVT8lQx7z7VojXoYoyS+N2zPNq9jtFj/iWug9/D7RH928yn9Sh/irnwH46YG+B1hdw5Pm4M9v370kAe5Ar8x174XFlDpt5HrVxA/amCx1u8i3LNxLiNqGtsGU/QjSvevy5yXzRdwpN3B3CpJ77Z1tsPOZdpgaNv8AlpXYeU/iocSpa/hGRVJDXEdCigfidWIKjWdM36AxXKajyS0t8HQqVhcM41YxCh8Pet3FPlGB/wB71m5qmmmRFKTU10EUqaUBFKmlARSppQEUqaUApSlAKUr4uXAASSAAJJOwAoD6mqzxvne3aLW7Cm/eXdU+VT5zMJiJ2Emq5zjzpfdhawKygDG4ZKuwA+VTByTmBB3Og0ma5lfuriLK4nBXbtq9LvkaWzFTmKNHn8QYzofFYsnUXtD0svhi7ssnGeY7nEy1psR0r9oOehlhAy5crbEOpkfNPzeNa1odMbg3tY1bdq7Ye4XYHp9N1DFbg1lhlZdNQRHtWh4pzraZLWItZBilgRlMkMDnDsI0EgjXf86rOMxjY/FiEFs3CqhbYJCgADQEydid/wCKphhnP4pbd77/AF+xZKcYqlv/AEWXmDnLD4nAW0bvvAp2ENKlSM7Z4A7lBXSfm2qLvxAxWKNu1hLfReZJVgwIE6QU0WI3naq1zBy02EKh7tt80kZM0xJAJke3iY2q3/Cnln7Qx0ALmM3kImp/InT3qyWLFDHaV81fmyKnNypuvP7Fp4dy4mJS71Wvubqq157WfvcgdxRWCqNIgDYrpvVO4j8KboLNYcZPwi4GBIP5TPsRNdoxeXBWhbWHdvmZjlQem2v0XfWtZf50Zgy27S3FWT//AD3HTLAIls24/eQYFYoZMuNtN1/JdKMZb0cFfgT4e4hxdi4bU93SI1A9xopn1isrme5hbvTfB23XtCtpAJA8KBuNJI01H0rt2J5uwWJsucXYyMilsyDXtmADuDpsRGorhHEseWLXMoXMdABAAJJGnrrJ9zXpYp+I78v3gzTWlUafoN/S36GnQb+lv0NfX2x/6v4p9sf+r+K1FJ89Bv6W/Q18spG4I+teoxj/ANX8VkP3258j0/f9qA9OX8aLd4Zvkftb89j+R1q73eLrZwWLsvm+8ELlgavp3HSF0G5iFPrrzfarlh763rUNu6ZT9dINVZYKXJOEqLbxjD3uHYHDfZnX7QMloXF1bO2jLb8DVoBI1CknWItQ+I9/hy2Ex7jENcKoB2LeBgZyzKckKxidCfyJrmKcnYyzbtYqxiFvdMC4qgv2iI2bQadvj67Vj8K5zW7jbV3iQlLc5Ai9qvoAzBpJiCdZ1AmdayQUlvB2t2659C6TT+ZH6O4bzph7oUs5tFjAF8ZAxIBAVj2vIIOhOhrfhq/NVjiOFxeLu4m9fY2LKwq3dWInM7FQDoZAGmuxG077hfOuKw+HbF3HdVz3LluzJlrTAdNCHlUAgtmEmNNyBVkc8ltNeX5ZF40/lO7zSa5/yz8U0uYdLuO6ViVTuzhELMmZoVzIE7bzOk1c+HcZs4hc1i9buDTVGDbiRt6gzWiOSMuClxa5M6lRU1YcFKUoBSlKAUpUGgIdo3Nct+IvPSmcPna1bJKu5DANoQFzKCFUkzJ9B9Ks3PnHbaWxhs46t+BlgE5CYYkEjSARXIMVj3tXMr2lu4S4GVla194pUHeQGMZjGmmtYs+V3oRoxQ21MxcQHwb28TgsQ12wVNy5bLH0lm07fxzE7r5rSXOL27zXsjEKVzPlIthiSS2jHXTT8voa1HF8cqFreGebbKMwgRmPzZT6QBWHwfiHRvI/gHu/7TvUoYfh1Pn95+oeTekWJeU7LHS7cTyVZRMRPaDBMeZ099Zr5XkJzBt4hMwE6qy9wjYidPf6b71t8Vw9FYlLhAPdCgHNOoGW3ox92B22FZNjOh+Yf/JbbxHlWgfRYb39KjKc0ri/ySUY3uisX+TMQNGuWiBtNxoGbXyumv8AvzV5+G+KvYV7YCW3Z0a2stCAju1gamF/Od41r7W8CPvl9pYZJ0kwSADqd9B/FZOHwar/AGRJBMlTKsPPbMbb6fUHzWHL1U0qmuC+OBdjc824q9etLcNrI34lYyAQR6+NJB00OoHn55X5lUC1YZlsZM05njNJMRAg7+sfzXyeYWthVuW+oWOXMRCkR+IASDqPEGa+7fCxdtlr9kWlk9jd3g6gnVdxsfwiq3GE7lF2N47MwPijisuFuEQxkLmETGnbI/7p+lco4hy3ilw4xN61ksmChLKJzbQoJbbXWNK7PxHhiXML9mYApkzqBmlgRlJzeDAUx4getavm7AJc4ddKuyuQDlJkZlynLB0EKYke+9W9N1KhCMY92V5Mepts43gsMCMzD6f781mxWThOX8T0kb7NdCn5SVgEHUQToZBmslOXMSTHRI2PcyAQRmBnN6V7GuPmY9LK9jcNGoGnmvGxfKnT/SrLf5XxDKBkUZjEllgRrrE+PSvnDch3G06i5vRVLaesmNNYqDzQXckoSfY0uNAKq20/5TW05bw152HSsO67EoO0MNdWMLsRMn0rpfKHwwsFVa8jXSkHvOW2DAmRGsa6GZq94LhiZysKqFWBZTkCwPlhhIEkx/uMuTq18sUWRxVuzXckcJYYU2bzCVZo7SUHUJOQnQmdSdI1IrmXxV5BuYa8HtWgVuSfu5O249yNPEx9K7lxYfcratN02LSGQAkZSCT6SR/NV7mTBDprb612/wBKWBcqzBoIjNEkkkbmBArL40cDcu/8blqi8mx+esPhcK1ks191vBWhCkqWGq9wGgOo+tey82XyqJdcXbS5ZtuO1gnyho1MfvAma6NheD3WEFTIOYyQcsEsJn0J2/8AOp9G5bBH9mryCMq21YkMZMsVAAnXxV/vmJunuc8GS4Kdj+arfELttL9u1h7SlmkZoZ8oXuI1USCdPX6VZeGXzJfBYm5awqBjnMWyxAh3jcIukagmDPgGbnBLbNrhcMG00uKubbLGVYmPUdunjeqXzDxJbV1bVnJkt/Oir9yzbntJOn5nxrpSKjl2x7fu/wBx8u8jrXDfjDes2lbE2GZTc6a6w53yiTu5ynwANAT5q/cG58wmJIVLyq5E5XIB1jyDB3HmvzpgebUuOtzFlj0gelaQdhzabxox1lj42rPw3SZ2YsovXVObJkZEA0AiJVdBoILR6bWa54+f3/RHRGfB+ng3vU1wTl3nfGWSvSZr1kdoGWVY7TJH9Tbg/tXTeD8/i4oN7DXrZ8kAMnmTM7dp+ka7irY9TB7S2K3hkuC30rzsXg6hlIIOoI1FelaeSoV5Yi+EVmYgBQSSSAIAnc6CvSqh8TsYEweQ5h1XVQV9u7XQ6abRMTtuIZJaItnYq3RzPnLjzda4cRhblwXLnfkhk6Yy5F0JmFAmPU7TVa4vjbeGsF8HdTK5GVLjvcYHVXABbx7j61ZcLi2OJb7PikY20hrJUFCpgkAls2oJ8mPyFc05scfaWTIE6YyGDJY6tmOgMwwEeIrz8Edcqfq/qa5vStvQx+CmxnP2kdsSDmYajWO1TMmBr+teXFmtG6xsSLZ2BGWPXSTW15a5GxGMZRbXKrAkExqBIkAkaTpJIGvmug8E+EvShmKsw3ZtgZ2X1MTqPI3rRm6nFhdyf2KYY5SVFN5Yxd1rRtMGVBrbfVd5031GngHY1Y8NyzdLDryobUF9AY1khpI/Nav+Kxdnh1mLdkZ1QZ3CgEkxBltzqNdRv6VTW4/icbcAN1VkkAzkUAgAiYJEgbQZk7VjyZNXGxphGuSy4bkOEHfaKsBrl/ggLpXm3LS2SB8wOoIzKoMgfMGMGdtCPJFY2H4DZROpdu3rqmEVVfUvPgCY9N9pryxuDsIoL4XE2NND1UMwZEgmSACNY0rK1Bql/ZYnL9R73+H3iuUKlxPxC4D1U9MyruNN10M1jcLwV221kXcQty1ezkEOxy5AZ0OggiNvU+kbbhwR7K52uXGEFY1ZYjYg/wCmleWNwaOucyGLR1NM4IAIzCBmzCRB/XyMiyRjqgkW1J02ZnC8KrNcy9pQqqyCPkg5v1UD/Cd5rD6FzEnDWCVYrF24UVYCdwHiIYnLEawY2r5wOKOG6TXHEswRDoNIJ7hm2zlR9DqfNffKmGdHa6Hdmk22mCgAJAXSNo8jSferYJJW2Vy5Zum4lYbsvpdTVQoVgyu8Zio0lYyjeN4rBx+Fwgyf8teJzBMrtBE7bTO/6CaxOKC49zqZVHTuIIzEbuGJEzplg+N/0+OI4lHEuzZw0rpPcdBrts0EkirvFpJL8lah3NvYxOBzBFwinKQJaD2mDIOukwI95r34FzFY6iqLNu2SSg6ayM2mmYDcf+Kr3CmKZQdMyKPftkent+3tWHwpIuI5ZR3uwJ7dZA0BifG1R94lqbT4LPCVblj5m4sbl7pI1soxEbggwO+fQa19CxfZbgBUD1Md23d/e3H+k1pH4imHxL3MTcOwTYaljGUkwN9N/Sdqyv8A87tqLuWx3WkLHOcwCMMwACaNJAjUD3pLVllfmRpRVI32DDZVntIYmJB1BhpO/k+/11rFxfDSk/dBVZtHA7YPrtl08z+lUnG/EO81zEJba1mtmYtowLq1uQ/dMQ2WfSRvTm7na5ZwtosgLYhbe7sZy5Wuk2wQB5QjUGR7gRfSSlJKQ8SlaLpjsM9te29bAWGP3oYxE6jK3geD+da/qtccoLuGdJPcFPY2hOmpPtJ1jSqqMffwmBu3QoshSLgKgOxFwlEt+gQuJmZA8STWR8OcbibmFzNey5M0u0E5HJadRJAg7EQKl7rFRcl50PEd0ZHGeWMU6P8AZbtq4zCJti/ovkBYgGdN/Y1VMJ8JbiEPj79u0A6hlaSTmMA5vAncxtJ0racqcZa7hMRfvNce6928yCWKg3eig1nQglmjzBra8a4e7YzDYaw1w27Vxb2IYExq6sFJJ2yqzRvqPFbVOWNuCdeZU4qStmvxfw64egUvdaS7CLZZh+I93sMhHbW0wHDMHbxf2fD4QFxa65zdhUBkRQ3iIee2T2yd4r2F2wMR9se4FwmCzWbaQSrEgl2BOhYvltgDcpWNb4lasXJNxEv4wPcxbPcX7u3IeFgCQQuVT7epkR+OSabb/wDRSXBtGxKmzZe1ZBXEXhZTsXOAHe29wGIykIHEg7gDcVZMJwsl0AZ2B0bPM6GA2mgmJ+g96q/IeKvYx8/TdFym3YVdLaWg3dcYnYnKo9zoBoSOsYHh6Wgcg1OpPkkAD+BTH0rk91scnlSWx72LQUADQCvSopXrpUqMZNUX4ohjbshScpchsuadswMg6DMon2NXmql8TLY+xklWaGUQmbN3HKPlInU/6HY09Qm8bosxupI5cuFJtG5dyvbBUBrZYvImUbOSRJJ1J8jTYnkWMI6j5QwGdoD/ADgSYDe/r712LCWu27svZoVMm20yCbZHcus7aHXzXIuK4fJeuLmZoY6tMmdZM777+azdE95Iu6hbI3nK3ODYeLdwnp6wV+Zcxn/Es6la6/y/zV1EGR0dGIUBmhJI0Af8GoiGG5OtcC4fgLl5xbsoXc7KInT61lp9qwbK331gkyDqobLsY2Ya++9Tz9Jjyy+pCGVxR+neYeTlxSqU6akiHBkhhA8qYkQNYnSqVxD4clGItPcsyexXhpA3Mg+NPcSarfKnMGLCZ8TduWgTNvpsbbv69pUqwEDX31mrEeZGvm090MWUMoa4oJIYglZRVn5RsJrFn0xul+OC/HqfccJ5Tx1pmZLPVQxu1sA+dDn1Igdw28Heo4v8N3CNeZ3twZh26jjQgAMskiWGg10qw8K49eS2iWLNtUBMKlvKoky2hO5JJM+TWa3Hbvy3LgDH8ACs5/whSTWKXV4Ybx1N/QvUMj5orHDMHaVcluxeFxRq1lp91kGBsZg+3tU3+YLdqRiUe4JEEBQ8zKkgmdBvB/DpWzvhApnOqn5QjMuZtoCIRrFVtORPtNwM1xLSnRbT35MDfsUyxgzBOnpUcDWeW6a/fUlJ6FybHFYzNaU2lS4hZSmmYNlElTI7djof9Dh8s41beIu2nDBLidRAO5Q4IkLqZkGf8Otb48pLg8gBuG0cqyIChvBygdv1JNVLH4u1bPcSWRs33ZBcAiTAzSZOWI9vWrowcHoqyFqSssf2g38QgZiiKZYgAH5RlaNQCdVmNpFaziXE8PbFy27C6EgK8SwnMwzaEtrp5+XXaqniebbl+/0VI+UZchcG5orgiWkNEjKPfSTFYvHeH3vspxNtCuRwHyMT04LeCZy5miCNPNaMfTO1rfPBXLIq+HsWDG8SuMnWUjMCEIzhmQBoQCY+YyQZO49a0WE421zENZj+zLZCDrAIJBkgMVJkaT2+fObybh1u2zibhAOYqFMsCbYUlkyglBsIIOwII0rSCzhrHEXVrlxbLKWVrgYOjuAwzTqSDOv6+a0QxQWqFbohKb2Znc9G59msXbiDvdldgY1AzIsHuB+bXz058itj8PU683HygTDqFILrqCQvyH5iToNQdydNJ8ROZ0vpas2rgcKQ7FcuWcgUajc6t52iRNaLh3Nt6xZa0gtkMCoZlJdQf6TOmwj6VasUp4VGqZDxFGbZteUrTJxC4c/UNt2tmNrgYshJGoywNvEr6Vs/iTftDG4S2VIWyq52Ya9NnzASO45RPv8AnVY5T4ffu3wuGviy0auWKgD003Y6wPMGp4/wa/Yu/wDNZme5LKzmWdQcoYgnMs+jAGrXBeLd71wV29FUWznzmq2MKuDw9xL4dVLOrlsgDh1TbUyCYnQHathi+I2r2EtJhn6FogJcuMgtysH7pJ7mYlomD5Ou1cvNv08/qf8AKthhr9wNbdnLG0QbYcllXKQQAs7aCo+7xUUl23+5JZW22y7WeabeAGHtph+rkttmQsQMzwELAiA51LaSJjzFa63zriOhiLa20D4lnL3MxLKtw6qJGmVe0QdjtWge9nZ3aCXZnb3LEsfyk16YbPdbp2Lb3HOyWlLt+i6xrv71KOCCVtbnJZG+Gbng/Dbt6yLVy86YS2Gclx92WTugmNSJGhMD9K3nw4+GrY5lvX7WXCmX1IBuMCMug3WZ9NV9DrdeSfhXdFq1/wCqXAy226lrDp8qsdSbjRLkQIGgBneZrp9jDqihUUKqiAAIAAqxRf2K3I8OH8Mt2Vy2kCj2/asulKsSS4IE0qKV0E14YvCLcUqwkGD+YII/cCveorjVqgcm4ry+2EuubeRbebOXuiSuusERA1Ee2n05fzzy+zRiLLG4pHdAOigAqYgf3tBtHnev0vxvg4v2yvaJBU5gCCrCCCD+3uBVG4ly4jXGLi5abIw6ZVWtkgxKeAG6hmDtO1eVKM+nyalwa1JZI0z8/cEv4nutYRnm5owQDWdNW8fqK6dw/lJmK3+IXUvXVHar5UCQJIISQ8b7e9ZmF5RezbudOyLNzu+9w4t3FZV3yzqgBaIM7GZ0rV3OWL7MEusS5AabrN2hSe77wR6wLaLEfnXcubxXs9K9LZ2ENP1/o3TXsMoDNcLiYi2AqSPCmcnn9KkcVn+wwykyNbpI9PUZpAk7axuN60+H4W2e2FQNcZdGclBAIBlnknVpCTc23G59r+Evgi0QcxlTPaiZYktqYAI0UFjqO5azeBjfLv1/wW65G4vY+5l+8uz/AHbXYD6DQz/9hMbeK2vAAboARVAc6KgC543ZiNxtr/NUziDJYe7be4LxtIHNu3LO+c923blEgkTsJbO1fPE+bytlxZL58oTqWSWQ22h+xh3eCrEtEqQfeD6RTpLj8HVNo6013CYQMbtxWuxlOUZrgD6Qqrqg0/aTVC4nztg7NxThw33asbZZmuT2ldEHynN26mRroJrnOO4hh0xBUX2Nu8hzsmY5OpBKNrLrIlhlBByxMa2Pinw7L4VDYYJcUhwXI7pUCC6McohZDMB7xW5wxxUYy2Xb/ZQr37syeLcVxGOw7lrjXD0mcJlylR0u5VUGbgYzDbqQJGlVfkcW7l4BoS5alilzRGVRlcZjJU9xOUq2grc8o80JYRreJCLibTQQ5Km4NMplSA9wRlkkmIidqq3NvG2uYhbyvb6gLd1kQYByqWIGrETv4qyEJNyx1t2YlJbS/gsPxJ5et2z9ps3CrKLYKCXT0Uo34YgdpAGxFMT8SEuYd1ZnVnXZUXNtDLmjVTqAZ0GvtVM4tzNiMQoW9ckAAQqqgOWYJCgAnWsbhnDnv3rdq0hdnaAoIBPk6toNAdToKtj0/wACWTdoreWm3HuXjkzCXMJZbEYtLy4d1Nyyi9LvORiXBYlrcKqwYgg1qeOcn3P7S1f+2MbXWvNYtMba9ypCuNH3bwICHSt/zFhbaq9u1bdBYsXFi5e6x70/qzECBaHapju2FaLCcSvpw+30btxMzrZAVioz9RrgMDzCxNFJ3qj3DjtTNFj+A37BYXrLrlCkkqQIcSp18HadpEVhoNa6LhOc7+a6Dlup1LsLcAOYWQBb1jUm44ILTB+gieJ4DBko93DZS5yWbWDdeo6iR1LpPuS24+UTFSWVp1JHHj7o0HAee7+Eti1bSyyjMwzprnYznJ8kbD20rR4rHPdcveuM7ndnOY/vsNdhpWbzJawquFwTXmAEO17JBbT5AoGm8z66RXlwflvEYpguHw924T/SpA/U1OMY/MlycbfyvsYcxXvazMQqrJJ8CSa6ry18ALzw2OuraB/Ba7n/ADbYV1XlzkDBYEf8vh0zeXcZnMf3jVhCzivKPwdxWLyvePQtHXuWXI9h4/Ou38r8m4fA2wtlRIEFyAGPrt6mt7SuV5nLEUqaVI4KUpQClKUBFKUoBWHxLhVu+hS6mYH6gj3BGoOtZlK40nswtipY7kbzh7zqCuV7bmUuDLk19CV0kQdB6VUOLcKxtq8S3W6Bt9O4B2kgBkUh0OjBHYSMu+uwNdcoRWWXSxu47FyyvucL4hdxjmx0L1l2slhD3GtXXtOAkRqFP4c43KqfUV9Ly+95HbC4lrN242d1vw4DKZLA5jlaWglSykSIG1dN438PcHiWztZC3fFxO1h7iNK59xj4QY5bvUwuLBKfIS7K8ekQV8DTbSqn081VNfgsWWPdGr4fwu2jC1jVS3dObLdtXBlMq0orTn1EkW7inc5fAGkv37PC3Q4bE3b1kOC9i4pVhOmZLoy66bADSZrS8zct45TlxXUgEmGQKpY6Fu0AE+9VjE4K5PdJ+pJ/mrY4XzJ+q7EHk8kXjnPnnD4u1kWxh9AcjBG6gmAIJAyagSJP51WMPzliFsdAlblsCALq5iBpCgzOUZdBsK0ptEbg181dHFCMdNFbm27PW/iWdmZzmZtST61duFYHha2UTEPae9BuXH6l/pxMhFCAaxoRvO1UUITsDWRY4Zdf5Lbn6CpyV7cHE6PviuKt3LhazYWwhiLau7gf4nJOtWrkbE2cKly9fANxuy2H6LKoIksQ0spMECQAdp1rSYXlDEHEWbD2mR7x7A4yT9CdPb6kDzV/wHwBxlwzee1bH95ix/aajKmqOxVbsrNjiVvJiC95M9y01sxqGuBTbDCBs6ZTpoCDWq4fxNUw6IwZil/rADaFQhRm8d5/mu1cJ/4fMOkG/iHf2Rco/Uk1Z7nwz4dbsOnQRQylc7nMwnSQT5qGjknrRwPlfA3sT9zYsK1wCe49xLHMSNogwY9h6VeOHfA3GXjOLxKWlKhctsAkKNlEbKPT/Wt3w3lhmxmJOEw1p7aXFE4jPbBHQtjKogEHN3Bxpqw1mvZ0xSEk4K+j6wti9iQpymRDAFYI9fSKr16XdFjSapMxOWvhBYw/EnRkGIw62VbNd3W6WgKMsA9oJ18EV1nC4JLShbSKijwgAH7VQbHM+OwyzcwF5rZYhQzWutJ1AHcA8mfEwPNZvFebMR9huXbadG+QuRLqSVlgDIB+bISfIBjQ7GL6mGOtV7kHilLgudy8FiTvXyMSK5JwTmm+toZ87sXYnqOWbckkkxEsxGUaAAR6Va8NxwMAZyt5Gk/tNYsntNQk1Rr/AOPnp1Fya8o3YD86+1M1UFxQYyZP1gVsMLxAz2j/ACqWL2pGT3RTPpJRLBSvOy8gGvSvXTtWY3sKUpXQKUpQE0qKUBNKilATSopQE1EUpQHjisElxStxFdTuGAI/eq1xH4YYC7/04Q+tslf22q10oDn/AP8ApPA+er+o/wAqzsJ8I+Gp/wBNmP8AfYn9tquVK5QNHhuRsDb+TBWPzQN/NbaxgLafJbRf+1QP4Fe1K6Dnvxa4W4XC460JbB3Jf/2nILH6BkUn0BJ8VdeD8VTEWbd60ZVxPuPUH3B0rLuWwwIYAg6EHUEHcGqcnJl7Bu78Nv5VaT0bozIDvAO8bxJkTAMQBW007RNNNUy5ihWqynM9+2D9o4ffkbmxFwfpM/pO30mRztI0wGP/ADs5dPXUx5239qeJE5oZtsVZui4GtZCpEOrSCY2II2I+labmLmPFYbJkwSXOo2RT18qhjsGJTSa+jzi5iOH4uTG6QNTBkidhrXrjbNzG2Xs3MO1u3cXKxdhmg/0gGQfQ6RUXJdrJKPmVtv8A1W+y30w+GRgHthWusVQBoJUZBLMV1baAsear/MPIfGL3dcuWb3nKl0iPYBlA/euv4PCi2iovyqAB50Fe1ReBS5JLK1wcAsctcQsf2mEvR7AOPzykiK3XDmYEgWyjeUfUflGo+hH512WK8nwiEyUUn3UGsOb2ZDJwzdj9pTiqaOc2gTBbt+utbTAM24cnXaNKtV7g1pt0X8gKxrXLaK0hn3kidD+gmvPXsecJXFk59fGcd0ZnDnYoM2lZdfKrG1TX0WOLhFRZ5MnbsmlRSrDhNKilATSopQE0qKUBNKilATSopQE0qKUBNKilATSopQE1EUpQCKiKmlAIqAKmlAKmopQE0qKUBNKilATSopQE0qKUBNKilATSlKAUpSgFKUoBSlKAUpSgFKUoBSlKAUpSgFKUoBSlKAUpSgFKUoBSlKAUpSgFKUoBSlKA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539552" y="764704"/>
            <a:ext cx="8208912" cy="617674"/>
            <a:chOff x="4" y="318429"/>
            <a:chExt cx="7804492" cy="617674"/>
          </a:xfrm>
          <a:scene3d>
            <a:camera prst="orthographicFront"/>
            <a:lightRig rig="flat" dir="t"/>
          </a:scene3d>
        </p:grpSpPr>
        <p:sp>
          <p:nvSpPr>
            <p:cNvPr id="11" name="Rectangle 10"/>
            <p:cNvSpPr/>
            <p:nvPr/>
          </p:nvSpPr>
          <p:spPr>
            <a:xfrm>
              <a:off x="4" y="318429"/>
              <a:ext cx="7804492" cy="617674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4" y="318429"/>
              <a:ext cx="7051427" cy="6176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0" rIns="35560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dirty="0"/>
                <a:t> </a:t>
              </a:r>
              <a:r>
                <a:rPr lang="ru-RU" sz="3200" b="1" dirty="0"/>
                <a:t>Подход, основанный на расходах на базовые потребности, в Турции </a:t>
              </a:r>
              <a:endParaRPr lang="ru-RU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12304</TotalTime>
  <Words>1053</Words>
  <Application>Microsoft Office PowerPoint</Application>
  <PresentationFormat>On-screen Show (4:3)</PresentationFormat>
  <Paragraphs>206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21</vt:i4>
      </vt:variant>
    </vt:vector>
  </HeadingPairs>
  <TitlesOfParts>
    <vt:vector size="37" baseType="lpstr">
      <vt:lpstr>Arial</vt:lpstr>
      <vt:lpstr>Calibri</vt:lpstr>
      <vt:lpstr>Wingdings</vt:lpstr>
      <vt:lpstr>Arial Narrow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tuik</dc:creator>
  <cp:lastModifiedBy>katenb</cp:lastModifiedBy>
  <cp:revision>1257</cp:revision>
  <dcterms:created xsi:type="dcterms:W3CDTF">2006-12-22T08:39:23Z</dcterms:created>
  <dcterms:modified xsi:type="dcterms:W3CDTF">2013-11-22T11:58:53Z</dcterms:modified>
</cp:coreProperties>
</file>