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0" r:id="rId1"/>
  </p:sldMasterIdLst>
  <p:notesMasterIdLst>
    <p:notesMasterId r:id="rId23"/>
  </p:notesMasterIdLst>
  <p:handoutMasterIdLst>
    <p:handoutMasterId r:id="rId24"/>
  </p:handoutMasterIdLst>
  <p:sldIdLst>
    <p:sldId id="511" r:id="rId2"/>
    <p:sldId id="512" r:id="rId3"/>
    <p:sldId id="513" r:id="rId4"/>
    <p:sldId id="514" r:id="rId5"/>
    <p:sldId id="516" r:id="rId6"/>
    <p:sldId id="517" r:id="rId7"/>
    <p:sldId id="515" r:id="rId8"/>
    <p:sldId id="518"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10" r:id="rId2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B"/>
    <a:srgbClr val="47D872"/>
    <a:srgbClr val="BDF1CC"/>
    <a:srgbClr val="0033CC"/>
    <a:srgbClr val="004A82"/>
    <a:srgbClr val="348AA2"/>
    <a:srgbClr val="00EE00"/>
    <a:srgbClr val="7C9B3F"/>
    <a:srgbClr val="0062AC"/>
    <a:srgbClr val="C00000"/>
  </p:clrMru>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15" autoAdjust="0"/>
  </p:normalViewPr>
  <p:slideViewPr>
    <p:cSldViewPr>
      <p:cViewPr>
        <p:scale>
          <a:sx n="60" d="100"/>
          <a:sy n="60" d="100"/>
        </p:scale>
        <p:origin x="-2124" y="-654"/>
      </p:cViewPr>
      <p:guideLst>
        <p:guide orient="horz" pos="4247"/>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8"/>
    </p:cViewPr>
  </p:sorterViewPr>
  <p:notesViewPr>
    <p:cSldViewPr>
      <p:cViewPr varScale="1">
        <p:scale>
          <a:sx n="66" d="100"/>
          <a:sy n="66" d="100"/>
        </p:scale>
        <p:origin x="-3300"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B7C427-8810-4C20-9369-659993820532}" type="datetimeFigureOut">
              <a:rPr lang="tr-TR" smtClean="0"/>
              <a:pPr/>
              <a:t>15.11.2013</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699A8F-0914-4841-B8BF-619E8B2C485D}"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tr-T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F345E7F-E7C0-427B-B5FD-947596B6D961}"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8A8A24-D43D-4B52-8537-A7C6464319EE}" type="datetime1">
              <a:rPr lang="tr-TR" smtClean="0"/>
              <a:pPr>
                <a:defRPr/>
              </a:pPr>
              <a:t>15.11.2013</a:t>
            </a:fld>
            <a:endParaRPr lang="tr-TR" dirty="0"/>
          </a:p>
        </p:txBody>
      </p:sp>
      <p:sp>
        <p:nvSpPr>
          <p:cNvPr id="6" name="Footer Placeholder 5"/>
          <p:cNvSpPr>
            <a:spLocks noGrp="1"/>
          </p:cNvSpPr>
          <p:nvPr>
            <p:ph type="ftr" sz="quarter" idx="11"/>
          </p:nvPr>
        </p:nvSpPr>
        <p:spPr/>
        <p:txBody>
          <a:bodyPr/>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p>
            <a:pPr>
              <a:defRPr/>
            </a:pPr>
            <a:fld id="{D37F642D-B2D6-4204-B815-A13CDEE83582}" type="slidenum">
              <a:rPr lang="tr-TR" smtClean="0"/>
              <a:pPr>
                <a:defRPr/>
              </a:pPr>
              <a:t>‹#›</a:t>
            </a:fld>
            <a:endParaRPr lang="tr-TR" dirty="0"/>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4" name="Date Placeholder 3"/>
          <p:cNvSpPr>
            <a:spLocks noGrp="1"/>
          </p:cNvSpPr>
          <p:nvPr>
            <p:ph type="dt" sz="half" idx="2"/>
          </p:nvPr>
        </p:nvSpPr>
        <p:spPr>
          <a:xfrm>
            <a:off x="6500826" y="635002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C8A8A24-D43D-4B52-8537-A7C6464319EE}" type="datetime1">
              <a:rPr lang="tr-TR" smtClean="0"/>
              <a:pPr>
                <a:defRPr/>
              </a:pPr>
              <a:t>15.11.2013</a:t>
            </a:fld>
            <a:endParaRPr lang="tr-TR" dirty="0"/>
          </a:p>
        </p:txBody>
      </p:sp>
      <p:sp>
        <p:nvSpPr>
          <p:cNvPr id="5" name="Footer Placeholder 4"/>
          <p:cNvSpPr>
            <a:spLocks noGrp="1"/>
          </p:cNvSpPr>
          <p:nvPr>
            <p:ph type="ftr" sz="quarter" idx="3"/>
          </p:nvPr>
        </p:nvSpPr>
        <p:spPr>
          <a:xfrm>
            <a:off x="5076056" y="6453336"/>
            <a:ext cx="875156" cy="221109"/>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solidFill>
                <a:schemeClr val="tx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7F642D-B2D6-4204-B815-A13CDEE83582}" type="slidenum">
              <a:rPr lang="tr-TR" smtClean="0"/>
              <a:pPr>
                <a:defRPr/>
              </a:pPr>
              <a:t>‹#›</a:t>
            </a:fld>
            <a:endParaRPr lang="tr-TR" dirty="0"/>
          </a:p>
        </p:txBody>
      </p:sp>
      <p:sp>
        <p:nvSpPr>
          <p:cNvPr id="7" name="Rectangle 7"/>
          <p:cNvSpPr>
            <a:spLocks noChangeArrowheads="1"/>
          </p:cNvSpPr>
          <p:nvPr/>
        </p:nvSpPr>
        <p:spPr bwMode="auto">
          <a:xfrm>
            <a:off x="107950" y="176213"/>
            <a:ext cx="3240088" cy="360362"/>
          </a:xfrm>
          <a:prstGeom prst="rect">
            <a:avLst/>
          </a:prstGeom>
          <a:noFill/>
          <a:ln w="9525">
            <a:noFill/>
            <a:miter lim="800000"/>
            <a:headEnd/>
            <a:tailEnd/>
          </a:ln>
          <a:effectLst/>
        </p:spPr>
        <p:txBody>
          <a:bodyPr anchor="ctr"/>
          <a:lstStyle/>
          <a:p>
            <a:r>
              <a:rPr lang="tr-TR" sz="1400" b="1" dirty="0">
                <a:solidFill>
                  <a:srgbClr val="AB2328"/>
                </a:solidFill>
                <a:latin typeface="Calibri" pitchFamily="34" charset="0"/>
                <a:ea typeface="Calibri" pitchFamily="34" charset="0"/>
                <a:cs typeface="Calibri" pitchFamily="34" charset="0"/>
              </a:rPr>
              <a:t/>
            </a:r>
            <a:br>
              <a:rPr lang="tr-TR" sz="1400" b="1" dirty="0">
                <a:solidFill>
                  <a:srgbClr val="AB2328"/>
                </a:solidFill>
                <a:latin typeface="Calibri" pitchFamily="34" charset="0"/>
                <a:ea typeface="Calibri" pitchFamily="34" charset="0"/>
                <a:cs typeface="Calibri" pitchFamily="34" charset="0"/>
              </a:rPr>
            </a:br>
            <a:r>
              <a:rPr lang="tr-TR" sz="1400" b="1" dirty="0" smtClean="0">
                <a:solidFill>
                  <a:srgbClr val="AB2328"/>
                </a:solidFill>
                <a:latin typeface="Calibri" pitchFamily="34" charset="0"/>
                <a:ea typeface="Calibri" pitchFamily="34" charset="0"/>
                <a:cs typeface="Calibri" pitchFamily="34" charset="0"/>
              </a:rPr>
              <a:t>TURKISH</a:t>
            </a:r>
            <a:r>
              <a:rPr lang="tr-TR" sz="1400" b="1" baseline="0" dirty="0" smtClean="0">
                <a:solidFill>
                  <a:srgbClr val="AB2328"/>
                </a:solidFill>
                <a:latin typeface="Calibri" pitchFamily="34" charset="0"/>
                <a:ea typeface="Calibri" pitchFamily="34" charset="0"/>
                <a:cs typeface="Calibri" pitchFamily="34" charset="0"/>
              </a:rPr>
              <a:t> STATISTICAL INSTITUTE</a:t>
            </a:r>
            <a:endParaRPr lang="tr-TR" sz="1400" b="1" dirty="0">
              <a:solidFill>
                <a:srgbClr val="AB2328"/>
              </a:solidFill>
              <a:latin typeface="Calibri" pitchFamily="34" charset="0"/>
              <a:ea typeface="Calibri" pitchFamily="34" charset="0"/>
              <a:cs typeface="Calibri" pitchFamily="34" charset="0"/>
            </a:endParaRPr>
          </a:p>
        </p:txBody>
      </p:sp>
      <p:sp>
        <p:nvSpPr>
          <p:cNvPr id="8" name="Rectangle 8"/>
          <p:cNvSpPr>
            <a:spLocks noChangeArrowheads="1"/>
          </p:cNvSpPr>
          <p:nvPr/>
        </p:nvSpPr>
        <p:spPr bwMode="auto">
          <a:xfrm>
            <a:off x="142844" y="6429396"/>
            <a:ext cx="5143536" cy="307777"/>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spcBef>
                <a:spcPct val="20000"/>
              </a:spcBef>
            </a:pPr>
            <a:r>
              <a:rPr lang="en-US" sz="1400" b="1" dirty="0" smtClean="0">
                <a:solidFill>
                  <a:srgbClr val="404040"/>
                </a:solidFill>
                <a:latin typeface="Calibri" pitchFamily="34" charset="0"/>
                <a:ea typeface="Calibri" pitchFamily="34" charset="0"/>
                <a:cs typeface="Calibri" pitchFamily="34" charset="0"/>
              </a:rPr>
              <a:t>Recent Developments in Poverty Measurement in Turkey</a:t>
            </a:r>
            <a:endParaRPr lang="tr-TR" sz="1400" b="0" dirty="0">
              <a:solidFill>
                <a:srgbClr val="7F7F7F"/>
              </a:solidFill>
              <a:latin typeface="Calibri" pitchFamily="34" charset="0"/>
              <a:ea typeface="Calibri" pitchFamily="34" charset="0"/>
              <a:cs typeface="Calibri" pitchFamily="34" charset="0"/>
            </a:endParaRPr>
          </a:p>
        </p:txBody>
      </p:sp>
      <p:pic>
        <p:nvPicPr>
          <p:cNvPr id="9" name="Picture 9" descr="logoLAR"/>
          <p:cNvPicPr>
            <a:picLocks noChangeAspect="1" noChangeArrowheads="1"/>
          </p:cNvPicPr>
          <p:nvPr/>
        </p:nvPicPr>
        <p:blipFill>
          <a:blip r:embed="rId13" cstate="print"/>
          <a:srcRect/>
          <a:stretch>
            <a:fillRect/>
          </a:stretch>
        </p:blipFill>
        <p:spPr bwMode="auto">
          <a:xfrm>
            <a:off x="8247063" y="117475"/>
            <a:ext cx="679450" cy="403225"/>
          </a:xfrm>
          <a:prstGeom prst="rect">
            <a:avLst/>
          </a:prstGeom>
          <a:noFill/>
          <a:ln w="9525">
            <a:noFill/>
            <a:miter lim="800000"/>
            <a:headEnd/>
            <a:tailEnd/>
          </a:ln>
        </p:spPr>
      </p:pic>
      <p:sp>
        <p:nvSpPr>
          <p:cNvPr id="10" name="Line 10"/>
          <p:cNvSpPr>
            <a:spLocks noChangeShapeType="1"/>
          </p:cNvSpPr>
          <p:nvPr/>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p:nvSpPr>
        <p:spPr bwMode="auto">
          <a:xfrm>
            <a:off x="0" y="6381328"/>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5 Dikdörtgen"/>
          <p:cNvSpPr/>
          <p:nvPr/>
        </p:nvSpPr>
        <p:spPr>
          <a:xfrm>
            <a:off x="214282" y="1142984"/>
            <a:ext cx="8643998" cy="5170646"/>
          </a:xfrm>
          <a:prstGeom prst="rect">
            <a:avLst/>
          </a:prstGeom>
          <a:noFill/>
          <a:effectLst>
            <a:innerShdw blurRad="63500" dist="50800" dir="13500000">
              <a:prstClr val="black">
                <a:alpha val="50000"/>
              </a:prstClr>
            </a:innerShdw>
          </a:effectLst>
        </p:spPr>
        <p:txBody>
          <a:bodyPr wrap="square" lIns="91440" tIns="45720" rIns="91440" bIns="45720">
            <a:spAutoFit/>
          </a:bodyPr>
          <a:lstStyle/>
          <a:p>
            <a:pPr algn="ctr"/>
            <a:endParaRPr lang="tr-TR" sz="2400" dirty="0" smtClean="0">
              <a:latin typeface="+mn-lt"/>
            </a:endParaRPr>
          </a:p>
          <a:p>
            <a:pPr algn="ctr"/>
            <a:r>
              <a:rPr lang="en-US" sz="2400" dirty="0" smtClean="0">
                <a:latin typeface="+mn-lt"/>
              </a:rPr>
              <a:t> </a:t>
            </a:r>
            <a:endParaRPr lang="tr-TR" sz="2400" dirty="0" smtClean="0">
              <a:latin typeface="+mn-lt"/>
            </a:endParaRPr>
          </a:p>
          <a:p>
            <a:pPr algn="r"/>
            <a:r>
              <a:rPr lang="en-US" sz="3200" b="1" dirty="0" smtClean="0">
                <a:solidFill>
                  <a:srgbClr val="0033CC"/>
                </a:solidFill>
                <a:effectLst>
                  <a:outerShdw blurRad="38100" dist="38100" dir="2700000" algn="tl">
                    <a:srgbClr val="000000">
                      <a:alpha val="43137"/>
                    </a:srgbClr>
                  </a:outerShdw>
                </a:effectLst>
                <a:latin typeface="+mn-lt"/>
              </a:rPr>
              <a:t>Recent Developments in Poverty Measurement </a:t>
            </a:r>
            <a:endParaRPr lang="tr-TR" sz="3200" b="1" dirty="0" smtClean="0">
              <a:solidFill>
                <a:srgbClr val="0033CC"/>
              </a:solidFill>
              <a:effectLst>
                <a:outerShdw blurRad="38100" dist="38100" dir="2700000" algn="tl">
                  <a:srgbClr val="000000">
                    <a:alpha val="43137"/>
                  </a:srgbClr>
                </a:outerShdw>
              </a:effectLst>
              <a:latin typeface="+mn-lt"/>
            </a:endParaRPr>
          </a:p>
          <a:p>
            <a:pPr algn="r"/>
            <a:r>
              <a:rPr lang="en-US" sz="3200" b="1" dirty="0" smtClean="0">
                <a:solidFill>
                  <a:srgbClr val="0033CC"/>
                </a:solidFill>
                <a:effectLst>
                  <a:outerShdw blurRad="38100" dist="38100" dir="2700000" algn="tl">
                    <a:srgbClr val="000000">
                      <a:alpha val="43137"/>
                    </a:srgbClr>
                  </a:outerShdw>
                </a:effectLst>
                <a:latin typeface="+mn-lt"/>
              </a:rPr>
              <a:t>in Turkey</a:t>
            </a:r>
            <a:endParaRPr lang="tr-TR" sz="3200" b="1" dirty="0" smtClean="0">
              <a:solidFill>
                <a:srgbClr val="0033CC"/>
              </a:solidFill>
              <a:effectLst>
                <a:outerShdw blurRad="38100" dist="38100" dir="2700000" algn="tl">
                  <a:srgbClr val="000000">
                    <a:alpha val="43137"/>
                  </a:srgbClr>
                </a:outerShdw>
              </a:effectLst>
              <a:latin typeface="+mn-lt"/>
            </a:endParaRPr>
          </a:p>
          <a:p>
            <a:pPr algn="ctr"/>
            <a:endParaRPr lang="tr-TR" sz="2400" dirty="0" smtClean="0">
              <a:latin typeface="+mn-lt"/>
            </a:endParaRPr>
          </a:p>
          <a:p>
            <a:pPr algn="ctr"/>
            <a:endParaRPr lang="tr-TR" sz="2400" dirty="0" smtClean="0">
              <a:latin typeface="+mn-lt"/>
            </a:endParaRPr>
          </a:p>
          <a:p>
            <a:pPr algn="ctr"/>
            <a:endParaRPr lang="tr-TR" b="1" dirty="0" smtClean="0">
              <a:latin typeface="+mn-lt"/>
            </a:endParaRPr>
          </a:p>
          <a:p>
            <a:pPr algn="ctr"/>
            <a:r>
              <a:rPr lang="tr-TR" sz="2400" b="1" dirty="0" smtClean="0">
                <a:latin typeface="+mn-lt"/>
              </a:rPr>
              <a:t>Mehmet Ali KARADAĞ</a:t>
            </a:r>
          </a:p>
          <a:p>
            <a:pPr algn="ctr"/>
            <a:endParaRPr lang="tr-TR" sz="4000" dirty="0" smtClean="0">
              <a:latin typeface="+mn-lt"/>
            </a:endParaRPr>
          </a:p>
          <a:p>
            <a:pPr algn="ctr"/>
            <a:r>
              <a:rPr lang="en-US" sz="2000" b="1" dirty="0" smtClean="0">
                <a:latin typeface="+mn-lt"/>
              </a:rPr>
              <a:t>Seminar</a:t>
            </a:r>
            <a:endParaRPr lang="tr-TR" sz="2000" b="1" dirty="0" smtClean="0">
              <a:latin typeface="+mn-lt"/>
            </a:endParaRPr>
          </a:p>
          <a:p>
            <a:pPr algn="ctr"/>
            <a:r>
              <a:rPr lang="en-US" sz="2000" b="1" dirty="0" smtClean="0">
                <a:solidFill>
                  <a:srgbClr val="C00000"/>
                </a:solidFill>
                <a:latin typeface="+mn-lt"/>
              </a:rPr>
              <a:t> “The way forward in poverty measurement”</a:t>
            </a:r>
          </a:p>
          <a:p>
            <a:pPr algn="ctr"/>
            <a:r>
              <a:rPr lang="tr-TR" sz="2000" b="1" dirty="0" smtClean="0">
                <a:latin typeface="+mn-lt"/>
              </a:rPr>
              <a:t>Geneva, </a:t>
            </a:r>
          </a:p>
          <a:p>
            <a:pPr algn="ctr"/>
            <a:r>
              <a:rPr lang="tr-TR" sz="2000" b="1" dirty="0" smtClean="0">
                <a:latin typeface="+mn-lt"/>
              </a:rPr>
              <a:t>2-4 December 2013 </a:t>
            </a:r>
            <a:endPar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10</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970591"/>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pPr>
            <a:r>
              <a:rPr lang="tr-TR" sz="2400" b="1" dirty="0" smtClean="0">
                <a:solidFill>
                  <a:srgbClr val="C00000"/>
                </a:solidFill>
              </a:rPr>
              <a:t>Discussions about assumptions</a:t>
            </a:r>
          </a:p>
          <a:p>
            <a:pPr marL="725488" lvl="0" indent="-457200">
              <a:spcAft>
                <a:spcPts val="1200"/>
              </a:spcAft>
              <a:buFont typeface="Wingdings" pitchFamily="2" charset="2"/>
              <a:buChar char="Ø"/>
            </a:pPr>
            <a:r>
              <a:rPr lang="en-GB" sz="2000" b="1" dirty="0" smtClean="0">
                <a:latin typeface="+mn-lt"/>
              </a:rPr>
              <a:t>Composition of Food Basket:</a:t>
            </a:r>
            <a:endParaRPr lang="tr-TR" sz="2000" b="1" dirty="0" smtClean="0">
              <a:latin typeface="+mn-lt"/>
            </a:endParaRPr>
          </a:p>
          <a:p>
            <a:pPr marL="725488" lvl="1" indent="-268288">
              <a:spcAft>
                <a:spcPts val="1200"/>
              </a:spcAft>
              <a:buFont typeface="Arial" pitchFamily="34" charset="0"/>
              <a:buChar char="•"/>
            </a:pPr>
            <a:r>
              <a:rPr lang="en-GB" sz="2000" dirty="0" smtClean="0">
                <a:latin typeface="+mn-lt"/>
              </a:rPr>
              <a:t>Should composition of food basket be updated every year regarding items and quantities?</a:t>
            </a:r>
            <a:endParaRPr lang="tr-TR" sz="2000" dirty="0" smtClean="0">
              <a:latin typeface="+mn-lt"/>
            </a:endParaRPr>
          </a:p>
          <a:p>
            <a:pPr marL="725488" lvl="1" indent="-268288">
              <a:spcAft>
                <a:spcPts val="1200"/>
              </a:spcAft>
              <a:buFont typeface="Arial" pitchFamily="34" charset="0"/>
              <a:buChar char="•"/>
            </a:pPr>
            <a:r>
              <a:rPr lang="en-GB" sz="2000" dirty="0" smtClean="0">
                <a:latin typeface="+mn-lt"/>
              </a:rPr>
              <a:t>Should composition of food basket vary by regions because of difference in food consumption patterns among regions?</a:t>
            </a:r>
            <a:endParaRPr lang="tr-TR" sz="2000" dirty="0" smtClean="0">
              <a:latin typeface="+mn-lt"/>
            </a:endParaRPr>
          </a:p>
          <a:p>
            <a:pPr marL="725488" lvl="1" indent="-268288">
              <a:spcAft>
                <a:spcPts val="1200"/>
              </a:spcAft>
              <a:buFont typeface="Arial" pitchFamily="34" charset="0"/>
              <a:buChar char="•"/>
            </a:pPr>
            <a:r>
              <a:rPr lang="en-GB" sz="2000" dirty="0" smtClean="0">
                <a:latin typeface="+mn-lt"/>
              </a:rPr>
              <a:t>Which reference group should be taken to construct food basket?</a:t>
            </a:r>
            <a:endParaRPr lang="tr-TR" sz="2000" dirty="0" smtClean="0">
              <a:latin typeface="+mn-lt"/>
            </a:endParaRPr>
          </a:p>
          <a:p>
            <a:pPr lvl="1"/>
            <a:endParaRPr lang="tr-TR" dirty="0" smtClean="0"/>
          </a:p>
          <a:p>
            <a:pPr marL="630238" lvl="2" indent="-188913" algn="just">
              <a:spcAft>
                <a:spcPts val="1800"/>
              </a:spcAft>
              <a:buFontTx/>
              <a:buChar char="-"/>
            </a:pPr>
            <a:endParaRPr lang="tr-TR" sz="2000" dirty="0" smtClean="0">
              <a:latin typeface="+mn-lt"/>
            </a:endParaRPr>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11</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508927"/>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pPr>
            <a:r>
              <a:rPr lang="tr-TR" sz="2400" b="1" dirty="0" smtClean="0">
                <a:solidFill>
                  <a:srgbClr val="C00000"/>
                </a:solidFill>
              </a:rPr>
              <a:t>Discussions about assumptions</a:t>
            </a:r>
          </a:p>
          <a:p>
            <a:pPr marL="725488" indent="-457200">
              <a:spcAft>
                <a:spcPts val="1200"/>
              </a:spcAft>
              <a:buFont typeface="Wingdings" pitchFamily="2" charset="2"/>
              <a:buChar char="Ø"/>
            </a:pPr>
            <a:r>
              <a:rPr lang="en-GB" sz="2000" b="1" dirty="0" smtClean="0">
                <a:latin typeface="+mn-lt"/>
              </a:rPr>
              <a:t>Updating complete poverty line</a:t>
            </a:r>
            <a:endParaRPr lang="tr-TR" sz="2000" b="1" dirty="0" smtClean="0">
              <a:latin typeface="+mn-lt"/>
            </a:endParaRPr>
          </a:p>
          <a:p>
            <a:pPr marL="725488" lvl="1" indent="-268288">
              <a:spcAft>
                <a:spcPts val="1200"/>
              </a:spcAft>
              <a:buFont typeface="Arial" pitchFamily="34" charset="0"/>
              <a:buChar char="•"/>
            </a:pPr>
            <a:r>
              <a:rPr lang="en-GB" sz="2000" dirty="0" smtClean="0">
                <a:latin typeface="+mn-lt"/>
              </a:rPr>
              <a:t>Which reference group should be taken to derive non-food share?</a:t>
            </a:r>
            <a:endParaRPr lang="tr-TR" sz="2000" dirty="0" smtClean="0">
              <a:latin typeface="+mn-lt"/>
            </a:endParaRPr>
          </a:p>
          <a:p>
            <a:pPr marL="725488" lvl="1" indent="-268288">
              <a:spcAft>
                <a:spcPts val="1200"/>
              </a:spcAft>
              <a:buFont typeface="Arial" pitchFamily="34" charset="0"/>
              <a:buChar char="•"/>
            </a:pPr>
            <a:r>
              <a:rPr lang="en-GB" sz="2000" dirty="0" smtClean="0">
                <a:latin typeface="+mn-lt"/>
              </a:rPr>
              <a:t>Should ‘constant’ or ‘current (changing)’ non-food share be used to update complete poverty line over time?</a:t>
            </a:r>
            <a:endParaRPr lang="tr-TR" sz="2000" dirty="0" smtClean="0">
              <a:latin typeface="+mn-lt"/>
            </a:endParaRPr>
          </a:p>
          <a:p>
            <a:pPr marL="725488" lvl="1" indent="-268288">
              <a:spcAft>
                <a:spcPts val="1200"/>
              </a:spcAft>
              <a:buFont typeface="Arial" pitchFamily="34" charset="0"/>
              <a:buChar char="•"/>
            </a:pPr>
            <a:r>
              <a:rPr lang="en-GB" sz="2000" dirty="0" smtClean="0">
                <a:latin typeface="+mn-lt"/>
              </a:rPr>
              <a:t>Should complete poverty line be updated by inflation rate over time, once it has been derived at beginning?</a:t>
            </a:r>
            <a:endParaRPr lang="tr-TR" sz="2000" dirty="0" smtClean="0">
              <a:latin typeface="+mn-lt"/>
            </a:endParaRPr>
          </a:p>
          <a:p>
            <a:pPr lvl="1"/>
            <a:endParaRPr lang="tr-TR" dirty="0" smtClean="0"/>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12</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569386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pPr>
            <a:r>
              <a:rPr lang="tr-TR" sz="2400" b="1" dirty="0" smtClean="0">
                <a:solidFill>
                  <a:srgbClr val="C00000"/>
                </a:solidFill>
              </a:rPr>
              <a:t>Discussions about assumptions</a:t>
            </a:r>
          </a:p>
          <a:p>
            <a:pPr marL="725488" indent="-457200">
              <a:spcAft>
                <a:spcPts val="1200"/>
              </a:spcAft>
              <a:buFont typeface="Wingdings" pitchFamily="2" charset="2"/>
              <a:buChar char="Ø"/>
            </a:pPr>
            <a:r>
              <a:rPr lang="en-GB" sz="2000" b="1" dirty="0" smtClean="0">
                <a:latin typeface="+mn-lt"/>
              </a:rPr>
              <a:t>How many poverty lines</a:t>
            </a:r>
            <a:r>
              <a:rPr lang="tr-TR" sz="2000" b="1" dirty="0" smtClean="0">
                <a:latin typeface="+mn-lt"/>
              </a:rPr>
              <a:t>?</a:t>
            </a:r>
          </a:p>
          <a:p>
            <a:pPr marL="725488" lvl="1" indent="-268288" algn="just">
              <a:spcAft>
                <a:spcPts val="1200"/>
              </a:spcAft>
              <a:buFont typeface="Arial" pitchFamily="34" charset="0"/>
              <a:buChar char="•"/>
            </a:pPr>
            <a:r>
              <a:rPr lang="en-GB" sz="2000" dirty="0" smtClean="0">
                <a:latin typeface="+mn-lt"/>
              </a:rPr>
              <a:t>In official methodology, there is a single food poverty line and a single complete poverty line, which allow us compare same “standard of living” across the regions/area.</a:t>
            </a:r>
            <a:endParaRPr lang="tr-TR" sz="2000" dirty="0" smtClean="0">
              <a:latin typeface="+mn-lt"/>
            </a:endParaRPr>
          </a:p>
          <a:p>
            <a:pPr marL="725488" lvl="1" indent="-268288" algn="just">
              <a:spcAft>
                <a:spcPts val="1200"/>
              </a:spcAft>
              <a:buFont typeface="Arial" pitchFamily="34" charset="0"/>
              <a:buChar char="•"/>
            </a:pPr>
            <a:r>
              <a:rPr lang="en-GB" sz="2000" dirty="0" smtClean="0">
                <a:latin typeface="+mn-lt"/>
              </a:rPr>
              <a:t>However, consumption pattern of households shows huge differences among regions in terms of food share</a:t>
            </a:r>
            <a:r>
              <a:rPr lang="tr-TR" sz="2000" dirty="0" smtClean="0">
                <a:latin typeface="+mn-lt"/>
              </a:rPr>
              <a:t>.</a:t>
            </a:r>
          </a:p>
          <a:p>
            <a:pPr marL="725488" lvl="1" indent="-268288" algn="just">
              <a:spcAft>
                <a:spcPts val="1200"/>
              </a:spcAft>
              <a:buFont typeface="Arial" pitchFamily="34" charset="0"/>
              <a:buChar char="•"/>
            </a:pPr>
            <a:r>
              <a:rPr lang="en-GB" sz="2000" dirty="0" smtClean="0">
                <a:latin typeface="+mn-lt"/>
              </a:rPr>
              <a:t>Should food basket and food share be developed separately for each region (or urban/rural) in order to reflect regional differences? </a:t>
            </a: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13</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307776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000"/>
              </a:spcAft>
            </a:pPr>
            <a:r>
              <a:rPr lang="tr-TR" sz="2400" b="1" dirty="0" smtClean="0">
                <a:solidFill>
                  <a:srgbClr val="C00000"/>
                </a:solidFill>
              </a:rPr>
              <a:t>Discussions about assumptions</a:t>
            </a:r>
          </a:p>
          <a:p>
            <a:pPr marL="725488" indent="-457200">
              <a:spcAft>
                <a:spcPts val="1200"/>
              </a:spcAft>
              <a:buFont typeface="Wingdings" pitchFamily="2" charset="2"/>
              <a:buChar char="Ø"/>
            </a:pPr>
            <a:r>
              <a:rPr lang="en-GB" sz="2000" b="1" dirty="0" smtClean="0">
                <a:latin typeface="+mn-lt"/>
              </a:rPr>
              <a:t>How many poverty lines</a:t>
            </a:r>
            <a:r>
              <a:rPr lang="tr-TR" sz="2000" b="1" dirty="0" smtClean="0">
                <a:latin typeface="+mn-lt"/>
              </a:rPr>
              <a:t>?</a:t>
            </a:r>
          </a:p>
          <a:p>
            <a:pPr marL="725488"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pic>
        <p:nvPicPr>
          <p:cNvPr id="1028" name="Picture 4"/>
          <p:cNvPicPr>
            <a:picLocks noChangeAspect="1" noChangeArrowheads="1"/>
          </p:cNvPicPr>
          <p:nvPr/>
        </p:nvPicPr>
        <p:blipFill>
          <a:blip r:embed="rId2" cstate="print"/>
          <a:srcRect/>
          <a:stretch>
            <a:fillRect/>
          </a:stretch>
        </p:blipFill>
        <p:spPr bwMode="auto">
          <a:xfrm>
            <a:off x="0" y="2600325"/>
            <a:ext cx="9144000" cy="4257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14</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185761"/>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2000" b="1" u="sng" dirty="0" smtClean="0">
              <a:solidFill>
                <a:srgbClr val="004A82"/>
              </a:solidFill>
              <a:latin typeface="+mn-lt"/>
            </a:endParaRPr>
          </a:p>
          <a:p>
            <a:pPr marL="441325" lvl="1" indent="-268288" algn="just">
              <a:spcAft>
                <a:spcPts val="1200"/>
              </a:spcAft>
              <a:buFont typeface="Arial" pitchFamily="34" charset="0"/>
              <a:buChar char="•"/>
            </a:pPr>
            <a:r>
              <a:rPr lang="en-GB" sz="2000" dirty="0" smtClean="0">
                <a:latin typeface="+mn-lt"/>
              </a:rPr>
              <a:t>In order to observe effects of these assumptions on absolute poverty figures, 7 different scenarios, created by changing by some assumptions of official methodology, were applied to HBS data over the period of 2003-2009</a:t>
            </a:r>
            <a:r>
              <a:rPr lang="tr-TR" sz="2000" dirty="0" smtClean="0">
                <a:latin typeface="+mn-lt"/>
              </a:rPr>
              <a:t>.</a:t>
            </a:r>
          </a:p>
          <a:p>
            <a:pPr marL="441325" lvl="1" indent="-268288" algn="just">
              <a:spcAft>
                <a:spcPts val="1200"/>
              </a:spcAft>
              <a:buFont typeface="Arial" pitchFamily="34" charset="0"/>
              <a:buChar char="•"/>
            </a:pP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olidFill>
              <a:srgbClr val="C00000"/>
            </a:solid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Effects of assumptions on absolute poverty...</a:t>
              </a:r>
              <a:endParaRPr lang="tr-TR" sz="2800" b="1" kern="1200" dirty="0"/>
            </a:p>
          </p:txBody>
        </p:sp>
      </p:grpSp>
      <p:pic>
        <p:nvPicPr>
          <p:cNvPr id="2051" name="Picture 3"/>
          <p:cNvPicPr>
            <a:picLocks noChangeAspect="1" noChangeArrowheads="1"/>
          </p:cNvPicPr>
          <p:nvPr/>
        </p:nvPicPr>
        <p:blipFill>
          <a:blip r:embed="rId2" cstate="print"/>
          <a:srcRect/>
          <a:stretch>
            <a:fillRect/>
          </a:stretch>
        </p:blipFill>
        <p:spPr bwMode="auto">
          <a:xfrm>
            <a:off x="0" y="2743200"/>
            <a:ext cx="91440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15</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3262432"/>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441325" lvl="1" indent="-268288" algn="just">
              <a:spcAft>
                <a:spcPts val="1200"/>
              </a:spcAft>
            </a:pP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725488" lvl="1" indent="-268288" algn="just">
              <a:spcAft>
                <a:spcPts val="1200"/>
              </a:spcAft>
              <a:buFont typeface="Arial" pitchFamily="34" charset="0"/>
              <a:buChar char="•"/>
            </a:pPr>
            <a:endParaRPr lang="tr-TR" sz="2000" dirty="0" smtClean="0">
              <a:latin typeface="+mn-lt"/>
            </a:endParaRPr>
          </a:p>
          <a:p>
            <a:pPr marL="630238" lvl="2" indent="-188913" algn="just">
              <a:spcAft>
                <a:spcPts val="1800"/>
              </a:spcAft>
              <a:buFontTx/>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olidFill>
              <a:srgbClr val="C00000"/>
            </a:solid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Effects of assumptions on absolute poverty...</a:t>
              </a:r>
              <a:endParaRPr lang="tr-TR" sz="2800" b="1" kern="1200" dirty="0"/>
            </a:p>
          </p:txBody>
        </p:sp>
      </p:grpSp>
      <p:pic>
        <p:nvPicPr>
          <p:cNvPr id="3074" name="Picture 2"/>
          <p:cNvPicPr>
            <a:picLocks noChangeAspect="1" noChangeArrowheads="1"/>
          </p:cNvPicPr>
          <p:nvPr/>
        </p:nvPicPr>
        <p:blipFill>
          <a:blip r:embed="rId2" cstate="print"/>
          <a:srcRect/>
          <a:stretch>
            <a:fillRect/>
          </a:stretch>
        </p:blipFill>
        <p:spPr bwMode="auto">
          <a:xfrm>
            <a:off x="500034" y="1500174"/>
            <a:ext cx="7786742" cy="47907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16</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38581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800" b="1" u="sng" dirty="0" smtClean="0">
              <a:solidFill>
                <a:srgbClr val="004A82"/>
              </a:solidFill>
              <a:latin typeface="+mn-lt"/>
            </a:endParaRPr>
          </a:p>
          <a:p>
            <a:pPr marL="725488" lvl="1" indent="-457200">
              <a:spcAft>
                <a:spcPts val="3000"/>
              </a:spcAft>
              <a:buFont typeface="Wingdings" pitchFamily="2" charset="2"/>
              <a:buChar char="Ø"/>
            </a:pPr>
            <a:r>
              <a:rPr lang="tr-TR" sz="2000" b="1" dirty="0" smtClean="0">
                <a:latin typeface="+mn-lt"/>
              </a:rPr>
              <a:t>Main Results</a:t>
            </a:r>
          </a:p>
          <a:p>
            <a:pPr marL="441325" lvl="1" indent="-268288" algn="just">
              <a:spcAft>
                <a:spcPts val="3000"/>
              </a:spcAft>
              <a:buFont typeface="Arial" pitchFamily="34" charset="0"/>
              <a:buChar char="•"/>
            </a:pPr>
            <a:r>
              <a:rPr lang="en-GB" sz="2000" dirty="0" smtClean="0">
                <a:latin typeface="+mn-lt"/>
              </a:rPr>
              <a:t>In S1 where food basket re-constructed each year, poverty rates shows apparent fluctuations over time. </a:t>
            </a:r>
            <a:endParaRPr lang="tr-TR" sz="2000" dirty="0" smtClean="0">
              <a:latin typeface="+mn-lt"/>
            </a:endParaRPr>
          </a:p>
          <a:p>
            <a:pPr marL="441325" lvl="1" indent="-268288" algn="just">
              <a:spcAft>
                <a:spcPts val="3000"/>
              </a:spcAft>
              <a:buFont typeface="Arial" pitchFamily="34" charset="0"/>
              <a:buChar char="•"/>
            </a:pPr>
            <a:r>
              <a:rPr lang="en-GB" sz="2000" dirty="0" smtClean="0">
                <a:latin typeface="+mn-lt"/>
              </a:rPr>
              <a:t>Comparing S2 and S3, where only difference is reference groups for composition of food basket, shows that using second quintile instead of first quintile as a reference group cause 3 points increase in poverty rate in average but trend in poverty rate does not change. </a:t>
            </a: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olidFill>
              <a:srgbClr val="C00000"/>
            </a:solid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Effects of assumptions on absolute poverty...</a:t>
              </a:r>
              <a:endParaRPr lang="tr-TR" sz="2800" b="1" kern="12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17</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693593"/>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800" b="1" u="sng" dirty="0" smtClean="0">
              <a:solidFill>
                <a:srgbClr val="004A82"/>
              </a:solidFill>
              <a:latin typeface="+mn-lt"/>
            </a:endParaRPr>
          </a:p>
          <a:p>
            <a:pPr marL="725488" lvl="1" indent="-457200">
              <a:spcAft>
                <a:spcPts val="3000"/>
              </a:spcAft>
              <a:buFont typeface="Wingdings" pitchFamily="2" charset="2"/>
              <a:buChar char="Ø"/>
            </a:pPr>
            <a:r>
              <a:rPr lang="tr-TR" sz="2000" b="1" dirty="0" smtClean="0">
                <a:latin typeface="+mn-lt"/>
              </a:rPr>
              <a:t>Main Results</a:t>
            </a:r>
          </a:p>
          <a:p>
            <a:pPr marL="441325" lvl="1" indent="-268288" algn="just">
              <a:spcAft>
                <a:spcPts val="3000"/>
              </a:spcAft>
              <a:buFont typeface="Arial" pitchFamily="34" charset="0"/>
              <a:buChar char="•"/>
            </a:pPr>
            <a:r>
              <a:rPr lang="en-GB" sz="2000" dirty="0" smtClean="0">
                <a:latin typeface="+mn-lt"/>
              </a:rPr>
              <a:t>Comparing S5</a:t>
            </a:r>
            <a:r>
              <a:rPr lang="tr-TR" sz="2000" dirty="0" smtClean="0">
                <a:latin typeface="+mn-lt"/>
              </a:rPr>
              <a:t> </a:t>
            </a:r>
            <a:r>
              <a:rPr lang="en-GB" sz="2000" dirty="0" smtClean="0">
                <a:latin typeface="+mn-lt"/>
              </a:rPr>
              <a:t>and S6 provide us to see effects of using current food-share instead of constant one. </a:t>
            </a:r>
            <a:r>
              <a:rPr lang="tr-TR" sz="2000" dirty="0" smtClean="0">
                <a:latin typeface="+mn-lt"/>
              </a:rPr>
              <a:t>Constant </a:t>
            </a:r>
            <a:r>
              <a:rPr lang="en-GB" sz="2000" dirty="0" smtClean="0">
                <a:latin typeface="+mn-lt"/>
              </a:rPr>
              <a:t>food share gives lower poverty rate estimates after 2005 compared to S5 because of ignoring progress in economic development over times</a:t>
            </a:r>
            <a:r>
              <a:rPr lang="tr-TR" sz="2000" dirty="0" smtClean="0">
                <a:latin typeface="+mn-lt"/>
              </a:rPr>
              <a:t> in Turkey</a:t>
            </a:r>
            <a:r>
              <a:rPr lang="en-GB" sz="2000" dirty="0" smtClean="0">
                <a:latin typeface="+mn-lt"/>
              </a:rPr>
              <a:t>.</a:t>
            </a:r>
            <a:endParaRPr lang="tr-TR" sz="2000" dirty="0" smtClean="0">
              <a:latin typeface="+mn-lt"/>
            </a:endParaRPr>
          </a:p>
          <a:p>
            <a:pPr marL="441325" lvl="1" indent="-268288" algn="just">
              <a:spcAft>
                <a:spcPts val="3000"/>
              </a:spcAft>
              <a:buFont typeface="Arial" pitchFamily="34" charset="0"/>
              <a:buChar char="•"/>
            </a:pPr>
            <a:r>
              <a:rPr lang="en-GB" sz="2000" dirty="0" smtClean="0">
                <a:latin typeface="+mn-lt"/>
              </a:rPr>
              <a:t>Lastly, S7, which define same welfare level as a poverty line over time because of updating poverty line by inflation, indicates significant decrease in poverty rate from 24.1% in 2003 to 7.5% in 2009.</a:t>
            </a: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olidFill>
              <a:srgbClr val="C00000"/>
            </a:solid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Effects of assumptions on absolute poverty...</a:t>
              </a:r>
              <a:endParaRPr lang="tr-TR" sz="2800" b="1" kern="1200"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18</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416594"/>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800" b="1" u="sng" dirty="0" smtClean="0">
              <a:solidFill>
                <a:srgbClr val="004A82"/>
              </a:solidFill>
              <a:latin typeface="+mn-lt"/>
            </a:endParaRPr>
          </a:p>
          <a:p>
            <a:pPr marL="441325" lvl="1" indent="-268288" algn="just">
              <a:spcAft>
                <a:spcPts val="0"/>
              </a:spcAft>
              <a:buFont typeface="Arial" pitchFamily="34" charset="0"/>
              <a:buChar char="•"/>
            </a:pPr>
            <a:endParaRPr lang="tr-TR" sz="1200" dirty="0" smtClean="0">
              <a:latin typeface="+mn-lt"/>
            </a:endParaRPr>
          </a:p>
          <a:p>
            <a:pPr marL="441325" lvl="1" indent="-268288" algn="just">
              <a:spcAft>
                <a:spcPts val="1800"/>
              </a:spcAft>
              <a:buFont typeface="Arial" pitchFamily="34" charset="0"/>
              <a:buChar char="•"/>
            </a:pPr>
            <a:r>
              <a:rPr lang="en-GB" sz="2000" dirty="0" smtClean="0">
                <a:latin typeface="+mn-lt"/>
              </a:rPr>
              <a:t>Regarding discussions mentioned, it has been announced in 2012 that TURKSTAT started studies in collaboration of local and international experts and institutions in order to update its absolute poverty methodology based on HBS published for the period 2002-2009. </a:t>
            </a:r>
            <a:endParaRPr lang="tr-TR" sz="2000" dirty="0" smtClean="0">
              <a:latin typeface="+mn-lt"/>
            </a:endParaRPr>
          </a:p>
          <a:p>
            <a:pPr marL="441325" lvl="1" indent="-268288" algn="just">
              <a:spcAft>
                <a:spcPts val="1800"/>
              </a:spcAft>
              <a:buFont typeface="Arial" pitchFamily="34" charset="0"/>
              <a:buChar char="•"/>
            </a:pPr>
            <a:r>
              <a:rPr lang="en-GB" sz="2000" dirty="0" smtClean="0">
                <a:latin typeface="+mn-lt"/>
              </a:rPr>
              <a:t>It is aimed to launch a better way of measuring poverty that reflect social conditions in Turkey, consider all aspects of poverty and enable to compare poverty lines over time and space.</a:t>
            </a:r>
            <a:endParaRPr lang="tr-TR" sz="2000" dirty="0" smtClean="0">
              <a:latin typeface="+mn-lt"/>
            </a:endParaRPr>
          </a:p>
          <a:p>
            <a:pPr marL="441325" lvl="1" indent="-268288" algn="just">
              <a:spcAft>
                <a:spcPts val="1800"/>
              </a:spcAft>
              <a:buFont typeface="Arial" pitchFamily="34" charset="0"/>
              <a:buChar char="•"/>
            </a:pP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olidFill>
            <a:schemeClr val="tx2">
              <a:lumMod val="40000"/>
              <a:lumOff val="60000"/>
            </a:schemeClr>
          </a:solidFill>
          <a:scene3d>
            <a:camera prst="orthographicFront"/>
            <a:lightRig rig="flat" dir="t"/>
          </a:scene3d>
        </p:grpSpPr>
        <p:sp>
          <p:nvSpPr>
            <p:cNvPr id="11" name="Rectangle 10"/>
            <p:cNvSpPr/>
            <p:nvPr/>
          </p:nvSpPr>
          <p:spPr>
            <a:xfrm>
              <a:off x="4" y="318429"/>
              <a:ext cx="7804492" cy="617674"/>
            </a:xfrm>
            <a:prstGeom prst="rect">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3200" b="1" kern="1200" dirty="0" smtClean="0"/>
                <a:t>Recent Studies in TURKSTAT</a:t>
              </a:r>
              <a:endParaRPr lang="tr-TR" sz="2800" b="1" kern="12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19</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6032421"/>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800" b="1" u="sng" dirty="0" smtClean="0">
              <a:solidFill>
                <a:srgbClr val="004A82"/>
              </a:solidFill>
              <a:latin typeface="+mn-lt"/>
            </a:endParaRPr>
          </a:p>
          <a:p>
            <a:pPr marL="441325" lvl="1" indent="-268288" algn="just">
              <a:spcAft>
                <a:spcPts val="0"/>
              </a:spcAft>
              <a:buFont typeface="Arial" pitchFamily="34" charset="0"/>
              <a:buChar char="•"/>
            </a:pPr>
            <a:endParaRPr lang="tr-TR" sz="1200" dirty="0" smtClean="0">
              <a:latin typeface="+mn-lt"/>
            </a:endParaRPr>
          </a:p>
          <a:p>
            <a:pPr marL="441325" lvl="1" indent="-268288" algn="just">
              <a:spcAft>
                <a:spcPts val="1800"/>
              </a:spcAft>
              <a:buFont typeface="Arial" pitchFamily="34" charset="0"/>
              <a:buChar char="•"/>
            </a:pPr>
            <a:r>
              <a:rPr lang="en-GB" sz="2000" dirty="0" smtClean="0">
                <a:latin typeface="+mn-lt"/>
              </a:rPr>
              <a:t>In the scope of improvement studies, a working group has been constructed by TURKSTAT consisting of academicians, representative from different national institutions and ministries, non-governmental organizations and unions</a:t>
            </a:r>
            <a:r>
              <a:rPr lang="tr-TR" sz="2000" dirty="0" smtClean="0">
                <a:latin typeface="+mn-lt"/>
              </a:rPr>
              <a:t>:</a:t>
            </a:r>
          </a:p>
          <a:p>
            <a:pPr marL="441325" lvl="1" indent="-268288" algn="just">
              <a:spcAft>
                <a:spcPts val="1800"/>
              </a:spcAft>
              <a:buFont typeface="Arial" pitchFamily="34" charset="0"/>
              <a:buChar char="•"/>
            </a:pPr>
            <a:r>
              <a:rPr lang="en-GB" sz="2000" dirty="0" smtClean="0">
                <a:latin typeface="+mn-lt"/>
              </a:rPr>
              <a:t>There are four sub-groups within working group and each one study on different aspects of poverty</a:t>
            </a:r>
            <a:r>
              <a:rPr lang="tr-TR" sz="2000" dirty="0" smtClean="0">
                <a:latin typeface="+mn-lt"/>
              </a:rPr>
              <a:t>:</a:t>
            </a:r>
          </a:p>
          <a:p>
            <a:pPr marL="1355725" lvl="3" indent="-268288" algn="just">
              <a:spcAft>
                <a:spcPts val="600"/>
              </a:spcAft>
              <a:buFontTx/>
              <a:buChar char="-"/>
            </a:pPr>
            <a:r>
              <a:rPr lang="en-GB" sz="2000" dirty="0" smtClean="0">
                <a:latin typeface="+mn-lt"/>
              </a:rPr>
              <a:t>First sub-group focuses on recent methodologies and applications related poverty measurement </a:t>
            </a:r>
            <a:endParaRPr lang="tr-TR" sz="2000" dirty="0" smtClean="0">
              <a:latin typeface="+mn-lt"/>
            </a:endParaRPr>
          </a:p>
          <a:p>
            <a:pPr marL="1355725" lvl="3" indent="-268288" algn="just">
              <a:spcAft>
                <a:spcPts val="600"/>
              </a:spcAft>
              <a:buFontTx/>
              <a:buChar char="-"/>
            </a:pPr>
            <a:r>
              <a:rPr lang="en-GB" sz="2000" dirty="0" smtClean="0">
                <a:latin typeface="+mn-lt"/>
              </a:rPr>
              <a:t>Second sub-group makes research on how to improve monetary poverty measures. </a:t>
            </a:r>
            <a:endParaRPr lang="tr-TR" sz="2000" dirty="0" smtClean="0">
              <a:latin typeface="+mn-lt"/>
            </a:endParaRPr>
          </a:p>
          <a:p>
            <a:pPr marL="1355725" lvl="3" indent="-268288" algn="just">
              <a:spcAft>
                <a:spcPts val="600"/>
              </a:spcAft>
              <a:buFontTx/>
              <a:buChar char="-"/>
            </a:pPr>
            <a:r>
              <a:rPr lang="en-GB" sz="2000" dirty="0" smtClean="0">
                <a:latin typeface="+mn-lt"/>
              </a:rPr>
              <a:t>Equivalence scales and its effect on poverty figures are under responsibility of third sub-group. </a:t>
            </a:r>
            <a:endParaRPr lang="tr-TR" sz="2000" dirty="0" smtClean="0">
              <a:latin typeface="+mn-lt"/>
            </a:endParaRPr>
          </a:p>
          <a:p>
            <a:pPr marL="1355725" lvl="3" indent="-268288" algn="just">
              <a:spcAft>
                <a:spcPts val="600"/>
              </a:spcAft>
              <a:buFontTx/>
              <a:buChar char="-"/>
            </a:pPr>
            <a:r>
              <a:rPr lang="en-GB" sz="2000" dirty="0" smtClean="0">
                <a:latin typeface="+mn-lt"/>
              </a:rPr>
              <a:t>Last sub-group works on non-monetary poverty and factors affecting poverty in Turkey.</a:t>
            </a: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olidFill>
            <a:schemeClr val="tx2">
              <a:lumMod val="40000"/>
              <a:lumOff val="60000"/>
            </a:schemeClr>
          </a:solidFill>
          <a:scene3d>
            <a:camera prst="orthographicFront"/>
            <a:lightRig rig="flat" dir="t"/>
          </a:scene3d>
        </p:grpSpPr>
        <p:sp>
          <p:nvSpPr>
            <p:cNvPr id="11" name="Rectangle 10"/>
            <p:cNvSpPr/>
            <p:nvPr/>
          </p:nvSpPr>
          <p:spPr>
            <a:xfrm>
              <a:off x="4" y="318429"/>
              <a:ext cx="7804492" cy="617674"/>
            </a:xfrm>
            <a:prstGeom prst="rect">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3200" b="1" kern="1200" dirty="0" smtClean="0"/>
                <a:t>Recent Studies in TURKSTAT</a:t>
              </a:r>
              <a:endParaRPr lang="tr-TR" sz="2800" b="1" kern="1200"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2</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5170646"/>
          </a:xfrm>
          <a:prstGeom prst="rect">
            <a:avLst/>
          </a:prstGeom>
          <a:noFill/>
          <a:scene3d>
            <a:camera prst="orthographicFront"/>
            <a:lightRig rig="threePt" dir="t"/>
          </a:scene3d>
          <a:sp3d>
            <a:bevelT w="139700" prst="cross"/>
          </a:sp3d>
        </p:spPr>
        <p:txBody>
          <a:bodyPr wrap="square" lIns="91440" tIns="45720" rIns="91440" bIns="45720">
            <a:spAutoFit/>
          </a:bodyPr>
          <a:lstStyle/>
          <a:p>
            <a:r>
              <a:rPr lang="tr-TR" sz="3600" b="1" u="sng" dirty="0" smtClean="0">
                <a:solidFill>
                  <a:srgbClr val="004A82"/>
                </a:solidFill>
                <a:latin typeface="+mn-lt"/>
              </a:rPr>
              <a:t>OUTLINE</a:t>
            </a:r>
          </a:p>
          <a:p>
            <a:pPr marL="514350" indent="-514350">
              <a:buFont typeface="+mj-lt"/>
              <a:buAutoNum type="romanUcPeriod"/>
            </a:pPr>
            <a:endParaRPr lang="tr-TR" sz="2800" b="1" u="sng" dirty="0" smtClean="0">
              <a:solidFill>
                <a:srgbClr val="004A82"/>
              </a:solidFill>
              <a:latin typeface="+mn-lt"/>
            </a:endParaRPr>
          </a:p>
          <a:p>
            <a:pPr marL="514350" lvl="0" indent="-241300">
              <a:spcAft>
                <a:spcPts val="1200"/>
              </a:spcAft>
              <a:buFont typeface="+mj-lt"/>
              <a:buAutoNum type="romanUcPeriod"/>
            </a:pPr>
            <a:r>
              <a:rPr lang="en-GB" sz="2400" b="1" dirty="0" smtClean="0">
                <a:latin typeface="+mn-lt"/>
              </a:rPr>
              <a:t>Poverty statistics released by TURKSTAT</a:t>
            </a:r>
            <a:r>
              <a:rPr lang="tr-TR" sz="2400" b="1" dirty="0" smtClean="0">
                <a:latin typeface="+mn-lt"/>
              </a:rPr>
              <a:t> </a:t>
            </a:r>
          </a:p>
          <a:p>
            <a:pPr marL="903288" lvl="2" indent="-190500">
              <a:buFontTx/>
              <a:buChar char="-"/>
            </a:pPr>
            <a:r>
              <a:rPr lang="tr-TR" dirty="0" smtClean="0"/>
              <a:t>from </a:t>
            </a:r>
            <a:r>
              <a:rPr lang="en-GB" dirty="0" smtClean="0"/>
              <a:t>EU-SILC </a:t>
            </a:r>
            <a:endParaRPr lang="tr-TR" dirty="0" smtClean="0"/>
          </a:p>
          <a:p>
            <a:pPr marL="903288" lvl="2" indent="-190500">
              <a:spcAft>
                <a:spcPts val="2400"/>
              </a:spcAft>
              <a:buFontTx/>
              <a:buChar char="-"/>
            </a:pPr>
            <a:r>
              <a:rPr lang="tr-TR" dirty="0" smtClean="0"/>
              <a:t>from HBS</a:t>
            </a:r>
          </a:p>
          <a:p>
            <a:pPr marL="514350" indent="-241300">
              <a:spcAft>
                <a:spcPts val="1200"/>
              </a:spcAft>
              <a:buFont typeface="+mj-lt"/>
              <a:buAutoNum type="romanUcPeriod"/>
            </a:pPr>
            <a:r>
              <a:rPr lang="tr-TR" sz="2400" b="1" dirty="0" smtClean="0">
                <a:latin typeface="+mn-lt"/>
              </a:rPr>
              <a:t> Cost of basic needs approach in Turkey</a:t>
            </a:r>
          </a:p>
          <a:p>
            <a:pPr marL="903288" lvl="2" indent="-190500">
              <a:buFontTx/>
              <a:buChar char="-"/>
            </a:pPr>
            <a:r>
              <a:rPr lang="en-GB" dirty="0" smtClean="0"/>
              <a:t>Food poverty </a:t>
            </a:r>
            <a:endParaRPr lang="tr-TR" dirty="0" smtClean="0"/>
          </a:p>
          <a:p>
            <a:pPr marL="903288" lvl="2" indent="-190500">
              <a:buFontTx/>
              <a:buChar char="-"/>
            </a:pPr>
            <a:r>
              <a:rPr lang="en-GB" dirty="0" smtClean="0"/>
              <a:t>Complete poverty </a:t>
            </a:r>
            <a:r>
              <a:rPr lang="tr-TR" dirty="0" smtClean="0"/>
              <a:t>(food + non-food)</a:t>
            </a:r>
          </a:p>
          <a:p>
            <a:pPr marL="903288" lvl="2" indent="-190500">
              <a:spcAft>
                <a:spcPts val="2400"/>
              </a:spcAft>
              <a:buFontTx/>
              <a:buChar char="-"/>
            </a:pPr>
            <a:r>
              <a:rPr lang="tr-TR" dirty="0" smtClean="0"/>
              <a:t>Assumptions and questions</a:t>
            </a:r>
          </a:p>
          <a:p>
            <a:pPr marL="514350" indent="-241300">
              <a:spcAft>
                <a:spcPts val="2400"/>
              </a:spcAft>
              <a:buFont typeface="+mj-lt"/>
              <a:buAutoNum type="romanUcPeriod"/>
              <a:tabLst>
                <a:tab pos="723900" algn="l"/>
              </a:tabLst>
            </a:pPr>
            <a:r>
              <a:rPr lang="tr-TR" sz="2400" b="1" dirty="0" smtClean="0">
                <a:latin typeface="+mn-lt"/>
              </a:rPr>
              <a:t>  Effects of </a:t>
            </a:r>
            <a:r>
              <a:rPr lang="en-GB" sz="2400" b="1" dirty="0" smtClean="0">
                <a:latin typeface="+mn-lt"/>
              </a:rPr>
              <a:t>assumptions </a:t>
            </a:r>
            <a:r>
              <a:rPr lang="tr-TR" sz="2400" b="1" dirty="0" smtClean="0">
                <a:latin typeface="+mn-lt"/>
              </a:rPr>
              <a:t>on </a:t>
            </a:r>
            <a:r>
              <a:rPr lang="en-GB" sz="2400" b="1" dirty="0" smtClean="0">
                <a:latin typeface="+mn-lt"/>
              </a:rPr>
              <a:t>absolute poverty figures of Turkey</a:t>
            </a:r>
            <a:endParaRPr lang="tr-TR" sz="2400" b="1" dirty="0" smtClean="0">
              <a:latin typeface="+mn-lt"/>
            </a:endParaRPr>
          </a:p>
          <a:p>
            <a:pPr marL="514350" indent="-241300">
              <a:spcAft>
                <a:spcPts val="1200"/>
              </a:spcAft>
              <a:buFont typeface="+mj-lt"/>
              <a:buAutoNum type="romanUcPeriod"/>
              <a:tabLst>
                <a:tab pos="723900" algn="l"/>
              </a:tabLst>
            </a:pPr>
            <a:r>
              <a:rPr lang="tr-TR" sz="2400" b="1" dirty="0" smtClean="0"/>
              <a:t> </a:t>
            </a:r>
            <a:r>
              <a:rPr lang="en-GB" sz="2400" b="1" dirty="0" smtClean="0">
                <a:latin typeface="+mn-lt"/>
              </a:rPr>
              <a:t>Recent studies in TURKSTAT</a:t>
            </a:r>
            <a:endParaRPr lang="tr-TR" sz="2400" b="1"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20</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724370"/>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800" b="1" u="sng" dirty="0" smtClean="0">
              <a:solidFill>
                <a:srgbClr val="004A82"/>
              </a:solidFill>
              <a:latin typeface="+mn-lt"/>
            </a:endParaRPr>
          </a:p>
          <a:p>
            <a:pPr marL="441325" lvl="1" indent="-268288" algn="just">
              <a:spcAft>
                <a:spcPts val="0"/>
              </a:spcAft>
              <a:buFont typeface="Arial" pitchFamily="34" charset="0"/>
              <a:buChar char="•"/>
            </a:pPr>
            <a:endParaRPr lang="tr-TR" sz="1200" dirty="0" smtClean="0">
              <a:latin typeface="+mn-lt"/>
            </a:endParaRPr>
          </a:p>
          <a:p>
            <a:pPr marL="441325" lvl="1" indent="-268288" algn="just">
              <a:spcAft>
                <a:spcPts val="1800"/>
              </a:spcAft>
              <a:buFont typeface="Arial" pitchFamily="34" charset="0"/>
              <a:buChar char="•"/>
            </a:pPr>
            <a:r>
              <a:rPr lang="tr-TR" sz="2000" dirty="0" smtClean="0">
                <a:latin typeface="+mn-lt"/>
              </a:rPr>
              <a:t>Recently, t</a:t>
            </a:r>
            <a:r>
              <a:rPr lang="en-GB" sz="2000" dirty="0" smtClean="0">
                <a:latin typeface="+mn-lt"/>
              </a:rPr>
              <a:t>he most remarkable method of measuring multidimensional poverty is belonging to </a:t>
            </a:r>
            <a:r>
              <a:rPr lang="en-GB" sz="2000" dirty="0" err="1" smtClean="0">
                <a:latin typeface="+mn-lt"/>
              </a:rPr>
              <a:t>Alkire</a:t>
            </a:r>
            <a:r>
              <a:rPr lang="en-GB" sz="2000" dirty="0" smtClean="0">
                <a:latin typeface="+mn-lt"/>
              </a:rPr>
              <a:t> and Foster (2007) which has been widely applied recently by countries, institutions and researches.</a:t>
            </a:r>
            <a:endParaRPr lang="tr-TR" sz="2000" dirty="0" smtClean="0">
              <a:latin typeface="+mn-lt"/>
            </a:endParaRPr>
          </a:p>
          <a:p>
            <a:pPr marL="441325" lvl="1" indent="-268288" algn="just">
              <a:spcAft>
                <a:spcPts val="1800"/>
              </a:spcAft>
              <a:buFont typeface="Arial" pitchFamily="34" charset="0"/>
              <a:buChar char="•"/>
            </a:pPr>
            <a:r>
              <a:rPr lang="en-GB" sz="2000" dirty="0" smtClean="0">
                <a:latin typeface="+mn-lt"/>
              </a:rPr>
              <a:t>Mexico’s official multidimensional poverty methodology, which is based on </a:t>
            </a:r>
            <a:r>
              <a:rPr lang="en-GB" sz="2000" dirty="0" err="1" smtClean="0">
                <a:latin typeface="+mn-lt"/>
              </a:rPr>
              <a:t>Alkire</a:t>
            </a:r>
            <a:r>
              <a:rPr lang="en-GB" sz="2000" dirty="0" smtClean="0">
                <a:latin typeface="+mn-lt"/>
              </a:rPr>
              <a:t>-Foster (2007) method, is one of the best practises of multidimensional methods.</a:t>
            </a:r>
            <a:endParaRPr lang="tr-TR" sz="2000" dirty="0" smtClean="0">
              <a:latin typeface="+mn-lt"/>
            </a:endParaRPr>
          </a:p>
          <a:p>
            <a:pPr marL="441325" lvl="1" indent="-268288" algn="just">
              <a:spcAft>
                <a:spcPts val="1800"/>
              </a:spcAft>
              <a:buFont typeface="Arial" pitchFamily="34" charset="0"/>
              <a:buChar char="•"/>
            </a:pPr>
            <a:r>
              <a:rPr lang="en-GB" sz="2000" dirty="0" smtClean="0">
                <a:latin typeface="+mn-lt"/>
              </a:rPr>
              <a:t>Having aimed to reflect all aspect poverty and being attracted by Mexico case, TURKSTAT has concentrated more on adopting a multidimensional poverty measures.  </a:t>
            </a:r>
            <a:endParaRPr lang="tr-TR" sz="2000" dirty="0" smtClean="0">
              <a:latin typeface="+mn-lt"/>
            </a:endParaRPr>
          </a:p>
          <a:p>
            <a:pPr marL="441325" lvl="1" indent="-268288" algn="just">
              <a:spcAft>
                <a:spcPts val="1200"/>
              </a:spcAft>
              <a:buFont typeface="Arial" pitchFamily="34" charset="0"/>
              <a:buChar char="•"/>
            </a:pP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olidFill>
            <a:schemeClr val="tx2">
              <a:lumMod val="40000"/>
              <a:lumOff val="60000"/>
            </a:schemeClr>
          </a:solidFill>
          <a:scene3d>
            <a:camera prst="orthographicFront"/>
            <a:lightRig rig="flat" dir="t"/>
          </a:scene3d>
        </p:grpSpPr>
        <p:sp>
          <p:nvSpPr>
            <p:cNvPr id="11" name="Rectangle 10"/>
            <p:cNvSpPr/>
            <p:nvPr/>
          </p:nvSpPr>
          <p:spPr>
            <a:xfrm>
              <a:off x="4" y="318429"/>
              <a:ext cx="7804492" cy="617674"/>
            </a:xfrm>
            <a:prstGeom prst="rect">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637224" cy="61767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3200" b="1" kern="1200" dirty="0" smtClean="0"/>
                <a:t>Recent Studies in TURKSTAT</a:t>
              </a:r>
              <a:endParaRPr lang="tr-TR" sz="2800" b="1" kern="1200"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21</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2541439" y="2309971"/>
            <a:ext cx="3518335" cy="1200329"/>
          </a:xfrm>
          <a:prstGeom prst="rect">
            <a:avLst/>
          </a:prstGeom>
          <a:noFill/>
        </p:spPr>
        <p:txBody>
          <a:bodyPr wrap="none" lIns="91440" tIns="45720" rIns="91440" bIns="45720">
            <a:spAutoFit/>
          </a:bodyPr>
          <a:lstStyle/>
          <a:p>
            <a:pPr algn="ctr"/>
            <a:r>
              <a:rPr lang="tr-TR" sz="7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Thanks...</a:t>
            </a:r>
            <a:endParaRPr lang="tr-TR" sz="7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3</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5539978"/>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buFont typeface="Wingdings" pitchFamily="2" charset="2"/>
              <a:buChar char="Ø"/>
            </a:pPr>
            <a:r>
              <a:rPr lang="en-GB" sz="2400" b="1" dirty="0" smtClean="0">
                <a:solidFill>
                  <a:srgbClr val="0033CC"/>
                </a:solidFill>
              </a:rPr>
              <a:t>Poverty statistics </a:t>
            </a:r>
            <a:r>
              <a:rPr lang="tr-TR" sz="2400" b="1" dirty="0" smtClean="0">
                <a:solidFill>
                  <a:srgbClr val="0033CC"/>
                </a:solidFill>
              </a:rPr>
              <a:t>based EU-SILC</a:t>
            </a:r>
          </a:p>
          <a:p>
            <a:pPr marL="514350" indent="-514350">
              <a:buFont typeface="+mj-lt"/>
              <a:buAutoNum type="romanUcPeriod"/>
            </a:pPr>
            <a:endParaRPr lang="tr-TR" sz="1200" b="1" u="sng" dirty="0" smtClean="0">
              <a:solidFill>
                <a:srgbClr val="004A82"/>
              </a:solidFill>
              <a:latin typeface="+mn-lt"/>
            </a:endParaRPr>
          </a:p>
          <a:p>
            <a:pPr marL="903288" lvl="2" indent="-190500">
              <a:spcAft>
                <a:spcPts val="1800"/>
              </a:spcAft>
              <a:buFontTx/>
              <a:buChar char="-"/>
            </a:pPr>
            <a:r>
              <a:rPr lang="tr-TR" sz="2000" dirty="0" smtClean="0"/>
              <a:t>Started at 2006</a:t>
            </a:r>
          </a:p>
          <a:p>
            <a:pPr marL="903288" lvl="2" indent="-190500">
              <a:spcAft>
                <a:spcPts val="1800"/>
              </a:spcAft>
              <a:buFontTx/>
              <a:buChar char="-"/>
            </a:pPr>
            <a:r>
              <a:rPr lang="tr-TR" sz="2000" dirty="0" smtClean="0"/>
              <a:t>relative poverty rate</a:t>
            </a:r>
          </a:p>
          <a:p>
            <a:pPr marL="903288" lvl="2" indent="-190500">
              <a:spcAft>
                <a:spcPts val="1800"/>
              </a:spcAft>
              <a:buFontTx/>
              <a:buChar char="-"/>
            </a:pPr>
            <a:r>
              <a:rPr lang="en-GB" sz="2000" dirty="0" smtClean="0"/>
              <a:t>poverty gap, </a:t>
            </a:r>
            <a:endParaRPr lang="tr-TR" sz="2000" dirty="0" smtClean="0"/>
          </a:p>
          <a:p>
            <a:pPr marL="903288" lvl="2" indent="-190500">
              <a:spcAft>
                <a:spcPts val="1800"/>
              </a:spcAft>
              <a:buFontTx/>
              <a:buChar char="-"/>
            </a:pPr>
            <a:r>
              <a:rPr lang="en-GB" sz="2000" dirty="0" smtClean="0"/>
              <a:t>persistent at-risk-of-poverty rate,</a:t>
            </a:r>
            <a:endParaRPr lang="tr-TR" sz="2000" dirty="0" smtClean="0"/>
          </a:p>
          <a:p>
            <a:pPr marL="903288" lvl="2" indent="-190500">
              <a:spcAft>
                <a:spcPts val="1800"/>
              </a:spcAft>
              <a:buFontTx/>
              <a:buChar char="-"/>
            </a:pPr>
            <a:r>
              <a:rPr lang="en-GB" sz="2000" dirty="0" smtClean="0"/>
              <a:t>material deprivation </a:t>
            </a:r>
            <a:endParaRPr lang="tr-TR" sz="2000" dirty="0" smtClean="0"/>
          </a:p>
          <a:p>
            <a:pPr marL="903288" lvl="2" indent="-190500">
              <a:spcAft>
                <a:spcPts val="1800"/>
              </a:spcAft>
              <a:buFontTx/>
              <a:buChar char="-"/>
            </a:pPr>
            <a:r>
              <a:rPr lang="en-GB" sz="2000" dirty="0" smtClean="0"/>
              <a:t>income distribution indicators</a:t>
            </a:r>
            <a:endParaRPr lang="tr-TR" sz="2000" dirty="0" smtClean="0"/>
          </a:p>
          <a:p>
            <a:pPr marL="903288" lvl="2" indent="-190500">
              <a:buFontTx/>
              <a:buChar char="-"/>
            </a:pPr>
            <a:endParaRPr lang="tr-TR" dirty="0" smtClean="0"/>
          </a:p>
          <a:p>
            <a:pPr marL="903288" lvl="2" indent="-190500">
              <a:buFontTx/>
              <a:buChar char="-"/>
            </a:pPr>
            <a:endParaRPr lang="tr-TR"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1" name="Group 13"/>
          <p:cNvGrpSpPr/>
          <p:nvPr/>
        </p:nvGrpSpPr>
        <p:grpSpPr>
          <a:xfrm>
            <a:off x="539552" y="764704"/>
            <a:ext cx="7804492" cy="617674"/>
            <a:chOff x="4" y="318429"/>
            <a:chExt cx="7804492" cy="617674"/>
          </a:xfrm>
          <a:scene3d>
            <a:camera prst="orthographicFront"/>
            <a:lightRig rig="flat" dir="t"/>
          </a:scene3d>
        </p:grpSpPr>
        <p:sp>
          <p:nvSpPr>
            <p:cNvPr id="12" name="Rectangle 11"/>
            <p:cNvSpPr/>
            <p:nvPr/>
          </p:nvSpPr>
          <p:spPr>
            <a:xfrm>
              <a:off x="4" y="318429"/>
              <a:ext cx="7804492" cy="617674"/>
            </a:xfrm>
            <a:prstGeom prst="rect">
              <a:avLst/>
            </a:prstGeom>
          </p:spPr>
          <p:style>
            <a:lnRef idx="0">
              <a:schemeClr val="accent6"/>
            </a:lnRef>
            <a:fillRef idx="3">
              <a:schemeClr val="accent6"/>
            </a:fillRef>
            <a:effectRef idx="3">
              <a:schemeClr val="accent6"/>
            </a:effectRef>
            <a:fontRef idx="minor">
              <a:schemeClr val="lt1"/>
            </a:fontRef>
          </p:style>
        </p:sp>
        <p:sp>
          <p:nvSpPr>
            <p:cNvPr id="13" name="Rectangle 12"/>
            <p:cNvSpPr/>
            <p:nvPr/>
          </p:nvSpPr>
          <p:spPr>
            <a:xfrm>
              <a:off x="4" y="318429"/>
              <a:ext cx="7430638" cy="61767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106680" tIns="0" rIns="35560" bIns="0" numCol="1" spcCol="1270" anchor="ctr" anchorCtr="0">
              <a:noAutofit/>
            </a:bodyPr>
            <a:lstStyle/>
            <a:p>
              <a:pPr lvl="0" defTabSz="1244600">
                <a:lnSpc>
                  <a:spcPct val="90000"/>
                </a:lnSpc>
                <a:spcAft>
                  <a:spcPct val="35000"/>
                </a:spcAft>
              </a:pPr>
              <a:r>
                <a:rPr lang="tr-TR" sz="2800" kern="1200" dirty="0" smtClean="0"/>
                <a:t> </a:t>
              </a:r>
              <a:r>
                <a:rPr lang="tr-TR" sz="3200" b="1" dirty="0" smtClean="0"/>
                <a:t>Poverty Statistics </a:t>
              </a:r>
              <a:r>
                <a:rPr lang="en-GB" sz="3200" b="1" dirty="0" smtClean="0"/>
                <a:t>released by TURKSTAT</a:t>
              </a:r>
              <a:r>
                <a:rPr lang="tr-TR" sz="3200" b="1" dirty="0" smtClean="0"/>
                <a:t> </a:t>
              </a:r>
              <a:endParaRPr lang="tr-TR" sz="2800" b="1" kern="1200" dirty="0"/>
            </a:p>
          </p:txBody>
        </p:sp>
      </p:grpSp>
      <p:sp>
        <p:nvSpPr>
          <p:cNvPr id="14" name="Oval 13"/>
          <p:cNvSpPr/>
          <p:nvPr/>
        </p:nvSpPr>
        <p:spPr>
          <a:xfrm>
            <a:off x="8172400" y="692696"/>
            <a:ext cx="803756" cy="720080"/>
          </a:xfrm>
          <a:prstGeom prst="ellipse">
            <a:avLst/>
          </a:prstGeom>
          <a:blipFill rotWithShape="0">
            <a:blip r:embed="rId2" cstate="print"/>
            <a:stretch>
              <a:fillRect/>
            </a:stretch>
          </a:blipFill>
          <a:ln>
            <a:noFill/>
          </a:ln>
          <a:effectLst/>
        </p:spPr>
        <p:style>
          <a:lnRef idx="1">
            <a:schemeClr val="accent6">
              <a:alpha val="90000"/>
              <a:tint val="40000"/>
              <a:hueOff val="0"/>
              <a:satOff val="0"/>
              <a:lumOff val="0"/>
              <a:alphaOff val="0"/>
            </a:schemeClr>
          </a:lnRef>
          <a:fillRef idx="1">
            <a:scrgbClr r="0" g="0" b="0"/>
          </a:fillRef>
          <a:effectRef idx="2">
            <a:scrgbClr r="0" g="0" b="0"/>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4</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215443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buFont typeface="Wingdings" pitchFamily="2" charset="2"/>
              <a:buChar char="Ø"/>
            </a:pPr>
            <a:r>
              <a:rPr lang="tr-TR" sz="2400" b="1" dirty="0" smtClean="0"/>
              <a:t>At risk of Poverty Rate in Turkey and EU</a:t>
            </a:r>
          </a:p>
          <a:p>
            <a:pPr marL="514350" indent="-514350">
              <a:buFont typeface="+mj-lt"/>
              <a:buAutoNum type="romanUcPeriod"/>
            </a:pPr>
            <a:endParaRPr lang="tr-TR" sz="1200" b="1" u="sng" dirty="0" smtClean="0">
              <a:solidFill>
                <a:srgbClr val="004A82"/>
              </a:solidFill>
              <a:latin typeface="+mn-lt"/>
            </a:endParaRPr>
          </a:p>
          <a:p>
            <a:pPr marL="903288" lvl="2" indent="-190500">
              <a:buFontTx/>
              <a:buChar char="-"/>
            </a:pPr>
            <a:endParaRPr lang="tr-TR" dirty="0" smtClean="0"/>
          </a:p>
          <a:p>
            <a:pPr marL="903288" lvl="2" indent="-190500">
              <a:buFontTx/>
              <a:buChar char="-"/>
            </a:pPr>
            <a:endParaRPr lang="tr-TR"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7804492" cy="617674"/>
            <a:chOff x="4" y="318429"/>
            <a:chExt cx="7804492" cy="617674"/>
          </a:xfrm>
          <a:scene3d>
            <a:camera prst="orthographicFront"/>
            <a:lightRig rig="flat" dir="t"/>
          </a:scene3d>
        </p:grpSpPr>
        <p:sp>
          <p:nvSpPr>
            <p:cNvPr id="12" name="Rectangle 11"/>
            <p:cNvSpPr/>
            <p:nvPr/>
          </p:nvSpPr>
          <p:spPr>
            <a:xfrm>
              <a:off x="4" y="318429"/>
              <a:ext cx="7804492" cy="617674"/>
            </a:xfrm>
            <a:prstGeom prst="rect">
              <a:avLst/>
            </a:prstGeom>
          </p:spPr>
          <p:style>
            <a:lnRef idx="0">
              <a:schemeClr val="accent6"/>
            </a:lnRef>
            <a:fillRef idx="3">
              <a:schemeClr val="accent6"/>
            </a:fillRef>
            <a:effectRef idx="3">
              <a:schemeClr val="accent6"/>
            </a:effectRef>
            <a:fontRef idx="minor">
              <a:schemeClr val="lt1"/>
            </a:fontRef>
          </p:style>
        </p:sp>
        <p:sp>
          <p:nvSpPr>
            <p:cNvPr id="13" name="Rectangle 12"/>
            <p:cNvSpPr/>
            <p:nvPr/>
          </p:nvSpPr>
          <p:spPr>
            <a:xfrm>
              <a:off x="4" y="318429"/>
              <a:ext cx="7430638" cy="61767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106680" tIns="0" rIns="35560" bIns="0" numCol="1" spcCol="1270" anchor="ctr" anchorCtr="0">
              <a:noAutofit/>
            </a:bodyPr>
            <a:lstStyle/>
            <a:p>
              <a:pPr lvl="0" defTabSz="1244600">
                <a:lnSpc>
                  <a:spcPct val="90000"/>
                </a:lnSpc>
                <a:spcAft>
                  <a:spcPct val="35000"/>
                </a:spcAft>
              </a:pPr>
              <a:r>
                <a:rPr lang="tr-TR" sz="2800" kern="1200" dirty="0" smtClean="0"/>
                <a:t> </a:t>
              </a:r>
              <a:r>
                <a:rPr lang="tr-TR" sz="3200" b="1" dirty="0" smtClean="0"/>
                <a:t>Poverty Statistics </a:t>
              </a:r>
              <a:r>
                <a:rPr lang="en-GB" sz="3200" b="1" dirty="0" smtClean="0"/>
                <a:t>released by TURKSTAT</a:t>
              </a:r>
              <a:r>
                <a:rPr lang="tr-TR" sz="3200" b="1" dirty="0" smtClean="0"/>
                <a:t> </a:t>
              </a:r>
              <a:endParaRPr lang="tr-TR" sz="2800" b="1" kern="1200" dirty="0"/>
            </a:p>
          </p:txBody>
        </p:sp>
      </p:grpSp>
      <p:pic>
        <p:nvPicPr>
          <p:cNvPr id="1027" name="Picture 3"/>
          <p:cNvPicPr>
            <a:picLocks noChangeAspect="1" noChangeArrowheads="1"/>
          </p:cNvPicPr>
          <p:nvPr/>
        </p:nvPicPr>
        <p:blipFill>
          <a:blip r:embed="rId2" cstate="print"/>
          <a:srcRect/>
          <a:stretch>
            <a:fillRect/>
          </a:stretch>
        </p:blipFill>
        <p:spPr bwMode="auto">
          <a:xfrm>
            <a:off x="611560" y="2492896"/>
            <a:ext cx="7910918" cy="3672408"/>
          </a:xfrm>
          <a:prstGeom prst="rect">
            <a:avLst/>
          </a:prstGeom>
          <a:noFill/>
          <a:ln w="9525">
            <a:noFill/>
            <a:miter lim="800000"/>
            <a:headEnd/>
            <a:tailEnd/>
          </a:ln>
        </p:spPr>
      </p:pic>
      <p:sp>
        <p:nvSpPr>
          <p:cNvPr id="14" name="Oval 13"/>
          <p:cNvSpPr/>
          <p:nvPr/>
        </p:nvSpPr>
        <p:spPr>
          <a:xfrm>
            <a:off x="8172400" y="692696"/>
            <a:ext cx="803756" cy="720080"/>
          </a:xfrm>
          <a:prstGeom prst="ellipse">
            <a:avLst/>
          </a:prstGeom>
          <a:blipFill rotWithShape="0">
            <a:blip r:embed="rId3" cstate="print"/>
            <a:stretch>
              <a:fillRect/>
            </a:stretch>
          </a:blipFill>
          <a:ln>
            <a:noFill/>
          </a:ln>
          <a:effectLst/>
        </p:spPr>
        <p:style>
          <a:lnRef idx="1">
            <a:schemeClr val="accent6">
              <a:alpha val="90000"/>
              <a:tint val="40000"/>
              <a:hueOff val="0"/>
              <a:satOff val="0"/>
              <a:lumOff val="0"/>
              <a:alphaOff val="0"/>
            </a:schemeClr>
          </a:lnRef>
          <a:fillRef idx="1">
            <a:scrgbClr r="0" g="0" b="0"/>
          </a:fillRef>
          <a:effectRef idx="2">
            <a:scrgbClr r="0" g="0" b="0"/>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5</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215443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buFont typeface="Wingdings" pitchFamily="2" charset="2"/>
              <a:buChar char="Ø"/>
            </a:pPr>
            <a:r>
              <a:rPr lang="en-GB" sz="2400" b="1" dirty="0" smtClean="0"/>
              <a:t>Severe Material Deprivation rates in Turkey and EU</a:t>
            </a:r>
            <a:endParaRPr lang="tr-TR" sz="2400" b="1" dirty="0" smtClean="0"/>
          </a:p>
          <a:p>
            <a:pPr marL="514350" indent="-514350">
              <a:buFont typeface="+mj-lt"/>
              <a:buAutoNum type="romanUcPeriod"/>
            </a:pPr>
            <a:endParaRPr lang="tr-TR" sz="1200" b="1" u="sng" dirty="0" smtClean="0">
              <a:solidFill>
                <a:srgbClr val="004A82"/>
              </a:solidFill>
              <a:latin typeface="+mn-lt"/>
            </a:endParaRPr>
          </a:p>
          <a:p>
            <a:pPr marL="903288" lvl="2" indent="-190500">
              <a:buFontTx/>
              <a:buChar char="-"/>
            </a:pPr>
            <a:endParaRPr lang="tr-TR" dirty="0" smtClean="0"/>
          </a:p>
          <a:p>
            <a:pPr marL="903288" lvl="2" indent="-190500">
              <a:buFontTx/>
              <a:buChar char="-"/>
            </a:pPr>
            <a:endParaRPr lang="tr-TR"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7804492" cy="617674"/>
            <a:chOff x="4" y="318429"/>
            <a:chExt cx="7804492" cy="617674"/>
          </a:xfrm>
          <a:scene3d>
            <a:camera prst="orthographicFront"/>
            <a:lightRig rig="flat" dir="t"/>
          </a:scene3d>
        </p:grpSpPr>
        <p:sp>
          <p:nvSpPr>
            <p:cNvPr id="12" name="Rectangle 11"/>
            <p:cNvSpPr/>
            <p:nvPr/>
          </p:nvSpPr>
          <p:spPr>
            <a:xfrm>
              <a:off x="4" y="318429"/>
              <a:ext cx="7804492" cy="617674"/>
            </a:xfrm>
            <a:prstGeom prst="rect">
              <a:avLst/>
            </a:prstGeom>
          </p:spPr>
          <p:style>
            <a:lnRef idx="0">
              <a:schemeClr val="accent6"/>
            </a:lnRef>
            <a:fillRef idx="3">
              <a:schemeClr val="accent6"/>
            </a:fillRef>
            <a:effectRef idx="3">
              <a:schemeClr val="accent6"/>
            </a:effectRef>
            <a:fontRef idx="minor">
              <a:schemeClr val="lt1"/>
            </a:fontRef>
          </p:style>
        </p:sp>
        <p:sp>
          <p:nvSpPr>
            <p:cNvPr id="13" name="Rectangle 12"/>
            <p:cNvSpPr/>
            <p:nvPr/>
          </p:nvSpPr>
          <p:spPr>
            <a:xfrm>
              <a:off x="4" y="318429"/>
              <a:ext cx="7430638" cy="61767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106680" tIns="0" rIns="35560" bIns="0" numCol="1" spcCol="1270" anchor="ctr" anchorCtr="0">
              <a:noAutofit/>
            </a:bodyPr>
            <a:lstStyle/>
            <a:p>
              <a:pPr lvl="0" defTabSz="1244600">
                <a:lnSpc>
                  <a:spcPct val="90000"/>
                </a:lnSpc>
                <a:spcAft>
                  <a:spcPct val="35000"/>
                </a:spcAft>
              </a:pPr>
              <a:r>
                <a:rPr lang="tr-TR" sz="2800" kern="1200" dirty="0" smtClean="0"/>
                <a:t> </a:t>
              </a:r>
              <a:r>
                <a:rPr lang="tr-TR" sz="3200" b="1" dirty="0" smtClean="0"/>
                <a:t>Poverty Statistics </a:t>
              </a:r>
              <a:r>
                <a:rPr lang="en-GB" sz="3200" b="1" dirty="0" smtClean="0"/>
                <a:t>released by TURKSTAT</a:t>
              </a:r>
              <a:r>
                <a:rPr lang="tr-TR" sz="3200" b="1" dirty="0" smtClean="0"/>
                <a:t> </a:t>
              </a:r>
              <a:endParaRPr lang="tr-TR" sz="2800" b="1" kern="1200" dirty="0"/>
            </a:p>
          </p:txBody>
        </p:sp>
      </p:grpSp>
      <p:pic>
        <p:nvPicPr>
          <p:cNvPr id="34818" name="Picture 2"/>
          <p:cNvPicPr>
            <a:picLocks noChangeAspect="1" noChangeArrowheads="1"/>
          </p:cNvPicPr>
          <p:nvPr/>
        </p:nvPicPr>
        <p:blipFill>
          <a:blip r:embed="rId2" cstate="print"/>
          <a:srcRect/>
          <a:stretch>
            <a:fillRect/>
          </a:stretch>
        </p:blipFill>
        <p:spPr bwMode="auto">
          <a:xfrm>
            <a:off x="467544" y="2564904"/>
            <a:ext cx="8078293" cy="3240360"/>
          </a:xfrm>
          <a:prstGeom prst="rect">
            <a:avLst/>
          </a:prstGeom>
          <a:noFill/>
          <a:ln w="9525">
            <a:noFill/>
            <a:miter lim="800000"/>
            <a:headEnd/>
            <a:tailEnd/>
          </a:ln>
        </p:spPr>
      </p:pic>
      <p:sp>
        <p:nvSpPr>
          <p:cNvPr id="14" name="Oval 13"/>
          <p:cNvSpPr/>
          <p:nvPr/>
        </p:nvSpPr>
        <p:spPr>
          <a:xfrm>
            <a:off x="8172400" y="692696"/>
            <a:ext cx="803756" cy="720080"/>
          </a:xfrm>
          <a:prstGeom prst="ellipse">
            <a:avLst/>
          </a:prstGeom>
          <a:blipFill rotWithShape="0">
            <a:blip r:embed="rId3" cstate="print"/>
            <a:stretch>
              <a:fillRect/>
            </a:stretch>
          </a:blipFill>
          <a:ln>
            <a:noFill/>
          </a:ln>
          <a:effectLst/>
        </p:spPr>
        <p:style>
          <a:lnRef idx="1">
            <a:schemeClr val="accent6">
              <a:alpha val="90000"/>
              <a:tint val="40000"/>
              <a:hueOff val="0"/>
              <a:satOff val="0"/>
              <a:lumOff val="0"/>
              <a:alphaOff val="0"/>
            </a:schemeClr>
          </a:lnRef>
          <a:fillRef idx="1">
            <a:scrgbClr r="0" g="0" b="0"/>
          </a:fillRef>
          <a:effectRef idx="2">
            <a:scrgbClr r="0" g="0" b="0"/>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6</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4462760"/>
          </a:xfrm>
          <a:prstGeom prst="rect">
            <a:avLst/>
          </a:prstGeom>
          <a:noFill/>
        </p:spPr>
        <p:txBody>
          <a:bodyPr wrap="square" lIns="91440" tIns="45720" rIns="91440" bIns="45720">
            <a:spAutoFit/>
          </a:bodyPr>
          <a:lstStyle/>
          <a:p>
            <a:pPr marL="514350" indent="-514350">
              <a:buFont typeface="+mj-lt"/>
              <a:buAutoNum type="romanUcPeriod"/>
            </a:pPr>
            <a:endParaRPr lang="en-US" sz="2400" b="1" u="sng" dirty="0" smtClean="0">
              <a:solidFill>
                <a:srgbClr val="004A82"/>
              </a:solidFill>
              <a:latin typeface="+mn-lt"/>
            </a:endParaRPr>
          </a:p>
          <a:p>
            <a:pPr marL="514350" indent="-514350">
              <a:buFont typeface="+mj-lt"/>
              <a:buAutoNum type="romanUcPeriod"/>
            </a:pPr>
            <a:endParaRPr lang="en-US" sz="2400" b="1" u="sng" dirty="0" smtClean="0">
              <a:solidFill>
                <a:srgbClr val="004A82"/>
              </a:solidFill>
              <a:latin typeface="+mn-lt"/>
            </a:endParaRPr>
          </a:p>
          <a:p>
            <a:pPr marL="514350" indent="-514350">
              <a:buFont typeface="+mj-lt"/>
              <a:buAutoNum type="romanUcPeriod"/>
            </a:pPr>
            <a:endParaRPr lang="en-US" sz="1400" b="1" u="sng" dirty="0" smtClean="0">
              <a:solidFill>
                <a:srgbClr val="004A82"/>
              </a:solidFill>
              <a:latin typeface="+mn-lt"/>
            </a:endParaRPr>
          </a:p>
          <a:p>
            <a:pPr marL="725488" lvl="0" indent="-457200">
              <a:spcAft>
                <a:spcPts val="1200"/>
              </a:spcAft>
              <a:buFont typeface="Wingdings" pitchFamily="2" charset="2"/>
              <a:buChar char="Ø"/>
            </a:pPr>
            <a:r>
              <a:rPr lang="en-US" sz="2400" b="1" dirty="0" smtClean="0">
                <a:solidFill>
                  <a:srgbClr val="0033CC"/>
                </a:solidFill>
              </a:rPr>
              <a:t>Poverty statistics based on HBS</a:t>
            </a:r>
          </a:p>
          <a:p>
            <a:pPr marL="514350" indent="-514350">
              <a:buFont typeface="+mj-lt"/>
              <a:buAutoNum type="romanUcPeriod"/>
            </a:pPr>
            <a:endParaRPr lang="en-US" sz="1200" b="1" u="sng" dirty="0" smtClean="0">
              <a:solidFill>
                <a:srgbClr val="004A82"/>
              </a:solidFill>
              <a:latin typeface="+mn-lt"/>
            </a:endParaRPr>
          </a:p>
          <a:p>
            <a:pPr marL="903288" lvl="2" indent="-190500">
              <a:spcAft>
                <a:spcPts val="1800"/>
              </a:spcAft>
              <a:buFontTx/>
              <a:buChar char="-"/>
            </a:pPr>
            <a:r>
              <a:rPr lang="tr-TR" sz="2000" dirty="0" smtClean="0"/>
              <a:t>Started at 2002.</a:t>
            </a:r>
            <a:endParaRPr lang="en-US" sz="2000" dirty="0" smtClean="0"/>
          </a:p>
          <a:p>
            <a:pPr marL="903288" lvl="2" indent="-190500">
              <a:spcAft>
                <a:spcPts val="1800"/>
              </a:spcAft>
              <a:buFontTx/>
              <a:buChar char="-"/>
            </a:pPr>
            <a:r>
              <a:rPr lang="tr-TR" sz="2000" dirty="0" smtClean="0"/>
              <a:t>Food </a:t>
            </a:r>
            <a:r>
              <a:rPr lang="en-US" sz="2000" dirty="0" smtClean="0"/>
              <a:t>poverty rate</a:t>
            </a:r>
          </a:p>
          <a:p>
            <a:pPr marL="903288" lvl="2" indent="-190500">
              <a:spcAft>
                <a:spcPts val="1800"/>
              </a:spcAft>
              <a:buFontTx/>
              <a:buChar char="-"/>
            </a:pPr>
            <a:r>
              <a:rPr lang="en-US" sz="2000" dirty="0" smtClean="0"/>
              <a:t>Complete poverty</a:t>
            </a:r>
            <a:r>
              <a:rPr lang="tr-TR" sz="2000" dirty="0" smtClean="0"/>
              <a:t> rate (food + non-food)</a:t>
            </a:r>
            <a:endParaRPr lang="en-US" sz="2000" dirty="0" smtClean="0"/>
          </a:p>
          <a:p>
            <a:pPr marL="903288" lvl="2" indent="-190500">
              <a:spcAft>
                <a:spcPts val="1800"/>
              </a:spcAft>
              <a:buFontTx/>
              <a:buChar char="-"/>
            </a:pPr>
            <a:r>
              <a:rPr lang="tr-TR" sz="2000" dirty="0" smtClean="0"/>
              <a:t>Relative poverty rate (from consumption expenditure)</a:t>
            </a:r>
          </a:p>
          <a:p>
            <a:pPr marL="903288" lvl="2" indent="-190500">
              <a:buFontTx/>
              <a:buChar char="-"/>
            </a:pPr>
            <a:endParaRPr lang="en-US" dirty="0" smtClean="0"/>
          </a:p>
          <a:p>
            <a:pPr marL="903288" lvl="2" indent="-190500">
              <a:buFontTx/>
              <a:buChar char="-"/>
            </a:pPr>
            <a:endParaRPr lang="en-US"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7804492" cy="617674"/>
            <a:chOff x="4" y="318429"/>
            <a:chExt cx="7804492" cy="617674"/>
          </a:xfrm>
          <a:scene3d>
            <a:camera prst="orthographicFront"/>
            <a:lightRig rig="flat" dir="t"/>
          </a:scene3d>
        </p:grpSpPr>
        <p:sp>
          <p:nvSpPr>
            <p:cNvPr id="12" name="Rectangle 11"/>
            <p:cNvSpPr/>
            <p:nvPr/>
          </p:nvSpPr>
          <p:spPr>
            <a:xfrm>
              <a:off x="4" y="318429"/>
              <a:ext cx="7804492" cy="617674"/>
            </a:xfrm>
            <a:prstGeom prst="rect">
              <a:avLst/>
            </a:prstGeom>
          </p:spPr>
          <p:style>
            <a:lnRef idx="0">
              <a:schemeClr val="accent6"/>
            </a:lnRef>
            <a:fillRef idx="3">
              <a:schemeClr val="accent6"/>
            </a:fillRef>
            <a:effectRef idx="3">
              <a:schemeClr val="accent6"/>
            </a:effectRef>
            <a:fontRef idx="minor">
              <a:schemeClr val="lt1"/>
            </a:fontRef>
          </p:style>
        </p:sp>
        <p:sp>
          <p:nvSpPr>
            <p:cNvPr id="13" name="Rectangle 12"/>
            <p:cNvSpPr/>
            <p:nvPr/>
          </p:nvSpPr>
          <p:spPr>
            <a:xfrm>
              <a:off x="4" y="318429"/>
              <a:ext cx="7430638" cy="61767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106680" tIns="0" rIns="35560" bIns="0" numCol="1" spcCol="1270" anchor="ctr" anchorCtr="0">
              <a:noAutofit/>
            </a:bodyPr>
            <a:lstStyle/>
            <a:p>
              <a:pPr lvl="0" defTabSz="1244600">
                <a:lnSpc>
                  <a:spcPct val="90000"/>
                </a:lnSpc>
                <a:spcAft>
                  <a:spcPct val="35000"/>
                </a:spcAft>
              </a:pPr>
              <a:r>
                <a:rPr lang="tr-TR" sz="2800" kern="1200" dirty="0" smtClean="0"/>
                <a:t> </a:t>
              </a:r>
              <a:r>
                <a:rPr lang="tr-TR" sz="3200" b="1" dirty="0" smtClean="0"/>
                <a:t>Poverty Statistics </a:t>
              </a:r>
              <a:r>
                <a:rPr lang="en-GB" sz="3200" b="1" dirty="0" smtClean="0"/>
                <a:t>released by TURKSTAT</a:t>
              </a:r>
              <a:r>
                <a:rPr lang="tr-TR" sz="3200" b="1" dirty="0" smtClean="0"/>
                <a:t> </a:t>
              </a:r>
              <a:endParaRPr lang="tr-TR" sz="2800" b="1" kern="1200" dirty="0"/>
            </a:p>
          </p:txBody>
        </p:sp>
      </p:grpSp>
      <p:sp>
        <p:nvSpPr>
          <p:cNvPr id="10" name="Oval 9"/>
          <p:cNvSpPr/>
          <p:nvPr/>
        </p:nvSpPr>
        <p:spPr>
          <a:xfrm>
            <a:off x="8172400" y="692696"/>
            <a:ext cx="803756" cy="720080"/>
          </a:xfrm>
          <a:prstGeom prst="ellipse">
            <a:avLst/>
          </a:prstGeom>
          <a:blipFill rotWithShape="0">
            <a:blip r:embed="rId2" cstate="print"/>
            <a:stretch>
              <a:fillRect/>
            </a:stretch>
          </a:blipFill>
          <a:ln>
            <a:noFill/>
          </a:ln>
          <a:effectLst/>
        </p:spPr>
        <p:style>
          <a:lnRef idx="1">
            <a:schemeClr val="accent6">
              <a:alpha val="90000"/>
              <a:tint val="40000"/>
              <a:hueOff val="0"/>
              <a:satOff val="0"/>
              <a:lumOff val="0"/>
              <a:alphaOff val="0"/>
            </a:schemeClr>
          </a:lnRef>
          <a:fillRef idx="1">
            <a:scrgbClr r="0" g="0" b="0"/>
          </a:fillRef>
          <a:effectRef idx="2">
            <a:scrgbClr r="0" g="0" b="0"/>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7</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2154436"/>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buFont typeface="Wingdings" pitchFamily="2" charset="2"/>
              <a:buChar char="Ø"/>
            </a:pPr>
            <a:r>
              <a:rPr lang="tr-TR" sz="2400" b="1" dirty="0" smtClean="0"/>
              <a:t>Absolute poverty figures in Turkey</a:t>
            </a:r>
          </a:p>
          <a:p>
            <a:pPr marL="514350" indent="-514350">
              <a:buFont typeface="+mj-lt"/>
              <a:buAutoNum type="romanUcPeriod"/>
            </a:pPr>
            <a:endParaRPr lang="tr-TR" sz="1200" b="1" u="sng" dirty="0" smtClean="0">
              <a:solidFill>
                <a:srgbClr val="004A82"/>
              </a:solidFill>
              <a:latin typeface="+mn-lt"/>
            </a:endParaRPr>
          </a:p>
          <a:p>
            <a:pPr marL="903288" lvl="2" indent="-190500">
              <a:buFontTx/>
              <a:buChar char="-"/>
            </a:pPr>
            <a:endParaRPr lang="tr-TR" dirty="0" smtClean="0"/>
          </a:p>
          <a:p>
            <a:pPr marL="903288" lvl="2" indent="-190500">
              <a:buFontTx/>
              <a:buChar char="-"/>
            </a:pPr>
            <a:endParaRPr lang="tr-TR"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7804492" cy="617674"/>
            <a:chOff x="4" y="318429"/>
            <a:chExt cx="7804492" cy="617674"/>
          </a:xfrm>
          <a:scene3d>
            <a:camera prst="orthographicFront"/>
            <a:lightRig rig="flat" dir="t"/>
          </a:scene3d>
        </p:grpSpPr>
        <p:sp>
          <p:nvSpPr>
            <p:cNvPr id="12" name="Rectangle 11"/>
            <p:cNvSpPr/>
            <p:nvPr/>
          </p:nvSpPr>
          <p:spPr>
            <a:xfrm>
              <a:off x="4" y="318429"/>
              <a:ext cx="7804492" cy="617674"/>
            </a:xfrm>
            <a:prstGeom prst="rect">
              <a:avLst/>
            </a:prstGeom>
          </p:spPr>
          <p:style>
            <a:lnRef idx="0">
              <a:schemeClr val="accent6"/>
            </a:lnRef>
            <a:fillRef idx="3">
              <a:schemeClr val="accent6"/>
            </a:fillRef>
            <a:effectRef idx="3">
              <a:schemeClr val="accent6"/>
            </a:effectRef>
            <a:fontRef idx="minor">
              <a:schemeClr val="lt1"/>
            </a:fontRef>
          </p:style>
        </p:sp>
        <p:sp>
          <p:nvSpPr>
            <p:cNvPr id="13" name="Rectangle 12"/>
            <p:cNvSpPr/>
            <p:nvPr/>
          </p:nvSpPr>
          <p:spPr>
            <a:xfrm>
              <a:off x="4" y="318429"/>
              <a:ext cx="7430638" cy="61767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106680" tIns="0" rIns="35560" bIns="0" numCol="1" spcCol="1270" anchor="ctr" anchorCtr="0">
              <a:noAutofit/>
            </a:bodyPr>
            <a:lstStyle/>
            <a:p>
              <a:pPr lvl="0" defTabSz="1244600">
                <a:lnSpc>
                  <a:spcPct val="90000"/>
                </a:lnSpc>
                <a:spcAft>
                  <a:spcPct val="35000"/>
                </a:spcAft>
              </a:pPr>
              <a:r>
                <a:rPr lang="tr-TR" sz="2800" kern="1200" dirty="0" smtClean="0"/>
                <a:t> </a:t>
              </a:r>
              <a:r>
                <a:rPr lang="tr-TR" sz="3200" b="1" dirty="0" smtClean="0"/>
                <a:t>Poverty Statistics </a:t>
              </a:r>
              <a:r>
                <a:rPr lang="en-GB" sz="3200" b="1" dirty="0" smtClean="0"/>
                <a:t>released by TURKSTAT</a:t>
              </a:r>
              <a:r>
                <a:rPr lang="tr-TR" sz="3200" b="1" dirty="0" smtClean="0"/>
                <a:t> </a:t>
              </a:r>
              <a:endParaRPr lang="tr-TR" sz="2800" b="1" kern="1200" dirty="0"/>
            </a:p>
          </p:txBody>
        </p:sp>
      </p:grpSp>
      <p:pic>
        <p:nvPicPr>
          <p:cNvPr id="35842" name="Picture 2"/>
          <p:cNvPicPr>
            <a:picLocks noChangeAspect="1" noChangeArrowheads="1"/>
          </p:cNvPicPr>
          <p:nvPr/>
        </p:nvPicPr>
        <p:blipFill>
          <a:blip r:embed="rId2" cstate="print"/>
          <a:srcRect/>
          <a:stretch>
            <a:fillRect/>
          </a:stretch>
        </p:blipFill>
        <p:spPr bwMode="auto">
          <a:xfrm>
            <a:off x="323527" y="2420888"/>
            <a:ext cx="8594033" cy="3384376"/>
          </a:xfrm>
          <a:prstGeom prst="rect">
            <a:avLst/>
          </a:prstGeom>
          <a:noFill/>
          <a:ln w="9525">
            <a:noFill/>
            <a:miter lim="800000"/>
            <a:headEnd/>
            <a:tailEnd/>
          </a:ln>
        </p:spPr>
      </p:pic>
      <p:sp>
        <p:nvSpPr>
          <p:cNvPr id="14" name="Oval 13"/>
          <p:cNvSpPr/>
          <p:nvPr/>
        </p:nvSpPr>
        <p:spPr>
          <a:xfrm>
            <a:off x="8172400" y="692696"/>
            <a:ext cx="803756" cy="720080"/>
          </a:xfrm>
          <a:prstGeom prst="ellipse">
            <a:avLst/>
          </a:prstGeom>
          <a:blipFill rotWithShape="0">
            <a:blip r:embed="rId3" cstate="print"/>
            <a:stretch>
              <a:fillRect/>
            </a:stretch>
          </a:blipFill>
          <a:ln>
            <a:noFill/>
          </a:ln>
          <a:effectLst/>
        </p:spPr>
        <p:style>
          <a:lnRef idx="1">
            <a:schemeClr val="accent6">
              <a:alpha val="90000"/>
              <a:tint val="40000"/>
              <a:hueOff val="0"/>
              <a:satOff val="0"/>
              <a:lumOff val="0"/>
              <a:alphaOff val="0"/>
            </a:schemeClr>
          </a:lnRef>
          <a:fillRef idx="1">
            <a:scrgbClr r="0" g="0" b="0"/>
          </a:fillRef>
          <a:effectRef idx="2">
            <a:scrgbClr r="0" g="0" b="0"/>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8</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533612" cy="5355312"/>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buFont typeface="Wingdings" pitchFamily="2" charset="2"/>
              <a:buChar char="Ø"/>
            </a:pPr>
            <a:r>
              <a:rPr lang="tr-TR" sz="2400" b="1" dirty="0" smtClean="0">
                <a:solidFill>
                  <a:srgbClr val="C00000"/>
                </a:solidFill>
              </a:rPr>
              <a:t>Food Poverty Line</a:t>
            </a:r>
          </a:p>
          <a:p>
            <a:pPr marL="630238" lvl="2" indent="-188913" algn="just">
              <a:spcAft>
                <a:spcPts val="2400"/>
              </a:spcAft>
              <a:buFontTx/>
              <a:buChar char="-"/>
            </a:pPr>
            <a:r>
              <a:rPr lang="en-GB" sz="2000" dirty="0" smtClean="0">
                <a:latin typeface="+mn-lt"/>
              </a:rPr>
              <a:t>In 2002,</a:t>
            </a:r>
            <a:r>
              <a:rPr lang="tr-TR" sz="2000" dirty="0" smtClean="0">
                <a:latin typeface="+mn-lt"/>
              </a:rPr>
              <a:t> the food poverty line was developed using the actual quantities for the most popular 80 products consumed in the third and forth deciles of the population, priced out by using the country average survey prices for 2002.</a:t>
            </a:r>
          </a:p>
          <a:p>
            <a:pPr marL="630238" lvl="2" indent="-188913" algn="just">
              <a:spcAft>
                <a:spcPts val="2400"/>
              </a:spcAft>
              <a:buFontTx/>
              <a:buChar char="-"/>
            </a:pPr>
            <a:r>
              <a:rPr lang="tr-TR" sz="2000" dirty="0" smtClean="0">
                <a:latin typeface="+mn-lt"/>
              </a:rPr>
              <a:t>Minimum colorie requierment is assumed as </a:t>
            </a:r>
            <a:r>
              <a:rPr lang="en-GB" sz="2000" dirty="0" smtClean="0">
                <a:latin typeface="+mn-lt"/>
              </a:rPr>
              <a:t>2,100 per day per average person</a:t>
            </a:r>
            <a:r>
              <a:rPr lang="tr-TR" sz="2000" dirty="0" smtClean="0">
                <a:latin typeface="+mn-lt"/>
              </a:rPr>
              <a:t>, which is a nutritional minimum accepted internationally according to FA0 and World Health Organization [WHO] recommendations.</a:t>
            </a:r>
          </a:p>
          <a:p>
            <a:pPr marL="630238" lvl="2" indent="-188913" algn="just">
              <a:spcAft>
                <a:spcPts val="2400"/>
              </a:spcAft>
              <a:buFontTx/>
              <a:buChar char="-"/>
            </a:pPr>
            <a:r>
              <a:rPr lang="en-GB" sz="2000" dirty="0" smtClean="0">
                <a:latin typeface="+mn-lt"/>
              </a:rPr>
              <a:t>In order to revise food poverty line in following years, food basket developed in 2002 is priced out by using current year HBS data.</a:t>
            </a:r>
            <a:endParaRPr lang="tr-TR" sz="2000" dirty="0" smtClean="0">
              <a:latin typeface="+mn-lt"/>
            </a:endParaRPr>
          </a:p>
          <a:p>
            <a:pPr marL="630238" lvl="2" indent="-188913" algn="just">
              <a:spcAft>
                <a:spcPts val="1800"/>
              </a:spcAft>
              <a:buFontTx/>
              <a:buChar char="-"/>
            </a:pPr>
            <a:endParaRPr lang="tr-TR" dirty="0" smtClean="0"/>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0"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4 Veri Yer Tutucusu"/>
          <p:cNvSpPr>
            <a:spLocks noGrp="1"/>
          </p:cNvSpPr>
          <p:nvPr>
            <p:ph type="dt" sz="half" idx="10"/>
          </p:nvPr>
        </p:nvSpPr>
        <p:spPr>
          <a:noFill/>
        </p:spPr>
        <p:txBody>
          <a:bodyPr/>
          <a:lstStyle/>
          <a:p>
            <a:fld id="{D7DD652A-1748-4F47-9600-894D14459430}" type="datetime1">
              <a:rPr lang="tr-TR">
                <a:ea typeface="Calibri" pitchFamily="34" charset="0"/>
              </a:rPr>
              <a:pPr/>
              <a:t>15.11.2013</a:t>
            </a:fld>
            <a:endParaRPr lang="tr-TR">
              <a:ea typeface="Calibri" pitchFamily="34" charset="0"/>
            </a:endParaRPr>
          </a:p>
        </p:txBody>
      </p:sp>
      <p:sp>
        <p:nvSpPr>
          <p:cNvPr id="5" name="5 Slayt Numarası Yer Tutucusu"/>
          <p:cNvSpPr>
            <a:spLocks noGrp="1"/>
          </p:cNvSpPr>
          <p:nvPr>
            <p:ph type="sldNum" sz="quarter" idx="12"/>
          </p:nvPr>
        </p:nvSpPr>
        <p:spPr/>
        <p:txBody>
          <a:bodyPr/>
          <a:lstStyle/>
          <a:p>
            <a:pPr>
              <a:defRPr/>
            </a:pPr>
            <a:fld id="{C7B4C56D-A3F2-45F8-A403-C80BC4896E2E}" type="slidenum">
              <a:rPr lang="tr-TR"/>
              <a:pPr>
                <a:defRPr/>
              </a:pPr>
              <a:t>9</a:t>
            </a:fld>
            <a:endParaRPr lang="tr-TR"/>
          </a:p>
        </p:txBody>
      </p:sp>
      <p:sp>
        <p:nvSpPr>
          <p:cNvPr id="7" name="Rectangle 23"/>
          <p:cNvSpPr txBox="1">
            <a:spLocks noChangeArrowheads="1"/>
          </p:cNvSpPr>
          <p:nvPr/>
        </p:nvSpPr>
        <p:spPr>
          <a:xfrm>
            <a:off x="323528" y="3717404"/>
            <a:ext cx="8286750" cy="6477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w="11430"/>
              <a:solidFill>
                <a:srgbClr val="C00000"/>
              </a:solidFill>
              <a:uLnTx/>
              <a:uFillTx/>
              <a:latin typeface="+mj-lt"/>
              <a:ea typeface="+mj-ea"/>
              <a:cs typeface="+mj-cs"/>
            </a:endParaRPr>
          </a:p>
        </p:txBody>
      </p:sp>
      <p:sp>
        <p:nvSpPr>
          <p:cNvPr id="6" name="5 Dikdörtgen"/>
          <p:cNvSpPr/>
          <p:nvPr/>
        </p:nvSpPr>
        <p:spPr>
          <a:xfrm>
            <a:off x="142844" y="714356"/>
            <a:ext cx="8786874" cy="5770811"/>
          </a:xfrm>
          <a:prstGeom prst="rect">
            <a:avLst/>
          </a:prstGeom>
          <a:noFill/>
        </p:spPr>
        <p:txBody>
          <a:bodyPr wrap="square" lIns="91440" tIns="45720" rIns="91440" bIns="45720">
            <a:spAutoFit/>
          </a:bodyPr>
          <a:lstStyle/>
          <a:p>
            <a:pPr marL="514350" indent="-514350">
              <a:buFont typeface="+mj-lt"/>
              <a:buAutoNum type="romanUcPeriod"/>
            </a:pPr>
            <a:endParaRPr lang="tr-TR" sz="2400" b="1" u="sng" dirty="0" smtClean="0">
              <a:solidFill>
                <a:srgbClr val="004A82"/>
              </a:solidFill>
              <a:latin typeface="+mn-lt"/>
            </a:endParaRPr>
          </a:p>
          <a:p>
            <a:pPr marL="514350" indent="-514350">
              <a:buFont typeface="+mj-lt"/>
              <a:buAutoNum type="romanUcPeriod"/>
            </a:pPr>
            <a:endParaRPr lang="tr-TR" sz="1200" b="1" u="sng" dirty="0" smtClean="0">
              <a:solidFill>
                <a:srgbClr val="004A82"/>
              </a:solidFill>
              <a:latin typeface="+mn-lt"/>
            </a:endParaRPr>
          </a:p>
          <a:p>
            <a:pPr marL="514350" indent="-514350">
              <a:buFont typeface="+mj-lt"/>
              <a:buAutoNum type="romanUcPeriod"/>
            </a:pPr>
            <a:endParaRPr lang="tr-TR" sz="1400" b="1" u="sng" dirty="0" smtClean="0">
              <a:solidFill>
                <a:srgbClr val="004A82"/>
              </a:solidFill>
              <a:latin typeface="+mn-lt"/>
            </a:endParaRPr>
          </a:p>
          <a:p>
            <a:pPr marL="725488" lvl="0" indent="-457200">
              <a:spcAft>
                <a:spcPts val="1200"/>
              </a:spcAft>
              <a:buFont typeface="Wingdings" pitchFamily="2" charset="2"/>
              <a:buChar char="Ø"/>
            </a:pPr>
            <a:r>
              <a:rPr lang="tr-TR" sz="2400" b="1" dirty="0" smtClean="0">
                <a:solidFill>
                  <a:srgbClr val="C00000"/>
                </a:solidFill>
              </a:rPr>
              <a:t>Complete Poverty Line</a:t>
            </a:r>
          </a:p>
          <a:p>
            <a:pPr marL="630238" lvl="2" indent="-188913" algn="just">
              <a:spcAft>
                <a:spcPts val="1800"/>
              </a:spcAft>
              <a:buFontTx/>
              <a:buChar char="-"/>
            </a:pPr>
            <a:r>
              <a:rPr lang="en-GB" sz="2000" dirty="0" smtClean="0">
                <a:latin typeface="+mn-lt"/>
              </a:rPr>
              <a:t>In order to derive complete poverty line in 2002, non-food needs of individuals are added to food poverty line</a:t>
            </a:r>
            <a:r>
              <a:rPr lang="tr-TR" sz="2000" dirty="0" smtClean="0">
                <a:latin typeface="+mn-lt"/>
              </a:rPr>
              <a:t>.</a:t>
            </a:r>
          </a:p>
          <a:p>
            <a:pPr marL="630238" lvl="2" indent="-188913" algn="just">
              <a:spcAft>
                <a:spcPts val="1800"/>
              </a:spcAft>
              <a:buFontTx/>
              <a:buChar char="-"/>
            </a:pPr>
            <a:r>
              <a:rPr lang="en-GB" sz="2000" dirty="0" smtClean="0">
                <a:latin typeface="+mn-lt"/>
              </a:rPr>
              <a:t>The share of total consumption that goes to non-food consumption is calculated for reference group. This ‘non-food share’ is the ‘allowance’ for non-food consumption that is added to the value of the food poverty line to get the complete poverty line” </a:t>
            </a:r>
            <a:endParaRPr lang="tr-TR" sz="2000" dirty="0" smtClean="0">
              <a:latin typeface="+mn-lt"/>
            </a:endParaRPr>
          </a:p>
          <a:p>
            <a:pPr marL="630238" lvl="2" indent="-188913" algn="just">
              <a:spcAft>
                <a:spcPts val="1800"/>
              </a:spcAft>
              <a:buFontTx/>
              <a:buChar char="-"/>
            </a:pPr>
            <a:r>
              <a:rPr lang="tr-TR" sz="2000" dirty="0" smtClean="0">
                <a:latin typeface="+mn-lt"/>
              </a:rPr>
              <a:t>The reference group is households in first income quintile </a:t>
            </a:r>
            <a:r>
              <a:rPr lang="en-GB" sz="2000" dirty="0" smtClean="0">
                <a:latin typeface="+mn-lt"/>
              </a:rPr>
              <a:t>whose total consumption is just above the value of the food poverty </a:t>
            </a:r>
            <a:r>
              <a:rPr lang="tr-TR" sz="2000" dirty="0" smtClean="0">
                <a:latin typeface="+mn-lt"/>
              </a:rPr>
              <a:t>line.</a:t>
            </a:r>
          </a:p>
          <a:p>
            <a:pPr marL="630238" lvl="2" indent="-188913" algn="just">
              <a:spcAft>
                <a:spcPts val="1800"/>
              </a:spcAft>
              <a:buFontTx/>
              <a:buChar char="-"/>
            </a:pPr>
            <a:r>
              <a:rPr lang="en-GB" sz="2000" dirty="0" smtClean="0">
                <a:latin typeface="+mn-lt"/>
              </a:rPr>
              <a:t>For the following years in order to update complete poverty line, non-food share of the same reference group is re-calculated from consequent year’s HBS data instead of using constant non-food share derived in 2002 or using CPI to inflate complete poverty line. </a:t>
            </a:r>
            <a:endParaRPr lang="tr-TR" sz="2000" dirty="0" smtClean="0">
              <a:latin typeface="+mn-lt"/>
            </a:endParaRPr>
          </a:p>
        </p:txBody>
      </p:sp>
      <p:sp>
        <p:nvSpPr>
          <p:cNvPr id="10242" name="AutoShape 2" descr="data:image/jpeg;base64,/9j/4AAQSkZJRgABAQAAAQABAAD/2wCEAAkGBhQSERMUEBARFRUVFxkWFxgSFBQVFRoYFRkYFBcZGhoZGyYeGBwjGRIYHy8hIycpLSwsFyExNTErNSYrLCkBCQoKDgwOGg8PGikkHyQ0KSwuLC8wLCopLCwsKSksLCwsLywsKSwsLiwtNCwsLC8sLCwsLSksLCwsLCwsLCwpLP/AABEIAMYA/gMBIgACEQEDEQH/xAAcAAEAAgMBAQEAAAAAAAAAAAAAAQYEBQcDAgj/xABAEAACAQIEBQIDBwEGBQQDAAABAhEAAwQSITEFBhMiQVFhBzJxFCNCgZGhsVIzYoLR4fAIJERywRVzkqIWFzT/xAAaAQEAAwEBAQAAAAAAAAAAAAAAAgMEAQUG/8QALxEAAgIBAwIDCAICAwAAAAAAAAECEQMSITEEQRNRcQUUIjJhgZHwobHh8RXB0f/aAAwDAQACEQMRAD8A7hSppQEUqaUBFKmlARSppQEUqaUBFKmlARSppQEUqaUBFKmlARSppQEUqaUBFKmlARSppQEUqaUBFKmlARSppQClKUApSlAKUpQClKUApSlAKUpQClKUApSlAKUpQClKUApSlAKUpQClKUApSlAKUpQClKUApSlAKUpQClKUApSlAKUpQClKUApSlAKUpQClKUApSlAKUpQClKUApSlAKUpQClKUApSlARSppQEUqaUBFKmomgFK+Lt9VBLEADckgD96qvEviNh0uLatHO7FgCxyJK7gFtXOsgKDI81CU4xW7OqLfBbax8VxC3b/ALS7bT/vYL+knWuQ8c+KWIsYoWMdFq26hlbDMVGsyrse4axqCI08Ga8LeGDYu4Gto1u5h1bqOM9zMzsp7iMzCFU5Sd4Pk1ky9YoK0tubLoYXI6Ziue8KhUC6XLbdNSwPj5tt9N/NYd34hLmyphcQxy5hORSwkLIBOurAVzLCYDEPgWs3bqm7hyQrKRmBsFblss34QVRRr4YelePHeO4dL3D74xBgF0+cn7q4hMn2zFNfUH0rP71llJxj9eF5L/st8GKVs6Jb+I11zcW3hbea27owa8QUyqGBYFBuD4OtYl34nXfsgxQTDizCEvLmOqwVBlncScwnSKoOG5nwqcSxLG9aC3raF33Q3EzAiY1JVhMbsDWtxPOeDOBxOHtkqGa4bVsI0dwkHXRAXJ08aUU88pcOtu3nz+DmiCXbudO4x8T72GNp7i4U2LrlerN3KBBYEb5iVXTxrvVTxf8AxKOCRawFsgEgM91u4TocoXtkeJNcw4nzKbuDw2G/DalmJjVtVT8lQx7z7VojXoYoyS+N2zPNq9jtFj/iWug9/D7RH928yn9Sh/irnwH46YG+B1hdw5Pm4M9v370kAe5Ar8x174XFlDpt5HrVxA/amCx1u8i3LNxLiNqGtsGU/QjSvevy5yXzRdwpN3B3CpJ77Z1tsPOZdpgaNv8AlpXYeU/iocSpa/hGRVJDXEdCigfidWIKjWdM36AxXKajyS0t8HQqVhcM41YxCh8Pet3FPlGB/wB71m5qmmmRFKTU10EUqaUBFKmlARSppQEUqaUApSlAKUr4uXAASSAAJJOwAoD6mqzxvne3aLW7Cm/eXdU+VT5zMJiJ2Emq5zjzpfdhawKygDG4ZKuwA+VTByTmBB3Og0ma5lfuriLK4nBXbtq9LvkaWzFTmKNHn8QYzofFYsnUXtD0svhi7ssnGeY7nEy1psR0r9oOehlhAy5crbEOpkfNPzeNa1odMbg3tY1bdq7Ye4XYHp9N1DFbg1lhlZdNQRHtWh4pzraZLWItZBilgRlMkMDnDsI0EgjXf86rOMxjY/FiEFs3CqhbYJCgADQEydid/wCKphhnP4pbd77/AF+xZKcYqlv/AEWXmDnLD4nAW0bvvAp2ENKlSM7Z4A7lBXSfm2qLvxAxWKNu1hLfReZJVgwIE6QU0WI3naq1zBy02EKh7tt80kZM0xJAJke3iY2q3/Cnln7Qx0ALmM3kImp/InT3qyWLFDHaV81fmyKnNypuvP7Fp4dy4mJS71Wvubqq157WfvcgdxRWCqNIgDYrpvVO4j8KboLNYcZPwi4GBIP5TPsRNdoxeXBWhbWHdvmZjlQem2v0XfWtZf50Zgy27S3FWT//AD3HTLAIls24/eQYFYoZMuNtN1/JdKMZb0cFfgT4e4hxdi4bU93SI1A9xopn1isrme5hbvTfB23XtCtpAJA8KBuNJI01H0rt2J5uwWJsucXYyMilsyDXtmADuDpsRGorhHEseWLXMoXMdABAAJJGnrrJ9zXpYp+I78v3gzTWlUafoN/S36GnQb+lv0NfX2x/6v4p9sf+r+K1FJ89Bv6W/Q18spG4I+teoxj/ANX8VkP3258j0/f9qA9OX8aLd4Zvkftb89j+R1q73eLrZwWLsvm+8ELlgavp3HSF0G5iFPrrzfarlh763rUNu6ZT9dINVZYKXJOEqLbxjD3uHYHDfZnX7QMloXF1bO2jLb8DVoBI1CknWItQ+I9/hy2Ex7jENcKoB2LeBgZyzKckKxidCfyJrmKcnYyzbtYqxiFvdMC4qgv2iI2bQadvj67Vj8K5zW7jbV3iQlLc5Ai9qvoAzBpJiCdZ1AmdayQUlvB2t2659C6TT+ZH6O4bzph7oUs5tFjAF8ZAxIBAVj2vIIOhOhrfhq/NVjiOFxeLu4m9fY2LKwq3dWInM7FQDoZAGmuxG077hfOuKw+HbF3HdVz3LluzJlrTAdNCHlUAgtmEmNNyBVkc8ltNeX5ZF40/lO7zSa5/yz8U0uYdLuO6ViVTuzhELMmZoVzIE7bzOk1c+HcZs4hc1i9buDTVGDbiRt6gzWiOSMuClxa5M6lRU1YcFKUoBSlKAUpUGgIdo3Nct+IvPSmcPna1bJKu5DANoQFzKCFUkzJ9B9Ks3PnHbaWxhs46t+BlgE5CYYkEjSARXIMVj3tXMr2lu4S4GVla194pUHeQGMZjGmmtYs+V3oRoxQ21MxcQHwb28TgsQ12wVNy5bLH0lm07fxzE7r5rSXOL27zXsjEKVzPlIthiSS2jHXTT8voa1HF8cqFreGebbKMwgRmPzZT6QBWHwfiHRvI/gHu/7TvUoYfh1Pn95+oeTekWJeU7LHS7cTyVZRMRPaDBMeZ099Zr5XkJzBt4hMwE6qy9wjYidPf6b71t8Vw9FYlLhAPdCgHNOoGW3ox92B22FZNjOh+Yf/JbbxHlWgfRYb39KjKc0ri/ySUY3uisX+TMQNGuWiBtNxoGbXyumv8AvzV5+G+KvYV7YCW3Z0a2stCAju1gamF/Od41r7W8CPvl9pYZJ0kwSADqd9B/FZOHwar/AGRJBMlTKsPPbMbb6fUHzWHL1U0qmuC+OBdjc824q9etLcNrI34lYyAQR6+NJB00OoHn55X5lUC1YZlsZM05njNJMRAg7+sfzXyeYWthVuW+oWOXMRCkR+IASDqPEGa+7fCxdtlr9kWlk9jd3g6gnVdxsfwiq3GE7lF2N47MwPijisuFuEQxkLmETGnbI/7p+lco4hy3ilw4xN61ksmChLKJzbQoJbbXWNK7PxHhiXML9mYApkzqBmlgRlJzeDAUx4getavm7AJc4ddKuyuQDlJkZlynLB0EKYke+9W9N1KhCMY92V5Mepts43gsMCMzD6f781mxWThOX8T0kb7NdCn5SVgEHUQToZBmslOXMSTHRI2PcyAQRmBnN6V7GuPmY9LK9jcNGoGnmvGxfKnT/SrLf5XxDKBkUZjEllgRrrE+PSvnDch3G06i5vRVLaesmNNYqDzQXckoSfY0uNAKq20/5TW05bw152HSsO67EoO0MNdWMLsRMn0rpfKHwwsFVa8jXSkHvOW2DAmRGsa6GZq94LhiZysKqFWBZTkCwPlhhIEkx/uMuTq18sUWRxVuzXckcJYYU2bzCVZo7SUHUJOQnQmdSdI1IrmXxV5BuYa8HtWgVuSfu5O249yNPEx9K7lxYfcratN02LSGQAkZSCT6SR/NV7mTBDprb612/wBKWBcqzBoIjNEkkkbmBArL40cDcu/8blqi8mx+esPhcK1ks191vBWhCkqWGq9wGgOo+tey82XyqJdcXbS5ZtuO1gnyho1MfvAma6NheD3WEFTIOYyQcsEsJn0J2/8AOp9G5bBH9mryCMq21YkMZMsVAAnXxV/vmJunuc8GS4Kdj+arfELttL9u1h7SlmkZoZ8oXuI1USCdPX6VZeGXzJfBYm5awqBjnMWyxAh3jcIukagmDPgGbnBLbNrhcMG00uKubbLGVYmPUdunjeqXzDxJbV1bVnJkt/Oir9yzbntJOn5nxrpSKjl2x7fu/wBx8u8jrXDfjDes2lbE2GZTc6a6w53yiTu5ynwANAT5q/cG58wmJIVLyq5E5XIB1jyDB3HmvzpgebUuOtzFlj0gelaQdhzabxox1lj42rPw3SZ2YsovXVObJkZEA0AiJVdBoILR6bWa54+f3/RHRGfB+ng3vU1wTl3nfGWSvSZr1kdoGWVY7TJH9Tbg/tXTeD8/i4oN7DXrZ8kAMnmTM7dp+ka7irY9TB7S2K3hkuC30rzsXg6hlIIOoI1FelaeSoV5Yi+EVmYgBQSSSAIAnc6CvSqh8TsYEweQ5h1XVQV9u7XQ6abRMTtuIZJaItnYq3RzPnLjzda4cRhblwXLnfkhk6Yy5F0JmFAmPU7TVa4vjbeGsF8HdTK5GVLjvcYHVXABbx7j61ZcLi2OJb7PikY20hrJUFCpgkAls2oJ8mPyFc05scfaWTIE6YyGDJY6tmOgMwwEeIrz8Edcqfq/qa5vStvQx+CmxnP2kdsSDmYajWO1TMmBr+teXFmtG6xsSLZ2BGWPXSTW15a5GxGMZRbXKrAkExqBIkAkaTpJIGvmug8E+EvShmKsw3ZtgZ2X1MTqPI3rRm6nFhdyf2KYY5SVFN5Yxd1rRtMGVBrbfVd5031GngHY1Y8NyzdLDryobUF9AY1khpI/Nav+Kxdnh1mLdkZ1QZ3CgEkxBltzqNdRv6VTW4/icbcAN1VkkAzkUAgAiYJEgbQZk7VjyZNXGxphGuSy4bkOEHfaKsBrl/ggLpXm3LS2SB8wOoIzKoMgfMGMGdtCPJFY2H4DZROpdu3rqmEVVfUvPgCY9N9pryxuDsIoL4XE2NND1UMwZEgmSACNY0rK1Bql/ZYnL9R73+H3iuUKlxPxC4D1U9MyruNN10M1jcLwV221kXcQty1ezkEOxy5AZ0OggiNvU+kbbhwR7K52uXGEFY1ZYjYg/wCmleWNwaOucyGLR1NM4IAIzCBmzCRB/XyMiyRjqgkW1J02ZnC8KrNcy9pQqqyCPkg5v1UD/Cd5rD6FzEnDWCVYrF24UVYCdwHiIYnLEawY2r5wOKOG6TXHEswRDoNIJ7hm2zlR9DqfNffKmGdHa6Hdmk22mCgAJAXSNo8jSferYJJW2Vy5Zum4lYbsvpdTVQoVgyu8Zio0lYyjeN4rBx+Fwgyf8teJzBMrtBE7bTO/6CaxOKC49zqZVHTuIIzEbuGJEzplg+N/0+OI4lHEuzZw0rpPcdBrts0EkirvFpJL8lah3NvYxOBzBFwinKQJaD2mDIOukwI95r34FzFY6iqLNu2SSg6ayM2mmYDcf+Kr3CmKZQdMyKPftkent+3tWHwpIuI5ZR3uwJ7dZA0BifG1R94lqbT4LPCVblj5m4sbl7pI1soxEbggwO+fQa19CxfZbgBUD1Md23d/e3H+k1pH4imHxL3MTcOwTYaljGUkwN9N/Sdqyv8A87tqLuWx3WkLHOcwCMMwACaNJAjUD3pLVllfmRpRVI32DDZVntIYmJB1BhpO/k+/11rFxfDSk/dBVZtHA7YPrtl08z+lUnG/EO81zEJba1mtmYtowLq1uQ/dMQ2WfSRvTm7na5ZwtosgLYhbe7sZy5Wuk2wQB5QjUGR7gRfSSlJKQ8SlaLpjsM9te29bAWGP3oYxE6jK3geD+da/qtccoLuGdJPcFPY2hOmpPtJ1jSqqMffwmBu3QoshSLgKgOxFwlEt+gQuJmZA8STWR8OcbibmFzNey5M0u0E5HJadRJAg7EQKl7rFRcl50PEd0ZHGeWMU6P8AZbtq4zCJti/ovkBYgGdN/Y1VMJ8JbiEPj79u0A6hlaSTmMA5vAncxtJ0racqcZa7hMRfvNce6928yCWKg3eig1nQglmjzBra8a4e7YzDYaw1w27Vxb2IYExq6sFJJ2yqzRvqPFbVOWNuCdeZU4qStmvxfw64egUvdaS7CLZZh+I93sMhHbW0wHDMHbxf2fD4QFxa65zdhUBkRQ3iIee2T2yd4r2F2wMR9se4FwmCzWbaQSrEgl2BOhYvltgDcpWNb4lasXJNxEv4wPcxbPcX7u3IeFgCQQuVT7epkR+OSabb/wDRSXBtGxKmzZe1ZBXEXhZTsXOAHe29wGIykIHEg7gDcVZMJwsl0AZ2B0bPM6GA2mgmJ+g96q/IeKvYx8/TdFym3YVdLaWg3dcYnYnKo9zoBoSOsYHh6Wgcg1OpPkkAD+BTH0rk91scnlSWx72LQUADQCvSopXrpUqMZNUX4ohjbshScpchsuadswMg6DMon2NXmql8TLY+xklWaGUQmbN3HKPlInU/6HY09Qm8bosxupI5cuFJtG5dyvbBUBrZYvImUbOSRJJ1J8jTYnkWMI6j5QwGdoD/ADgSYDe/r712LCWu27svZoVMm20yCbZHcus7aHXzXIuK4fJeuLmZoY6tMmdZM777+azdE95Iu6hbI3nK3ODYeLdwnp6wV+Zcxn/Es6la6/y/zV1EGR0dGIUBmhJI0Af8GoiGG5OtcC4fgLl5xbsoXc7KInT61lp9qwbK331gkyDqobLsY2Ya++9Tz9Jjyy+pCGVxR+neYeTlxSqU6akiHBkhhA8qYkQNYnSqVxD4clGItPcsyexXhpA3Mg+NPcSarfKnMGLCZ8TduWgTNvpsbbv69pUqwEDX31mrEeZGvm090MWUMoa4oJIYglZRVn5RsJrFn0xul+OC/HqfccJ5Tx1pmZLPVQxu1sA+dDn1Igdw28Heo4v8N3CNeZ3twZh26jjQgAMskiWGg10qw8K49eS2iWLNtUBMKlvKoky2hO5JJM+TWa3Hbvy3LgDH8ACs5/whSTWKXV4Ybx1N/QvUMj5orHDMHaVcluxeFxRq1lp91kGBsZg+3tU3+YLdqRiUe4JEEBQ8zKkgmdBvB/DpWzvhApnOqn5QjMuZtoCIRrFVtORPtNwM1xLSnRbT35MDfsUyxgzBOnpUcDWeW6a/fUlJ6FybHFYzNaU2lS4hZSmmYNlElTI7djof9Dh8s41beIu2nDBLidRAO5Q4IkLqZkGf8Otb48pLg8gBuG0cqyIChvBygdv1JNVLH4u1bPcSWRs33ZBcAiTAzSZOWI9vWrowcHoqyFqSssf2g38QgZiiKZYgAH5RlaNQCdVmNpFaziXE8PbFy27C6EgK8SwnMwzaEtrp5+XXaqniebbl+/0VI+UZchcG5orgiWkNEjKPfSTFYvHeH3vspxNtCuRwHyMT04LeCZy5miCNPNaMfTO1rfPBXLIq+HsWDG8SuMnWUjMCEIzhmQBoQCY+YyQZO49a0WE421zENZj+zLZCDrAIJBkgMVJkaT2+fObybh1u2zibhAOYqFMsCbYUlkyglBsIIOwII0rSCzhrHEXVrlxbLKWVrgYOjuAwzTqSDOv6+a0QxQWqFbohKb2Znc9G59msXbiDvdldgY1AzIsHuB+bXz058itj8PU683HygTDqFILrqCQvyH5iToNQdydNJ8ROZ0vpas2rgcKQ7FcuWcgUajc6t52iRNaLh3Nt6xZa0gtkMCoZlJdQf6TOmwj6VasUp4VGqZDxFGbZteUrTJxC4c/UNt2tmNrgYshJGoywNvEr6Vs/iTftDG4S2VIWyq52Ya9NnzASO45RPv8AnVY5T4ffu3wuGviy0auWKgD003Y6wPMGp4/wa/Yu/wDNZme5LKzmWdQcoYgnMs+jAGrXBeLd71wV29FUWznzmq2MKuDw9xL4dVLOrlsgDh1TbUyCYnQHathi+I2r2EtJhn6FogJcuMgtysH7pJ7mYlomD5Ou1cvNv08/qf8AKthhr9wNbdnLG0QbYcllXKQQAs7aCo+7xUUl23+5JZW22y7WeabeAGHtph+rkttmQsQMzwELAiA51LaSJjzFa63zriOhiLa20D4lnL3MxLKtw6qJGmVe0QdjtWge9nZ3aCXZnb3LEsfyk16YbPdbp2Lb3HOyWlLt+i6xrv71KOCCVtbnJZG+Gbng/Dbt6yLVy86YS2Gclx92WTugmNSJGhMD9K3nw4+GrY5lvX7WXCmX1IBuMCMug3WZ9NV9DrdeSfhXdFq1/wCqXAy226lrDp8qsdSbjRLkQIGgBneZrp9jDqihUUKqiAAIAAqxRf2K3I8OH8Mt2Vy2kCj2/asulKsSS4IE0qKV0E14YvCLcUqwkGD+YII/cCveorjVqgcm4ry+2EuubeRbebOXuiSuusERA1Ee2n05fzzy+zRiLLG4pHdAOigAqYgf3tBtHnev0vxvg4v2yvaJBU5gCCrCCCD+3uBVG4ly4jXGLi5abIw6ZVWtkgxKeAG6hmDtO1eVKM+nyalwa1JZI0z8/cEv4nutYRnm5owQDWdNW8fqK6dw/lJmK3+IXUvXVHar5UCQJIISQ8b7e9ZmF5RezbudOyLNzu+9w4t3FZV3yzqgBaIM7GZ0rV3OWL7MEusS5AabrN2hSe77wR6wLaLEfnXcubxXs9K9LZ2ENP1/o3TXsMoDNcLiYi2AqSPCmcnn9KkcVn+wwykyNbpI9PUZpAk7axuN60+H4W2e2FQNcZdGclBAIBlnknVpCTc23G59r+Evgi0QcxlTPaiZYktqYAI0UFjqO5azeBjfLv1/wW65G4vY+5l+8uz/AHbXYD6DQz/9hMbeK2vAAboARVAc6KgC543ZiNxtr/NUziDJYe7be4LxtIHNu3LO+c923blEgkTsJbO1fPE+bytlxZL58oTqWSWQ22h+xh3eCrEtEqQfeD6RTpLj8HVNo6013CYQMbtxWuxlOUZrgD6Qqrqg0/aTVC4nztg7NxThw33asbZZmuT2ldEHynN26mRroJrnOO4hh0xBUX2Nu8hzsmY5OpBKNrLrIlhlBByxMa2Pinw7L4VDYYJcUhwXI7pUCC6McohZDMB7xW5wxxUYy2Xb/ZQr37syeLcVxGOw7lrjXD0mcJlylR0u5VUGbgYzDbqQJGlVfkcW7l4BoS5alilzRGVRlcZjJU9xOUq2grc8o80JYRreJCLibTQQ5Km4NMplSA9wRlkkmIidqq3NvG2uYhbyvb6gLd1kQYByqWIGrETv4qyEJNyx1t2YlJbS/gsPxJ5et2z9ps3CrKLYKCXT0Uo34YgdpAGxFMT8SEuYd1ZnVnXZUXNtDLmjVTqAZ0GvtVM4tzNiMQoW9ckAAQqqgOWYJCgAnWsbhnDnv3rdq0hdnaAoIBPk6toNAdToKtj0/wACWTdoreWm3HuXjkzCXMJZbEYtLy4d1Nyyi9LvORiXBYlrcKqwYgg1qeOcn3P7S1f+2MbXWvNYtMba9ypCuNH3bwICHSt/zFhbaq9u1bdBYsXFi5e6x70/qzECBaHapju2FaLCcSvpw+30btxMzrZAVioz9RrgMDzCxNFJ3qj3DjtTNFj+A37BYXrLrlCkkqQIcSp18HadpEVhoNa6LhOc7+a6Dlup1LsLcAOYWQBb1jUm44ILTB+gieJ4DBko93DZS5yWbWDdeo6iR1LpPuS24+UTFSWVp1JHHj7o0HAee7+Eti1bSyyjMwzprnYznJ8kbD20rR4rHPdcveuM7ndnOY/vsNdhpWbzJawquFwTXmAEO17JBbT5AoGm8z66RXlwflvEYpguHw924T/SpA/U1OMY/MlycbfyvsYcxXvazMQqrJJ8CSa6ry18ALzw2OuraB/Ba7n/ADbYV1XlzkDBYEf8vh0zeXcZnMf3jVhCzivKPwdxWLyvePQtHXuWXI9h4/Ou38r8m4fA2wtlRIEFyAGPrt6mt7SuV5nLEUqaVI4KUpQClKUBFKUoBWHxLhVu+hS6mYH6gj3BGoOtZlK40nswtipY7kbzh7zqCuV7bmUuDLk19CV0kQdB6VUOLcKxtq8S3W6Bt9O4B2kgBkUh0OjBHYSMu+uwNdcoRWWXSxu47FyyvucL4hdxjmx0L1l2slhD3GtXXtOAkRqFP4c43KqfUV9Ly+95HbC4lrN242d1vw4DKZLA5jlaWglSykSIG1dN438PcHiWztZC3fFxO1h7iNK59xj4QY5bvUwuLBKfIS7K8ekQV8DTbSqn081VNfgsWWPdGr4fwu2jC1jVS3dObLdtXBlMq0orTn1EkW7inc5fAGkv37PC3Q4bE3b1kOC9i4pVhOmZLoy66bADSZrS8zct45TlxXUgEmGQKpY6Fu0AE+9VjE4K5PdJ+pJ/mrY4XzJ+q7EHk8kXjnPnnD4u1kWxh9AcjBG6gmAIJAyagSJP51WMPzliFsdAlblsCALq5iBpCgzOUZdBsK0ptEbg181dHFCMdNFbm27PW/iWdmZzmZtST61duFYHha2UTEPae9BuXH6l/pxMhFCAaxoRvO1UUITsDWRY4Zdf5Lbn6CpyV7cHE6PviuKt3LhazYWwhiLau7gf4nJOtWrkbE2cKly9fANxuy2H6LKoIksQ0spMECQAdp1rSYXlDEHEWbD2mR7x7A4yT9CdPb6kDzV/wHwBxlwzee1bH95ix/aajKmqOxVbsrNjiVvJiC95M9y01sxqGuBTbDCBs6ZTpoCDWq4fxNUw6IwZil/rADaFQhRm8d5/mu1cJ/4fMOkG/iHf2Rco/Uk1Z7nwz4dbsOnQRQylc7nMwnSQT5qGjknrRwPlfA3sT9zYsK1wCe49xLHMSNogwY9h6VeOHfA3GXjOLxKWlKhctsAkKNlEbKPT/Wt3w3lhmxmJOEw1p7aXFE4jPbBHQtjKogEHN3Bxpqw1mvZ0xSEk4K+j6wti9iQpymRDAFYI9fSKr16XdFjSapMxOWvhBYw/EnRkGIw62VbNd3W6WgKMsA9oJ18EV1nC4JLShbSKijwgAH7VQbHM+OwyzcwF5rZYhQzWutJ1AHcA8mfEwPNZvFebMR9huXbadG+QuRLqSVlgDIB+bISfIBjQ7GL6mGOtV7kHilLgudy8FiTvXyMSK5JwTmm+toZ87sXYnqOWbckkkxEsxGUaAAR6Va8NxwMAZyt5Gk/tNYsntNQk1Rr/AOPnp1Fya8o3YD86+1M1UFxQYyZP1gVsMLxAz2j/ACqWL2pGT3RTPpJRLBSvOy8gGvSvXTtWY3sKUpXQKUpQE0qKUBNKilATSopQE1EUpQHjisElxStxFdTuGAI/eq1xH4YYC7/04Q+tslf22q10oDn/AP8ApPA+er+o/wAqzsJ8I+Gp/wBNmP8AfYn9tquVK5QNHhuRsDb+TBWPzQN/NbaxgLafJbRf+1QP4Fe1K6Dnvxa4W4XC460JbB3Jf/2nILH6BkUn0BJ8VdeD8VTEWbd60ZVxPuPUH3B0rLuWwwIYAg6EHUEHcGqcnJl7Bu78Nv5VaT0bozIDvAO8bxJkTAMQBW007RNNNUy5ihWqynM9+2D9o4ffkbmxFwfpM/pO30mRztI0wGP/ADs5dPXUx5239qeJE5oZtsVZui4GtZCpEOrSCY2II2I+labmLmPFYbJkwSXOo2RT18qhjsGJTSa+jzi5iOH4uTG6QNTBkidhrXrjbNzG2Xs3MO1u3cXKxdhmg/0gGQfQ6RUXJdrJKPmVtv8A1W+y30w+GRgHthWusVQBoJUZBLMV1baAsear/MPIfGL3dcuWb3nKl0iPYBlA/euv4PCi2iovyqAB50Fe1ReBS5JLK1wcAsctcQsf2mEvR7AOPzykiK3XDmYEgWyjeUfUflGo+hH512WK8nwiEyUUn3UGsOb2ZDJwzdj9pTiqaOc2gTBbt+utbTAM24cnXaNKtV7g1pt0X8gKxrXLaK0hn3kidD+gmvPXsecJXFk59fGcd0ZnDnYoM2lZdfKrG1TX0WOLhFRZ5MnbsmlRSrDhNKilATSopQE0qKUBNKilATSopQE0qKUBNKilATSopQE1EUpQCKiKmlAIqAKmlAKmopQE0qKUBNKilATSopQE0qKUBNKilATSlKAUpSgFKUoBSlKAUpSgFKUoBSlKAUpSgFKUoBSlKAUpSgFKUoBSlKAUpSgFKUoBSlKA/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2" name="Group 13"/>
          <p:cNvGrpSpPr/>
          <p:nvPr/>
        </p:nvGrpSpPr>
        <p:grpSpPr>
          <a:xfrm>
            <a:off x="539552" y="764704"/>
            <a:ext cx="8208912" cy="617674"/>
            <a:chOff x="4" y="318429"/>
            <a:chExt cx="7804492" cy="617674"/>
          </a:xfrm>
          <a:scene3d>
            <a:camera prst="orthographicFront"/>
            <a:lightRig rig="flat" dir="t"/>
          </a:scene3d>
        </p:grpSpPr>
        <p:sp>
          <p:nvSpPr>
            <p:cNvPr id="11" name="Rectangle 10"/>
            <p:cNvSpPr/>
            <p:nvPr/>
          </p:nvSpPr>
          <p:spPr>
            <a:xfrm>
              <a:off x="4" y="318429"/>
              <a:ext cx="7804492" cy="617674"/>
            </a:xfrm>
            <a:prstGeom prst="rect">
              <a:avLst/>
            </a:prstGeom>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4" y="318429"/>
              <a:ext cx="7051427" cy="61767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tr-TR" sz="2800" kern="1200" dirty="0" smtClean="0"/>
                <a:t> </a:t>
              </a:r>
              <a:r>
                <a:rPr lang="tr-TR" sz="3200" b="1" kern="1200" dirty="0" smtClean="0"/>
                <a:t>Cost of Basic Needs Approach in Turkey </a:t>
              </a:r>
              <a:endParaRPr lang="tr-TR" sz="2800" b="1" kern="12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12113</TotalTime>
  <Words>1197</Words>
  <Application>Microsoft Office PowerPoint</Application>
  <PresentationFormat>Ekran Gösterisi (4:3)</PresentationFormat>
  <Paragraphs>215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tuik</dc:creator>
  <cp:lastModifiedBy>45409531168</cp:lastModifiedBy>
  <cp:revision>1249</cp:revision>
  <dcterms:created xsi:type="dcterms:W3CDTF">2006-12-22T08:39:23Z</dcterms:created>
  <dcterms:modified xsi:type="dcterms:W3CDTF">2013-11-15T11:53:07Z</dcterms:modified>
</cp:coreProperties>
</file>