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notesSlides/notesSlide8.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257" r:id="rId3"/>
    <p:sldId id="259" r:id="rId4"/>
    <p:sldId id="265" r:id="rId5"/>
    <p:sldId id="267" r:id="rId6"/>
    <p:sldId id="264" r:id="rId7"/>
    <p:sldId id="262" r:id="rId8"/>
    <p:sldId id="270" r:id="rId9"/>
    <p:sldId id="271" r:id="rId10"/>
    <p:sldId id="269" r:id="rId11"/>
    <p:sldId id="272" r:id="rId12"/>
    <p:sldId id="274" r:id="rId13"/>
    <p:sldId id="275" r:id="rId14"/>
    <p:sldId id="276" r:id="rId15"/>
    <p:sldId id="277" r:id="rId16"/>
    <p:sldId id="278" r:id="rId17"/>
    <p:sldId id="273" r:id="rId18"/>
    <p:sldId id="279" r:id="rId19"/>
    <p:sldId id="280" r:id="rId20"/>
    <p:sldId id="281" r:id="rId21"/>
    <p:sldId id="282" r:id="rId22"/>
    <p:sldId id="283" r:id="rId23"/>
    <p:sldId id="284" r:id="rId24"/>
    <p:sldId id="285" r:id="rId25"/>
    <p:sldId id="26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4484" autoAdjust="0"/>
  </p:normalViewPr>
  <p:slideViewPr>
    <p:cSldViewPr>
      <p:cViewPr varScale="1">
        <p:scale>
          <a:sx n="77" d="100"/>
          <a:sy n="77" d="100"/>
        </p:scale>
        <p:origin x="-87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D:\UNECE_Poverty\Book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UNECE_Poverty\Book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UNECE_Poverty\Book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UNECE_Poverty\Book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UNECE_Poverty\Book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UNECE_Poverty\Book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UNECE_Poverty\Book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UNECE_Poverty\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explosion val="25"/>
          <c:dLbls>
            <c:dLbl>
              <c:idx val="3"/>
              <c:layout>
                <c:manualLayout>
                  <c:x val="0.15887878787878792"/>
                  <c:y val="4.4572466245181739E-3"/>
                </c:manualLayout>
              </c:layout>
              <c:showVal val="1"/>
              <c:showCatName val="1"/>
            </c:dLbl>
            <c:dLbl>
              <c:idx val="4"/>
              <c:layout>
                <c:manualLayout>
                  <c:x val="2.0874671916010515E-2"/>
                  <c:y val="6.3068384496384718E-3"/>
                </c:manualLayout>
              </c:layout>
              <c:showVal val="1"/>
              <c:showCatName val="1"/>
            </c:dLbl>
            <c:dLbl>
              <c:idx val="9"/>
              <c:layout>
                <c:manualLayout>
                  <c:x val="3.5390718205678851E-2"/>
                  <c:y val="-2.4368488534762457E-2"/>
                </c:manualLayout>
              </c:layout>
              <c:showVal val="1"/>
              <c:showCatName val="1"/>
            </c:dLbl>
            <c:dLbl>
              <c:idx val="10"/>
              <c:layout>
                <c:manualLayout>
                  <c:x val="8.5468265330470153E-2"/>
                  <c:y val="0"/>
                </c:manualLayout>
              </c:layout>
              <c:showVal val="1"/>
              <c:showCatName val="1"/>
            </c:dLbl>
            <c:txPr>
              <a:bodyPr/>
              <a:lstStyle/>
              <a:p>
                <a:pPr>
                  <a:defRPr lang="ru-RU" sz="1800">
                    <a:latin typeface="Times New Roman" pitchFamily="18" charset="0"/>
                    <a:cs typeface="Times New Roman" pitchFamily="18" charset="0"/>
                  </a:defRPr>
                </a:pPr>
                <a:endParaRPr lang="en-US"/>
              </a:p>
            </c:txPr>
            <c:showVal val="1"/>
            <c:showCatName val="1"/>
            <c:showLeaderLines val="1"/>
          </c:dLbls>
          <c:cat>
            <c:strRef>
              <c:f>Sheet3!$B$2:$B$12</c:f>
              <c:strCache>
                <c:ptCount val="11"/>
                <c:pt idx="0">
                  <c:v>Vegetables</c:v>
                </c:pt>
                <c:pt idx="1">
                  <c:v>Fruit</c:v>
                </c:pt>
                <c:pt idx="2">
                  <c:v>Bread and cereals</c:v>
                </c:pt>
                <c:pt idx="3">
                  <c:v>Sugar, jam</c:v>
                </c:pt>
                <c:pt idx="4">
                  <c:v>Coffee, tea and cocoa</c:v>
                </c:pt>
                <c:pt idx="5">
                  <c:v>Non-alcoholic drinks</c:v>
                </c:pt>
                <c:pt idx="6">
                  <c:v>Meat </c:v>
                </c:pt>
                <c:pt idx="7">
                  <c:v>Milk, cheese and eggs</c:v>
                </c:pt>
                <c:pt idx="8">
                  <c:v>Fish</c:v>
                </c:pt>
                <c:pt idx="9">
                  <c:v>Oils and fats</c:v>
                </c:pt>
                <c:pt idx="10">
                  <c:v>Food products, n.e.c</c:v>
                </c:pt>
              </c:strCache>
            </c:strRef>
          </c:cat>
          <c:val>
            <c:numRef>
              <c:f>Sheet3!$C$2:$C$12</c:f>
              <c:numCache>
                <c:formatCode>General</c:formatCode>
                <c:ptCount val="11"/>
                <c:pt idx="0">
                  <c:v>17.399999999999999</c:v>
                </c:pt>
                <c:pt idx="1">
                  <c:v>4.3</c:v>
                </c:pt>
                <c:pt idx="2">
                  <c:v>32.4</c:v>
                </c:pt>
                <c:pt idx="3">
                  <c:v>3.8</c:v>
                </c:pt>
                <c:pt idx="4">
                  <c:v>3.3</c:v>
                </c:pt>
                <c:pt idx="5">
                  <c:v>0.4</c:v>
                </c:pt>
                <c:pt idx="6">
                  <c:v>10.200000000000001</c:v>
                </c:pt>
                <c:pt idx="7">
                  <c:v>18.5</c:v>
                </c:pt>
                <c:pt idx="8">
                  <c:v>0.5</c:v>
                </c:pt>
                <c:pt idx="9">
                  <c:v>8.1</c:v>
                </c:pt>
                <c:pt idx="10">
                  <c:v>1.1000000000000001</c:v>
                </c:pt>
              </c:numCache>
            </c:numRef>
          </c:val>
        </c:ser>
        <c:firstSliceAng val="0"/>
      </c:pieChart>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dLbls>
            <c:txPr>
              <a:bodyPr/>
              <a:lstStyle/>
              <a:p>
                <a:pPr>
                  <a:defRPr lang="ru-RU" sz="1600">
                    <a:latin typeface="Times New Roman" pitchFamily="18" charset="0"/>
                    <a:cs typeface="Times New Roman" pitchFamily="18" charset="0"/>
                  </a:defRPr>
                </a:pPr>
                <a:endParaRPr lang="en-US"/>
              </a:p>
            </c:txPr>
            <c:showVal val="1"/>
            <c:showCatName val="1"/>
            <c:showLeaderLines val="1"/>
          </c:dLbls>
          <c:cat>
            <c:strRef>
              <c:f>Sheet3!$C$29:$C$30</c:f>
              <c:strCache>
                <c:ptCount val="2"/>
                <c:pt idx="0">
                  <c:v>Food and non-alcoholic beverages</c:v>
                </c:pt>
                <c:pt idx="1">
                  <c:v>Non food and services</c:v>
                </c:pt>
              </c:strCache>
            </c:strRef>
          </c:cat>
          <c:val>
            <c:numRef>
              <c:f>Sheet3!$D$29:$D$30</c:f>
              <c:numCache>
                <c:formatCode>General</c:formatCode>
                <c:ptCount val="2"/>
                <c:pt idx="0">
                  <c:v>69.3</c:v>
                </c:pt>
                <c:pt idx="1">
                  <c:v>30.7</c:v>
                </c:pt>
              </c:numCache>
            </c:numRef>
          </c:val>
        </c:ser>
        <c:firstSliceAng val="0"/>
      </c:pieChart>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dLbls>
            <c:txPr>
              <a:bodyPr/>
              <a:lstStyle/>
              <a:p>
                <a:pPr>
                  <a:defRPr lang="ru-RU" sz="1800">
                    <a:latin typeface="Times New Roman" pitchFamily="18" charset="0"/>
                    <a:cs typeface="Times New Roman" pitchFamily="18" charset="0"/>
                  </a:defRPr>
                </a:pPr>
                <a:endParaRPr lang="en-US"/>
              </a:p>
            </c:txPr>
            <c:showVal val="1"/>
            <c:showCatName val="1"/>
            <c:showLeaderLines val="1"/>
          </c:dLbls>
          <c:cat>
            <c:strRef>
              <c:f>Sheet3!$C$35:$C$36</c:f>
              <c:strCache>
                <c:ptCount val="2"/>
                <c:pt idx="0">
                  <c:v>Food and non-alcoholic beverages</c:v>
                </c:pt>
                <c:pt idx="1">
                  <c:v>Non food and services</c:v>
                </c:pt>
              </c:strCache>
            </c:strRef>
          </c:cat>
          <c:val>
            <c:numRef>
              <c:f>Sheet3!$D$35:$D$36</c:f>
              <c:numCache>
                <c:formatCode>General</c:formatCode>
                <c:ptCount val="2"/>
                <c:pt idx="0">
                  <c:v>56.5</c:v>
                </c:pt>
                <c:pt idx="1">
                  <c:v>43.5</c:v>
                </c:pt>
              </c:numCache>
            </c:numRef>
          </c:val>
        </c:ser>
        <c:firstSliceAng val="0"/>
      </c:pieChart>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view3D>
      <c:rAngAx val="1"/>
    </c:view3D>
    <c:sideWall>
      <c:spPr>
        <a:noFill/>
        <a:ln w="25400">
          <a:noFill/>
        </a:ln>
      </c:spPr>
    </c:sideWall>
    <c:backWall>
      <c:spPr>
        <a:noFill/>
        <a:ln w="25400">
          <a:noFill/>
        </a:ln>
      </c:spPr>
    </c:backWall>
    <c:plotArea>
      <c:layout/>
      <c:bar3DChart>
        <c:barDir val="col"/>
        <c:grouping val="clustered"/>
        <c:ser>
          <c:idx val="0"/>
          <c:order val="0"/>
          <c:tx>
            <c:strRef>
              <c:f>Sheet1!$A$3</c:f>
              <c:strCache>
                <c:ptCount val="1"/>
                <c:pt idx="0">
                  <c:v>Urban areas</c:v>
                </c:pt>
              </c:strCache>
            </c:strRef>
          </c:tx>
          <c:dLbls>
            <c:txPr>
              <a:bodyPr/>
              <a:lstStyle/>
              <a:p>
                <a:pPr>
                  <a:defRPr lang="ru-RU" sz="1400">
                    <a:latin typeface="Times New Roman" pitchFamily="18" charset="0"/>
                    <a:cs typeface="Times New Roman" pitchFamily="18" charset="0"/>
                  </a:defRPr>
                </a:pPr>
                <a:endParaRPr lang="en-US"/>
              </a:p>
            </c:txPr>
            <c:showVal val="1"/>
          </c:dLbls>
          <c:cat>
            <c:multiLvlStrRef>
              <c:f>Sheet1!$B$1:$G$2</c:f>
              <c:multiLvlStrCache>
                <c:ptCount val="6"/>
                <c:lvl>
                  <c:pt idx="0">
                    <c:v>Extremely poor</c:v>
                  </c:pt>
                  <c:pt idx="1">
                    <c:v>Very poor</c:v>
                  </c:pt>
                  <c:pt idx="2">
                    <c:v>Poor</c:v>
                  </c:pt>
                  <c:pt idx="3">
                    <c:v>Extremely poor</c:v>
                  </c:pt>
                  <c:pt idx="4">
                    <c:v>Very poor</c:v>
                  </c:pt>
                  <c:pt idx="5">
                    <c:v>Poor</c:v>
                  </c:pt>
                </c:lvl>
                <c:lvl>
                  <c:pt idx="0">
                    <c:v>2008</c:v>
                  </c:pt>
                  <c:pt idx="3">
                    <c:v>2011</c:v>
                  </c:pt>
                </c:lvl>
              </c:multiLvlStrCache>
            </c:multiLvlStrRef>
          </c:cat>
          <c:val>
            <c:numRef>
              <c:f>Sheet1!$B$3:$G$3</c:f>
              <c:numCache>
                <c:formatCode>General</c:formatCode>
                <c:ptCount val="6"/>
                <c:pt idx="0">
                  <c:v>1.9000000000000001</c:v>
                </c:pt>
                <c:pt idx="1">
                  <c:v>13</c:v>
                </c:pt>
                <c:pt idx="2">
                  <c:v>27.6</c:v>
                </c:pt>
                <c:pt idx="3">
                  <c:v>4.5999999999999996</c:v>
                </c:pt>
                <c:pt idx="4">
                  <c:v>21.3</c:v>
                </c:pt>
                <c:pt idx="5">
                  <c:v>35.200000000000003</c:v>
                </c:pt>
              </c:numCache>
            </c:numRef>
          </c:val>
        </c:ser>
        <c:ser>
          <c:idx val="1"/>
          <c:order val="1"/>
          <c:tx>
            <c:strRef>
              <c:f>Sheet1!$A$4</c:f>
              <c:strCache>
                <c:ptCount val="1"/>
                <c:pt idx="0">
                  <c:v>Yerevan</c:v>
                </c:pt>
              </c:strCache>
            </c:strRef>
          </c:tx>
          <c:dLbls>
            <c:dLbl>
              <c:idx val="0"/>
              <c:layout>
                <c:manualLayout>
                  <c:x val="-1.3333333333333346E-3"/>
                  <c:y val="3.4509803921568626E-2"/>
                </c:manualLayout>
              </c:layout>
              <c:showVal val="1"/>
            </c:dLbl>
            <c:dLbl>
              <c:idx val="3"/>
              <c:layout>
                <c:manualLayout>
                  <c:x val="5.3333333333332941E-3"/>
                  <c:y val="-6.2745098039215753E-3"/>
                </c:manualLayout>
              </c:layout>
              <c:showVal val="1"/>
            </c:dLbl>
            <c:txPr>
              <a:bodyPr/>
              <a:lstStyle/>
              <a:p>
                <a:pPr>
                  <a:defRPr lang="ru-RU" sz="1400"/>
                </a:pPr>
                <a:endParaRPr lang="en-US"/>
              </a:p>
            </c:txPr>
            <c:showVal val="1"/>
          </c:dLbls>
          <c:cat>
            <c:multiLvlStrRef>
              <c:f>Sheet1!$B$1:$G$2</c:f>
              <c:multiLvlStrCache>
                <c:ptCount val="6"/>
                <c:lvl>
                  <c:pt idx="0">
                    <c:v>Extremely poor</c:v>
                  </c:pt>
                  <c:pt idx="1">
                    <c:v>Very poor</c:v>
                  </c:pt>
                  <c:pt idx="2">
                    <c:v>Poor</c:v>
                  </c:pt>
                  <c:pt idx="3">
                    <c:v>Extremely poor</c:v>
                  </c:pt>
                  <c:pt idx="4">
                    <c:v>Very poor</c:v>
                  </c:pt>
                  <c:pt idx="5">
                    <c:v>Poor</c:v>
                  </c:pt>
                </c:lvl>
                <c:lvl>
                  <c:pt idx="0">
                    <c:v>2008</c:v>
                  </c:pt>
                  <c:pt idx="3">
                    <c:v>2011</c:v>
                  </c:pt>
                </c:lvl>
              </c:multiLvlStrCache>
            </c:multiLvlStrRef>
          </c:cat>
          <c:val>
            <c:numRef>
              <c:f>Sheet1!$B$4:$G$4</c:f>
              <c:numCache>
                <c:formatCode>General</c:formatCode>
                <c:ptCount val="6"/>
                <c:pt idx="0">
                  <c:v>1.1000000000000001</c:v>
                </c:pt>
                <c:pt idx="1">
                  <c:v>8.1</c:v>
                </c:pt>
                <c:pt idx="2">
                  <c:v>20.100000000000001</c:v>
                </c:pt>
                <c:pt idx="3">
                  <c:v>2.7</c:v>
                </c:pt>
                <c:pt idx="4">
                  <c:v>14.5</c:v>
                </c:pt>
                <c:pt idx="5">
                  <c:v>27.5</c:v>
                </c:pt>
              </c:numCache>
            </c:numRef>
          </c:val>
        </c:ser>
        <c:ser>
          <c:idx val="2"/>
          <c:order val="2"/>
          <c:tx>
            <c:strRef>
              <c:f>Sheet1!$A$5</c:f>
              <c:strCache>
                <c:ptCount val="1"/>
                <c:pt idx="0">
                  <c:v>Rural areas</c:v>
                </c:pt>
              </c:strCache>
            </c:strRef>
          </c:tx>
          <c:dLbls>
            <c:dLbl>
              <c:idx val="0"/>
              <c:layout>
                <c:manualLayout>
                  <c:x val="2.6666666666666692E-3"/>
                  <c:y val="2.8235294117647081E-2"/>
                </c:manualLayout>
              </c:layout>
              <c:showVal val="1"/>
            </c:dLbl>
            <c:dLbl>
              <c:idx val="1"/>
              <c:layout>
                <c:manualLayout>
                  <c:x val="-3.9999999999999801E-3"/>
                  <c:y val="3.137254901960785E-2"/>
                </c:manualLayout>
              </c:layout>
              <c:showVal val="1"/>
            </c:dLbl>
            <c:dLbl>
              <c:idx val="2"/>
              <c:layout>
                <c:manualLayout>
                  <c:x val="-5.3333333333333453E-3"/>
                  <c:y val="5.0196078431372554E-2"/>
                </c:manualLayout>
              </c:layout>
              <c:showVal val="1"/>
            </c:dLbl>
            <c:dLbl>
              <c:idx val="4"/>
              <c:layout>
                <c:manualLayout>
                  <c:x val="0"/>
                  <c:y val="5.9607843137254896E-2"/>
                </c:manualLayout>
              </c:layout>
              <c:showVal val="1"/>
            </c:dLbl>
            <c:dLbl>
              <c:idx val="5"/>
              <c:layout>
                <c:manualLayout>
                  <c:x val="-2.6666666666666692E-3"/>
                  <c:y val="4.7058823529411813E-2"/>
                </c:manualLayout>
              </c:layout>
              <c:showVal val="1"/>
            </c:dLbl>
            <c:txPr>
              <a:bodyPr/>
              <a:lstStyle/>
              <a:p>
                <a:pPr>
                  <a:defRPr lang="ru-RU" sz="1400">
                    <a:latin typeface="Times New Roman" pitchFamily="18" charset="0"/>
                    <a:cs typeface="Times New Roman" pitchFamily="18" charset="0"/>
                  </a:defRPr>
                </a:pPr>
                <a:endParaRPr lang="en-US"/>
              </a:p>
            </c:txPr>
            <c:showVal val="1"/>
          </c:dLbls>
          <c:cat>
            <c:multiLvlStrRef>
              <c:f>Sheet1!$B$1:$G$2</c:f>
              <c:multiLvlStrCache>
                <c:ptCount val="6"/>
                <c:lvl>
                  <c:pt idx="0">
                    <c:v>Extremely poor</c:v>
                  </c:pt>
                  <c:pt idx="1">
                    <c:v>Very poor</c:v>
                  </c:pt>
                  <c:pt idx="2">
                    <c:v>Poor</c:v>
                  </c:pt>
                  <c:pt idx="3">
                    <c:v>Extremely poor</c:v>
                  </c:pt>
                  <c:pt idx="4">
                    <c:v>Very poor</c:v>
                  </c:pt>
                  <c:pt idx="5">
                    <c:v>Poor</c:v>
                  </c:pt>
                </c:lvl>
                <c:lvl>
                  <c:pt idx="0">
                    <c:v>2008</c:v>
                  </c:pt>
                  <c:pt idx="3">
                    <c:v>2011</c:v>
                  </c:pt>
                </c:lvl>
              </c:multiLvlStrCache>
            </c:multiLvlStrRef>
          </c:cat>
          <c:val>
            <c:numRef>
              <c:f>Sheet1!$B$5:$G$5</c:f>
              <c:numCache>
                <c:formatCode>General</c:formatCode>
                <c:ptCount val="6"/>
                <c:pt idx="0">
                  <c:v>1.2</c:v>
                </c:pt>
                <c:pt idx="1">
                  <c:v>11.9</c:v>
                </c:pt>
                <c:pt idx="2">
                  <c:v>27.5</c:v>
                </c:pt>
                <c:pt idx="3">
                  <c:v>2.2000000000000002</c:v>
                </c:pt>
                <c:pt idx="4">
                  <c:v>17.5</c:v>
                </c:pt>
                <c:pt idx="5">
                  <c:v>34.5</c:v>
                </c:pt>
              </c:numCache>
            </c:numRef>
          </c:val>
        </c:ser>
        <c:ser>
          <c:idx val="3"/>
          <c:order val="3"/>
          <c:tx>
            <c:strRef>
              <c:f>Sheet1!$A$6</c:f>
              <c:strCache>
                <c:ptCount val="1"/>
                <c:pt idx="0">
                  <c:v>Total</c:v>
                </c:pt>
              </c:strCache>
            </c:strRef>
          </c:tx>
          <c:dLbls>
            <c:dLbl>
              <c:idx val="0"/>
              <c:layout>
                <c:manualLayout>
                  <c:x val="8.0000000000000123E-3"/>
                  <c:y val="3.1372549019607842E-3"/>
                </c:manualLayout>
              </c:layout>
              <c:showVal val="1"/>
            </c:dLbl>
            <c:dLbl>
              <c:idx val="2"/>
              <c:layout>
                <c:manualLayout>
                  <c:x val="5.3333333333333453E-3"/>
                  <c:y val="6.2745098039215753E-3"/>
                </c:manualLayout>
              </c:layout>
              <c:showVal val="1"/>
            </c:dLbl>
            <c:dLbl>
              <c:idx val="4"/>
              <c:layout>
                <c:manualLayout>
                  <c:x val="5.3333333333333453E-3"/>
                  <c:y val="9.4117647058823643E-3"/>
                </c:manualLayout>
              </c:layout>
              <c:showVal val="1"/>
            </c:dLbl>
            <c:dLbl>
              <c:idx val="8"/>
              <c:layout>
                <c:manualLayout>
                  <c:x val="6.6666666666666714E-3"/>
                  <c:y val="2.8235294117647081E-2"/>
                </c:manualLayout>
              </c:layout>
              <c:showVal val="1"/>
            </c:dLbl>
            <c:txPr>
              <a:bodyPr/>
              <a:lstStyle/>
              <a:p>
                <a:pPr>
                  <a:defRPr lang="ru-RU" sz="1400">
                    <a:latin typeface="Times New Roman" pitchFamily="18" charset="0"/>
                    <a:cs typeface="Times New Roman" pitchFamily="18" charset="0"/>
                  </a:defRPr>
                </a:pPr>
                <a:endParaRPr lang="en-US"/>
              </a:p>
            </c:txPr>
            <c:showVal val="1"/>
          </c:dLbls>
          <c:cat>
            <c:multiLvlStrRef>
              <c:f>Sheet1!$B$1:$G$2</c:f>
              <c:multiLvlStrCache>
                <c:ptCount val="6"/>
                <c:lvl>
                  <c:pt idx="0">
                    <c:v>Extremely poor</c:v>
                  </c:pt>
                  <c:pt idx="1">
                    <c:v>Very poor</c:v>
                  </c:pt>
                  <c:pt idx="2">
                    <c:v>Poor</c:v>
                  </c:pt>
                  <c:pt idx="3">
                    <c:v>Extremely poor</c:v>
                  </c:pt>
                  <c:pt idx="4">
                    <c:v>Very poor</c:v>
                  </c:pt>
                  <c:pt idx="5">
                    <c:v>Poor</c:v>
                  </c:pt>
                </c:lvl>
                <c:lvl>
                  <c:pt idx="0">
                    <c:v>2008</c:v>
                  </c:pt>
                  <c:pt idx="3">
                    <c:v>2011</c:v>
                  </c:pt>
                </c:lvl>
              </c:multiLvlStrCache>
            </c:multiLvlStrRef>
          </c:cat>
          <c:val>
            <c:numRef>
              <c:f>Sheet1!$B$6:$G$6</c:f>
              <c:numCache>
                <c:formatCode>General</c:formatCode>
                <c:ptCount val="6"/>
                <c:pt idx="0">
                  <c:v>1.6</c:v>
                </c:pt>
                <c:pt idx="1">
                  <c:v>12.6</c:v>
                </c:pt>
                <c:pt idx="2">
                  <c:v>27.6</c:v>
                </c:pt>
                <c:pt idx="3">
                  <c:v>3.7</c:v>
                </c:pt>
                <c:pt idx="4">
                  <c:v>19.899999999999999</c:v>
                </c:pt>
                <c:pt idx="5">
                  <c:v>35</c:v>
                </c:pt>
              </c:numCache>
            </c:numRef>
          </c:val>
        </c:ser>
        <c:shape val="box"/>
        <c:axId val="60933632"/>
        <c:axId val="60935168"/>
        <c:axId val="0"/>
      </c:bar3DChart>
      <c:catAx>
        <c:axId val="60933632"/>
        <c:scaling>
          <c:orientation val="minMax"/>
        </c:scaling>
        <c:axPos val="b"/>
        <c:tickLblPos val="nextTo"/>
        <c:txPr>
          <a:bodyPr/>
          <a:lstStyle/>
          <a:p>
            <a:pPr>
              <a:defRPr lang="ru-RU" sz="1800">
                <a:latin typeface="Times New Roman" pitchFamily="18" charset="0"/>
                <a:cs typeface="Times New Roman" pitchFamily="18" charset="0"/>
              </a:defRPr>
            </a:pPr>
            <a:endParaRPr lang="en-US"/>
          </a:p>
        </c:txPr>
        <c:crossAx val="60935168"/>
        <c:crosses val="autoZero"/>
        <c:auto val="1"/>
        <c:lblAlgn val="ctr"/>
        <c:lblOffset val="100"/>
      </c:catAx>
      <c:valAx>
        <c:axId val="60935168"/>
        <c:scaling>
          <c:orientation val="minMax"/>
        </c:scaling>
        <c:axPos val="l"/>
        <c:majorGridlines/>
        <c:numFmt formatCode="General" sourceLinked="1"/>
        <c:tickLblPos val="nextTo"/>
        <c:txPr>
          <a:bodyPr/>
          <a:lstStyle/>
          <a:p>
            <a:pPr>
              <a:defRPr lang="ru-RU"/>
            </a:pPr>
            <a:endParaRPr lang="en-US"/>
          </a:p>
        </c:txPr>
        <c:crossAx val="60933632"/>
        <c:crosses val="autoZero"/>
        <c:crossBetween val="between"/>
      </c:valAx>
    </c:plotArea>
    <c:legend>
      <c:legendPos val="b"/>
      <c:layout/>
      <c:txPr>
        <a:bodyPr/>
        <a:lstStyle/>
        <a:p>
          <a:pPr>
            <a:defRPr lang="ru-RU" sz="1400">
              <a:latin typeface="Times New Roman" pitchFamily="18" charset="0"/>
              <a:cs typeface="Times New Roman" pitchFamily="18" charset="0"/>
            </a:defRPr>
          </a:pPr>
          <a:endParaRPr lang="en-US"/>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Sheet2!$A$4</c:f>
              <c:strCache>
                <c:ptCount val="1"/>
                <c:pt idx="0">
                  <c:v>2008</c:v>
                </c:pt>
              </c:strCache>
            </c:strRef>
          </c:tx>
          <c:dLbls>
            <c:txPr>
              <a:bodyPr/>
              <a:lstStyle/>
              <a:p>
                <a:pPr>
                  <a:defRPr lang="ru-RU">
                    <a:latin typeface="Times New Roman" pitchFamily="18" charset="0"/>
                    <a:cs typeface="Times New Roman" pitchFamily="18" charset="0"/>
                  </a:defRPr>
                </a:pPr>
                <a:endParaRPr lang="en-US"/>
              </a:p>
            </c:txPr>
            <c:showVal val="1"/>
          </c:dLbls>
          <c:cat>
            <c:strRef>
              <c:f>Sheet2!$B$3:$C$3</c:f>
              <c:strCache>
                <c:ptCount val="2"/>
                <c:pt idx="0">
                  <c:v>Poverty gap</c:v>
                </c:pt>
                <c:pt idx="1">
                  <c:v>Poverty severity </c:v>
                </c:pt>
              </c:strCache>
            </c:strRef>
          </c:cat>
          <c:val>
            <c:numRef>
              <c:f>Sheet2!$B$4:$C$4</c:f>
              <c:numCache>
                <c:formatCode>General</c:formatCode>
                <c:ptCount val="2"/>
                <c:pt idx="0">
                  <c:v>5.0999999999999996</c:v>
                </c:pt>
                <c:pt idx="1">
                  <c:v>1.4</c:v>
                </c:pt>
              </c:numCache>
            </c:numRef>
          </c:val>
        </c:ser>
        <c:ser>
          <c:idx val="1"/>
          <c:order val="1"/>
          <c:tx>
            <c:strRef>
              <c:f>Sheet2!$A$5</c:f>
              <c:strCache>
                <c:ptCount val="1"/>
                <c:pt idx="0">
                  <c:v>2011</c:v>
                </c:pt>
              </c:strCache>
            </c:strRef>
          </c:tx>
          <c:dLbls>
            <c:txPr>
              <a:bodyPr/>
              <a:lstStyle/>
              <a:p>
                <a:pPr>
                  <a:defRPr lang="ru-RU">
                    <a:latin typeface="Times New Roman" pitchFamily="18" charset="0"/>
                    <a:cs typeface="Times New Roman" pitchFamily="18" charset="0"/>
                  </a:defRPr>
                </a:pPr>
                <a:endParaRPr lang="en-US"/>
              </a:p>
            </c:txPr>
            <c:showVal val="1"/>
          </c:dLbls>
          <c:cat>
            <c:strRef>
              <c:f>Sheet2!$B$3:$C$3</c:f>
              <c:strCache>
                <c:ptCount val="2"/>
                <c:pt idx="0">
                  <c:v>Poverty gap</c:v>
                </c:pt>
                <c:pt idx="1">
                  <c:v>Poverty severity </c:v>
                </c:pt>
              </c:strCache>
            </c:strRef>
          </c:cat>
          <c:val>
            <c:numRef>
              <c:f>Sheet2!$B$5:$C$5</c:f>
              <c:numCache>
                <c:formatCode>General</c:formatCode>
                <c:ptCount val="2"/>
                <c:pt idx="0">
                  <c:v>7.9</c:v>
                </c:pt>
                <c:pt idx="1">
                  <c:v>2.4</c:v>
                </c:pt>
              </c:numCache>
            </c:numRef>
          </c:val>
        </c:ser>
        <c:axId val="61387136"/>
        <c:axId val="61388672"/>
      </c:barChart>
      <c:catAx>
        <c:axId val="61387136"/>
        <c:scaling>
          <c:orientation val="minMax"/>
        </c:scaling>
        <c:axPos val="b"/>
        <c:tickLblPos val="nextTo"/>
        <c:txPr>
          <a:bodyPr/>
          <a:lstStyle/>
          <a:p>
            <a:pPr>
              <a:defRPr lang="ru-RU">
                <a:latin typeface="Times New Roman" pitchFamily="18" charset="0"/>
                <a:cs typeface="Times New Roman" pitchFamily="18" charset="0"/>
              </a:defRPr>
            </a:pPr>
            <a:endParaRPr lang="en-US"/>
          </a:p>
        </c:txPr>
        <c:crossAx val="61388672"/>
        <c:crosses val="autoZero"/>
        <c:auto val="1"/>
        <c:lblAlgn val="ctr"/>
        <c:lblOffset val="100"/>
      </c:catAx>
      <c:valAx>
        <c:axId val="61388672"/>
        <c:scaling>
          <c:orientation val="minMax"/>
        </c:scaling>
        <c:axPos val="l"/>
        <c:majorGridlines/>
        <c:numFmt formatCode="General" sourceLinked="1"/>
        <c:tickLblPos val="nextTo"/>
        <c:txPr>
          <a:bodyPr/>
          <a:lstStyle/>
          <a:p>
            <a:pPr>
              <a:defRPr lang="ru-RU"/>
            </a:pPr>
            <a:endParaRPr lang="en-US"/>
          </a:p>
        </c:txPr>
        <c:crossAx val="61387136"/>
        <c:crosses val="autoZero"/>
        <c:crossBetween val="between"/>
      </c:valAx>
    </c:plotArea>
    <c:legend>
      <c:legendPos val="b"/>
      <c:layout/>
      <c:txPr>
        <a:bodyPr/>
        <a:lstStyle/>
        <a:p>
          <a:pPr>
            <a:defRPr lang="ru-RU">
              <a:latin typeface="Times New Roman" pitchFamily="18" charset="0"/>
              <a:cs typeface="Times New Roman" pitchFamily="18" charset="0"/>
            </a:defRPr>
          </a:pPr>
          <a:endParaRPr lang="en-US"/>
        </a:p>
      </c:txPr>
    </c:legend>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Sheet4!$A$3</c:f>
              <c:strCache>
                <c:ptCount val="1"/>
              </c:strCache>
            </c:strRef>
          </c:tx>
          <c:cat>
            <c:multiLvlStrRef>
              <c:f>Sheet4!$B$1:$E$2</c:f>
              <c:multiLvlStrCache>
                <c:ptCount val="4"/>
                <c:lvl>
                  <c:pt idx="0">
                    <c:v>Extremely poor</c:v>
                  </c:pt>
                  <c:pt idx="1">
                    <c:v>Poor</c:v>
                  </c:pt>
                  <c:pt idx="2">
                    <c:v>Extremely poor</c:v>
                  </c:pt>
                  <c:pt idx="3">
                    <c:v>Poor</c:v>
                  </c:pt>
                </c:lvl>
                <c:lvl>
                  <c:pt idx="0">
                    <c:v>2008</c:v>
                  </c:pt>
                  <c:pt idx="2">
                    <c:v>2011</c:v>
                  </c:pt>
                </c:lvl>
              </c:multiLvlStrCache>
            </c:multiLvlStrRef>
          </c:cat>
          <c:val>
            <c:numRef>
              <c:f>Sheet4!$B$3:$E$3</c:f>
              <c:numCache>
                <c:formatCode>General</c:formatCode>
                <c:ptCount val="4"/>
              </c:numCache>
            </c:numRef>
          </c:val>
        </c:ser>
        <c:ser>
          <c:idx val="1"/>
          <c:order val="1"/>
          <c:tx>
            <c:strRef>
              <c:f>Sheet4!$A$4</c:f>
              <c:strCache>
                <c:ptCount val="1"/>
              </c:strCache>
            </c:strRef>
          </c:tx>
          <c:cat>
            <c:multiLvlStrRef>
              <c:f>Sheet4!$B$1:$E$2</c:f>
              <c:multiLvlStrCache>
                <c:ptCount val="4"/>
                <c:lvl>
                  <c:pt idx="0">
                    <c:v>Extremely poor</c:v>
                  </c:pt>
                  <c:pt idx="1">
                    <c:v>Poor</c:v>
                  </c:pt>
                  <c:pt idx="2">
                    <c:v>Extremely poor</c:v>
                  </c:pt>
                  <c:pt idx="3">
                    <c:v>Poor</c:v>
                  </c:pt>
                </c:lvl>
                <c:lvl>
                  <c:pt idx="0">
                    <c:v>2008</c:v>
                  </c:pt>
                  <c:pt idx="2">
                    <c:v>2011</c:v>
                  </c:pt>
                </c:lvl>
              </c:multiLvlStrCache>
            </c:multiLvlStrRef>
          </c:cat>
          <c:val>
            <c:numRef>
              <c:f>Sheet4!$B$4:$E$4</c:f>
              <c:numCache>
                <c:formatCode>General</c:formatCode>
                <c:ptCount val="4"/>
              </c:numCache>
            </c:numRef>
          </c:val>
        </c:ser>
        <c:ser>
          <c:idx val="2"/>
          <c:order val="2"/>
          <c:tx>
            <c:strRef>
              <c:f>Sheet4!$A$5</c:f>
              <c:strCache>
                <c:ptCount val="1"/>
                <c:pt idx="0">
                  <c:v>    Female</c:v>
                </c:pt>
              </c:strCache>
            </c:strRef>
          </c:tx>
          <c:dLbls>
            <c:dLbl>
              <c:idx val="3"/>
              <c:layout>
                <c:manualLayout>
                  <c:x val="-8.3333333333333367E-3"/>
                  <c:y val="0"/>
                </c:manualLayout>
              </c:layout>
              <c:showVal val="1"/>
            </c:dLbl>
            <c:txPr>
              <a:bodyPr/>
              <a:lstStyle/>
              <a:p>
                <a:pPr>
                  <a:defRPr lang="ru-RU" sz="1600">
                    <a:latin typeface="Times New Roman" pitchFamily="18" charset="0"/>
                    <a:cs typeface="Times New Roman" pitchFamily="18" charset="0"/>
                  </a:defRPr>
                </a:pPr>
                <a:endParaRPr lang="en-US"/>
              </a:p>
            </c:txPr>
            <c:showVal val="1"/>
          </c:dLbls>
          <c:cat>
            <c:multiLvlStrRef>
              <c:f>Sheet4!$B$1:$E$2</c:f>
              <c:multiLvlStrCache>
                <c:ptCount val="4"/>
                <c:lvl>
                  <c:pt idx="0">
                    <c:v>Extremely poor</c:v>
                  </c:pt>
                  <c:pt idx="1">
                    <c:v>Poor</c:v>
                  </c:pt>
                  <c:pt idx="2">
                    <c:v>Extremely poor</c:v>
                  </c:pt>
                  <c:pt idx="3">
                    <c:v>Poor</c:v>
                  </c:pt>
                </c:lvl>
                <c:lvl>
                  <c:pt idx="0">
                    <c:v>2008</c:v>
                  </c:pt>
                  <c:pt idx="2">
                    <c:v>2011</c:v>
                  </c:pt>
                </c:lvl>
              </c:multiLvlStrCache>
            </c:multiLvlStrRef>
          </c:cat>
          <c:val>
            <c:numRef>
              <c:f>Sheet4!$B$5:$E$5</c:f>
              <c:numCache>
                <c:formatCode>General</c:formatCode>
                <c:ptCount val="4"/>
                <c:pt idx="0">
                  <c:v>1.7</c:v>
                </c:pt>
                <c:pt idx="1">
                  <c:v>27.3</c:v>
                </c:pt>
                <c:pt idx="2">
                  <c:v>3.7</c:v>
                </c:pt>
                <c:pt idx="3">
                  <c:v>34.5</c:v>
                </c:pt>
              </c:numCache>
            </c:numRef>
          </c:val>
        </c:ser>
        <c:ser>
          <c:idx val="3"/>
          <c:order val="3"/>
          <c:tx>
            <c:strRef>
              <c:f>Sheet4!$A$6</c:f>
              <c:strCache>
                <c:ptCount val="1"/>
                <c:pt idx="0">
                  <c:v>    Male  </c:v>
                </c:pt>
              </c:strCache>
            </c:strRef>
          </c:tx>
          <c:dLbls>
            <c:dLbl>
              <c:idx val="1"/>
              <c:layout>
                <c:manualLayout>
                  <c:x val="1.1111111111111061E-2"/>
                  <c:y val="-4.6296296296296337E-3"/>
                </c:manualLayout>
              </c:layout>
              <c:showVal val="1"/>
            </c:dLbl>
            <c:txPr>
              <a:bodyPr/>
              <a:lstStyle/>
              <a:p>
                <a:pPr>
                  <a:defRPr lang="ru-RU" sz="1600">
                    <a:latin typeface="Times New Roman" pitchFamily="18" charset="0"/>
                    <a:cs typeface="Times New Roman" pitchFamily="18" charset="0"/>
                  </a:defRPr>
                </a:pPr>
                <a:endParaRPr lang="en-US"/>
              </a:p>
            </c:txPr>
            <c:showVal val="1"/>
          </c:dLbls>
          <c:cat>
            <c:multiLvlStrRef>
              <c:f>Sheet4!$B$1:$E$2</c:f>
              <c:multiLvlStrCache>
                <c:ptCount val="4"/>
                <c:lvl>
                  <c:pt idx="0">
                    <c:v>Extremely poor</c:v>
                  </c:pt>
                  <c:pt idx="1">
                    <c:v>Poor</c:v>
                  </c:pt>
                  <c:pt idx="2">
                    <c:v>Extremely poor</c:v>
                  </c:pt>
                  <c:pt idx="3">
                    <c:v>Poor</c:v>
                  </c:pt>
                </c:lvl>
                <c:lvl>
                  <c:pt idx="0">
                    <c:v>2008</c:v>
                  </c:pt>
                  <c:pt idx="2">
                    <c:v>2011</c:v>
                  </c:pt>
                </c:lvl>
              </c:multiLvlStrCache>
            </c:multiLvlStrRef>
          </c:cat>
          <c:val>
            <c:numRef>
              <c:f>Sheet4!$B$6:$E$6</c:f>
              <c:numCache>
                <c:formatCode>General</c:formatCode>
                <c:ptCount val="4"/>
                <c:pt idx="0">
                  <c:v>1.6</c:v>
                </c:pt>
                <c:pt idx="1">
                  <c:v>27.8</c:v>
                </c:pt>
                <c:pt idx="2">
                  <c:v>3.7</c:v>
                </c:pt>
                <c:pt idx="3">
                  <c:v>35.5</c:v>
                </c:pt>
              </c:numCache>
            </c:numRef>
          </c:val>
        </c:ser>
        <c:axId val="61575936"/>
        <c:axId val="61577472"/>
      </c:barChart>
      <c:catAx>
        <c:axId val="61575936"/>
        <c:scaling>
          <c:orientation val="minMax"/>
        </c:scaling>
        <c:axPos val="b"/>
        <c:tickLblPos val="nextTo"/>
        <c:txPr>
          <a:bodyPr/>
          <a:lstStyle/>
          <a:p>
            <a:pPr>
              <a:defRPr lang="ru-RU" sz="1600">
                <a:latin typeface="Times New Roman" pitchFamily="18" charset="0"/>
                <a:cs typeface="Times New Roman" pitchFamily="18" charset="0"/>
              </a:defRPr>
            </a:pPr>
            <a:endParaRPr lang="en-US"/>
          </a:p>
        </c:txPr>
        <c:crossAx val="61577472"/>
        <c:crosses val="autoZero"/>
        <c:auto val="1"/>
        <c:lblAlgn val="ctr"/>
        <c:lblOffset val="100"/>
      </c:catAx>
      <c:valAx>
        <c:axId val="61577472"/>
        <c:scaling>
          <c:orientation val="minMax"/>
        </c:scaling>
        <c:axPos val="l"/>
        <c:majorGridlines/>
        <c:numFmt formatCode="General" sourceLinked="1"/>
        <c:tickLblPos val="nextTo"/>
        <c:txPr>
          <a:bodyPr/>
          <a:lstStyle/>
          <a:p>
            <a:pPr>
              <a:defRPr lang="ru-RU"/>
            </a:pPr>
            <a:endParaRPr lang="en-US"/>
          </a:p>
        </c:txPr>
        <c:crossAx val="61575936"/>
        <c:crosses val="autoZero"/>
        <c:crossBetween val="between"/>
      </c:valAx>
    </c:plotArea>
    <c:legend>
      <c:legendPos val="b"/>
      <c:legendEntry>
        <c:idx val="0"/>
        <c:delete val="1"/>
      </c:legendEntry>
      <c:legendEntry>
        <c:idx val="1"/>
        <c:delete val="1"/>
      </c:legendEntry>
      <c:layout/>
      <c:txPr>
        <a:bodyPr/>
        <a:lstStyle/>
        <a:p>
          <a:pPr>
            <a:defRPr lang="ru-RU" sz="1800">
              <a:latin typeface="Times New Roman" pitchFamily="18" charset="0"/>
              <a:cs typeface="Times New Roman" pitchFamily="18" charset="0"/>
            </a:defRPr>
          </a:pPr>
          <a:endParaRPr lang="en-US"/>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'Sheet4 (2)'!$A$3</c:f>
              <c:strCache>
                <c:ptCount val="1"/>
              </c:strCache>
            </c:strRef>
          </c:tx>
          <c:cat>
            <c:multiLvlStrRef>
              <c:f>'Sheet4 (2)'!$B$1:$E$2</c:f>
              <c:multiLvlStrCache>
                <c:ptCount val="4"/>
                <c:lvl>
                  <c:pt idx="0">
                    <c:v>Extremely poor</c:v>
                  </c:pt>
                  <c:pt idx="1">
                    <c:v>Poor</c:v>
                  </c:pt>
                  <c:pt idx="2">
                    <c:v>Extremely poor</c:v>
                  </c:pt>
                  <c:pt idx="3">
                    <c:v>Poor</c:v>
                  </c:pt>
                </c:lvl>
                <c:lvl>
                  <c:pt idx="0">
                    <c:v>2008</c:v>
                  </c:pt>
                  <c:pt idx="2">
                    <c:v>2011</c:v>
                  </c:pt>
                </c:lvl>
              </c:multiLvlStrCache>
            </c:multiLvlStrRef>
          </c:cat>
          <c:val>
            <c:numRef>
              <c:f>'Sheet4 (2)'!$B$3:$E$3</c:f>
              <c:numCache>
                <c:formatCode>General</c:formatCode>
                <c:ptCount val="4"/>
              </c:numCache>
            </c:numRef>
          </c:val>
        </c:ser>
        <c:ser>
          <c:idx val="1"/>
          <c:order val="1"/>
          <c:tx>
            <c:strRef>
              <c:f>'Sheet4 (2)'!$A$4</c:f>
              <c:strCache>
                <c:ptCount val="1"/>
              </c:strCache>
            </c:strRef>
          </c:tx>
          <c:cat>
            <c:multiLvlStrRef>
              <c:f>'Sheet4 (2)'!$B$1:$E$2</c:f>
              <c:multiLvlStrCache>
                <c:ptCount val="4"/>
                <c:lvl>
                  <c:pt idx="0">
                    <c:v>Extremely poor</c:v>
                  </c:pt>
                  <c:pt idx="1">
                    <c:v>Poor</c:v>
                  </c:pt>
                  <c:pt idx="2">
                    <c:v>Extremely poor</c:v>
                  </c:pt>
                  <c:pt idx="3">
                    <c:v>Poor</c:v>
                  </c:pt>
                </c:lvl>
                <c:lvl>
                  <c:pt idx="0">
                    <c:v>2008</c:v>
                  </c:pt>
                  <c:pt idx="2">
                    <c:v>2011</c:v>
                  </c:pt>
                </c:lvl>
              </c:multiLvlStrCache>
            </c:multiLvlStrRef>
          </c:cat>
          <c:val>
            <c:numRef>
              <c:f>'Sheet4 (2)'!$B$4:$E$4</c:f>
              <c:numCache>
                <c:formatCode>General</c:formatCode>
                <c:ptCount val="4"/>
              </c:numCache>
            </c:numRef>
          </c:val>
        </c:ser>
        <c:ser>
          <c:idx val="2"/>
          <c:order val="2"/>
          <c:tx>
            <c:strRef>
              <c:f>'Sheet4 (2)'!$A$5</c:f>
              <c:strCache>
                <c:ptCount val="1"/>
                <c:pt idx="0">
                  <c:v>1</c:v>
                </c:pt>
              </c:strCache>
            </c:strRef>
          </c:tx>
          <c:dLbls>
            <c:txPr>
              <a:bodyPr/>
              <a:lstStyle/>
              <a:p>
                <a:pPr>
                  <a:defRPr lang="ru-RU"/>
                </a:pPr>
                <a:endParaRPr lang="en-US"/>
              </a:p>
            </c:txPr>
            <c:showVal val="1"/>
          </c:dLbls>
          <c:cat>
            <c:multiLvlStrRef>
              <c:f>'Sheet4 (2)'!$B$1:$E$2</c:f>
              <c:multiLvlStrCache>
                <c:ptCount val="4"/>
                <c:lvl>
                  <c:pt idx="0">
                    <c:v>Extremely poor</c:v>
                  </c:pt>
                  <c:pt idx="1">
                    <c:v>Poor</c:v>
                  </c:pt>
                  <c:pt idx="2">
                    <c:v>Extremely poor</c:v>
                  </c:pt>
                  <c:pt idx="3">
                    <c:v>Poor</c:v>
                  </c:pt>
                </c:lvl>
                <c:lvl>
                  <c:pt idx="0">
                    <c:v>2008</c:v>
                  </c:pt>
                  <c:pt idx="2">
                    <c:v>2011</c:v>
                  </c:pt>
                </c:lvl>
              </c:multiLvlStrCache>
            </c:multiLvlStrRef>
          </c:cat>
          <c:val>
            <c:numRef>
              <c:f>'Sheet4 (2)'!$B$5:$E$5</c:f>
              <c:numCache>
                <c:formatCode>General</c:formatCode>
                <c:ptCount val="4"/>
                <c:pt idx="0">
                  <c:v>0.9</c:v>
                </c:pt>
                <c:pt idx="1">
                  <c:v>17.2</c:v>
                </c:pt>
                <c:pt idx="2">
                  <c:v>1.2</c:v>
                </c:pt>
                <c:pt idx="3">
                  <c:v>10.7</c:v>
                </c:pt>
              </c:numCache>
            </c:numRef>
          </c:val>
        </c:ser>
        <c:ser>
          <c:idx val="3"/>
          <c:order val="3"/>
          <c:tx>
            <c:strRef>
              <c:f>'Sheet4 (2)'!$A$6</c:f>
              <c:strCache>
                <c:ptCount val="1"/>
                <c:pt idx="0">
                  <c:v>2</c:v>
                </c:pt>
              </c:strCache>
            </c:strRef>
          </c:tx>
          <c:cat>
            <c:multiLvlStrRef>
              <c:f>'Sheet4 (2)'!$B$1:$E$2</c:f>
              <c:multiLvlStrCache>
                <c:ptCount val="4"/>
                <c:lvl>
                  <c:pt idx="0">
                    <c:v>Extremely poor</c:v>
                  </c:pt>
                  <c:pt idx="1">
                    <c:v>Poor</c:v>
                  </c:pt>
                  <c:pt idx="2">
                    <c:v>Extremely poor</c:v>
                  </c:pt>
                  <c:pt idx="3">
                    <c:v>Poor</c:v>
                  </c:pt>
                </c:lvl>
                <c:lvl>
                  <c:pt idx="0">
                    <c:v>2008</c:v>
                  </c:pt>
                  <c:pt idx="2">
                    <c:v>2011</c:v>
                  </c:pt>
                </c:lvl>
              </c:multiLvlStrCache>
            </c:multiLvlStrRef>
          </c:cat>
          <c:val>
            <c:numRef>
              <c:f>'Sheet4 (2)'!$B$6:$E$6</c:f>
              <c:numCache>
                <c:formatCode>General</c:formatCode>
                <c:ptCount val="4"/>
                <c:pt idx="0">
                  <c:v>0.8</c:v>
                </c:pt>
                <c:pt idx="1">
                  <c:v>19</c:v>
                </c:pt>
                <c:pt idx="2">
                  <c:v>1</c:v>
                </c:pt>
                <c:pt idx="3">
                  <c:v>17</c:v>
                </c:pt>
              </c:numCache>
            </c:numRef>
          </c:val>
        </c:ser>
        <c:ser>
          <c:idx val="4"/>
          <c:order val="4"/>
          <c:tx>
            <c:strRef>
              <c:f>'Sheet4 (2)'!$A$7</c:f>
              <c:strCache>
                <c:ptCount val="1"/>
                <c:pt idx="0">
                  <c:v>3</c:v>
                </c:pt>
              </c:strCache>
            </c:strRef>
          </c:tx>
          <c:cat>
            <c:multiLvlStrRef>
              <c:f>'Sheet4 (2)'!$B$1:$E$2</c:f>
              <c:multiLvlStrCache>
                <c:ptCount val="4"/>
                <c:lvl>
                  <c:pt idx="0">
                    <c:v>Extremely poor</c:v>
                  </c:pt>
                  <c:pt idx="1">
                    <c:v>Poor</c:v>
                  </c:pt>
                  <c:pt idx="2">
                    <c:v>Extremely poor</c:v>
                  </c:pt>
                  <c:pt idx="3">
                    <c:v>Poor</c:v>
                  </c:pt>
                </c:lvl>
                <c:lvl>
                  <c:pt idx="0">
                    <c:v>2008</c:v>
                  </c:pt>
                  <c:pt idx="2">
                    <c:v>2011</c:v>
                  </c:pt>
                </c:lvl>
              </c:multiLvlStrCache>
            </c:multiLvlStrRef>
          </c:cat>
          <c:val>
            <c:numRef>
              <c:f>'Sheet4 (2)'!$B$7:$E$7</c:f>
              <c:numCache>
                <c:formatCode>General</c:formatCode>
                <c:ptCount val="4"/>
                <c:pt idx="0">
                  <c:v>1</c:v>
                </c:pt>
                <c:pt idx="1">
                  <c:v>18.8</c:v>
                </c:pt>
                <c:pt idx="2">
                  <c:v>1</c:v>
                </c:pt>
                <c:pt idx="3">
                  <c:v>21.2</c:v>
                </c:pt>
              </c:numCache>
            </c:numRef>
          </c:val>
        </c:ser>
        <c:ser>
          <c:idx val="5"/>
          <c:order val="5"/>
          <c:tx>
            <c:strRef>
              <c:f>'Sheet4 (2)'!$A$8</c:f>
              <c:strCache>
                <c:ptCount val="1"/>
                <c:pt idx="0">
                  <c:v>4</c:v>
                </c:pt>
              </c:strCache>
            </c:strRef>
          </c:tx>
          <c:cat>
            <c:multiLvlStrRef>
              <c:f>'Sheet4 (2)'!$B$1:$E$2</c:f>
              <c:multiLvlStrCache>
                <c:ptCount val="4"/>
                <c:lvl>
                  <c:pt idx="0">
                    <c:v>Extremely poor</c:v>
                  </c:pt>
                  <c:pt idx="1">
                    <c:v>Poor</c:v>
                  </c:pt>
                  <c:pt idx="2">
                    <c:v>Extremely poor</c:v>
                  </c:pt>
                  <c:pt idx="3">
                    <c:v>Poor</c:v>
                  </c:pt>
                </c:lvl>
                <c:lvl>
                  <c:pt idx="0">
                    <c:v>2008</c:v>
                  </c:pt>
                  <c:pt idx="2">
                    <c:v>2011</c:v>
                  </c:pt>
                </c:lvl>
              </c:multiLvlStrCache>
            </c:multiLvlStrRef>
          </c:cat>
          <c:val>
            <c:numRef>
              <c:f>'Sheet4 (2)'!$B$8:$E$8</c:f>
              <c:numCache>
                <c:formatCode>General</c:formatCode>
                <c:ptCount val="4"/>
                <c:pt idx="0">
                  <c:v>0.9</c:v>
                </c:pt>
                <c:pt idx="1">
                  <c:v>23.6</c:v>
                </c:pt>
                <c:pt idx="2">
                  <c:v>2.1</c:v>
                </c:pt>
                <c:pt idx="3">
                  <c:v>31.6</c:v>
                </c:pt>
              </c:numCache>
            </c:numRef>
          </c:val>
        </c:ser>
        <c:ser>
          <c:idx val="6"/>
          <c:order val="6"/>
          <c:tx>
            <c:strRef>
              <c:f>'Sheet4 (2)'!$A$9</c:f>
              <c:strCache>
                <c:ptCount val="1"/>
                <c:pt idx="0">
                  <c:v>5</c:v>
                </c:pt>
              </c:strCache>
            </c:strRef>
          </c:tx>
          <c:cat>
            <c:multiLvlStrRef>
              <c:f>'Sheet4 (2)'!$B$1:$E$2</c:f>
              <c:multiLvlStrCache>
                <c:ptCount val="4"/>
                <c:lvl>
                  <c:pt idx="0">
                    <c:v>Extremely poor</c:v>
                  </c:pt>
                  <c:pt idx="1">
                    <c:v>Poor</c:v>
                  </c:pt>
                  <c:pt idx="2">
                    <c:v>Extremely poor</c:v>
                  </c:pt>
                  <c:pt idx="3">
                    <c:v>Poor</c:v>
                  </c:pt>
                </c:lvl>
                <c:lvl>
                  <c:pt idx="0">
                    <c:v>2008</c:v>
                  </c:pt>
                  <c:pt idx="2">
                    <c:v>2011</c:v>
                  </c:pt>
                </c:lvl>
              </c:multiLvlStrCache>
            </c:multiLvlStrRef>
          </c:cat>
          <c:val>
            <c:numRef>
              <c:f>'Sheet4 (2)'!$B$9:$E$9</c:f>
              <c:numCache>
                <c:formatCode>General</c:formatCode>
                <c:ptCount val="4"/>
                <c:pt idx="0">
                  <c:v>1.9000000000000001</c:v>
                </c:pt>
                <c:pt idx="1">
                  <c:v>30.3</c:v>
                </c:pt>
                <c:pt idx="2">
                  <c:v>3.8</c:v>
                </c:pt>
                <c:pt idx="3">
                  <c:v>39.4</c:v>
                </c:pt>
              </c:numCache>
            </c:numRef>
          </c:val>
        </c:ser>
        <c:ser>
          <c:idx val="7"/>
          <c:order val="7"/>
          <c:tx>
            <c:strRef>
              <c:f>'Sheet4 (2)'!$A$10</c:f>
              <c:strCache>
                <c:ptCount val="1"/>
                <c:pt idx="0">
                  <c:v>6</c:v>
                </c:pt>
              </c:strCache>
            </c:strRef>
          </c:tx>
          <c:cat>
            <c:multiLvlStrRef>
              <c:f>'Sheet4 (2)'!$B$1:$E$2</c:f>
              <c:multiLvlStrCache>
                <c:ptCount val="4"/>
                <c:lvl>
                  <c:pt idx="0">
                    <c:v>Extremely poor</c:v>
                  </c:pt>
                  <c:pt idx="1">
                    <c:v>Poor</c:v>
                  </c:pt>
                  <c:pt idx="2">
                    <c:v>Extremely poor</c:v>
                  </c:pt>
                  <c:pt idx="3">
                    <c:v>Poor</c:v>
                  </c:pt>
                </c:lvl>
                <c:lvl>
                  <c:pt idx="0">
                    <c:v>2008</c:v>
                  </c:pt>
                  <c:pt idx="2">
                    <c:v>2011</c:v>
                  </c:pt>
                </c:lvl>
              </c:multiLvlStrCache>
            </c:multiLvlStrRef>
          </c:cat>
          <c:val>
            <c:numRef>
              <c:f>'Sheet4 (2)'!$B$10:$E$10</c:f>
              <c:numCache>
                <c:formatCode>General</c:formatCode>
                <c:ptCount val="4"/>
                <c:pt idx="0">
                  <c:v>2.8</c:v>
                </c:pt>
                <c:pt idx="1">
                  <c:v>34.700000000000003</c:v>
                </c:pt>
                <c:pt idx="2">
                  <c:v>5.9</c:v>
                </c:pt>
                <c:pt idx="3">
                  <c:v>45.2</c:v>
                </c:pt>
              </c:numCache>
            </c:numRef>
          </c:val>
        </c:ser>
        <c:ser>
          <c:idx val="8"/>
          <c:order val="8"/>
          <c:tx>
            <c:strRef>
              <c:f>'Sheet4 (2)'!$A$11</c:f>
              <c:strCache>
                <c:ptCount val="1"/>
                <c:pt idx="0">
                  <c:v>7 and more</c:v>
                </c:pt>
              </c:strCache>
            </c:strRef>
          </c:tx>
          <c:dLbls>
            <c:txPr>
              <a:bodyPr/>
              <a:lstStyle/>
              <a:p>
                <a:pPr>
                  <a:defRPr lang="ru-RU"/>
                </a:pPr>
                <a:endParaRPr lang="en-US"/>
              </a:p>
            </c:txPr>
            <c:showVal val="1"/>
          </c:dLbls>
          <c:cat>
            <c:multiLvlStrRef>
              <c:f>'Sheet4 (2)'!$B$1:$E$2</c:f>
              <c:multiLvlStrCache>
                <c:ptCount val="4"/>
                <c:lvl>
                  <c:pt idx="0">
                    <c:v>Extremely poor</c:v>
                  </c:pt>
                  <c:pt idx="1">
                    <c:v>Poor</c:v>
                  </c:pt>
                  <c:pt idx="2">
                    <c:v>Extremely poor</c:v>
                  </c:pt>
                  <c:pt idx="3">
                    <c:v>Poor</c:v>
                  </c:pt>
                </c:lvl>
                <c:lvl>
                  <c:pt idx="0">
                    <c:v>2008</c:v>
                  </c:pt>
                  <c:pt idx="2">
                    <c:v>2011</c:v>
                  </c:pt>
                </c:lvl>
              </c:multiLvlStrCache>
            </c:multiLvlStrRef>
          </c:cat>
          <c:val>
            <c:numRef>
              <c:f>'Sheet4 (2)'!$B$11:$E$11</c:f>
              <c:numCache>
                <c:formatCode>General</c:formatCode>
                <c:ptCount val="4"/>
                <c:pt idx="0">
                  <c:v>2.4</c:v>
                </c:pt>
                <c:pt idx="1">
                  <c:v>38.200000000000003</c:v>
                </c:pt>
                <c:pt idx="2">
                  <c:v>9.2000000000000011</c:v>
                </c:pt>
                <c:pt idx="3">
                  <c:v>55.8</c:v>
                </c:pt>
              </c:numCache>
            </c:numRef>
          </c:val>
        </c:ser>
        <c:axId val="61769600"/>
        <c:axId val="61771136"/>
      </c:barChart>
      <c:catAx>
        <c:axId val="61769600"/>
        <c:scaling>
          <c:orientation val="minMax"/>
        </c:scaling>
        <c:axPos val="b"/>
        <c:tickLblPos val="nextTo"/>
        <c:txPr>
          <a:bodyPr/>
          <a:lstStyle/>
          <a:p>
            <a:pPr>
              <a:defRPr lang="ru-RU"/>
            </a:pPr>
            <a:endParaRPr lang="en-US"/>
          </a:p>
        </c:txPr>
        <c:crossAx val="61771136"/>
        <c:crosses val="autoZero"/>
        <c:auto val="1"/>
        <c:lblAlgn val="ctr"/>
        <c:lblOffset val="100"/>
      </c:catAx>
      <c:valAx>
        <c:axId val="61771136"/>
        <c:scaling>
          <c:orientation val="minMax"/>
        </c:scaling>
        <c:axPos val="l"/>
        <c:majorGridlines/>
        <c:numFmt formatCode="General" sourceLinked="1"/>
        <c:tickLblPos val="nextTo"/>
        <c:txPr>
          <a:bodyPr/>
          <a:lstStyle/>
          <a:p>
            <a:pPr>
              <a:defRPr lang="ru-RU"/>
            </a:pPr>
            <a:endParaRPr lang="en-US"/>
          </a:p>
        </c:txPr>
        <c:crossAx val="61769600"/>
        <c:crosses val="autoZero"/>
        <c:crossBetween val="between"/>
      </c:valAx>
    </c:plotArea>
    <c:legend>
      <c:legendPos val="b"/>
      <c:legendEntry>
        <c:idx val="0"/>
        <c:delete val="1"/>
      </c:legendEntry>
      <c:legendEntry>
        <c:idx val="1"/>
        <c:delete val="1"/>
      </c:legendEntry>
      <c:layout/>
      <c:txPr>
        <a:bodyPr/>
        <a:lstStyle/>
        <a:p>
          <a:pPr>
            <a:defRPr lang="ru-RU"/>
          </a:pPr>
          <a:endParaRPr lang="en-US"/>
        </a:p>
      </c:txPr>
    </c:legend>
    <c:plotVisOnly val="1"/>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'Sheet4 (3)'!$A$3</c:f>
              <c:strCache>
                <c:ptCount val="1"/>
                <c:pt idx="0">
                  <c:v>Elementary and primary</c:v>
                </c:pt>
              </c:strCache>
            </c:strRef>
          </c:tx>
          <c:dLbls>
            <c:txPr>
              <a:bodyPr/>
              <a:lstStyle/>
              <a:p>
                <a:pPr>
                  <a:defRPr lang="ru-RU" sz="1400">
                    <a:latin typeface="Times New Roman" pitchFamily="18" charset="0"/>
                    <a:cs typeface="Times New Roman" pitchFamily="18" charset="0"/>
                  </a:defRPr>
                </a:pPr>
                <a:endParaRPr lang="en-US"/>
              </a:p>
            </c:txPr>
            <c:showVal val="1"/>
          </c:dLbls>
          <c:cat>
            <c:multiLvlStrRef>
              <c:f>'Sheet4 (3)'!$B$1:$E$2</c:f>
              <c:multiLvlStrCache>
                <c:ptCount val="4"/>
                <c:lvl>
                  <c:pt idx="0">
                    <c:v>Extremely poor</c:v>
                  </c:pt>
                  <c:pt idx="1">
                    <c:v>Poor</c:v>
                  </c:pt>
                  <c:pt idx="2">
                    <c:v>Extremely poor</c:v>
                  </c:pt>
                  <c:pt idx="3">
                    <c:v>Poor</c:v>
                  </c:pt>
                </c:lvl>
                <c:lvl>
                  <c:pt idx="0">
                    <c:v>2008</c:v>
                  </c:pt>
                  <c:pt idx="2">
                    <c:v>2011</c:v>
                  </c:pt>
                </c:lvl>
              </c:multiLvlStrCache>
            </c:multiLvlStrRef>
          </c:cat>
          <c:val>
            <c:numRef>
              <c:f>'Sheet4 (3)'!$B$3:$E$3</c:f>
              <c:numCache>
                <c:formatCode>General</c:formatCode>
                <c:ptCount val="4"/>
                <c:pt idx="0">
                  <c:v>4.2</c:v>
                </c:pt>
                <c:pt idx="1">
                  <c:v>36.1</c:v>
                </c:pt>
                <c:pt idx="2">
                  <c:v>7.3</c:v>
                </c:pt>
                <c:pt idx="3">
                  <c:v>46</c:v>
                </c:pt>
              </c:numCache>
            </c:numRef>
          </c:val>
        </c:ser>
        <c:ser>
          <c:idx val="1"/>
          <c:order val="1"/>
          <c:tx>
            <c:strRef>
              <c:f>'Sheet4 (3)'!$A$4</c:f>
              <c:strCache>
                <c:ptCount val="1"/>
                <c:pt idx="0">
                  <c:v>Lower secondary</c:v>
                </c:pt>
              </c:strCache>
            </c:strRef>
          </c:tx>
          <c:dLbls>
            <c:txPr>
              <a:bodyPr/>
              <a:lstStyle/>
              <a:p>
                <a:pPr>
                  <a:defRPr lang="ru-RU" sz="1400">
                    <a:latin typeface="Times New Roman" pitchFamily="18" charset="0"/>
                    <a:cs typeface="Times New Roman" pitchFamily="18" charset="0"/>
                  </a:defRPr>
                </a:pPr>
                <a:endParaRPr lang="en-US"/>
              </a:p>
            </c:txPr>
            <c:showVal val="1"/>
          </c:dLbls>
          <c:cat>
            <c:multiLvlStrRef>
              <c:f>'Sheet4 (3)'!$B$1:$E$2</c:f>
              <c:multiLvlStrCache>
                <c:ptCount val="4"/>
                <c:lvl>
                  <c:pt idx="0">
                    <c:v>Extremely poor</c:v>
                  </c:pt>
                  <c:pt idx="1">
                    <c:v>Poor</c:v>
                  </c:pt>
                  <c:pt idx="2">
                    <c:v>Extremely poor</c:v>
                  </c:pt>
                  <c:pt idx="3">
                    <c:v>Poor</c:v>
                  </c:pt>
                </c:lvl>
                <c:lvl>
                  <c:pt idx="0">
                    <c:v>2008</c:v>
                  </c:pt>
                  <c:pt idx="2">
                    <c:v>2011</c:v>
                  </c:pt>
                </c:lvl>
              </c:multiLvlStrCache>
            </c:multiLvlStrRef>
          </c:cat>
          <c:val>
            <c:numRef>
              <c:f>'Sheet4 (3)'!$B$4:$E$4</c:f>
              <c:numCache>
                <c:formatCode>General</c:formatCode>
                <c:ptCount val="4"/>
                <c:pt idx="0">
                  <c:v>3.2</c:v>
                </c:pt>
                <c:pt idx="1">
                  <c:v>40.1</c:v>
                </c:pt>
                <c:pt idx="2">
                  <c:v>6.3</c:v>
                </c:pt>
                <c:pt idx="3">
                  <c:v>42.1</c:v>
                </c:pt>
              </c:numCache>
            </c:numRef>
          </c:val>
        </c:ser>
        <c:ser>
          <c:idx val="2"/>
          <c:order val="2"/>
          <c:tx>
            <c:strRef>
              <c:f>'Sheet4 (3)'!$A$5</c:f>
              <c:strCache>
                <c:ptCount val="1"/>
                <c:pt idx="0">
                  <c:v>Upper secondary</c:v>
                </c:pt>
              </c:strCache>
            </c:strRef>
          </c:tx>
          <c:dLbls>
            <c:txPr>
              <a:bodyPr/>
              <a:lstStyle/>
              <a:p>
                <a:pPr>
                  <a:defRPr lang="ru-RU" sz="1400">
                    <a:latin typeface="Times New Roman" pitchFamily="18" charset="0"/>
                    <a:cs typeface="Times New Roman" pitchFamily="18" charset="0"/>
                  </a:defRPr>
                </a:pPr>
                <a:endParaRPr lang="en-US"/>
              </a:p>
            </c:txPr>
            <c:showVal val="1"/>
          </c:dLbls>
          <c:cat>
            <c:multiLvlStrRef>
              <c:f>'Sheet4 (3)'!$B$1:$E$2</c:f>
              <c:multiLvlStrCache>
                <c:ptCount val="4"/>
                <c:lvl>
                  <c:pt idx="0">
                    <c:v>Extremely poor</c:v>
                  </c:pt>
                  <c:pt idx="1">
                    <c:v>Poor</c:v>
                  </c:pt>
                  <c:pt idx="2">
                    <c:v>Extremely poor</c:v>
                  </c:pt>
                  <c:pt idx="3">
                    <c:v>Poor</c:v>
                  </c:pt>
                </c:lvl>
                <c:lvl>
                  <c:pt idx="0">
                    <c:v>2008</c:v>
                  </c:pt>
                  <c:pt idx="2">
                    <c:v>2011</c:v>
                  </c:pt>
                </c:lvl>
              </c:multiLvlStrCache>
            </c:multiLvlStrRef>
          </c:cat>
          <c:val>
            <c:numRef>
              <c:f>'Sheet4 (3)'!$B$5:$E$5</c:f>
              <c:numCache>
                <c:formatCode>General</c:formatCode>
                <c:ptCount val="4"/>
                <c:pt idx="0">
                  <c:v>1.7</c:v>
                </c:pt>
                <c:pt idx="1">
                  <c:v>30.2</c:v>
                </c:pt>
                <c:pt idx="2">
                  <c:v>3.8</c:v>
                </c:pt>
                <c:pt idx="3">
                  <c:v>38.6</c:v>
                </c:pt>
              </c:numCache>
            </c:numRef>
          </c:val>
        </c:ser>
        <c:ser>
          <c:idx val="3"/>
          <c:order val="3"/>
          <c:tx>
            <c:strRef>
              <c:f>'Sheet4 (3)'!$A$6</c:f>
              <c:strCache>
                <c:ptCount val="1"/>
                <c:pt idx="0">
                  <c:v>Specialized secondary</c:v>
                </c:pt>
              </c:strCache>
            </c:strRef>
          </c:tx>
          <c:dLbls>
            <c:txPr>
              <a:bodyPr/>
              <a:lstStyle/>
              <a:p>
                <a:pPr>
                  <a:defRPr lang="ru-RU" sz="1400">
                    <a:latin typeface="Times New Roman" pitchFamily="18" charset="0"/>
                    <a:cs typeface="Times New Roman" pitchFamily="18" charset="0"/>
                  </a:defRPr>
                </a:pPr>
                <a:endParaRPr lang="en-US"/>
              </a:p>
            </c:txPr>
            <c:showVal val="1"/>
          </c:dLbls>
          <c:cat>
            <c:multiLvlStrRef>
              <c:f>'Sheet4 (3)'!$B$1:$E$2</c:f>
              <c:multiLvlStrCache>
                <c:ptCount val="4"/>
                <c:lvl>
                  <c:pt idx="0">
                    <c:v>Extremely poor</c:v>
                  </c:pt>
                  <c:pt idx="1">
                    <c:v>Poor</c:v>
                  </c:pt>
                  <c:pt idx="2">
                    <c:v>Extremely poor</c:v>
                  </c:pt>
                  <c:pt idx="3">
                    <c:v>Poor</c:v>
                  </c:pt>
                </c:lvl>
                <c:lvl>
                  <c:pt idx="0">
                    <c:v>2008</c:v>
                  </c:pt>
                  <c:pt idx="2">
                    <c:v>2011</c:v>
                  </c:pt>
                </c:lvl>
              </c:multiLvlStrCache>
            </c:multiLvlStrRef>
          </c:cat>
          <c:val>
            <c:numRef>
              <c:f>'Sheet4 (3)'!$B$6:$E$6</c:f>
              <c:numCache>
                <c:formatCode>General</c:formatCode>
                <c:ptCount val="4"/>
                <c:pt idx="0">
                  <c:v>1</c:v>
                </c:pt>
                <c:pt idx="1">
                  <c:v>21.9</c:v>
                </c:pt>
                <c:pt idx="2">
                  <c:v>3.2</c:v>
                </c:pt>
                <c:pt idx="3">
                  <c:v>30.8</c:v>
                </c:pt>
              </c:numCache>
            </c:numRef>
          </c:val>
        </c:ser>
        <c:ser>
          <c:idx val="4"/>
          <c:order val="4"/>
          <c:tx>
            <c:strRef>
              <c:f>'Sheet4 (3)'!$A$7</c:f>
              <c:strCache>
                <c:ptCount val="1"/>
                <c:pt idx="0">
                  <c:v>Tertiary</c:v>
                </c:pt>
              </c:strCache>
            </c:strRef>
          </c:tx>
          <c:dLbls>
            <c:txPr>
              <a:bodyPr/>
              <a:lstStyle/>
              <a:p>
                <a:pPr>
                  <a:defRPr lang="ru-RU" sz="1600">
                    <a:latin typeface="Times New Roman" pitchFamily="18" charset="0"/>
                    <a:cs typeface="Times New Roman" pitchFamily="18" charset="0"/>
                  </a:defRPr>
                </a:pPr>
                <a:endParaRPr lang="en-US"/>
              </a:p>
            </c:txPr>
            <c:showVal val="1"/>
          </c:dLbls>
          <c:cat>
            <c:multiLvlStrRef>
              <c:f>'Sheet4 (3)'!$B$1:$E$2</c:f>
              <c:multiLvlStrCache>
                <c:ptCount val="4"/>
                <c:lvl>
                  <c:pt idx="0">
                    <c:v>Extremely poor</c:v>
                  </c:pt>
                  <c:pt idx="1">
                    <c:v>Poor</c:v>
                  </c:pt>
                  <c:pt idx="2">
                    <c:v>Extremely poor</c:v>
                  </c:pt>
                  <c:pt idx="3">
                    <c:v>Poor</c:v>
                  </c:pt>
                </c:lvl>
                <c:lvl>
                  <c:pt idx="0">
                    <c:v>2008</c:v>
                  </c:pt>
                  <c:pt idx="2">
                    <c:v>2011</c:v>
                  </c:pt>
                </c:lvl>
              </c:multiLvlStrCache>
            </c:multiLvlStrRef>
          </c:cat>
          <c:val>
            <c:numRef>
              <c:f>'Sheet4 (3)'!$B$7:$E$7</c:f>
              <c:numCache>
                <c:formatCode>General</c:formatCode>
                <c:ptCount val="4"/>
                <c:pt idx="0">
                  <c:v>0.4</c:v>
                </c:pt>
                <c:pt idx="1">
                  <c:v>14.7</c:v>
                </c:pt>
                <c:pt idx="2">
                  <c:v>1.3</c:v>
                </c:pt>
                <c:pt idx="3">
                  <c:v>19.399999999999999</c:v>
                </c:pt>
              </c:numCache>
            </c:numRef>
          </c:val>
        </c:ser>
        <c:dLbls>
          <c:showVal val="1"/>
        </c:dLbls>
        <c:gapWidth val="75"/>
        <c:axId val="61707392"/>
        <c:axId val="61708928"/>
      </c:barChart>
      <c:catAx>
        <c:axId val="61707392"/>
        <c:scaling>
          <c:orientation val="minMax"/>
        </c:scaling>
        <c:axPos val="b"/>
        <c:majorTickMark val="none"/>
        <c:tickLblPos val="nextTo"/>
        <c:txPr>
          <a:bodyPr/>
          <a:lstStyle/>
          <a:p>
            <a:pPr>
              <a:defRPr lang="ru-RU"/>
            </a:pPr>
            <a:endParaRPr lang="en-US"/>
          </a:p>
        </c:txPr>
        <c:crossAx val="61708928"/>
        <c:crosses val="autoZero"/>
        <c:auto val="1"/>
        <c:lblAlgn val="ctr"/>
        <c:lblOffset val="100"/>
      </c:catAx>
      <c:valAx>
        <c:axId val="61708928"/>
        <c:scaling>
          <c:orientation val="minMax"/>
        </c:scaling>
        <c:axPos val="l"/>
        <c:numFmt formatCode="General" sourceLinked="1"/>
        <c:majorTickMark val="none"/>
        <c:tickLblPos val="nextTo"/>
        <c:txPr>
          <a:bodyPr/>
          <a:lstStyle/>
          <a:p>
            <a:pPr>
              <a:defRPr lang="ru-RU"/>
            </a:pPr>
            <a:endParaRPr lang="en-US"/>
          </a:p>
        </c:txPr>
        <c:crossAx val="61707392"/>
        <c:crosses val="autoZero"/>
        <c:crossBetween val="between"/>
      </c:valAx>
    </c:plotArea>
    <c:legend>
      <c:legendPos val="b"/>
      <c:layout>
        <c:manualLayout>
          <c:xMode val="edge"/>
          <c:yMode val="edge"/>
          <c:x val="0.34103570935212046"/>
          <c:y val="0.86132646880678376"/>
          <c:w val="0.65857185614956104"/>
          <c:h val="0.13867353119321618"/>
        </c:manualLayout>
      </c:layout>
      <c:txPr>
        <a:bodyPr/>
        <a:lstStyle/>
        <a:p>
          <a:pPr>
            <a:defRPr lang="ru-RU" sz="1600">
              <a:latin typeface="Times New Roman" pitchFamily="18" charset="0"/>
              <a:cs typeface="Times New Roman" pitchFamily="18" charset="0"/>
            </a:defRPr>
          </a:pPr>
          <a:endParaRPr lang="en-US"/>
        </a:p>
      </c:txPr>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'Sheet4 (4)'!$A$3</c:f>
              <c:strCache>
                <c:ptCount val="1"/>
                <c:pt idx="0">
                  <c:v>No employed members</c:v>
                </c:pt>
              </c:strCache>
            </c:strRef>
          </c:tx>
          <c:dLbls>
            <c:txPr>
              <a:bodyPr/>
              <a:lstStyle/>
              <a:p>
                <a:pPr>
                  <a:defRPr lang="ru-RU" sz="1400">
                    <a:latin typeface="Times New Roman" pitchFamily="18" charset="0"/>
                    <a:cs typeface="Times New Roman" pitchFamily="18" charset="0"/>
                  </a:defRPr>
                </a:pPr>
                <a:endParaRPr lang="en-US"/>
              </a:p>
            </c:txPr>
            <c:showVal val="1"/>
          </c:dLbls>
          <c:cat>
            <c:multiLvlStrRef>
              <c:f>'Sheet4 (4)'!$B$1:$E$2</c:f>
              <c:multiLvlStrCache>
                <c:ptCount val="4"/>
                <c:lvl>
                  <c:pt idx="0">
                    <c:v>Extremely poor</c:v>
                  </c:pt>
                  <c:pt idx="1">
                    <c:v>Poor</c:v>
                  </c:pt>
                  <c:pt idx="2">
                    <c:v>Extremely poor</c:v>
                  </c:pt>
                  <c:pt idx="3">
                    <c:v>Poor</c:v>
                  </c:pt>
                </c:lvl>
                <c:lvl>
                  <c:pt idx="0">
                    <c:v>2008</c:v>
                  </c:pt>
                  <c:pt idx="2">
                    <c:v>2011</c:v>
                  </c:pt>
                </c:lvl>
              </c:multiLvlStrCache>
            </c:multiLvlStrRef>
          </c:cat>
          <c:val>
            <c:numRef>
              <c:f>'Sheet4 (4)'!$B$3:$E$3</c:f>
              <c:numCache>
                <c:formatCode>General</c:formatCode>
                <c:ptCount val="4"/>
                <c:pt idx="0">
                  <c:v>5.7</c:v>
                </c:pt>
                <c:pt idx="1">
                  <c:v>46.6</c:v>
                </c:pt>
                <c:pt idx="2">
                  <c:v>7.4</c:v>
                </c:pt>
                <c:pt idx="3">
                  <c:v>40.6</c:v>
                </c:pt>
              </c:numCache>
            </c:numRef>
          </c:val>
        </c:ser>
        <c:ser>
          <c:idx val="1"/>
          <c:order val="1"/>
          <c:tx>
            <c:strRef>
              <c:f>'Sheet4 (4)'!$A$4</c:f>
              <c:strCache>
                <c:ptCount val="1"/>
                <c:pt idx="0">
                  <c:v>1 employed member</c:v>
                </c:pt>
              </c:strCache>
            </c:strRef>
          </c:tx>
          <c:dLbls>
            <c:txPr>
              <a:bodyPr/>
              <a:lstStyle/>
              <a:p>
                <a:pPr>
                  <a:defRPr lang="ru-RU" sz="1400">
                    <a:latin typeface="Times New Roman" pitchFamily="18" charset="0"/>
                    <a:cs typeface="Times New Roman" pitchFamily="18" charset="0"/>
                  </a:defRPr>
                </a:pPr>
                <a:endParaRPr lang="en-US"/>
              </a:p>
            </c:txPr>
            <c:showVal val="1"/>
          </c:dLbls>
          <c:cat>
            <c:multiLvlStrRef>
              <c:f>'Sheet4 (4)'!$B$1:$E$2</c:f>
              <c:multiLvlStrCache>
                <c:ptCount val="4"/>
                <c:lvl>
                  <c:pt idx="0">
                    <c:v>Extremely poor</c:v>
                  </c:pt>
                  <c:pt idx="1">
                    <c:v>Poor</c:v>
                  </c:pt>
                  <c:pt idx="2">
                    <c:v>Extremely poor</c:v>
                  </c:pt>
                  <c:pt idx="3">
                    <c:v>Poor</c:v>
                  </c:pt>
                </c:lvl>
                <c:lvl>
                  <c:pt idx="0">
                    <c:v>2008</c:v>
                  </c:pt>
                  <c:pt idx="2">
                    <c:v>2011</c:v>
                  </c:pt>
                </c:lvl>
              </c:multiLvlStrCache>
            </c:multiLvlStrRef>
          </c:cat>
          <c:val>
            <c:numRef>
              <c:f>'Sheet4 (4)'!$B$4:$E$4</c:f>
              <c:numCache>
                <c:formatCode>General</c:formatCode>
                <c:ptCount val="4"/>
                <c:pt idx="0">
                  <c:v>2.8</c:v>
                </c:pt>
                <c:pt idx="1">
                  <c:v>32.5</c:v>
                </c:pt>
                <c:pt idx="2">
                  <c:v>4</c:v>
                </c:pt>
                <c:pt idx="3">
                  <c:v>34.6</c:v>
                </c:pt>
              </c:numCache>
            </c:numRef>
          </c:val>
        </c:ser>
        <c:ser>
          <c:idx val="2"/>
          <c:order val="2"/>
          <c:tx>
            <c:strRef>
              <c:f>'Sheet4 (4)'!$A$5</c:f>
              <c:strCache>
                <c:ptCount val="1"/>
                <c:pt idx="0">
                  <c:v>2 employed members</c:v>
                </c:pt>
              </c:strCache>
            </c:strRef>
          </c:tx>
          <c:dLbls>
            <c:txPr>
              <a:bodyPr/>
              <a:lstStyle/>
              <a:p>
                <a:pPr>
                  <a:defRPr lang="ru-RU" sz="1400">
                    <a:latin typeface="Times New Roman" pitchFamily="18" charset="0"/>
                    <a:cs typeface="Times New Roman" pitchFamily="18" charset="0"/>
                  </a:defRPr>
                </a:pPr>
                <a:endParaRPr lang="en-US"/>
              </a:p>
            </c:txPr>
            <c:showVal val="1"/>
          </c:dLbls>
          <c:cat>
            <c:multiLvlStrRef>
              <c:f>'Sheet4 (4)'!$B$1:$E$2</c:f>
              <c:multiLvlStrCache>
                <c:ptCount val="4"/>
                <c:lvl>
                  <c:pt idx="0">
                    <c:v>Extremely poor</c:v>
                  </c:pt>
                  <c:pt idx="1">
                    <c:v>Poor</c:v>
                  </c:pt>
                  <c:pt idx="2">
                    <c:v>Extremely poor</c:v>
                  </c:pt>
                  <c:pt idx="3">
                    <c:v>Poor</c:v>
                  </c:pt>
                </c:lvl>
                <c:lvl>
                  <c:pt idx="0">
                    <c:v>2008</c:v>
                  </c:pt>
                  <c:pt idx="2">
                    <c:v>2011</c:v>
                  </c:pt>
                </c:lvl>
              </c:multiLvlStrCache>
            </c:multiLvlStrRef>
          </c:cat>
          <c:val>
            <c:numRef>
              <c:f>'Sheet4 (4)'!$B$5:$E$5</c:f>
              <c:numCache>
                <c:formatCode>General</c:formatCode>
                <c:ptCount val="4"/>
                <c:pt idx="0">
                  <c:v>0.70000000000000029</c:v>
                </c:pt>
                <c:pt idx="1">
                  <c:v>26</c:v>
                </c:pt>
                <c:pt idx="2">
                  <c:v>2.7</c:v>
                </c:pt>
                <c:pt idx="3">
                  <c:v>30.4</c:v>
                </c:pt>
              </c:numCache>
            </c:numRef>
          </c:val>
        </c:ser>
        <c:ser>
          <c:idx val="3"/>
          <c:order val="3"/>
          <c:tx>
            <c:strRef>
              <c:f>'Sheet4 (4)'!$A$6</c:f>
              <c:strCache>
                <c:ptCount val="1"/>
                <c:pt idx="0">
                  <c:v>3 and more employed members</c:v>
                </c:pt>
              </c:strCache>
            </c:strRef>
          </c:tx>
          <c:dLbls>
            <c:txPr>
              <a:bodyPr/>
              <a:lstStyle/>
              <a:p>
                <a:pPr>
                  <a:defRPr lang="ru-RU" sz="1400">
                    <a:latin typeface="Times New Roman" pitchFamily="18" charset="0"/>
                    <a:cs typeface="Times New Roman" pitchFamily="18" charset="0"/>
                  </a:defRPr>
                </a:pPr>
                <a:endParaRPr lang="en-US"/>
              </a:p>
            </c:txPr>
            <c:showVal val="1"/>
          </c:dLbls>
          <c:cat>
            <c:multiLvlStrRef>
              <c:f>'Sheet4 (4)'!$B$1:$E$2</c:f>
              <c:multiLvlStrCache>
                <c:ptCount val="4"/>
                <c:lvl>
                  <c:pt idx="0">
                    <c:v>Extremely poor</c:v>
                  </c:pt>
                  <c:pt idx="1">
                    <c:v>Poor</c:v>
                  </c:pt>
                  <c:pt idx="2">
                    <c:v>Extremely poor</c:v>
                  </c:pt>
                  <c:pt idx="3">
                    <c:v>Poor</c:v>
                  </c:pt>
                </c:lvl>
                <c:lvl>
                  <c:pt idx="0">
                    <c:v>2008</c:v>
                  </c:pt>
                  <c:pt idx="2">
                    <c:v>2011</c:v>
                  </c:pt>
                </c:lvl>
              </c:multiLvlStrCache>
            </c:multiLvlStrRef>
          </c:cat>
          <c:val>
            <c:numRef>
              <c:f>'Sheet4 (4)'!$B$6:$E$6</c:f>
              <c:numCache>
                <c:formatCode>General</c:formatCode>
                <c:ptCount val="4"/>
                <c:pt idx="0">
                  <c:v>1.1000000000000001</c:v>
                </c:pt>
                <c:pt idx="1">
                  <c:v>24.9</c:v>
                </c:pt>
                <c:pt idx="2">
                  <c:v>2.2999999999999998</c:v>
                </c:pt>
                <c:pt idx="3">
                  <c:v>32.800000000000004</c:v>
                </c:pt>
              </c:numCache>
            </c:numRef>
          </c:val>
        </c:ser>
        <c:gapWidth val="75"/>
        <c:overlap val="-25"/>
        <c:axId val="61815040"/>
        <c:axId val="61829120"/>
      </c:barChart>
      <c:catAx>
        <c:axId val="61815040"/>
        <c:scaling>
          <c:orientation val="minMax"/>
        </c:scaling>
        <c:axPos val="b"/>
        <c:majorTickMark val="none"/>
        <c:tickLblPos val="nextTo"/>
        <c:txPr>
          <a:bodyPr/>
          <a:lstStyle/>
          <a:p>
            <a:pPr>
              <a:defRPr lang="ru-RU" sz="1600">
                <a:latin typeface="Times New Roman" pitchFamily="18" charset="0"/>
                <a:cs typeface="Times New Roman" pitchFamily="18" charset="0"/>
              </a:defRPr>
            </a:pPr>
            <a:endParaRPr lang="en-US"/>
          </a:p>
        </c:txPr>
        <c:crossAx val="61829120"/>
        <c:crosses val="autoZero"/>
        <c:auto val="1"/>
        <c:lblAlgn val="ctr"/>
        <c:lblOffset val="100"/>
      </c:catAx>
      <c:valAx>
        <c:axId val="61829120"/>
        <c:scaling>
          <c:orientation val="minMax"/>
        </c:scaling>
        <c:axPos val="l"/>
        <c:majorGridlines/>
        <c:numFmt formatCode="General" sourceLinked="1"/>
        <c:majorTickMark val="none"/>
        <c:tickLblPos val="nextTo"/>
        <c:spPr>
          <a:ln w="9525">
            <a:noFill/>
          </a:ln>
        </c:spPr>
        <c:txPr>
          <a:bodyPr/>
          <a:lstStyle/>
          <a:p>
            <a:pPr>
              <a:defRPr lang="ru-RU"/>
            </a:pPr>
            <a:endParaRPr lang="en-US"/>
          </a:p>
        </c:txPr>
        <c:crossAx val="61815040"/>
        <c:crosses val="autoZero"/>
        <c:crossBetween val="between"/>
      </c:valAx>
    </c:plotArea>
    <c:legend>
      <c:legendPos val="b"/>
      <c:layout>
        <c:manualLayout>
          <c:xMode val="edge"/>
          <c:yMode val="edge"/>
          <c:x val="0.19309176630698938"/>
          <c:y val="0.85771544530253263"/>
          <c:w val="0.78819918343540385"/>
          <c:h val="0.12703193162661419"/>
        </c:manualLayout>
      </c:layout>
      <c:txPr>
        <a:bodyPr/>
        <a:lstStyle/>
        <a:p>
          <a:pPr>
            <a:defRPr lang="ru-RU" sz="1800">
              <a:latin typeface="Times New Roman" pitchFamily="18" charset="0"/>
              <a:cs typeface="Times New Roman" pitchFamily="18" charset="0"/>
            </a:defRPr>
          </a:pPr>
          <a:endParaRPr lang="en-US"/>
        </a:p>
      </c:txPr>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645DFAE-8C55-4E4A-8C21-F08A69D4EC1E}" type="datetimeFigureOut">
              <a:rPr lang="en-US" smtClean="0"/>
              <a:pPr/>
              <a:t>11/29/2013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EAA720-6ED0-47F2-8C97-B97E707516C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B3FED7-ED4D-41F8-B79A-8964DFC01DAC}" type="datetimeFigureOut">
              <a:rPr lang="en-US" smtClean="0"/>
              <a:pPr/>
              <a:t>11/29/2013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253E49-9C11-4F57-AE24-B0FB50AB1A7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dirty="0"/>
          </a:p>
        </p:txBody>
      </p:sp>
      <p:sp>
        <p:nvSpPr>
          <p:cNvPr id="4" name="Slide Number Placeholder 3"/>
          <p:cNvSpPr>
            <a:spLocks noGrp="1"/>
          </p:cNvSpPr>
          <p:nvPr>
            <p:ph type="sldNum" sz="quarter" idx="10"/>
          </p:nvPr>
        </p:nvSpPr>
        <p:spPr/>
        <p:txBody>
          <a:bodyPr/>
          <a:lstStyle/>
          <a:p>
            <a:fld id="{CC253E49-9C11-4F57-AE24-B0FB50AB1A76}"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charge (i.e., in-kind non-food humanitarian aid, gifts, non-food goods and services provided by the members of the household). Value of in-kind non-food consumption is estimated by households. Using monthly expenditure data, monetary values for expenditures on non-food items were estimated. Price adjustments for those groups were based on the official CPI for the corresponding quarter. The estimates of the rental value of durables—the value of flow of services from durables owned by a household were included in consumption aggregate. The rental value of dwelling—benefits for owner-occupied housing—is not estimated as a component of consumption due to the lack of data on housing transactions in Armenia.</a:t>
            </a:r>
            <a:endParaRPr lang="ru-RU" dirty="0" smtClean="0"/>
          </a:p>
          <a:p>
            <a:endParaRPr lang="ru-RU" dirty="0"/>
          </a:p>
        </p:txBody>
      </p:sp>
      <p:sp>
        <p:nvSpPr>
          <p:cNvPr id="4" name="Slide Number Placeholder 3"/>
          <p:cNvSpPr>
            <a:spLocks noGrp="1"/>
          </p:cNvSpPr>
          <p:nvPr>
            <p:ph type="sldNum" sz="quarter" idx="10"/>
          </p:nvPr>
        </p:nvSpPr>
        <p:spPr/>
        <p:txBody>
          <a:bodyPr/>
          <a:lstStyle/>
          <a:p>
            <a:fld id="{CC253E49-9C11-4F57-AE24-B0FB50AB1A76}"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dirty="0"/>
          </a:p>
        </p:txBody>
      </p:sp>
      <p:sp>
        <p:nvSpPr>
          <p:cNvPr id="4" name="Slide Number Placeholder 3"/>
          <p:cNvSpPr>
            <a:spLocks noGrp="1"/>
          </p:cNvSpPr>
          <p:nvPr>
            <p:ph type="sldNum" sz="quarter" idx="10"/>
          </p:nvPr>
        </p:nvSpPr>
        <p:spPr/>
        <p:txBody>
          <a:bodyPr/>
          <a:lstStyle/>
          <a:p>
            <a:fld id="{CC253E49-9C11-4F57-AE24-B0FB50AB1A76}"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 2011, the general - both upper and lower - and the extreme poverty lines per adult equivalent per month were estimated at AMD 36,158 (USD 97.1), AMD 29,856 (USD 80.2) and AMD 21,306 (or, USD 57.2), respectively. </a:t>
            </a:r>
            <a:endParaRPr lang="ru-RU" sz="1200" kern="1200" dirty="0" smtClean="0">
              <a:solidFill>
                <a:schemeClr val="tx1"/>
              </a:solidFill>
              <a:latin typeface="+mn-lt"/>
              <a:ea typeface="+mn-ea"/>
              <a:cs typeface="+mn-cs"/>
            </a:endParaRPr>
          </a:p>
          <a:p>
            <a:endParaRPr lang="ru-RU" dirty="0"/>
          </a:p>
        </p:txBody>
      </p:sp>
      <p:sp>
        <p:nvSpPr>
          <p:cNvPr id="4" name="Slide Number Placeholder 3"/>
          <p:cNvSpPr>
            <a:spLocks noGrp="1"/>
          </p:cNvSpPr>
          <p:nvPr>
            <p:ph type="sldNum" sz="quarter" idx="10"/>
          </p:nvPr>
        </p:nvSpPr>
        <p:spPr/>
        <p:txBody>
          <a:bodyPr/>
          <a:lstStyle/>
          <a:p>
            <a:fld id="{CC253E49-9C11-4F57-AE24-B0FB50AB1A76}" type="slidenum">
              <a:rPr lang="en-US" smtClean="0"/>
              <a:pPr/>
              <a:t>17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share of the very poor in 2011 amounted to 35.0 percent as compared to 27.6 percent recorded in 2008. The share of the very poor in 2011 was 19.9 percent as compared to 12.6 percent observed in 2008 and  the share of the extremely poor in 2011 was 3.7 percent as compared to 1.6 percent observed in 2008.</a:t>
            </a:r>
          </a:p>
          <a:p>
            <a:r>
              <a:rPr lang="en-US" sz="1200" kern="1200" dirty="0" smtClean="0">
                <a:solidFill>
                  <a:schemeClr val="tx1"/>
                </a:solidFill>
                <a:latin typeface="+mn-lt"/>
                <a:ea typeface="+mn-ea"/>
                <a:cs typeface="+mn-cs"/>
              </a:rPr>
              <a:t>In 2011, extreme poverty incidence demonstrated even a faster increase over 2008, growing by 2.3 times (or by 2.1 percentage points); for very poor it has grown by increased by 1.6 times (or by 7.3 percentage points), and general poverty grew by 26.8 percent (or by 7.4 percentage points). </a:t>
            </a:r>
            <a:endParaRPr lang="en-US" dirty="0"/>
          </a:p>
        </p:txBody>
      </p:sp>
      <p:sp>
        <p:nvSpPr>
          <p:cNvPr id="4" name="Slide Number Placeholder 3"/>
          <p:cNvSpPr>
            <a:spLocks noGrp="1"/>
          </p:cNvSpPr>
          <p:nvPr>
            <p:ph type="sldNum" sz="quarter" idx="10"/>
          </p:nvPr>
        </p:nvSpPr>
        <p:spPr/>
        <p:txBody>
          <a:bodyPr/>
          <a:lstStyle/>
          <a:p>
            <a:fld id="{CC253E49-9C11-4F57-AE24-B0FB50AB1A76}" type="slidenum">
              <a:rPr lang="en-US" smtClean="0"/>
              <a:pPr/>
              <a:t>18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Estimated poverty gap in 2011 was 7.9 percent as compared to 5.1 percent in 2008 (an increase of 1.5 times), whereby the severity of poverty was estimated 2.4 percent as compared to 1.4 percent in 2008 (an increase of 1.7 times). </a:t>
            </a:r>
          </a:p>
          <a:p>
            <a:endParaRPr lang="en-US" dirty="0"/>
          </a:p>
        </p:txBody>
      </p:sp>
      <p:sp>
        <p:nvSpPr>
          <p:cNvPr id="4" name="Slide Number Placeholder 3"/>
          <p:cNvSpPr>
            <a:spLocks noGrp="1"/>
          </p:cNvSpPr>
          <p:nvPr>
            <p:ph type="sldNum" sz="quarter" idx="10"/>
          </p:nvPr>
        </p:nvSpPr>
        <p:spPr/>
        <p:txBody>
          <a:bodyPr/>
          <a:lstStyle/>
          <a:p>
            <a:fld id="{CC253E49-9C11-4F57-AE24-B0FB50AB1A76}" type="slidenum">
              <a:rPr lang="en-US" smtClean="0"/>
              <a:pPr/>
              <a:t>19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dirty="0"/>
          </a:p>
        </p:txBody>
      </p:sp>
      <p:sp>
        <p:nvSpPr>
          <p:cNvPr id="4" name="Slide Number Placeholder 3"/>
          <p:cNvSpPr>
            <a:spLocks noGrp="1"/>
          </p:cNvSpPr>
          <p:nvPr>
            <p:ph type="sldNum" sz="quarter" idx="10"/>
          </p:nvPr>
        </p:nvSpPr>
        <p:spPr/>
        <p:txBody>
          <a:bodyPr/>
          <a:lstStyle/>
          <a:p>
            <a:fld id="{CC253E49-9C11-4F57-AE24-B0FB50AB1A76}" type="slidenum">
              <a:rPr lang="en-US" smtClean="0"/>
              <a:pPr/>
              <a:t>23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dirty="0"/>
          </a:p>
        </p:txBody>
      </p:sp>
      <p:sp>
        <p:nvSpPr>
          <p:cNvPr id="4" name="Slide Number Placeholder 3"/>
          <p:cNvSpPr>
            <a:spLocks noGrp="1"/>
          </p:cNvSpPr>
          <p:nvPr>
            <p:ph type="sldNum" sz="quarter" idx="10"/>
          </p:nvPr>
        </p:nvSpPr>
        <p:spPr/>
        <p:txBody>
          <a:bodyPr/>
          <a:lstStyle/>
          <a:p>
            <a:fld id="{CC253E49-9C11-4F57-AE24-B0FB50AB1A76}"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03F9C2B-D40E-420D-9468-4111FFEE3ED2}" type="datetimeFigureOut">
              <a:rPr lang="en-US" smtClean="0"/>
              <a:pPr/>
              <a:t>11/29/2013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D83F215-7138-4DFB-8019-ACCC8BF718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3F9C2B-D40E-420D-9468-4111FFEE3ED2}" type="datetimeFigureOut">
              <a:rPr lang="en-US" smtClean="0"/>
              <a:pPr/>
              <a:t>11/29/2013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D83F215-7138-4DFB-8019-ACCC8BF718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3F9C2B-D40E-420D-9468-4111FFEE3ED2}" type="datetimeFigureOut">
              <a:rPr lang="en-US" smtClean="0"/>
              <a:pPr/>
              <a:t>11/29/2013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D83F215-7138-4DFB-8019-ACCC8BF718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3F9C2B-D40E-420D-9468-4111FFEE3ED2}" type="datetimeFigureOut">
              <a:rPr lang="en-US" smtClean="0"/>
              <a:pPr/>
              <a:t>11/29/2013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D83F215-7138-4DFB-8019-ACCC8BF718C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03F9C2B-D40E-420D-9468-4111FFEE3ED2}" type="datetimeFigureOut">
              <a:rPr lang="en-US" smtClean="0"/>
              <a:pPr/>
              <a:t>11/29/2013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D83F215-7138-4DFB-8019-ACCC8BF718C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03F9C2B-D40E-420D-9468-4111FFEE3ED2}" type="datetimeFigureOut">
              <a:rPr lang="en-US" smtClean="0"/>
              <a:pPr/>
              <a:t>11/29/2013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D83F215-7138-4DFB-8019-ACCC8BF718C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03F9C2B-D40E-420D-9468-4111FFEE3ED2}" type="datetimeFigureOut">
              <a:rPr lang="en-US" smtClean="0"/>
              <a:pPr/>
              <a:t>11/29/2013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D83F215-7138-4DFB-8019-ACCC8BF718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03F9C2B-D40E-420D-9468-4111FFEE3ED2}" type="datetimeFigureOut">
              <a:rPr lang="en-US" smtClean="0"/>
              <a:pPr/>
              <a:t>11/29/2013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D83F215-7138-4DFB-8019-ACCC8BF718C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03F9C2B-D40E-420D-9468-4111FFEE3ED2}" type="datetimeFigureOut">
              <a:rPr lang="en-US" smtClean="0"/>
              <a:pPr/>
              <a:t>11/29/2013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D83F215-7138-4DFB-8019-ACCC8BF718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03F9C2B-D40E-420D-9468-4111FFEE3ED2}" type="datetimeFigureOut">
              <a:rPr lang="en-US" smtClean="0"/>
              <a:pPr/>
              <a:t>11/29/2013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D83F215-7138-4DFB-8019-ACCC8BF718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03F9C2B-D40E-420D-9468-4111FFEE3ED2}" type="datetimeFigureOut">
              <a:rPr lang="en-US" smtClean="0"/>
              <a:pPr/>
              <a:t>11/29/2013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D83F215-7138-4DFB-8019-ACCC8BF718C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03F9C2B-D40E-420D-9468-4111FFEE3ED2}" type="datetimeFigureOut">
              <a:rPr lang="en-US" smtClean="0"/>
              <a:pPr/>
              <a:t>11/29/2013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D83F215-7138-4DFB-8019-ACCC8BF718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normAutofit fontScale="90000"/>
          </a:bodyPr>
          <a:lstStyle/>
          <a:p>
            <a:r>
              <a:rPr lang="en-US" dirty="0" smtClean="0">
                <a:latin typeface="Times New Roman" pitchFamily="18" charset="0"/>
                <a:cs typeface="Times New Roman" pitchFamily="18" charset="0"/>
              </a:rPr>
              <a:t>Measuring Poverty in Armenia</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381000" y="3200400"/>
            <a:ext cx="8077200" cy="1752600"/>
          </a:xfrm>
        </p:spPr>
        <p:txBody>
          <a:bodyPr>
            <a:normAutofit fontScale="77500" lnSpcReduction="20000"/>
          </a:bodyPr>
          <a:lstStyle/>
          <a:p>
            <a:pPr algn="l" fontAlgn="t"/>
            <a:r>
              <a:rPr lang="en-US" b="1" dirty="0" err="1">
                <a:solidFill>
                  <a:schemeClr val="tx1"/>
                </a:solidFill>
                <a:effectLst>
                  <a:outerShdw blurRad="50800" dist="38100" algn="tr" rotWithShape="0">
                    <a:prstClr val="black">
                      <a:alpha val="40000"/>
                    </a:prstClr>
                  </a:outerShdw>
                </a:effectLst>
                <a:latin typeface="Times New Roman" pitchFamily="18" charset="0"/>
                <a:cs typeface="Times New Roman" pitchFamily="18" charset="0"/>
              </a:rPr>
              <a:t>Gagik</a:t>
            </a:r>
            <a:r>
              <a:rPr lang="en-US" b="1" dirty="0">
                <a:solidFill>
                  <a:schemeClr val="tx1"/>
                </a:solidFill>
                <a:effectLst>
                  <a:outerShdw blurRad="50800" dist="38100" algn="tr" rotWithShape="0">
                    <a:prstClr val="black">
                      <a:alpha val="40000"/>
                    </a:prstClr>
                  </a:outerShdw>
                </a:effectLst>
                <a:latin typeface="Times New Roman" pitchFamily="18" charset="0"/>
                <a:cs typeface="Times New Roman" pitchFamily="18" charset="0"/>
              </a:rPr>
              <a:t> </a:t>
            </a:r>
            <a:r>
              <a:rPr lang="en-US" b="1" dirty="0" err="1" smtClean="0">
                <a:solidFill>
                  <a:schemeClr val="tx1"/>
                </a:solidFill>
                <a:effectLst>
                  <a:outerShdw blurRad="50800" dist="38100" algn="tr" rotWithShape="0">
                    <a:prstClr val="black">
                      <a:alpha val="40000"/>
                    </a:prstClr>
                  </a:outerShdw>
                </a:effectLst>
                <a:latin typeface="Times New Roman" pitchFamily="18" charset="0"/>
                <a:cs typeface="Times New Roman" pitchFamily="18" charset="0"/>
              </a:rPr>
              <a:t>Gevorgyan</a:t>
            </a:r>
            <a:endParaRPr lang="en-US" b="1" dirty="0" smtClean="0">
              <a:solidFill>
                <a:schemeClr val="tx1"/>
              </a:solidFill>
              <a:effectLst>
                <a:outerShdw blurRad="50800" dist="38100" algn="tr" rotWithShape="0">
                  <a:prstClr val="black">
                    <a:alpha val="40000"/>
                  </a:prstClr>
                </a:outerShdw>
              </a:effectLst>
              <a:latin typeface="Times New Roman" pitchFamily="18" charset="0"/>
              <a:cs typeface="Times New Roman" pitchFamily="18" charset="0"/>
            </a:endParaRPr>
          </a:p>
          <a:p>
            <a:pPr indent="457200" algn="l" fontAlgn="t"/>
            <a:r>
              <a:rPr lang="en-US" i="1" dirty="0" smtClean="0">
                <a:solidFill>
                  <a:schemeClr val="tx1"/>
                </a:solidFill>
                <a:effectLst>
                  <a:outerShdw blurRad="50800" dist="38100" algn="tr" rotWithShape="0">
                    <a:prstClr val="black">
                      <a:alpha val="40000"/>
                    </a:prstClr>
                  </a:outerShdw>
                </a:effectLst>
                <a:latin typeface="Times New Roman" pitchFamily="18" charset="0"/>
                <a:cs typeface="Times New Roman" pitchFamily="18" charset="0"/>
              </a:rPr>
              <a:t>Member </a:t>
            </a:r>
            <a:r>
              <a:rPr lang="en-US" i="1" dirty="0">
                <a:solidFill>
                  <a:schemeClr val="tx1"/>
                </a:solidFill>
                <a:effectLst>
                  <a:outerShdw blurRad="50800" dist="38100" algn="tr" rotWithShape="0">
                    <a:prstClr val="black">
                      <a:alpha val="40000"/>
                    </a:prstClr>
                  </a:outerShdw>
                </a:effectLst>
                <a:latin typeface="Times New Roman" pitchFamily="18" charset="0"/>
                <a:cs typeface="Times New Roman" pitchFamily="18" charset="0"/>
              </a:rPr>
              <a:t>of State Council on Statistics of the Republic of Armenia</a:t>
            </a:r>
            <a:endParaRPr lang="en-US" dirty="0">
              <a:solidFill>
                <a:schemeClr val="tx1"/>
              </a:solidFill>
              <a:latin typeface="Times New Roman" pitchFamily="18" charset="0"/>
              <a:cs typeface="Times New Roman" pitchFamily="18" charset="0"/>
            </a:endParaRPr>
          </a:p>
          <a:p>
            <a:pPr algn="l" fontAlgn="t"/>
            <a:r>
              <a:rPr lang="en-US" b="1" dirty="0" err="1">
                <a:solidFill>
                  <a:schemeClr val="tx1"/>
                </a:solidFill>
                <a:effectLst>
                  <a:outerShdw blurRad="50800" dist="38100" algn="tr" rotWithShape="0">
                    <a:prstClr val="black">
                      <a:alpha val="40000"/>
                    </a:prstClr>
                  </a:outerShdw>
                </a:effectLst>
                <a:latin typeface="Times New Roman" pitchFamily="18" charset="0"/>
                <a:cs typeface="Times New Roman" pitchFamily="18" charset="0"/>
              </a:rPr>
              <a:t>Lilit</a:t>
            </a:r>
            <a:r>
              <a:rPr lang="en-US" b="1" dirty="0">
                <a:solidFill>
                  <a:schemeClr val="tx1"/>
                </a:solidFill>
                <a:effectLst>
                  <a:outerShdw blurRad="50800" dist="38100" algn="tr" rotWithShape="0">
                    <a:prstClr val="black">
                      <a:alpha val="40000"/>
                    </a:prstClr>
                  </a:outerShdw>
                </a:effectLst>
                <a:latin typeface="Times New Roman" pitchFamily="18" charset="0"/>
                <a:cs typeface="Times New Roman" pitchFamily="18" charset="0"/>
              </a:rPr>
              <a:t> </a:t>
            </a:r>
            <a:r>
              <a:rPr lang="en-US" b="1" dirty="0" smtClean="0">
                <a:solidFill>
                  <a:schemeClr val="tx1"/>
                </a:solidFill>
                <a:effectLst>
                  <a:outerShdw blurRad="50800" dist="38100" algn="tr" rotWithShape="0">
                    <a:prstClr val="black">
                      <a:alpha val="40000"/>
                    </a:prstClr>
                  </a:outerShdw>
                </a:effectLst>
                <a:latin typeface="Times New Roman" pitchFamily="18" charset="0"/>
                <a:cs typeface="Times New Roman" pitchFamily="18" charset="0"/>
              </a:rPr>
              <a:t>Petrosyan</a:t>
            </a:r>
          </a:p>
          <a:p>
            <a:pPr indent="457200" algn="l" fontAlgn="t"/>
            <a:r>
              <a:rPr lang="en-US" i="1" dirty="0" smtClean="0">
                <a:solidFill>
                  <a:schemeClr val="tx1"/>
                </a:solidFill>
                <a:effectLst>
                  <a:outerShdw blurRad="50800" dist="38100" algn="tr" rotWithShape="0">
                    <a:prstClr val="black">
                      <a:alpha val="40000"/>
                    </a:prstClr>
                  </a:outerShdw>
                </a:effectLst>
                <a:latin typeface="Times New Roman" pitchFamily="18" charset="0"/>
                <a:cs typeface="Times New Roman" pitchFamily="18" charset="0"/>
              </a:rPr>
              <a:t>Member </a:t>
            </a:r>
            <a:r>
              <a:rPr lang="en-US" i="1" dirty="0">
                <a:solidFill>
                  <a:schemeClr val="tx1"/>
                </a:solidFill>
                <a:effectLst>
                  <a:outerShdw blurRad="50800" dist="38100" algn="tr" rotWithShape="0">
                    <a:prstClr val="black">
                      <a:alpha val="40000"/>
                    </a:prstClr>
                  </a:outerShdw>
                </a:effectLst>
                <a:latin typeface="Times New Roman" pitchFamily="18" charset="0"/>
                <a:cs typeface="Times New Roman" pitchFamily="18" charset="0"/>
              </a:rPr>
              <a:t>of State Council on Statistics of the Republic of </a:t>
            </a:r>
            <a:r>
              <a:rPr lang="en-US" i="1" dirty="0" smtClean="0">
                <a:solidFill>
                  <a:schemeClr val="tx1"/>
                </a:solidFill>
                <a:effectLst>
                  <a:outerShdw blurRad="50800" dist="38100" algn="tr" rotWithShape="0">
                    <a:prstClr val="black">
                      <a:alpha val="40000"/>
                    </a:prstClr>
                  </a:outerShdw>
                </a:effectLst>
                <a:latin typeface="Times New Roman" pitchFamily="18" charset="0"/>
                <a:cs typeface="Times New Roman" pitchFamily="18" charset="0"/>
              </a:rPr>
              <a:t>Armenia</a:t>
            </a:r>
            <a:endParaRPr lang="en-US" dirty="0">
              <a:solidFill>
                <a:schemeClr val="tx1"/>
              </a:solidFill>
              <a:latin typeface="Times New Roman" pitchFamily="18" charset="0"/>
              <a:cs typeface="Times New Roman" pitchFamily="18" charset="0"/>
            </a:endParaRPr>
          </a:p>
        </p:txBody>
      </p:sp>
      <p:grpSp>
        <p:nvGrpSpPr>
          <p:cNvPr id="4" name="Group 21"/>
          <p:cNvGrpSpPr>
            <a:grpSpLocks/>
          </p:cNvGrpSpPr>
          <p:nvPr/>
        </p:nvGrpSpPr>
        <p:grpSpPr bwMode="auto">
          <a:xfrm>
            <a:off x="488950" y="374650"/>
            <a:ext cx="1931988" cy="539750"/>
            <a:chOff x="233" y="236"/>
            <a:chExt cx="1217" cy="340"/>
          </a:xfrm>
        </p:grpSpPr>
        <p:sp>
          <p:nvSpPr>
            <p:cNvPr id="5" name="Rectangle 8"/>
            <p:cNvSpPr>
              <a:spLocks noChangeArrowheads="1"/>
            </p:cNvSpPr>
            <p:nvPr/>
          </p:nvSpPr>
          <p:spPr bwMode="auto">
            <a:xfrm>
              <a:off x="843" y="310"/>
              <a:ext cx="607" cy="192"/>
            </a:xfrm>
            <a:prstGeom prst="rect">
              <a:avLst/>
            </a:prstGeom>
            <a:noFill/>
            <a:ln w="9525">
              <a:noFill/>
              <a:miter lim="800000"/>
              <a:headEnd/>
              <a:tailEnd/>
            </a:ln>
          </p:spPr>
          <p:txBody>
            <a:bodyPr anchor="ctr"/>
            <a:lstStyle/>
            <a:p>
              <a:endParaRPr lang="en-US" sz="1500" b="1">
                <a:solidFill>
                  <a:schemeClr val="bg1"/>
                </a:solidFill>
                <a:latin typeface="Times New Roman" pitchFamily="18" charset="0"/>
              </a:endParaRPr>
            </a:p>
          </p:txBody>
        </p:sp>
        <p:pic>
          <p:nvPicPr>
            <p:cNvPr id="6" name="Picture 9"/>
            <p:cNvPicPr>
              <a:picLocks noChangeAspect="1" noChangeArrowheads="1"/>
            </p:cNvPicPr>
            <p:nvPr/>
          </p:nvPicPr>
          <p:blipFill>
            <a:blip r:embed="rId2" cstate="print"/>
            <a:srcRect/>
            <a:stretch>
              <a:fillRect/>
            </a:stretch>
          </p:blipFill>
          <p:spPr bwMode="auto">
            <a:xfrm>
              <a:off x="233" y="236"/>
              <a:ext cx="610" cy="340"/>
            </a:xfrm>
            <a:prstGeom prst="rect">
              <a:avLst/>
            </a:prstGeom>
            <a:noFill/>
            <a:ln w="9525">
              <a:noFill/>
              <a:miter lim="800000"/>
              <a:headEnd/>
              <a:tailEnd/>
            </a:ln>
          </p:spPr>
        </p:pic>
      </p:grpSp>
      <p:sp>
        <p:nvSpPr>
          <p:cNvPr id="7" name="Rectangle 18"/>
          <p:cNvSpPr>
            <a:spLocks noChangeArrowheads="1"/>
          </p:cNvSpPr>
          <p:nvPr/>
        </p:nvSpPr>
        <p:spPr bwMode="auto">
          <a:xfrm>
            <a:off x="1978025" y="228600"/>
            <a:ext cx="5033963" cy="708025"/>
          </a:xfrm>
          <a:prstGeom prst="rect">
            <a:avLst/>
          </a:prstGeom>
          <a:noFill/>
          <a:ln w="9525" algn="ctr">
            <a:noFill/>
            <a:miter lim="800000"/>
            <a:headEnd/>
            <a:tailEnd/>
          </a:ln>
        </p:spPr>
        <p:txBody>
          <a:bodyPr>
            <a:spAutoFit/>
          </a:bodyPr>
          <a:lstStyle/>
          <a:p>
            <a:pPr algn="ctr">
              <a:defRPr/>
            </a:pPr>
            <a:r>
              <a:rPr lang="en-US" sz="2000" dirty="0">
                <a:solidFill>
                  <a:schemeClr val="accent2">
                    <a:lumMod val="75000"/>
                  </a:schemeClr>
                </a:solidFill>
                <a:latin typeface="Times New Roman" pitchFamily="18" charset="0"/>
              </a:rPr>
              <a:t>NATIONAL STATISTICAL SERVICE OF THE REPUBLIC OF ARMENIA</a:t>
            </a:r>
            <a:endParaRPr lang="ru-RU" sz="2000" dirty="0">
              <a:solidFill>
                <a:schemeClr val="accent2">
                  <a:lumMod val="75000"/>
                </a:schemeClr>
              </a:solidFill>
              <a:latin typeface="Times New Roman" pitchFamily="18" charset="0"/>
            </a:endParaRPr>
          </a:p>
        </p:txBody>
      </p:sp>
      <p:pic>
        <p:nvPicPr>
          <p:cNvPr id="8" name="Picture 17" descr="GerbArm"/>
          <p:cNvPicPr>
            <a:picLocks noChangeAspect="1" noChangeArrowheads="1"/>
          </p:cNvPicPr>
          <p:nvPr/>
        </p:nvPicPr>
        <p:blipFill>
          <a:blip r:embed="rId3" cstate="print"/>
          <a:srcRect/>
          <a:stretch>
            <a:fillRect/>
          </a:stretch>
        </p:blipFill>
        <p:spPr bwMode="auto">
          <a:xfrm>
            <a:off x="7467600" y="152400"/>
            <a:ext cx="1028700" cy="971550"/>
          </a:xfrm>
          <a:prstGeom prst="rect">
            <a:avLst/>
          </a:prstGeom>
          <a:noFill/>
          <a:ln w="9525">
            <a:noFill/>
            <a:miter lim="800000"/>
            <a:headEnd/>
            <a:tailEnd/>
          </a:ln>
        </p:spPr>
      </p:pic>
      <p:sp>
        <p:nvSpPr>
          <p:cNvPr id="9" name="TextBox 8"/>
          <p:cNvSpPr txBox="1"/>
          <p:nvPr/>
        </p:nvSpPr>
        <p:spPr>
          <a:xfrm>
            <a:off x="2133600" y="5867400"/>
            <a:ext cx="4038600" cy="369332"/>
          </a:xfrm>
          <a:prstGeom prst="rect">
            <a:avLst/>
          </a:prstGeom>
          <a:noFill/>
        </p:spPr>
        <p:txBody>
          <a:bodyPr wrap="square" rtlCol="0">
            <a:spAutoFit/>
          </a:bodyPr>
          <a:lstStyle/>
          <a:p>
            <a:pPr algn="ctr"/>
            <a:r>
              <a:rPr lang="en-US" dirty="0" smtClean="0">
                <a:latin typeface="Times New Roman" pitchFamily="18" charset="0"/>
                <a:cs typeface="Times New Roman" pitchFamily="18" charset="0"/>
              </a:rPr>
              <a:t>Geneva, 2-4 December, 2013</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92500" lnSpcReduction="20000"/>
          </a:bodyPr>
          <a:lstStyle/>
          <a:p>
            <a:pPr>
              <a:lnSpc>
                <a:spcPct val="150000"/>
              </a:lnSpc>
              <a:spcBef>
                <a:spcPts val="1800"/>
              </a:spcBef>
            </a:pPr>
            <a:r>
              <a:rPr lang="en-US" dirty="0" smtClean="0">
                <a:latin typeface="Times New Roman" pitchFamily="18" charset="0"/>
                <a:cs typeface="Times New Roman" pitchFamily="18" charset="0"/>
              </a:rPr>
              <a:t>Based on the consumption shares of the selected reference population, 2,232 calories per day is then allocated across the “most important” food items. </a:t>
            </a:r>
          </a:p>
          <a:p>
            <a:pPr>
              <a:lnSpc>
                <a:spcPct val="150000"/>
              </a:lnSpc>
              <a:spcBef>
                <a:spcPts val="1800"/>
              </a:spcBef>
            </a:pPr>
            <a:r>
              <a:rPr lang="en-US" dirty="0" smtClean="0">
                <a:latin typeface="Times New Roman" pitchFamily="18" charset="0"/>
                <a:cs typeface="Times New Roman" pitchFamily="18" charset="0"/>
              </a:rPr>
              <a:t>This minimum calorie diet is then has been priced by 2009 average annual national prices using the price-per-calorie (Pf/</a:t>
            </a:r>
            <a:r>
              <a:rPr lang="en-US" dirty="0" err="1" smtClean="0">
                <a:latin typeface="Times New Roman" pitchFamily="18" charset="0"/>
                <a:cs typeface="Times New Roman" pitchFamily="18" charset="0"/>
              </a:rPr>
              <a:t>cf</a:t>
            </a:r>
            <a:r>
              <a:rPr lang="en-US" dirty="0" smtClean="0">
                <a:latin typeface="Times New Roman" pitchFamily="18" charset="0"/>
                <a:cs typeface="Times New Roman" pitchFamily="18" charset="0"/>
              </a:rPr>
              <a:t>) for each food item. </a:t>
            </a:r>
          </a:p>
          <a:p>
            <a:pPr>
              <a:lnSpc>
                <a:spcPct val="150000"/>
              </a:lnSpc>
              <a:spcBef>
                <a:spcPts val="1800"/>
              </a:spcBef>
            </a:pPr>
            <a:r>
              <a:rPr lang="en-US" dirty="0" smtClean="0">
                <a:latin typeface="Times New Roman" pitchFamily="18" charset="0"/>
                <a:cs typeface="Times New Roman" pitchFamily="18" charset="0"/>
              </a:rPr>
              <a:t>So, </a:t>
            </a:r>
            <a:r>
              <a:rPr lang="en-US" i="1" dirty="0" smtClean="0">
                <a:effectLst>
                  <a:outerShdw blurRad="38100" dist="38100" dir="2700000" algn="tl">
                    <a:srgbClr val="000000">
                      <a:alpha val="43137"/>
                    </a:srgbClr>
                  </a:outerShdw>
                </a:effectLst>
                <a:latin typeface="Times New Roman" pitchFamily="18" charset="0"/>
                <a:cs typeface="Times New Roman" pitchFamily="18" charset="0"/>
              </a:rPr>
              <a:t>the monetary value of the minimum food basket is the Food Poverty Line</a:t>
            </a:r>
            <a:r>
              <a:rPr lang="en-US"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715962"/>
          </a:xfrm>
        </p:spPr>
        <p:txBody>
          <a:bodyPr>
            <a:normAutofit fontScale="90000"/>
          </a:bodyPr>
          <a:lstStyle/>
          <a:p>
            <a:r>
              <a:rPr lang="en-US" dirty="0" smtClean="0">
                <a:latin typeface="Times New Roman" pitchFamily="18" charset="0"/>
                <a:cs typeface="Times New Roman" pitchFamily="18" charset="0"/>
              </a:rPr>
              <a:t>The Cost of Minimum Food Basket</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05000"/>
            <a:ext cx="8229600" cy="4525963"/>
          </a:xfrm>
        </p:spPr>
        <p:txBody>
          <a:bodyPr/>
          <a:lstStyle/>
          <a:p>
            <a:pPr>
              <a:lnSpc>
                <a:spcPct val="150000"/>
              </a:lnSpc>
            </a:pPr>
            <a:r>
              <a:rPr lang="en-US" dirty="0" smtClean="0">
                <a:latin typeface="Times New Roman" pitchFamily="18" charset="0"/>
                <a:cs typeface="Times New Roman" pitchFamily="18" charset="0"/>
              </a:rPr>
              <a:t>The Armenia ILCS collects information about the prices of 208 most important food items and non alcoholic beverages.</a:t>
            </a:r>
            <a:endParaRPr lang="ru-RU" dirty="0">
              <a:latin typeface="Times New Roman" pitchFamily="18" charset="0"/>
              <a:cs typeface="Times New Roman" pitchFamily="18" charset="0"/>
            </a:endParaRPr>
          </a:p>
        </p:txBody>
      </p:sp>
      <p:sp>
        <p:nvSpPr>
          <p:cNvPr id="3" name="Title 2"/>
          <p:cNvSpPr>
            <a:spLocks noGrp="1"/>
          </p:cNvSpPr>
          <p:nvPr>
            <p:ph type="title"/>
          </p:nvPr>
        </p:nvSpPr>
        <p:spPr>
          <a:xfrm>
            <a:off x="457200" y="304800"/>
            <a:ext cx="8229600" cy="1143000"/>
          </a:xfrm>
        </p:spPr>
        <p:txBody>
          <a:bodyPr>
            <a:normAutofit fontScale="90000"/>
          </a:bodyPr>
          <a:lstStyle/>
          <a:p>
            <a:r>
              <a:rPr lang="en-US" dirty="0" smtClean="0">
                <a:latin typeface="Times New Roman" pitchFamily="18" charset="0"/>
                <a:cs typeface="Times New Roman" pitchFamily="18" charset="0"/>
              </a:rPr>
              <a:t>The Food Items and nonalcoholic beverages in the Minimum Food Basket</a:t>
            </a:r>
            <a:endParaRPr lang="ru-RU"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74638"/>
            <a:ext cx="8077200" cy="1143000"/>
          </a:xfrm>
        </p:spPr>
        <p:txBody>
          <a:bodyPr>
            <a:normAutofit fontScale="90000"/>
          </a:bodyPr>
          <a:lstStyle/>
          <a:p>
            <a:r>
              <a:rPr lang="en-US" dirty="0" smtClean="0">
                <a:latin typeface="Times New Roman" pitchFamily="18" charset="0"/>
                <a:cs typeface="Times New Roman" pitchFamily="18" charset="0"/>
              </a:rPr>
              <a:t>The composition of food poverty line, </a:t>
            </a:r>
            <a:r>
              <a:rPr lang="en-US" i="1" dirty="0" smtClean="0">
                <a:latin typeface="Times New Roman" pitchFamily="18" charset="0"/>
                <a:cs typeface="Times New Roman" pitchFamily="18" charset="0"/>
              </a:rPr>
              <a:t>in %</a:t>
            </a:r>
            <a:endParaRPr lang="ru-RU" i="1"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762000" y="1219200"/>
          <a:ext cx="8382000" cy="53768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The Consumption Basket Method, which calculates the food share in total consumption of those households whose total consumption, is around to the food poverty line, estimates the food share closer to 70 percent. </a:t>
            </a:r>
          </a:p>
          <a:p>
            <a:pPr>
              <a:spcBef>
                <a:spcPts val="1800"/>
              </a:spcBef>
            </a:pPr>
            <a:r>
              <a:rPr lang="en-US" dirty="0" smtClean="0">
                <a:latin typeface="Times New Roman" pitchFamily="18" charset="0"/>
                <a:cs typeface="Times New Roman" pitchFamily="18" charset="0"/>
              </a:rPr>
              <a:t>Adding the respective non food allowance we come up with Lower Poverty line. </a:t>
            </a:r>
            <a:endParaRPr lang="ru-RU" dirty="0">
              <a:latin typeface="Times New Roman" pitchFamily="18" charset="0"/>
              <a:cs typeface="Times New Roman" pitchFamily="18" charset="0"/>
            </a:endParaRPr>
          </a:p>
        </p:txBody>
      </p:sp>
      <p:sp>
        <p:nvSpPr>
          <p:cNvPr id="3" name="Title 2"/>
          <p:cNvSpPr>
            <a:spLocks noGrp="1"/>
          </p:cNvSpPr>
          <p:nvPr>
            <p:ph type="title"/>
          </p:nvPr>
        </p:nvSpPr>
        <p:spPr>
          <a:xfrm>
            <a:off x="457200" y="304800"/>
            <a:ext cx="8229600" cy="1143000"/>
          </a:xfrm>
        </p:spPr>
        <p:txBody>
          <a:bodyPr/>
          <a:lstStyle/>
          <a:p>
            <a:r>
              <a:rPr lang="en-US" dirty="0" smtClean="0">
                <a:latin typeface="Times New Roman" pitchFamily="18" charset="0"/>
                <a:cs typeface="Times New Roman" pitchFamily="18" charset="0"/>
              </a:rPr>
              <a:t>Lower poverty line</a:t>
            </a:r>
            <a:endParaRPr lang="ru-RU"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The composition of lower poverty line, %</a:t>
            </a:r>
            <a:endParaRPr lang="ru-RU"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Meanwhile the Food Expenditures Method, which calculates the food share in total consumption of those households, whose food consumption value is around the food poverty line, estimates the food share closer to 56.5 percent. </a:t>
            </a: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Upper Poverty Line</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The composition of upper poverty line, %</a:t>
            </a:r>
            <a:endParaRPr lang="ru-RU"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304800" y="1481138"/>
          <a:ext cx="8382000" cy="47672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209800"/>
          <a:ext cx="8077200" cy="3276600"/>
        </p:xfrm>
        <a:graphic>
          <a:graphicData uri="http://schemas.openxmlformats.org/drawingml/2006/table">
            <a:tbl>
              <a:tblPr firstRow="1" bandRow="1">
                <a:tableStyleId>{5C22544A-7EE6-4342-B048-85BDC9FD1C3A}</a:tableStyleId>
              </a:tblPr>
              <a:tblGrid>
                <a:gridCol w="3733800"/>
                <a:gridCol w="2171700"/>
                <a:gridCol w="2171700"/>
              </a:tblGrid>
              <a:tr h="819150">
                <a:tc>
                  <a:txBody>
                    <a:bodyPr/>
                    <a:lstStyle/>
                    <a:p>
                      <a:pPr algn="ctr">
                        <a:lnSpc>
                          <a:spcPct val="115000"/>
                        </a:lnSpc>
                        <a:spcAft>
                          <a:spcPts val="0"/>
                        </a:spcAft>
                      </a:pPr>
                      <a:r>
                        <a:rPr lang="en-US" sz="1800" b="1" dirty="0">
                          <a:latin typeface="Times New Roman" pitchFamily="18" charset="0"/>
                          <a:ea typeface="Times New Roman"/>
                          <a:cs typeface="Times New Roman" pitchFamily="18" charset="0"/>
                        </a:rPr>
                        <a:t>Poverty lines </a:t>
                      </a:r>
                      <a:endParaRPr lang="ru-RU" sz="1800" dirty="0">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800" dirty="0" smtClean="0">
                          <a:latin typeface="Times New Roman" pitchFamily="18" charset="0"/>
                          <a:ea typeface="Calibri"/>
                          <a:cs typeface="Times New Roman" pitchFamily="18" charset="0"/>
                        </a:rPr>
                        <a:t>In AMD</a:t>
                      </a:r>
                      <a:endParaRPr lang="ru-RU" sz="1800" dirty="0">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800" b="1" dirty="0" smtClean="0">
                          <a:latin typeface="Times New Roman" pitchFamily="18" charset="0"/>
                          <a:ea typeface="Times New Roman"/>
                          <a:cs typeface="Times New Roman" pitchFamily="18" charset="0"/>
                        </a:rPr>
                        <a:t>In USD</a:t>
                      </a:r>
                      <a:endParaRPr lang="ru-RU" sz="1800" dirty="0">
                        <a:latin typeface="Times New Roman" pitchFamily="18" charset="0"/>
                        <a:ea typeface="Calibri"/>
                        <a:cs typeface="Times New Roman" pitchFamily="18" charset="0"/>
                      </a:endParaRPr>
                    </a:p>
                  </a:txBody>
                  <a:tcPr marL="68580" marR="68580" marT="0" marB="0" anchor="ctr"/>
                </a:tc>
              </a:tr>
              <a:tr h="819150">
                <a:tc>
                  <a:txBody>
                    <a:bodyPr/>
                    <a:lstStyle/>
                    <a:p>
                      <a:pPr>
                        <a:lnSpc>
                          <a:spcPct val="115000"/>
                        </a:lnSpc>
                        <a:spcAft>
                          <a:spcPts val="0"/>
                        </a:spcAft>
                      </a:pPr>
                      <a:r>
                        <a:rPr lang="ru-RU" sz="1800" dirty="0">
                          <a:latin typeface="Times New Roman" pitchFamily="18" charset="0"/>
                          <a:ea typeface="Times New Roman"/>
                          <a:cs typeface="Times New Roman" pitchFamily="18" charset="0"/>
                        </a:rPr>
                        <a:t>Food or extreme poverty line</a:t>
                      </a:r>
                      <a:endParaRPr lang="ru-RU" sz="1800" dirty="0">
                        <a:latin typeface="Times New Roman" pitchFamily="18" charset="0"/>
                        <a:ea typeface="Calibri"/>
                        <a:cs typeface="Times New Roman" pitchFamily="18" charset="0"/>
                      </a:endParaRPr>
                    </a:p>
                  </a:txBody>
                  <a:tcPr marL="68580" marR="68580" marT="0" marB="0" anchor="ctr"/>
                </a:tc>
                <a:tc>
                  <a:txBody>
                    <a:bodyPr/>
                    <a:lstStyle/>
                    <a:p>
                      <a:pPr algn="r">
                        <a:lnSpc>
                          <a:spcPct val="115000"/>
                        </a:lnSpc>
                        <a:spcAft>
                          <a:spcPts val="0"/>
                        </a:spcAft>
                      </a:pPr>
                      <a:r>
                        <a:rPr lang="ru-RU" sz="1800" dirty="0" smtClean="0">
                          <a:latin typeface="Times New Roman" pitchFamily="18" charset="0"/>
                          <a:ea typeface="Times New Roman"/>
                          <a:cs typeface="Times New Roman" pitchFamily="18" charset="0"/>
                        </a:rPr>
                        <a:t>21</a:t>
                      </a:r>
                      <a:r>
                        <a:rPr lang="en-US" sz="1800" dirty="0" smtClean="0">
                          <a:latin typeface="Times New Roman" pitchFamily="18" charset="0"/>
                          <a:ea typeface="Times New Roman"/>
                          <a:cs typeface="Times New Roman" pitchFamily="18" charset="0"/>
                        </a:rPr>
                        <a:t> </a:t>
                      </a:r>
                      <a:r>
                        <a:rPr lang="ru-RU" sz="1800" dirty="0" smtClean="0">
                          <a:latin typeface="Times New Roman" pitchFamily="18" charset="0"/>
                          <a:ea typeface="Times New Roman"/>
                          <a:cs typeface="Times New Roman" pitchFamily="18" charset="0"/>
                        </a:rPr>
                        <a:t>306</a:t>
                      </a:r>
                      <a:endParaRPr lang="ru-RU" sz="1800" dirty="0">
                        <a:latin typeface="Times New Roman" pitchFamily="18" charset="0"/>
                        <a:ea typeface="Calibri"/>
                        <a:cs typeface="Times New Roman" pitchFamily="18" charset="0"/>
                      </a:endParaRPr>
                    </a:p>
                  </a:txBody>
                  <a:tcPr marL="68580" marR="68580" marT="0" marB="0" anchor="ctr"/>
                </a:tc>
                <a:tc>
                  <a:txBody>
                    <a:bodyPr/>
                    <a:lstStyle/>
                    <a:p>
                      <a:pPr algn="r"/>
                      <a:r>
                        <a:rPr lang="en-US" dirty="0" smtClean="0">
                          <a:latin typeface="Times New Roman" pitchFamily="18" charset="0"/>
                          <a:cs typeface="Times New Roman" pitchFamily="18" charset="0"/>
                        </a:rPr>
                        <a:t>57.2</a:t>
                      </a:r>
                      <a:endParaRPr lang="ru-RU" dirty="0">
                        <a:latin typeface="Times New Roman" pitchFamily="18" charset="0"/>
                        <a:cs typeface="Times New Roman" pitchFamily="18" charset="0"/>
                      </a:endParaRPr>
                    </a:p>
                  </a:txBody>
                  <a:tcPr marL="68580" marR="68580" marT="0" marB="0" anchor="ctr"/>
                </a:tc>
              </a:tr>
              <a:tr h="819150">
                <a:tc>
                  <a:txBody>
                    <a:bodyPr/>
                    <a:lstStyle/>
                    <a:p>
                      <a:pPr>
                        <a:lnSpc>
                          <a:spcPct val="115000"/>
                        </a:lnSpc>
                        <a:spcAft>
                          <a:spcPts val="0"/>
                        </a:spcAft>
                      </a:pPr>
                      <a:r>
                        <a:rPr lang="ru-RU" sz="1800" dirty="0">
                          <a:latin typeface="Times New Roman" pitchFamily="18" charset="0"/>
                          <a:ea typeface="Times New Roman"/>
                          <a:cs typeface="Times New Roman" pitchFamily="18" charset="0"/>
                        </a:rPr>
                        <a:t>Lower general poverty line</a:t>
                      </a:r>
                      <a:endParaRPr lang="ru-RU" sz="1800" dirty="0">
                        <a:latin typeface="Times New Roman" pitchFamily="18" charset="0"/>
                        <a:ea typeface="Calibri"/>
                        <a:cs typeface="Times New Roman" pitchFamily="18" charset="0"/>
                      </a:endParaRPr>
                    </a:p>
                  </a:txBody>
                  <a:tcPr marL="68580" marR="68580" marT="0" marB="0" anchor="ctr"/>
                </a:tc>
                <a:tc>
                  <a:txBody>
                    <a:bodyPr/>
                    <a:lstStyle/>
                    <a:p>
                      <a:pPr algn="r">
                        <a:lnSpc>
                          <a:spcPct val="115000"/>
                        </a:lnSpc>
                        <a:spcAft>
                          <a:spcPts val="0"/>
                        </a:spcAft>
                      </a:pPr>
                      <a:r>
                        <a:rPr lang="ru-RU" sz="1800" dirty="0" smtClean="0">
                          <a:latin typeface="Times New Roman" pitchFamily="18" charset="0"/>
                          <a:ea typeface="Times New Roman"/>
                          <a:cs typeface="Times New Roman" pitchFamily="18" charset="0"/>
                        </a:rPr>
                        <a:t>29</a:t>
                      </a:r>
                      <a:r>
                        <a:rPr lang="en-US" sz="1800" dirty="0" smtClean="0">
                          <a:latin typeface="Times New Roman" pitchFamily="18" charset="0"/>
                          <a:ea typeface="Times New Roman"/>
                          <a:cs typeface="Times New Roman" pitchFamily="18" charset="0"/>
                        </a:rPr>
                        <a:t> </a:t>
                      </a:r>
                      <a:r>
                        <a:rPr lang="ru-RU" sz="1800" dirty="0" smtClean="0">
                          <a:latin typeface="Times New Roman" pitchFamily="18" charset="0"/>
                          <a:ea typeface="Times New Roman"/>
                          <a:cs typeface="Times New Roman" pitchFamily="18" charset="0"/>
                        </a:rPr>
                        <a:t>856</a:t>
                      </a:r>
                      <a:endParaRPr lang="ru-RU" sz="1800" dirty="0">
                        <a:latin typeface="Times New Roman" pitchFamily="18" charset="0"/>
                        <a:ea typeface="Calibri"/>
                        <a:cs typeface="Times New Roman" pitchFamily="18" charset="0"/>
                      </a:endParaRPr>
                    </a:p>
                  </a:txBody>
                  <a:tcPr marL="68580" marR="68580" marT="0" marB="0" anchor="ctr"/>
                </a:tc>
                <a:tc>
                  <a:txBody>
                    <a:bodyPr/>
                    <a:lstStyle/>
                    <a:p>
                      <a:pPr algn="r"/>
                      <a:r>
                        <a:rPr lang="en-US" dirty="0" smtClean="0">
                          <a:latin typeface="Times New Roman" pitchFamily="18" charset="0"/>
                          <a:cs typeface="Times New Roman" pitchFamily="18" charset="0"/>
                        </a:rPr>
                        <a:t>80.2</a:t>
                      </a:r>
                      <a:endParaRPr lang="ru-RU" dirty="0">
                        <a:latin typeface="Times New Roman" pitchFamily="18" charset="0"/>
                        <a:cs typeface="Times New Roman" pitchFamily="18" charset="0"/>
                      </a:endParaRPr>
                    </a:p>
                  </a:txBody>
                  <a:tcPr marL="68580" marR="68580" marT="0" marB="0" anchor="ctr"/>
                </a:tc>
              </a:tr>
              <a:tr h="819150">
                <a:tc>
                  <a:txBody>
                    <a:bodyPr/>
                    <a:lstStyle/>
                    <a:p>
                      <a:pPr>
                        <a:lnSpc>
                          <a:spcPct val="115000"/>
                        </a:lnSpc>
                        <a:spcAft>
                          <a:spcPts val="0"/>
                        </a:spcAft>
                      </a:pPr>
                      <a:r>
                        <a:rPr lang="ru-RU" sz="1800">
                          <a:latin typeface="Times New Roman" pitchFamily="18" charset="0"/>
                          <a:ea typeface="Times New Roman"/>
                          <a:cs typeface="Times New Roman" pitchFamily="18" charset="0"/>
                        </a:rPr>
                        <a:t>Upper general poverty line</a:t>
                      </a:r>
                      <a:endParaRPr lang="ru-RU" sz="1800">
                        <a:latin typeface="Times New Roman" pitchFamily="18" charset="0"/>
                        <a:ea typeface="Calibri"/>
                        <a:cs typeface="Times New Roman" pitchFamily="18" charset="0"/>
                      </a:endParaRPr>
                    </a:p>
                  </a:txBody>
                  <a:tcPr marL="68580" marR="68580" marT="0" marB="0" anchor="ctr"/>
                </a:tc>
                <a:tc>
                  <a:txBody>
                    <a:bodyPr/>
                    <a:lstStyle/>
                    <a:p>
                      <a:pPr algn="r">
                        <a:lnSpc>
                          <a:spcPct val="115000"/>
                        </a:lnSpc>
                        <a:spcAft>
                          <a:spcPts val="0"/>
                        </a:spcAft>
                      </a:pPr>
                      <a:r>
                        <a:rPr lang="ru-RU" sz="1800" dirty="0" smtClean="0">
                          <a:latin typeface="Times New Roman" pitchFamily="18" charset="0"/>
                          <a:ea typeface="Times New Roman"/>
                          <a:cs typeface="Times New Roman" pitchFamily="18" charset="0"/>
                        </a:rPr>
                        <a:t>36</a:t>
                      </a:r>
                      <a:r>
                        <a:rPr lang="en-US" sz="1800" dirty="0" smtClean="0">
                          <a:latin typeface="Times New Roman" pitchFamily="18" charset="0"/>
                          <a:ea typeface="Times New Roman"/>
                          <a:cs typeface="Times New Roman" pitchFamily="18" charset="0"/>
                        </a:rPr>
                        <a:t> </a:t>
                      </a:r>
                      <a:r>
                        <a:rPr lang="ru-RU" sz="1800" dirty="0" smtClean="0">
                          <a:latin typeface="Times New Roman" pitchFamily="18" charset="0"/>
                          <a:ea typeface="Times New Roman"/>
                          <a:cs typeface="Times New Roman" pitchFamily="18" charset="0"/>
                        </a:rPr>
                        <a:t>158</a:t>
                      </a:r>
                      <a:endParaRPr lang="ru-RU" sz="1800" dirty="0">
                        <a:latin typeface="Times New Roman" pitchFamily="18" charset="0"/>
                        <a:ea typeface="Calibri"/>
                        <a:cs typeface="Times New Roman" pitchFamily="18" charset="0"/>
                      </a:endParaRPr>
                    </a:p>
                  </a:txBody>
                  <a:tcPr marL="68580" marR="68580" marT="0" marB="0" anchor="ctr"/>
                </a:tc>
                <a:tc>
                  <a:txBody>
                    <a:bodyPr/>
                    <a:lstStyle/>
                    <a:p>
                      <a:pPr algn="r"/>
                      <a:r>
                        <a:rPr lang="en-US" dirty="0" smtClean="0">
                          <a:latin typeface="Times New Roman" pitchFamily="18" charset="0"/>
                          <a:cs typeface="Times New Roman" pitchFamily="18" charset="0"/>
                        </a:rPr>
                        <a:t>97.1</a:t>
                      </a:r>
                      <a:endParaRPr lang="ru-RU" dirty="0">
                        <a:latin typeface="Times New Roman" pitchFamily="18" charset="0"/>
                        <a:cs typeface="Times New Roman" pitchFamily="18" charset="0"/>
                      </a:endParaRPr>
                    </a:p>
                  </a:txBody>
                  <a:tcPr marL="68580" marR="68580" marT="0" marB="0" anchor="ctr"/>
                </a:tc>
              </a:tr>
            </a:tbl>
          </a:graphicData>
        </a:graphic>
      </p:graphicFrame>
      <p:sp>
        <p:nvSpPr>
          <p:cNvPr id="3" name="Title 2"/>
          <p:cNvSpPr>
            <a:spLocks noGrp="1"/>
          </p:cNvSpPr>
          <p:nvPr>
            <p:ph type="title"/>
          </p:nvPr>
        </p:nvSpPr>
        <p:spPr>
          <a:xfrm>
            <a:off x="457200" y="0"/>
            <a:ext cx="8229600" cy="1981200"/>
          </a:xfrm>
        </p:spPr>
        <p:txBody>
          <a:bodyPr>
            <a:normAutofit/>
          </a:bodyPr>
          <a:lstStyle/>
          <a:p>
            <a:r>
              <a:rPr lang="en-US" sz="3600" dirty="0" smtClean="0">
                <a:latin typeface="Times New Roman" pitchFamily="18" charset="0"/>
                <a:cs typeface="Times New Roman" pitchFamily="18" charset="0"/>
              </a:rPr>
              <a:t>Poverty Lines in 2011, Per Adult Equivalent, Per Month</a:t>
            </a:r>
            <a:endParaRPr lang="ru-RU"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020762"/>
          </a:xfrm>
        </p:spPr>
        <p:txBody>
          <a:bodyPr>
            <a:normAutofit fontScale="90000"/>
          </a:bodyPr>
          <a:lstStyle/>
          <a:p>
            <a:r>
              <a:rPr lang="en-US" dirty="0" smtClean="0">
                <a:latin typeface="Times New Roman" pitchFamily="18" charset="0"/>
                <a:cs typeface="Times New Roman" pitchFamily="18" charset="0"/>
              </a:rPr>
              <a:t>Poverty Incidence, 2008 and 2011, %</a:t>
            </a:r>
            <a:endParaRPr lang="en-US" dirty="0">
              <a:latin typeface="Times New Roman" pitchFamily="18" charset="0"/>
              <a:cs typeface="Times New Roman" pitchFamily="18" charset="0"/>
            </a:endParaRPr>
          </a:p>
        </p:txBody>
      </p:sp>
      <p:graphicFrame>
        <p:nvGraphicFramePr>
          <p:cNvPr id="6" name="Chart 5"/>
          <p:cNvGraphicFramePr/>
          <p:nvPr/>
        </p:nvGraphicFramePr>
        <p:xfrm>
          <a:off x="304800" y="1066800"/>
          <a:ext cx="8534400" cy="541019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latin typeface="Times New Roman" pitchFamily="18" charset="0"/>
                <a:cs typeface="Times New Roman" pitchFamily="18" charset="0"/>
              </a:rPr>
              <a:t>Poverty gap and severity, in 2008 and 2011, %</a:t>
            </a:r>
            <a:endParaRPr lang="en-US"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686800" cy="4690872"/>
          </a:xfrm>
        </p:spPr>
        <p:txBody>
          <a:bodyPr>
            <a:normAutofit fontScale="92500" lnSpcReduction="10000"/>
          </a:bodyPr>
          <a:lstStyle/>
          <a:p>
            <a:r>
              <a:rPr lang="en-US" dirty="0" smtClean="0">
                <a:latin typeface="Times New Roman" pitchFamily="18" charset="0"/>
                <a:cs typeface="Times New Roman" pitchFamily="18" charset="0"/>
              </a:rPr>
              <a:t>First conducted in Armenia in 1996 (in a one-month period).</a:t>
            </a:r>
          </a:p>
          <a:p>
            <a:pPr>
              <a:spcBef>
                <a:spcPts val="1200"/>
              </a:spcBef>
            </a:pPr>
            <a:r>
              <a:rPr lang="en-US" dirty="0" smtClean="0">
                <a:latin typeface="Times New Roman" pitchFamily="18" charset="0"/>
                <a:cs typeface="Times New Roman" pitchFamily="18" charset="0"/>
              </a:rPr>
              <a:t>It has been conducted every year since 2001</a:t>
            </a:r>
          </a:p>
          <a:p>
            <a:pPr>
              <a:spcBef>
                <a:spcPts val="1200"/>
              </a:spcBef>
            </a:pPr>
            <a:r>
              <a:rPr lang="en-US" dirty="0" smtClean="0">
                <a:latin typeface="Times New Roman" pitchFamily="18" charset="0"/>
                <a:cs typeface="Times New Roman" pitchFamily="18" charset="0"/>
              </a:rPr>
              <a:t>The survey is carried out during the year with monthly changes (rotation) of households and communities.</a:t>
            </a:r>
          </a:p>
          <a:p>
            <a:pPr>
              <a:spcBef>
                <a:spcPts val="1200"/>
              </a:spcBef>
            </a:pPr>
            <a:r>
              <a:rPr lang="en-US" dirty="0" smtClean="0">
                <a:latin typeface="Times New Roman" pitchFamily="18" charset="0"/>
                <a:cs typeface="Times New Roman" pitchFamily="18" charset="0"/>
              </a:rPr>
              <a:t>Starting from January 1, 2007 to January 20, 2012 the ILCS has been co-funded by the RA State Budget and the US Government’s Millennium Challenge Corporation (MCC) funded Millennium Challenge Account-Armenia Program (MCA-Armenia). </a:t>
            </a:r>
          </a:p>
          <a:p>
            <a:pPr>
              <a:spcBef>
                <a:spcPts val="1200"/>
              </a:spcBef>
            </a:pPr>
            <a:r>
              <a:rPr lang="en-US" dirty="0" smtClean="0">
                <a:latin typeface="Times New Roman" pitchFamily="18" charset="0"/>
                <a:cs typeface="Times New Roman" pitchFamily="18" charset="0"/>
              </a:rPr>
              <a:t>The sample size of the ILCS has been expanded from 5184 in 2006 to 7,872 households annually.</a:t>
            </a:r>
          </a:p>
        </p:txBody>
      </p:sp>
      <p:sp>
        <p:nvSpPr>
          <p:cNvPr id="3" name="Title 2"/>
          <p:cNvSpPr>
            <a:spLocks noGrp="1"/>
          </p:cNvSpPr>
          <p:nvPr>
            <p:ph type="title"/>
          </p:nvPr>
        </p:nvSpPr>
        <p:spPr/>
        <p:txBody>
          <a:bodyPr>
            <a:normAutofit fontScale="90000"/>
          </a:bodyPr>
          <a:lstStyle/>
          <a:p>
            <a:pPr algn="ctr"/>
            <a:r>
              <a:rPr lang="en-US" dirty="0" smtClean="0">
                <a:latin typeface="Times New Roman" pitchFamily="18" charset="0"/>
                <a:cs typeface="Times New Roman" pitchFamily="18" charset="0"/>
              </a:rPr>
              <a:t>Integrated Living Conditions Survey (ILCS)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Poverty Incidence by Gender Groups, 2008 and 2011, </a:t>
            </a:r>
            <a:r>
              <a:rPr lang="en-US" i="1" dirty="0" smtClean="0">
                <a:latin typeface="Times New Roman" pitchFamily="18" charset="0"/>
                <a:cs typeface="Times New Roman" pitchFamily="18" charset="0"/>
              </a:rPr>
              <a:t>in percent</a:t>
            </a:r>
            <a:endParaRPr lang="ru-RU"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752600"/>
          <a:ext cx="82296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Poverty Incidence by Household Size, 2008 and 2011, </a:t>
            </a:r>
            <a:r>
              <a:rPr lang="en-US" i="1" dirty="0" smtClean="0">
                <a:latin typeface="Times New Roman" pitchFamily="18" charset="0"/>
                <a:cs typeface="Times New Roman" pitchFamily="18" charset="0"/>
              </a:rPr>
              <a:t>in percent</a:t>
            </a:r>
            <a:endParaRPr lang="ru-RU"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0" y="1481138"/>
          <a:ext cx="91440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1143000"/>
          </a:xfrm>
        </p:spPr>
        <p:txBody>
          <a:bodyPr>
            <a:normAutofit fontScale="90000"/>
          </a:bodyPr>
          <a:lstStyle/>
          <a:p>
            <a:r>
              <a:rPr lang="en-US" dirty="0" smtClean="0">
                <a:latin typeface="Times New Roman" pitchFamily="18" charset="0"/>
                <a:cs typeface="Times New Roman" pitchFamily="18" charset="0"/>
              </a:rPr>
              <a:t>Poverty Incidence by Educational Level, 2008 and 2011, </a:t>
            </a:r>
            <a:r>
              <a:rPr lang="en-US" i="1" dirty="0" smtClean="0">
                <a:latin typeface="Times New Roman" pitchFamily="18" charset="0"/>
                <a:cs typeface="Times New Roman" pitchFamily="18" charset="0"/>
              </a:rPr>
              <a:t>in percent</a:t>
            </a:r>
            <a:endParaRPr lang="ru-RU" dirty="0">
              <a:latin typeface="Times New Roman" pitchFamily="18" charset="0"/>
              <a:cs typeface="Times New Roman" pitchFamily="18" charset="0"/>
            </a:endParaRPr>
          </a:p>
        </p:txBody>
      </p:sp>
      <p:graphicFrame>
        <p:nvGraphicFramePr>
          <p:cNvPr id="5" name="Chart 4"/>
          <p:cNvGraphicFramePr/>
          <p:nvPr/>
        </p:nvGraphicFramePr>
        <p:xfrm>
          <a:off x="457200" y="1600200"/>
          <a:ext cx="8686800" cy="5257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686800" cy="1143000"/>
          </a:xfrm>
        </p:spPr>
        <p:txBody>
          <a:bodyPr>
            <a:noAutofit/>
          </a:bodyPr>
          <a:lstStyle/>
          <a:p>
            <a:r>
              <a:rPr lang="en-US" sz="3200" dirty="0" smtClean="0">
                <a:latin typeface="Times New Roman" pitchFamily="18" charset="0"/>
                <a:cs typeface="Times New Roman" pitchFamily="18" charset="0"/>
              </a:rPr>
              <a:t>Poverty Incidence of Population (15-75 Years of Age) by the Number of Household’s Employed Members, 2008 and 2011, </a:t>
            </a:r>
            <a:r>
              <a:rPr lang="en-US" sz="3200" i="1" dirty="0" smtClean="0">
                <a:latin typeface="Times New Roman" pitchFamily="18" charset="0"/>
                <a:cs typeface="Times New Roman" pitchFamily="18" charset="0"/>
              </a:rPr>
              <a:t>in percent</a:t>
            </a:r>
            <a:endParaRPr lang="ru-RU"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609600" y="1447800"/>
          <a:ext cx="8229600" cy="49958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spcBef>
                <a:spcPts val="1200"/>
              </a:spcBef>
            </a:pPr>
            <a:r>
              <a:rPr lang="en-US" dirty="0" smtClean="0">
                <a:latin typeface="Times New Roman" pitchFamily="18" charset="0"/>
                <a:cs typeface="Times New Roman" pitchFamily="18" charset="0"/>
              </a:rPr>
              <a:t>The poverty assessment methodology updated in 2009 and implemented with the assistance of the World Bank experts the new minimum food basket has been introduced, which reflects changes in the consumption structure since 2004-2008, as well as the current shares of food and non-food products and services. </a:t>
            </a:r>
          </a:p>
          <a:p>
            <a:pPr>
              <a:spcBef>
                <a:spcPts val="1200"/>
              </a:spcBef>
            </a:pPr>
            <a:r>
              <a:rPr lang="en-US" dirty="0" smtClean="0">
                <a:latin typeface="Times New Roman" pitchFamily="18" charset="0"/>
                <a:cs typeface="Times New Roman" pitchFamily="18" charset="0"/>
              </a:rPr>
              <a:t>The ILCS 2009 data have been used for designing the new consumption model. The newly defined minimum food basket has been used for estimating the extreme (food) and total (lower and upper) poverty lines (as a transition from two to three-tier assessment of poverty). </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US" dirty="0" smtClean="0">
                <a:latin typeface="Times New Roman" pitchFamily="18" charset="0"/>
                <a:cs typeface="Times New Roman" pitchFamily="18" charset="0"/>
              </a:rPr>
              <a:t>Integrated Living Conditions Survey (ILCS)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2514600"/>
            <a:ext cx="6172200" cy="685800"/>
          </a:xfrm>
        </p:spPr>
        <p:txBody>
          <a:bodyPr>
            <a:normAutofit fontScale="90000"/>
          </a:bodyPr>
          <a:lstStyle/>
          <a:p>
            <a:pPr algn="ctr"/>
            <a:r>
              <a:rPr lang="en-US" dirty="0" smtClean="0"/>
              <a:t>Thank you</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90600"/>
            <a:ext cx="8229600" cy="5867400"/>
          </a:xfrm>
        </p:spPr>
        <p:txBody>
          <a:bodyPr>
            <a:normAutofit/>
          </a:bodyPr>
          <a:lstStyle/>
          <a:p>
            <a:r>
              <a:rPr lang="en-US" dirty="0" smtClean="0">
                <a:latin typeface="Times New Roman" pitchFamily="18" charset="0"/>
                <a:cs typeface="Times New Roman" pitchFamily="18" charset="0"/>
              </a:rPr>
              <a:t>Poverty is evaluated by means of material (monetary) indicators. In that context, according to the World Bank definition, “</a:t>
            </a:r>
            <a:r>
              <a:rPr lang="en-US" b="1" dirty="0" smtClean="0">
                <a:latin typeface="Times New Roman" pitchFamily="18" charset="0"/>
                <a:cs typeface="Times New Roman" pitchFamily="18" charset="0"/>
              </a:rPr>
              <a:t>poverty </a:t>
            </a:r>
            <a:r>
              <a:rPr lang="en-US" dirty="0" smtClean="0">
                <a:latin typeface="Times New Roman" pitchFamily="18" charset="0"/>
                <a:cs typeface="Times New Roman" pitchFamily="18" charset="0"/>
              </a:rPr>
              <a:t>is the inability to ensure an acceptable minimum of certain living standards.” </a:t>
            </a:r>
          </a:p>
          <a:p>
            <a:pPr>
              <a:spcBef>
                <a:spcPts val="1200"/>
              </a:spcBef>
            </a:pPr>
            <a:r>
              <a:rPr lang="en-US" dirty="0" smtClean="0">
                <a:latin typeface="Times New Roman" pitchFamily="18" charset="0"/>
                <a:cs typeface="Times New Roman" pitchFamily="18" charset="0"/>
              </a:rPr>
              <a:t>In order to asses the </a:t>
            </a:r>
            <a:r>
              <a:rPr lang="en-US" b="1" dirty="0" smtClean="0">
                <a:latin typeface="Times New Roman" pitchFamily="18" charset="0"/>
                <a:cs typeface="Times New Roman" pitchFamily="18" charset="0"/>
              </a:rPr>
              <a:t>level of well-being </a:t>
            </a:r>
            <a:r>
              <a:rPr lang="en-US" dirty="0" smtClean="0">
                <a:latin typeface="Times New Roman" pitchFamily="18" charset="0"/>
                <a:cs typeface="Times New Roman" pitchFamily="18" charset="0"/>
              </a:rPr>
              <a:t>in Armenia consumption aggregate is used. </a:t>
            </a:r>
          </a:p>
          <a:p>
            <a:pPr lvl="1"/>
            <a:r>
              <a:rPr lang="en-US" dirty="0" smtClean="0">
                <a:latin typeface="Times New Roman" pitchFamily="18" charset="0"/>
                <a:cs typeface="Times New Roman" pitchFamily="18" charset="0"/>
              </a:rPr>
              <a:t>Consumption aggregate  includes the following components: </a:t>
            </a:r>
          </a:p>
          <a:p>
            <a:pPr lvl="2"/>
            <a:r>
              <a:rPr lang="en-US" dirty="0" smtClean="0">
                <a:latin typeface="Times New Roman" pitchFamily="18" charset="0"/>
                <a:cs typeface="Times New Roman" pitchFamily="18" charset="0"/>
              </a:rPr>
              <a:t>(a) cost of consumed food and non-food goods, including own production, aid from charitable organizations and other sources, and </a:t>
            </a:r>
          </a:p>
          <a:p>
            <a:pPr lvl="2"/>
            <a:r>
              <a:rPr lang="en-US" dirty="0" smtClean="0">
                <a:latin typeface="Times New Roman" pitchFamily="18" charset="0"/>
                <a:cs typeface="Times New Roman" pitchFamily="18" charset="0"/>
              </a:rPr>
              <a:t>(b) estimated cost of durable goods. </a:t>
            </a:r>
          </a:p>
        </p:txBody>
      </p:sp>
      <p:sp>
        <p:nvSpPr>
          <p:cNvPr id="3" name="Title 2"/>
          <p:cNvSpPr>
            <a:spLocks noGrp="1"/>
          </p:cNvSpPr>
          <p:nvPr>
            <p:ph type="title"/>
          </p:nvPr>
        </p:nvSpPr>
        <p:spPr>
          <a:xfrm>
            <a:off x="381000" y="0"/>
            <a:ext cx="8229600" cy="838200"/>
          </a:xfrm>
        </p:spPr>
        <p:txBody>
          <a:bodyPr>
            <a:normAutofit/>
          </a:bodyPr>
          <a:lstStyle/>
          <a:p>
            <a:pPr algn="ctr"/>
            <a:r>
              <a:rPr lang="en-US" sz="4000" dirty="0" smtClean="0">
                <a:latin typeface="Times New Roman" pitchFamily="18" charset="0"/>
                <a:cs typeface="Times New Roman" pitchFamily="18" charset="0"/>
              </a:rPr>
              <a:t>Consumption aggregate</a:t>
            </a:r>
            <a:endParaRPr lang="en-US" sz="3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09928"/>
            <a:ext cx="8229600" cy="3700272"/>
          </a:xfrm>
        </p:spPr>
        <p:txBody>
          <a:bodyPr/>
          <a:lstStyle/>
          <a:p>
            <a:pPr>
              <a:lnSpc>
                <a:spcPct val="150000"/>
              </a:lnSpc>
            </a:pPr>
            <a:r>
              <a:rPr lang="en-US" dirty="0" smtClean="0">
                <a:latin typeface="Times New Roman" pitchFamily="18" charset="0"/>
                <a:cs typeface="Times New Roman" pitchFamily="18" charset="0"/>
              </a:rPr>
              <a:t>Food consumption includes food consumed </a:t>
            </a:r>
            <a:r>
              <a:rPr lang="en-US" i="1" dirty="0" smtClean="0">
                <a:latin typeface="Times New Roman" pitchFamily="18" charset="0"/>
                <a:cs typeface="Times New Roman" pitchFamily="18" charset="0"/>
              </a:rPr>
              <a:t>at home </a:t>
            </a:r>
            <a:r>
              <a:rPr lang="en-US" dirty="0" smtClean="0">
                <a:latin typeface="Times New Roman" pitchFamily="18" charset="0"/>
                <a:cs typeface="Times New Roman" pitchFamily="18" charset="0"/>
              </a:rPr>
              <a:t>and </a:t>
            </a:r>
            <a:r>
              <a:rPr lang="en-US" i="1" dirty="0" smtClean="0">
                <a:latin typeface="Times New Roman" pitchFamily="18" charset="0"/>
                <a:cs typeface="Times New Roman" pitchFamily="18" charset="0"/>
              </a:rPr>
              <a:t>outside the home </a:t>
            </a:r>
            <a:r>
              <a:rPr lang="en-US" dirty="0" smtClean="0">
                <a:latin typeface="Times New Roman" pitchFamily="18" charset="0"/>
                <a:cs typeface="Times New Roman" pitchFamily="18" charset="0"/>
              </a:rPr>
              <a:t>and </a:t>
            </a:r>
            <a:r>
              <a:rPr lang="en-US" i="1" dirty="0" smtClean="0">
                <a:latin typeface="Times New Roman" pitchFamily="18" charset="0"/>
                <a:cs typeface="Times New Roman" pitchFamily="18" charset="0"/>
              </a:rPr>
              <a:t>in-kind food consumption </a:t>
            </a:r>
            <a:r>
              <a:rPr lang="en-US" dirty="0" smtClean="0">
                <a:latin typeface="Times New Roman" pitchFamily="18" charset="0"/>
                <a:cs typeface="Times New Roman" pitchFamily="18" charset="0"/>
              </a:rPr>
              <a:t>such as own food home production, food gifts and transfers in-kind, and humanitarian food aid. </a:t>
            </a:r>
            <a:endParaRPr lang="ru-RU" dirty="0" smtClean="0">
              <a:latin typeface="Times New Roman" pitchFamily="18" charset="0"/>
              <a:cs typeface="Times New Roman" pitchFamily="18" charset="0"/>
            </a:endParaRPr>
          </a:p>
          <a:p>
            <a:pPr>
              <a:lnSpc>
                <a:spcPct val="150000"/>
              </a:lnSpc>
            </a:pPr>
            <a:endParaRPr lang="ru-RU"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868362"/>
          </a:xfrm>
        </p:spPr>
        <p:txBody>
          <a:bodyPr>
            <a:normAutofit/>
          </a:bodyPr>
          <a:lstStyle/>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Food consumption: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95400" y="914400"/>
            <a:ext cx="7848600" cy="5867400"/>
          </a:xfrm>
        </p:spPr>
        <p:txBody>
          <a:bodyPr>
            <a:normAutofit/>
          </a:bodyPr>
          <a:lstStyle/>
          <a:p>
            <a:r>
              <a:rPr lang="en-US" dirty="0" smtClean="0">
                <a:latin typeface="Times New Roman" pitchFamily="18" charset="0"/>
                <a:cs typeface="Times New Roman" pitchFamily="18" charset="0"/>
              </a:rPr>
              <a:t>Non-food consumption comprises the following categories: </a:t>
            </a:r>
          </a:p>
          <a:p>
            <a:pPr lvl="1"/>
            <a:r>
              <a:rPr lang="en-US" dirty="0" smtClean="0">
                <a:latin typeface="Times New Roman" pitchFamily="18" charset="0"/>
                <a:cs typeface="Times New Roman" pitchFamily="18" charset="0"/>
              </a:rPr>
              <a:t>alcoholic beverages and tobacco, </a:t>
            </a:r>
          </a:p>
          <a:p>
            <a:pPr lvl="1"/>
            <a:r>
              <a:rPr lang="en-US" dirty="0" smtClean="0">
                <a:latin typeface="Times New Roman" pitchFamily="18" charset="0"/>
                <a:cs typeface="Times New Roman" pitchFamily="18" charset="0"/>
              </a:rPr>
              <a:t>clothing and footwear, </a:t>
            </a:r>
          </a:p>
          <a:p>
            <a:pPr lvl="1"/>
            <a:r>
              <a:rPr lang="en-US" dirty="0" smtClean="0">
                <a:latin typeface="Times New Roman" pitchFamily="18" charset="0"/>
                <a:cs typeface="Times New Roman" pitchFamily="18" charset="0"/>
              </a:rPr>
              <a:t>household goods, </a:t>
            </a:r>
          </a:p>
          <a:p>
            <a:pPr lvl="1"/>
            <a:r>
              <a:rPr lang="en-US" dirty="0" smtClean="0">
                <a:latin typeface="Times New Roman" pitchFamily="18" charset="0"/>
                <a:cs typeface="Times New Roman" pitchFamily="18" charset="0"/>
              </a:rPr>
              <a:t>transportation, </a:t>
            </a:r>
          </a:p>
          <a:p>
            <a:pPr lvl="1"/>
            <a:r>
              <a:rPr lang="en-US" dirty="0" smtClean="0">
                <a:latin typeface="Times New Roman" pitchFamily="18" charset="0"/>
                <a:cs typeface="Times New Roman" pitchFamily="18" charset="0"/>
              </a:rPr>
              <a:t>utilities, </a:t>
            </a:r>
          </a:p>
          <a:p>
            <a:pPr lvl="1"/>
            <a:r>
              <a:rPr lang="en-US" dirty="0" smtClean="0">
                <a:latin typeface="Times New Roman" pitchFamily="18" charset="0"/>
                <a:cs typeface="Times New Roman" pitchFamily="18" charset="0"/>
              </a:rPr>
              <a:t>recreation, </a:t>
            </a:r>
          </a:p>
          <a:p>
            <a:pPr lvl="1"/>
            <a:r>
              <a:rPr lang="en-US" dirty="0" smtClean="0">
                <a:latin typeface="Times New Roman" pitchFamily="18" charset="0"/>
                <a:cs typeface="Times New Roman" pitchFamily="18" charset="0"/>
              </a:rPr>
              <a:t>education, </a:t>
            </a:r>
          </a:p>
          <a:p>
            <a:pPr lvl="1"/>
            <a:r>
              <a:rPr lang="en-US" dirty="0" smtClean="0">
                <a:latin typeface="Times New Roman" pitchFamily="18" charset="0"/>
                <a:cs typeface="Times New Roman" pitchFamily="18" charset="0"/>
              </a:rPr>
              <a:t>health.</a:t>
            </a:r>
          </a:p>
          <a:p>
            <a:pPr lvl="1"/>
            <a:r>
              <a:rPr lang="en-US" dirty="0" smtClean="0">
                <a:latin typeface="Times New Roman" pitchFamily="18" charset="0"/>
                <a:cs typeface="Times New Roman" pitchFamily="18" charset="0"/>
              </a:rPr>
              <a:t>in-kind non-food consumption, such as </a:t>
            </a:r>
          </a:p>
          <a:p>
            <a:pPr lvl="2"/>
            <a:r>
              <a:rPr lang="en-US" dirty="0" smtClean="0">
                <a:latin typeface="Times New Roman" pitchFamily="18" charset="0"/>
                <a:cs typeface="Times New Roman" pitchFamily="18" charset="0"/>
              </a:rPr>
              <a:t>non-food goods and </a:t>
            </a:r>
          </a:p>
          <a:p>
            <a:pPr lvl="2"/>
            <a:r>
              <a:rPr lang="en-US" dirty="0" smtClean="0">
                <a:latin typeface="Times New Roman" pitchFamily="18" charset="0"/>
                <a:cs typeface="Times New Roman" pitchFamily="18" charset="0"/>
              </a:rPr>
              <a:t>services received free of</a:t>
            </a:r>
            <a:endParaRPr lang="ru-RU"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the estimates of the rental value of durables.</a:t>
            </a: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
        <p:nvSpPr>
          <p:cNvPr id="3" name="Title 2"/>
          <p:cNvSpPr>
            <a:spLocks noGrp="1"/>
          </p:cNvSpPr>
          <p:nvPr>
            <p:ph type="title"/>
          </p:nvPr>
        </p:nvSpPr>
        <p:spPr>
          <a:xfrm>
            <a:off x="457200" y="152400"/>
            <a:ext cx="8229600" cy="792162"/>
          </a:xfrm>
        </p:spPr>
        <p:txBody>
          <a:bodyPr>
            <a:normAutofit/>
          </a:bodyPr>
          <a:lstStyle/>
          <a:p>
            <a:r>
              <a:rPr lang="en-US" dirty="0" smtClean="0">
                <a:latin typeface="Times New Roman" pitchFamily="18" charset="0"/>
                <a:cs typeface="Times New Roman" pitchFamily="18" charset="0"/>
              </a:rPr>
              <a:t>(ii) Non-food consumption</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762000"/>
            <a:ext cx="8229600" cy="5638799"/>
          </a:xfrm>
        </p:spPr>
        <p:txBody>
          <a:bodyPr>
            <a:normAutofit/>
          </a:bodyPr>
          <a:lstStyle/>
          <a:p>
            <a:pPr>
              <a:spcBef>
                <a:spcPts val="1200"/>
              </a:spcBef>
            </a:pPr>
            <a:r>
              <a:rPr lang="en-US" dirty="0" smtClean="0">
                <a:latin typeface="Times New Roman" pitchFamily="18" charset="0"/>
                <a:cs typeface="Times New Roman" pitchFamily="18" charset="0"/>
              </a:rPr>
              <a:t>In order to assess </a:t>
            </a:r>
            <a:r>
              <a:rPr lang="en-US" b="1" dirty="0" smtClean="0">
                <a:latin typeface="Times New Roman" pitchFamily="18" charset="0"/>
                <a:cs typeface="Times New Roman" pitchFamily="18" charset="0"/>
              </a:rPr>
              <a:t>poverty level</a:t>
            </a:r>
            <a:r>
              <a:rPr lang="en-US" dirty="0" smtClean="0">
                <a:latin typeface="Times New Roman" pitchFamily="18" charset="0"/>
                <a:cs typeface="Times New Roman" pitchFamily="18" charset="0"/>
              </a:rPr>
              <a:t> in Armenia, concept of absolute poverty was used.</a:t>
            </a:r>
          </a:p>
          <a:p>
            <a:pPr marL="620713" lvl="1" indent="7938">
              <a:buNone/>
            </a:pPr>
            <a:r>
              <a:rPr lang="en-US" dirty="0" smtClean="0">
                <a:latin typeface="Times New Roman" pitchFamily="18" charset="0"/>
                <a:cs typeface="Times New Roman" pitchFamily="18" charset="0"/>
              </a:rPr>
              <a:t>According to living standards, population of Armenia is divided into poor and non-poor. Poor include two groups: </a:t>
            </a:r>
            <a:r>
              <a:rPr lang="en-US" b="1" dirty="0" smtClean="0">
                <a:latin typeface="Times New Roman" pitchFamily="18" charset="0"/>
                <a:cs typeface="Times New Roman" pitchFamily="18" charset="0"/>
              </a:rPr>
              <a:t>very poor </a:t>
            </a:r>
            <a:r>
              <a:rPr lang="en-US" dirty="0" smtClean="0">
                <a:latin typeface="Times New Roman" pitchFamily="18" charset="0"/>
                <a:cs typeface="Times New Roman" pitchFamily="18" charset="0"/>
              </a:rPr>
              <a:t>and </a:t>
            </a:r>
            <a:r>
              <a:rPr lang="en-US" b="1" dirty="0" smtClean="0">
                <a:latin typeface="Times New Roman" pitchFamily="18" charset="0"/>
                <a:cs typeface="Times New Roman" pitchFamily="18" charset="0"/>
              </a:rPr>
              <a:t>extremely poor</a:t>
            </a:r>
            <a:r>
              <a:rPr lang="en-US" dirty="0" smtClean="0">
                <a:latin typeface="Times New Roman" pitchFamily="18" charset="0"/>
                <a:cs typeface="Times New Roman" pitchFamily="18" charset="0"/>
              </a:rPr>
              <a:t>. </a:t>
            </a:r>
          </a:p>
          <a:p>
            <a:pPr marL="620713" lvl="1" indent="7938">
              <a:buNone/>
            </a:pP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The poor</a:t>
            </a:r>
            <a:r>
              <a:rPr lang="en-US" dirty="0" smtClean="0">
                <a:latin typeface="Times New Roman" pitchFamily="18" charset="0"/>
                <a:cs typeface="Times New Roman" pitchFamily="18" charset="0"/>
              </a:rPr>
              <a:t> are defined as those with consumption per adult equivalent below the upper general poverty line; </a:t>
            </a:r>
          </a:p>
          <a:p>
            <a:pPr lvl="1">
              <a:spcBef>
                <a:spcPts val="1200"/>
              </a:spcBef>
            </a:pPr>
            <a:r>
              <a:rPr lang="en-US" b="1" dirty="0" smtClean="0">
                <a:latin typeface="Times New Roman" pitchFamily="18" charset="0"/>
                <a:cs typeface="Times New Roman" pitchFamily="18" charset="0"/>
              </a:rPr>
              <a:t>The very poor</a:t>
            </a:r>
            <a:r>
              <a:rPr lang="en-US" dirty="0" smtClean="0">
                <a:latin typeface="Times New Roman" pitchFamily="18" charset="0"/>
                <a:cs typeface="Times New Roman" pitchFamily="18" charset="0"/>
              </a:rPr>
              <a:t> are defined as those with consumption per adult equivalent below the  lower general poverty line,</a:t>
            </a:r>
          </a:p>
          <a:p>
            <a:pPr lvl="1">
              <a:spcBef>
                <a:spcPts val="600"/>
              </a:spcBef>
            </a:pPr>
            <a:r>
              <a:rPr lang="en-US" b="1" dirty="0" smtClean="0">
                <a:latin typeface="Times New Roman" pitchFamily="18" charset="0"/>
                <a:cs typeface="Times New Roman" pitchFamily="18" charset="0"/>
              </a:rPr>
              <a:t>The extremely poor </a:t>
            </a:r>
            <a:r>
              <a:rPr lang="en-US" dirty="0" smtClean="0">
                <a:latin typeface="Times New Roman" pitchFamily="18" charset="0"/>
                <a:cs typeface="Times New Roman" pitchFamily="18" charset="0"/>
              </a:rPr>
              <a:t>or the undernourished are defined as those with consumption per adult equivalent below the food poverty line. </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a:xfrm>
            <a:off x="381000" y="0"/>
            <a:ext cx="8229600" cy="838200"/>
          </a:xfrm>
        </p:spPr>
        <p:txBody>
          <a:bodyPr>
            <a:normAutofit/>
          </a:bodyPr>
          <a:lstStyle/>
          <a:p>
            <a:pPr algn="ctr"/>
            <a:r>
              <a:rPr lang="en-US" sz="3700" dirty="0" smtClean="0">
                <a:latin typeface="Times New Roman" pitchFamily="18" charset="0"/>
                <a:cs typeface="Times New Roman" pitchFamily="18" charset="0"/>
              </a:rPr>
              <a:t>Poverty Profile In Armenia</a:t>
            </a:r>
            <a:endParaRPr lang="en-US" sz="3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143000"/>
            <a:ext cx="8229600" cy="6248400"/>
          </a:xfrm>
        </p:spPr>
        <p:txBody>
          <a:bodyPr>
            <a:normAutofit/>
          </a:bodyPr>
          <a:lstStyle/>
          <a:p>
            <a:pPr>
              <a:lnSpc>
                <a:spcPct val="114000"/>
              </a:lnSpc>
            </a:pPr>
            <a:r>
              <a:rPr lang="en-US" sz="2800" u="sng" dirty="0" smtClean="0">
                <a:latin typeface="Times New Roman" pitchFamily="18" charset="0"/>
                <a:cs typeface="Times New Roman" pitchFamily="18" charset="0"/>
              </a:rPr>
              <a:t>The poverty line is defined as the monetary value of the minimum consumer basket, which represents the amount of goods and services that meet the needs of the minimum level of living standards formed (actually expressed) in society</a:t>
            </a:r>
            <a:r>
              <a:rPr lang="en-US" sz="2800" dirty="0" smtClean="0">
                <a:latin typeface="Times New Roman" pitchFamily="18" charset="0"/>
                <a:cs typeface="Times New Roman" pitchFamily="18" charset="0"/>
              </a:rPr>
              <a:t>. </a:t>
            </a:r>
          </a:p>
          <a:p>
            <a:pPr>
              <a:lnSpc>
                <a:spcPct val="114000"/>
              </a:lnSpc>
              <a:spcBef>
                <a:spcPts val="1800"/>
              </a:spcBef>
            </a:pPr>
            <a:r>
              <a:rPr lang="en-US" sz="2800" dirty="0" smtClean="0">
                <a:latin typeface="Times New Roman" pitchFamily="18" charset="0"/>
                <a:cs typeface="Times New Roman" pitchFamily="18" charset="0"/>
              </a:rPr>
              <a:t>This is the factually formed minimum consumption standard the value of which varies according to changes in consumer prices.</a:t>
            </a:r>
            <a:endParaRPr lang="en-US" sz="2800" dirty="0">
              <a:latin typeface="Times New Roman" pitchFamily="18" charset="0"/>
              <a:cs typeface="Times New Roman" pitchFamily="18" charset="0"/>
            </a:endParaRPr>
          </a:p>
        </p:txBody>
      </p:sp>
      <p:sp>
        <p:nvSpPr>
          <p:cNvPr id="3" name="Title 2"/>
          <p:cNvSpPr>
            <a:spLocks noGrp="1"/>
          </p:cNvSpPr>
          <p:nvPr>
            <p:ph type="title"/>
          </p:nvPr>
        </p:nvSpPr>
        <p:spPr>
          <a:xfrm>
            <a:off x="457200" y="152400"/>
            <a:ext cx="8229600" cy="944562"/>
          </a:xfrm>
        </p:spPr>
        <p:txBody>
          <a:bodyPr/>
          <a:lstStyle/>
          <a:p>
            <a:r>
              <a:rPr lang="en-US" dirty="0" smtClean="0">
                <a:latin typeface="Times New Roman" pitchFamily="18" charset="0"/>
                <a:cs typeface="Times New Roman" pitchFamily="18" charset="0"/>
              </a:rPr>
              <a:t>Poverty lines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143000"/>
            <a:ext cx="8229600" cy="5486400"/>
          </a:xfrm>
        </p:spPr>
        <p:txBody>
          <a:bodyPr>
            <a:normAutofit/>
          </a:bodyPr>
          <a:lstStyle/>
          <a:p>
            <a:r>
              <a:rPr lang="en-US" sz="2800" dirty="0" smtClean="0">
                <a:latin typeface="Times New Roman" pitchFamily="18" charset="0"/>
                <a:cs typeface="Times New Roman" pitchFamily="18" charset="0"/>
              </a:rPr>
              <a:t>The Minimum Consumer Basket consists of 2 components: </a:t>
            </a:r>
          </a:p>
          <a:p>
            <a:pPr lvl="1"/>
            <a:r>
              <a:rPr lang="en-US" sz="2400" dirty="0" smtClean="0">
                <a:latin typeface="Times New Roman" pitchFamily="18" charset="0"/>
                <a:cs typeface="Times New Roman" pitchFamily="18" charset="0"/>
              </a:rPr>
              <a:t>a Minimum Food Basket, corresponding to the allowance for basic foods, and </a:t>
            </a:r>
          </a:p>
          <a:p>
            <a:pPr lvl="1"/>
            <a:r>
              <a:rPr lang="en-US" sz="2400" dirty="0" smtClean="0">
                <a:latin typeface="Times New Roman" pitchFamily="18" charset="0"/>
                <a:cs typeface="Times New Roman" pitchFamily="18" charset="0"/>
              </a:rPr>
              <a:t>an allowance for basic non-food goods and services.</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Therefore, a poverty line consists of 2 components: </a:t>
            </a:r>
            <a:endParaRPr lang="ru-RU" sz="2800" dirty="0" smtClean="0">
              <a:latin typeface="Times New Roman" pitchFamily="18" charset="0"/>
              <a:cs typeface="Times New Roman" pitchFamily="18" charset="0"/>
            </a:endParaRPr>
          </a:p>
          <a:p>
            <a:pPr lvl="1"/>
            <a:r>
              <a:rPr lang="en-US" sz="2400" dirty="0" smtClean="0">
                <a:latin typeface="Times New Roman" pitchFamily="18" charset="0"/>
                <a:cs typeface="Times New Roman" pitchFamily="18" charset="0"/>
              </a:rPr>
              <a:t>Food poverty line (estimated monetary value of Minimum food basket).</a:t>
            </a:r>
            <a:endParaRPr lang="ru-RU" sz="2400" dirty="0" smtClean="0">
              <a:latin typeface="Times New Roman" pitchFamily="18" charset="0"/>
              <a:cs typeface="Times New Roman" pitchFamily="18" charset="0"/>
            </a:endParaRPr>
          </a:p>
          <a:p>
            <a:pPr lvl="1"/>
            <a:r>
              <a:rPr lang="en-US" sz="2400" dirty="0" smtClean="0">
                <a:latin typeface="Times New Roman" pitchFamily="18" charset="0"/>
                <a:cs typeface="Times New Roman" pitchFamily="18" charset="0"/>
              </a:rPr>
              <a:t>Estimated Cost of non food goods and services.</a:t>
            </a:r>
            <a:endParaRPr lang="ru-RU" sz="2400" dirty="0" smtClean="0">
              <a:latin typeface="Times New Roman" pitchFamily="18" charset="0"/>
              <a:cs typeface="Times New Roman" pitchFamily="18" charset="0"/>
            </a:endParaRPr>
          </a:p>
          <a:p>
            <a:pPr>
              <a:lnSpc>
                <a:spcPct val="114000"/>
              </a:lnSpc>
            </a:pPr>
            <a:endParaRPr lang="en-US" sz="2800" dirty="0">
              <a:latin typeface="Times New Roman" pitchFamily="18" charset="0"/>
              <a:cs typeface="Times New Roman" pitchFamily="18" charset="0"/>
            </a:endParaRPr>
          </a:p>
        </p:txBody>
      </p:sp>
      <p:sp>
        <p:nvSpPr>
          <p:cNvPr id="3" name="Title 2"/>
          <p:cNvSpPr>
            <a:spLocks noGrp="1"/>
          </p:cNvSpPr>
          <p:nvPr>
            <p:ph type="title"/>
          </p:nvPr>
        </p:nvSpPr>
        <p:spPr>
          <a:xfrm>
            <a:off x="457200" y="152400"/>
            <a:ext cx="8229600" cy="944562"/>
          </a:xfrm>
        </p:spPr>
        <p:txBody>
          <a:bodyPr/>
          <a:lstStyle/>
          <a:p>
            <a:r>
              <a:rPr lang="en-US" sz="4400" dirty="0" smtClean="0">
                <a:latin typeface="Times New Roman" pitchFamily="18" charset="0"/>
                <a:cs typeface="Times New Roman" pitchFamily="18" charset="0"/>
              </a:rPr>
              <a:t>Poverty lines </a:t>
            </a:r>
            <a:r>
              <a:rPr lang="en-US" sz="4400" i="1" dirty="0" smtClean="0">
                <a:latin typeface="Times New Roman" pitchFamily="18" charset="0"/>
                <a:cs typeface="Times New Roman" pitchFamily="18" charset="0"/>
              </a:rPr>
              <a:t>(cont.)</a:t>
            </a:r>
            <a:endParaRPr lang="en-US"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990600"/>
            <a:ext cx="8229600" cy="5334000"/>
          </a:xfrm>
        </p:spPr>
        <p:txBody>
          <a:bodyPr>
            <a:noAutofit/>
          </a:bodyPr>
          <a:lstStyle/>
          <a:p>
            <a:pPr>
              <a:lnSpc>
                <a:spcPct val="150000"/>
              </a:lnSpc>
              <a:spcBef>
                <a:spcPts val="1800"/>
              </a:spcBef>
            </a:pPr>
            <a:r>
              <a:rPr lang="ru-RU" sz="2200" dirty="0" smtClean="0">
                <a:latin typeface="Times New Roman" pitchFamily="18" charset="0"/>
                <a:cs typeface="Times New Roman" pitchFamily="18" charset="0"/>
              </a:rPr>
              <a:t>To estimate the food poverty line, NSS uses the </a:t>
            </a:r>
            <a:r>
              <a:rPr lang="en-US" sz="2200" dirty="0" smtClean="0">
                <a:latin typeface="Times New Roman" pitchFamily="18" charset="0"/>
                <a:cs typeface="Times New Roman" pitchFamily="18" charset="0"/>
              </a:rPr>
              <a:t>World Bank</a:t>
            </a:r>
            <a:r>
              <a:rPr lang="ru-RU" sz="2200" dirty="0" smtClean="0">
                <a:latin typeface="Times New Roman" pitchFamily="18" charset="0"/>
                <a:cs typeface="Times New Roman" pitchFamily="18" charset="0"/>
              </a:rPr>
              <a:t>’s methodology based on the </a:t>
            </a:r>
            <a:r>
              <a:rPr lang="ru-RU" sz="2200" u="sng" dirty="0" smtClean="0">
                <a:latin typeface="Times New Roman" pitchFamily="18" charset="0"/>
                <a:cs typeface="Times New Roman" pitchFamily="18" charset="0"/>
              </a:rPr>
              <a:t>“Cost of basic needs”</a:t>
            </a:r>
            <a:r>
              <a:rPr lang="ru-RU" sz="2200" dirty="0" smtClean="0">
                <a:latin typeface="Times New Roman" pitchFamily="18" charset="0"/>
                <a:cs typeface="Times New Roman" pitchFamily="18" charset="0"/>
              </a:rPr>
              <a:t> approach.</a:t>
            </a:r>
            <a:endParaRPr lang="en-US" sz="2200" dirty="0" smtClean="0">
              <a:latin typeface="Times New Roman" pitchFamily="18" charset="0"/>
              <a:cs typeface="Times New Roman" pitchFamily="18" charset="0"/>
            </a:endParaRPr>
          </a:p>
          <a:p>
            <a:pPr>
              <a:lnSpc>
                <a:spcPct val="150000"/>
              </a:lnSpc>
              <a:spcBef>
                <a:spcPts val="1800"/>
              </a:spcBef>
            </a:pPr>
            <a:r>
              <a:rPr lang="en-US" sz="2200" dirty="0" smtClean="0">
                <a:latin typeface="Times New Roman" pitchFamily="18" charset="0"/>
                <a:cs typeface="Times New Roman" pitchFamily="18" charset="0"/>
              </a:rPr>
              <a:t>The average caloric requirement for Armenia was calculated by NSS with the technical assistance of the World Bank in 2004 using information on caloric requirements of different demographic groups according to the World Health Organization (1985) standards and information on population shares of these demographic groups. </a:t>
            </a:r>
          </a:p>
          <a:p>
            <a:pPr>
              <a:lnSpc>
                <a:spcPct val="150000"/>
              </a:lnSpc>
              <a:spcBef>
                <a:spcPts val="1800"/>
              </a:spcBef>
            </a:pPr>
            <a:r>
              <a:rPr lang="en-US" sz="2200" dirty="0" smtClean="0">
                <a:latin typeface="Times New Roman" pitchFamily="18" charset="0"/>
                <a:cs typeface="Times New Roman" pitchFamily="18" charset="0"/>
              </a:rPr>
              <a:t>In that way, the average caloric requirement for Armenia was estimated at 2,232 calories per day per capita. </a:t>
            </a:r>
            <a:endParaRPr lang="ru-RU" sz="2200" dirty="0" smtClean="0">
              <a:latin typeface="Times New Roman" pitchFamily="18" charset="0"/>
              <a:cs typeface="Times New Roman" pitchFamily="18" charset="0"/>
            </a:endParaRPr>
          </a:p>
        </p:txBody>
      </p:sp>
      <p:sp>
        <p:nvSpPr>
          <p:cNvPr id="3" name="Title 2"/>
          <p:cNvSpPr>
            <a:spLocks noGrp="1"/>
          </p:cNvSpPr>
          <p:nvPr>
            <p:ph type="title"/>
          </p:nvPr>
        </p:nvSpPr>
        <p:spPr>
          <a:xfrm>
            <a:off x="457200" y="0"/>
            <a:ext cx="8229600" cy="868362"/>
          </a:xfrm>
        </p:spPr>
        <p:txBody>
          <a:bodyPr>
            <a:normAutofit fontScale="90000"/>
          </a:bodyPr>
          <a:lstStyle/>
          <a:p>
            <a:r>
              <a:rPr lang="ru-RU" dirty="0" smtClean="0">
                <a:latin typeface="Times New Roman" pitchFamily="18" charset="0"/>
                <a:cs typeface="Times New Roman" pitchFamily="18" charset="0"/>
              </a:rPr>
              <a:t>Estimation of the Food Poverty Line</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634</TotalTime>
  <Words>1495</Words>
  <Application>Microsoft Office PowerPoint</Application>
  <PresentationFormat>On-screen Show (4:3)</PresentationFormat>
  <Paragraphs>123</Paragraphs>
  <Slides>25</Slides>
  <Notes>8</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Measuring Poverty in Armenia</vt:lpstr>
      <vt:lpstr>Integrated Living Conditions Survey (ILCS)</vt:lpstr>
      <vt:lpstr>Consumption aggregate</vt:lpstr>
      <vt:lpstr>(i) Food consumption: </vt:lpstr>
      <vt:lpstr>(ii) Non-food consumption</vt:lpstr>
      <vt:lpstr>Poverty Profile In Armenia</vt:lpstr>
      <vt:lpstr>Poverty lines</vt:lpstr>
      <vt:lpstr>Poverty lines (cont.)</vt:lpstr>
      <vt:lpstr>Estimation of the Food Poverty Line</vt:lpstr>
      <vt:lpstr>The Cost of Minimum Food Basket</vt:lpstr>
      <vt:lpstr>The Food Items and nonalcoholic beverages in the Minimum Food Basket</vt:lpstr>
      <vt:lpstr>The composition of food poverty line, in %</vt:lpstr>
      <vt:lpstr>Lower poverty line</vt:lpstr>
      <vt:lpstr>The composition of lower poverty line, %</vt:lpstr>
      <vt:lpstr>Upper Poverty Line </vt:lpstr>
      <vt:lpstr>The composition of upper poverty line, %</vt:lpstr>
      <vt:lpstr>Poverty Lines in 2011, Per Adult Equivalent, Per Month</vt:lpstr>
      <vt:lpstr>Poverty Incidence, 2008 and 2011, %</vt:lpstr>
      <vt:lpstr>Poverty gap and severity, in 2008 and 2011, %</vt:lpstr>
      <vt:lpstr>Poverty Incidence by Gender Groups, 2008 and 2011, in percent</vt:lpstr>
      <vt:lpstr>Poverty Incidence by Household Size, 2008 and 2011, in percent</vt:lpstr>
      <vt:lpstr>Poverty Incidence by Educational Level, 2008 and 2011, in percent</vt:lpstr>
      <vt:lpstr>Poverty Incidence of Population (15-75 Years of Age) by the Number of Household’s Employed Members, 2008 and 2011, in percent</vt:lpstr>
      <vt:lpstr>Integrated Living Conditions Survey (ILCS)</vt:lpstr>
      <vt:lpstr>Thank you</vt:lpstr>
    </vt:vector>
  </TitlesOfParts>
  <Company>nss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Poverty in Armenia</dc:title>
  <dc:creator>lilo</dc:creator>
  <cp:lastModifiedBy>lilo</cp:lastModifiedBy>
  <cp:revision>50</cp:revision>
  <dcterms:created xsi:type="dcterms:W3CDTF">2013-11-22T07:15:26Z</dcterms:created>
  <dcterms:modified xsi:type="dcterms:W3CDTF">2013-11-29T13:22:45Z</dcterms:modified>
</cp:coreProperties>
</file>