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8" r:id="rId3"/>
    <p:sldId id="408" r:id="rId4"/>
    <p:sldId id="409" r:id="rId5"/>
    <p:sldId id="257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3" r:id="rId17"/>
    <p:sldId id="394" r:id="rId18"/>
    <p:sldId id="396" r:id="rId19"/>
    <p:sldId id="395" r:id="rId20"/>
    <p:sldId id="398" r:id="rId21"/>
    <p:sldId id="399" r:id="rId22"/>
    <p:sldId id="397" r:id="rId23"/>
    <p:sldId id="400" r:id="rId24"/>
    <p:sldId id="354" r:id="rId25"/>
    <p:sldId id="401" r:id="rId26"/>
    <p:sldId id="402" r:id="rId27"/>
    <p:sldId id="403" r:id="rId28"/>
    <p:sldId id="404" r:id="rId29"/>
    <p:sldId id="366" r:id="rId30"/>
    <p:sldId id="356" r:id="rId31"/>
    <p:sldId id="410" r:id="rId32"/>
    <p:sldId id="411" r:id="rId33"/>
    <p:sldId id="412" r:id="rId34"/>
    <p:sldId id="413" r:id="rId35"/>
    <p:sldId id="405" r:id="rId36"/>
    <p:sldId id="273" r:id="rId37"/>
    <p:sldId id="407" r:id="rId38"/>
    <p:sldId id="414" r:id="rId39"/>
    <p:sldId id="336" r:id="rId40"/>
  </p:sldIdLst>
  <p:sldSz cx="9144000" cy="6858000" type="screen4x3"/>
  <p:notesSz cx="6797675" cy="992663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548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3339">
          <p15:clr>
            <a:srgbClr val="A4A3A4"/>
          </p15:clr>
        </p15:guide>
        <p15:guide id="5" orient="horz" pos="3884">
          <p15:clr>
            <a:srgbClr val="A4A3A4"/>
          </p15:clr>
        </p15:guide>
        <p15:guide id="6" pos="2880">
          <p15:clr>
            <a:srgbClr val="A4A3A4"/>
          </p15:clr>
        </p15:guide>
        <p15:guide id="7" pos="8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ED181E"/>
    <a:srgbClr val="F52BCA"/>
    <a:srgbClr val="000000"/>
    <a:srgbClr val="E8F0F8"/>
    <a:srgbClr val="F0F5FD"/>
    <a:srgbClr val="E6E6E6"/>
    <a:srgbClr val="DDDDDD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29" autoAdjust="0"/>
  </p:normalViewPr>
  <p:slideViewPr>
    <p:cSldViewPr>
      <p:cViewPr varScale="1">
        <p:scale>
          <a:sx n="113" d="100"/>
          <a:sy n="113" d="100"/>
        </p:scale>
        <p:origin x="-894" y="-102"/>
      </p:cViewPr>
      <p:guideLst>
        <p:guide orient="horz" pos="2160"/>
        <p:guide orient="horz" pos="1548"/>
        <p:guide orient="horz" pos="799"/>
        <p:guide orient="horz" pos="3339"/>
        <p:guide orient="horz" pos="3884"/>
        <p:guide pos="2880"/>
        <p:guide pos="816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13666F5-EF58-42CF-9A10-251A020AE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9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Mastertextformat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20385A-18DA-40DC-A9B0-8DC84625E53B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5033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A34F5-0543-4F7C-8850-FCD24C4BA934}" type="slidenum">
              <a:rPr lang="de-CH"/>
              <a:pPr/>
              <a:t>1</a:t>
            </a:fld>
            <a:endParaRPr lang="de-CH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577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8228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9344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5845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7387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6266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0091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3370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284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7588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983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6059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1267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3907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6598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0035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1017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680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61744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15643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28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12670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6804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28149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68600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88861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92192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51180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6948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14785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56413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38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84705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200"/>
            <a:fld id="{ACA94B99-C012-4318-A4ED-E22120545ACA}" type="slidenum">
              <a:rPr lang="de-CH" smtClean="0">
                <a:latin typeface="Times" pitchFamily="18" charset="0"/>
              </a:rPr>
              <a:pPr defTabSz="954200"/>
              <a:t>39</a:t>
            </a:fld>
            <a:endParaRPr lang="de-CH" dirty="0" smtClean="0">
              <a:latin typeface="Times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64" y="4714653"/>
            <a:ext cx="5438748" cy="4465216"/>
          </a:xfrm>
          <a:noFill/>
          <a:ln/>
        </p:spPr>
        <p:txBody>
          <a:bodyPr/>
          <a:lstStyle/>
          <a:p>
            <a:pPr eaLnBrk="1" hangingPunct="1"/>
            <a:endParaRPr lang="de-CH" smtClean="0">
              <a:latin typeface="Times" pitchFamily="18" charset="0"/>
            </a:endParaRPr>
          </a:p>
          <a:p>
            <a:pPr eaLnBrk="1" hangingPunct="1"/>
            <a:endParaRPr lang="de-CH" smtClean="0">
              <a:latin typeface="Times" pitchFamily="18" charset="0"/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187162" y="5355180"/>
            <a:ext cx="4710642" cy="347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3794" indent="-182263" defTabSz="954200">
              <a:lnSpc>
                <a:spcPts val="2714"/>
              </a:lnSpc>
              <a:spcBef>
                <a:spcPct val="50000"/>
              </a:spcBef>
              <a:buClr>
                <a:srgbClr val="00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0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045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183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4286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7012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2600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0385A-18DA-40DC-A9B0-8DC84625E53B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257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5" name="Picture 39" descr="Header_ppt_705-2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lnSpc>
                <a:spcPts val="6000"/>
              </a:lnSpc>
              <a:defRPr sz="5200"/>
            </a:lvl1pPr>
          </a:lstStyle>
          <a:p>
            <a:r>
              <a:rPr lang="en-GB"/>
              <a:t>Hier steht der Name der Präsentation geschrieben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</p:spPr>
        <p:txBody>
          <a:bodyPr/>
          <a:lstStyle>
            <a:lvl1pPr>
              <a:lnSpc>
                <a:spcPts val="3600"/>
              </a:lnSpc>
              <a:defRPr sz="3200"/>
            </a:lvl1pPr>
          </a:lstStyle>
          <a:p>
            <a:r>
              <a:rPr lang="en-GB"/>
              <a:t>Name des Autors</a:t>
            </a:r>
          </a:p>
          <a:p>
            <a:r>
              <a:rPr lang="en-GB"/>
              <a:t>Datum der Präsentation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CA">
              <a:latin typeface="Arial" charset="0"/>
            </a:endParaRPr>
          </a:p>
        </p:txBody>
      </p:sp>
      <p:sp>
        <p:nvSpPr>
          <p:cNvPr id="102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68413"/>
            <a:ext cx="74628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Der Titel kann einzeilig sein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Um den </a:t>
            </a:r>
            <a:r>
              <a:rPr lang="en-GB" dirty="0" err="1" smtClean="0"/>
              <a:t>Fliesstext</a:t>
            </a:r>
            <a:r>
              <a:rPr lang="en-GB" dirty="0" smtClean="0"/>
              <a:t> </a:t>
            </a:r>
            <a:r>
              <a:rPr lang="en-GB" dirty="0" err="1" smtClean="0"/>
              <a:t>übersichtlich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halten</a:t>
            </a:r>
            <a:r>
              <a:rPr lang="en-GB" dirty="0" smtClean="0"/>
              <a:t>, </a:t>
            </a:r>
            <a:r>
              <a:rPr lang="en-GB" dirty="0" err="1" smtClean="0"/>
              <a:t>sollten</a:t>
            </a:r>
            <a:r>
              <a:rPr lang="en-GB" dirty="0" smtClean="0"/>
              <a:t> </a:t>
            </a:r>
            <a:r>
              <a:rPr lang="en-GB" dirty="0" err="1" smtClean="0"/>
              <a:t>Abschnitte</a:t>
            </a:r>
            <a:r>
              <a:rPr lang="en-GB" dirty="0" smtClean="0"/>
              <a:t> </a:t>
            </a:r>
            <a:r>
              <a:rPr lang="en-GB" dirty="0" err="1" smtClean="0"/>
              <a:t>gemacht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. </a:t>
            </a:r>
            <a:r>
              <a:rPr lang="en-GB" dirty="0" err="1" smtClean="0"/>
              <a:t>Diese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 </a:t>
            </a:r>
            <a:r>
              <a:rPr lang="en-GB" dirty="0" err="1" smtClean="0"/>
              <a:t>zur</a:t>
            </a:r>
            <a:r>
              <a:rPr lang="en-GB" dirty="0" smtClean="0"/>
              <a:t> </a:t>
            </a:r>
            <a:r>
              <a:rPr lang="en-GB" dirty="0" err="1" smtClean="0"/>
              <a:t>besseren</a:t>
            </a:r>
            <a:r>
              <a:rPr lang="en-GB" dirty="0" smtClean="0"/>
              <a:t> </a:t>
            </a:r>
            <a:r>
              <a:rPr lang="en-GB" dirty="0" err="1" smtClean="0"/>
              <a:t>Lesbarkeit</a:t>
            </a:r>
            <a:r>
              <a:rPr lang="en-GB" dirty="0" smtClean="0"/>
              <a:t> </a:t>
            </a:r>
            <a:r>
              <a:rPr lang="en-GB" dirty="0" err="1" smtClean="0"/>
              <a:t>jeweils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Blindzeile</a:t>
            </a:r>
            <a:r>
              <a:rPr lang="en-GB" dirty="0" smtClean="0"/>
              <a:t> </a:t>
            </a:r>
            <a:r>
              <a:rPr lang="en-GB" dirty="0" err="1" smtClean="0"/>
              <a:t>getrennt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Vorlagentextes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Erste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1200"/>
              </a:lnSpc>
              <a:spcBef>
                <a:spcPct val="50000"/>
              </a:spcBef>
              <a:defRPr/>
            </a:pPr>
            <a:fld id="{C2C8239F-0672-4558-A7B4-9D7A481C6BBF}" type="slidenum">
              <a:rPr lang="de-CH" sz="900">
                <a:latin typeface="Arial" charset="0"/>
              </a:rPr>
              <a:pPr algn="r">
                <a:lnSpc>
                  <a:spcPts val="12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>
                <a:latin typeface="Arial" charset="0"/>
              </a:rPr>
              <a:t> </a:t>
            </a:r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1225550" y="6140450"/>
            <a:ext cx="7232650" cy="432792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ts val="1200"/>
              </a:lnSpc>
              <a:spcBef>
                <a:spcPct val="50000"/>
              </a:spcBef>
              <a:defRPr/>
            </a:pPr>
            <a:r>
              <a:rPr lang="en-US" sz="900" b="1" dirty="0" smtClean="0">
                <a:latin typeface="Arial" charset="0"/>
              </a:rPr>
              <a:t>Use of  Administrative Data for Migration Statistics in Switzerland</a:t>
            </a:r>
            <a:r>
              <a:rPr lang="en-US" sz="900" dirty="0" smtClean="0">
                <a:latin typeface="Arial" charset="0"/>
              </a:rPr>
              <a:t> </a:t>
            </a:r>
            <a:r>
              <a:rPr lang="en-US" sz="900" dirty="0">
                <a:latin typeface="Arial" charset="0"/>
              </a:rPr>
              <a:t>| </a:t>
            </a:r>
            <a:r>
              <a:rPr lang="en-US" sz="900" dirty="0" smtClean="0">
                <a:latin typeface="Arial" charset="0"/>
              </a:rPr>
              <a:t>WS on Migration Statistics in Georgia</a:t>
            </a:r>
            <a:r>
              <a:rPr lang="en-US" sz="900" dirty="0">
                <a:latin typeface="Arial" charset="0"/>
              </a:rPr>
              <a:t/>
            </a:r>
            <a:br>
              <a:rPr lang="en-US" sz="900" dirty="0">
                <a:latin typeface="Arial" charset="0"/>
              </a:rPr>
            </a:br>
            <a:r>
              <a:rPr lang="en-US" sz="900" dirty="0" smtClean="0">
                <a:latin typeface="Arial" charset="0"/>
              </a:rPr>
              <a:t>Marcel </a:t>
            </a:r>
            <a:r>
              <a:rPr lang="en-US" sz="900" dirty="0">
                <a:latin typeface="Arial" charset="0"/>
              </a:rPr>
              <a:t>Heiniger, </a:t>
            </a:r>
            <a:r>
              <a:rPr lang="en-US" sz="900" dirty="0" smtClean="0">
                <a:latin typeface="Arial" charset="0"/>
              </a:rPr>
              <a:t>6 April, 2016</a:t>
            </a:r>
            <a:endParaRPr lang="de-CH" sz="900" dirty="0">
              <a:latin typeface="Arial" charset="0"/>
            </a:endParaRPr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1033" name="Picture 46" descr="Header_ppt_705-2-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0000"/>
        </a:buClr>
        <a:buChar char="•"/>
        <a:defRPr sz="2100">
          <a:solidFill>
            <a:schemeClr val="tx1"/>
          </a:solidFill>
          <a:latin typeface="+mn-lt"/>
        </a:defRPr>
      </a:lvl2pPr>
      <a:lvl3pPr marL="357188" indent="-1778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3pPr>
      <a:lvl4pPr marL="536575" indent="-1778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4pPr>
      <a:lvl5pPr marL="720725" indent="-1825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5pPr>
      <a:lvl6pPr marL="1177925" indent="-182563" algn="l" rtl="0" fontAlgn="base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6pPr>
      <a:lvl7pPr marL="1635125" indent="-182563" algn="l" rtl="0" fontAlgn="base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7pPr>
      <a:lvl8pPr marL="2092325" indent="-182563" algn="l" rtl="0" fontAlgn="base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8pPr>
      <a:lvl9pPr marL="2549525" indent="-182563" algn="l" rtl="0" fontAlgn="base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.heiniger@bfs.admin.ch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115616" y="1916832"/>
            <a:ext cx="7704856" cy="2448272"/>
          </a:xfrm>
        </p:spPr>
        <p:txBody>
          <a:bodyPr/>
          <a:lstStyle/>
          <a:p>
            <a:pPr eaLnBrk="1" hangingPunct="1"/>
            <a:r>
              <a:rPr lang="en-US" sz="4000" dirty="0"/>
              <a:t>Use of Administrative Data for Migration Statistics in </a:t>
            </a:r>
            <a:r>
              <a:rPr lang="en-US" sz="4000" dirty="0" smtClean="0"/>
              <a:t>Switzerland </a:t>
            </a:r>
            <a:br>
              <a:rPr lang="en-US" sz="4000" dirty="0" smtClean="0"/>
            </a:br>
            <a:endParaRPr lang="en-US" sz="3200" b="0" dirty="0" smtClean="0"/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5085184"/>
            <a:ext cx="7741368" cy="1152128"/>
          </a:xfrm>
          <a:noFill/>
        </p:spPr>
        <p:txBody>
          <a:bodyPr/>
          <a:lstStyle/>
          <a:p>
            <a:pPr>
              <a:lnSpc>
                <a:spcPts val="2500"/>
              </a:lnSpc>
              <a:spcAft>
                <a:spcPts val="600"/>
              </a:spcAft>
            </a:pPr>
            <a:r>
              <a:rPr lang="en-US" sz="2400" b="1" dirty="0" smtClean="0"/>
              <a:t>Marcel Heiniger, FSO</a:t>
            </a:r>
          </a:p>
          <a:p>
            <a:pPr>
              <a:lnSpc>
                <a:spcPts val="2500"/>
              </a:lnSpc>
            </a:pPr>
            <a:r>
              <a:rPr lang="en-US" sz="1400" dirty="0"/>
              <a:t>Workshop on the Use of Administrative </a:t>
            </a:r>
            <a:r>
              <a:rPr lang="en-US" sz="1400" dirty="0" smtClean="0"/>
              <a:t>Data for </a:t>
            </a:r>
            <a:r>
              <a:rPr lang="en-US" sz="1400" dirty="0"/>
              <a:t>the Measurement of Migration in Georgia</a:t>
            </a:r>
          </a:p>
          <a:p>
            <a:pPr>
              <a:lnSpc>
                <a:spcPts val="2500"/>
              </a:lnSpc>
            </a:pPr>
            <a:r>
              <a:rPr lang="en-US" sz="1400" dirty="0" smtClean="0"/>
              <a:t>Tbilisi</a:t>
            </a:r>
            <a:r>
              <a:rPr lang="de-CH" sz="1400" dirty="0" smtClean="0"/>
              <a:t>, 6 April, 2016</a:t>
            </a:r>
            <a:r>
              <a:rPr lang="de-CH" sz="5400" dirty="0" smtClean="0"/>
              <a:t/>
            </a:r>
            <a:br>
              <a:rPr lang="de-CH" sz="5400" dirty="0" smtClean="0"/>
            </a:b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 (2)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132856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Three levels of government (Swiss Federalism)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state powers are divided </a:t>
            </a:r>
            <a:r>
              <a:rPr lang="en-US" dirty="0" smtClean="0"/>
              <a:t>between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Confederation (federal government)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cantons (provinces)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ommunes (municipalities)</a:t>
            </a:r>
          </a:p>
          <a:p>
            <a:pPr lvl="0" eaLnBrk="1" hangingPunct="1">
              <a:lnSpc>
                <a:spcPts val="3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ts val="3000"/>
              </a:lnSpc>
            </a:pPr>
            <a:r>
              <a:rPr lang="en-US" dirty="0">
                <a:solidFill>
                  <a:srgbClr val="000000"/>
                </a:solidFill>
              </a:rPr>
              <a:t>The Confederation is responsible wherever it is empowered by the Federal </a:t>
            </a:r>
            <a:r>
              <a:rPr lang="en-US" dirty="0" smtClean="0">
                <a:solidFill>
                  <a:srgbClr val="000000"/>
                </a:solidFill>
              </a:rPr>
              <a:t>Constitution</a:t>
            </a:r>
            <a:r>
              <a:rPr lang="en-US" dirty="0">
                <a:solidFill>
                  <a:srgbClr val="000000"/>
                </a:solidFill>
              </a:rPr>
              <a:t>. The cantons and </a:t>
            </a:r>
            <a:r>
              <a:rPr lang="en-US" dirty="0" smtClean="0">
                <a:solidFill>
                  <a:srgbClr val="000000"/>
                </a:solidFill>
              </a:rPr>
              <a:t>municipalities have </a:t>
            </a:r>
            <a:r>
              <a:rPr lang="en-US" dirty="0">
                <a:solidFill>
                  <a:srgbClr val="000000"/>
                </a:solidFill>
              </a:rPr>
              <a:t>extensive </a:t>
            </a:r>
            <a:r>
              <a:rPr lang="en-US" dirty="0" smtClean="0">
                <a:solidFill>
                  <a:srgbClr val="000000"/>
                </a:solidFill>
              </a:rPr>
              <a:t>powers.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9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 (3)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132856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Three levels of government (Swiss Federalism)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Municipalities are responsible for maintaining registers of residents.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Issuance of detailed regulations regarding the residence of Swiss citizens falls within the competence of the cantons.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Only with respect to foreigners does the confederation have the power to establish the legal conditions for stay and residence in the country.</a:t>
            </a: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 (4)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132856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Available Data Sources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one centralized federal register (Central Register of Foreigners) established in 1972 covering the majority of non-national residents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2900 </a:t>
            </a:r>
            <a:r>
              <a:rPr lang="en-US" dirty="0"/>
              <a:t>local Residents' Registration </a:t>
            </a:r>
            <a:r>
              <a:rPr lang="en-US" dirty="0" smtClean="0"/>
              <a:t>Offices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not all registers maintained in electronic form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eterogeneous as to the </a:t>
            </a:r>
            <a:r>
              <a:rPr lang="en-US" dirty="0"/>
              <a:t>set </a:t>
            </a:r>
            <a:r>
              <a:rPr lang="en-US" dirty="0" smtClean="0"/>
              <a:t>of registered data and the degree of detail of recorded information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no established rules of communicating and data sharing</a:t>
            </a:r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5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 (5)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132856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Achievements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tatistical use of a centralized administrative register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relatively detailed annual migration </a:t>
            </a:r>
            <a:r>
              <a:rPr lang="en-US" dirty="0"/>
              <a:t>data </a:t>
            </a:r>
            <a:r>
              <a:rPr lang="en-US" dirty="0" smtClean="0"/>
              <a:t>(stocks and flows) for </a:t>
            </a:r>
            <a:r>
              <a:rPr lang="en-US" dirty="0"/>
              <a:t>non-nationals</a:t>
            </a:r>
          </a:p>
          <a:p>
            <a:pPr eaLnBrk="1" hangingPunct="1">
              <a:lnSpc>
                <a:spcPts val="3000"/>
              </a:lnSpc>
            </a:pPr>
            <a:r>
              <a:rPr lang="en-US" b="1" dirty="0" smtClean="0"/>
              <a:t>Shortcomings</a:t>
            </a:r>
          </a:p>
          <a:p>
            <a:pPr marL="400050" indent="-40005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important gaps in migration data for nationals</a:t>
            </a:r>
          </a:p>
          <a:p>
            <a:pPr marL="400050" indent="-40005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time-consuming collection and harmonization of municipal administrative data</a:t>
            </a:r>
          </a:p>
          <a:p>
            <a:pPr marL="400050" indent="-40005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limited amount of individual data</a:t>
            </a:r>
          </a:p>
          <a:p>
            <a:pPr marL="400050" indent="-40005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o nationwide personal identification number</a:t>
            </a:r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5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484784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(1)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348880"/>
            <a:ext cx="7462838" cy="3384376"/>
          </a:xfrm>
        </p:spPr>
        <p:txBody>
          <a:bodyPr/>
          <a:lstStyle/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verall objective: better use of administrative data 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reating the legal framework to allow a more expansive use of administrative data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services/support provided by FSO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challenges and remaining shortcomings</a:t>
            </a:r>
          </a:p>
          <a:p>
            <a:pPr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37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(2)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060848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Objective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modernizing the census </a:t>
            </a:r>
            <a:r>
              <a:rPr lang="en-US" dirty="0" smtClean="0"/>
              <a:t>by making </a:t>
            </a:r>
            <a:r>
              <a:rPr lang="en-US" dirty="0"/>
              <a:t>increased use of administrative </a:t>
            </a:r>
            <a:r>
              <a:rPr lang="en-US" dirty="0" smtClean="0"/>
              <a:t>data (switch to a register-based census)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migration statistics as a secondary beneficiary of this process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tailoring </a:t>
            </a:r>
            <a:r>
              <a:rPr lang="en-US" dirty="0"/>
              <a:t>the data gathered by administrative authorities to statistical </a:t>
            </a:r>
            <a:r>
              <a:rPr lang="en-US" dirty="0" smtClean="0"/>
              <a:t>needs</a:t>
            </a:r>
          </a:p>
          <a:p>
            <a:pPr eaLnBrk="1" hangingPunct="1">
              <a:lnSpc>
                <a:spcPts val="3000"/>
              </a:lnSpc>
            </a:pPr>
            <a:r>
              <a:rPr lang="en-US" b="1" dirty="0" smtClean="0"/>
              <a:t>Consequences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stablishing the legal framework to make this possible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long-term process  </a:t>
            </a:r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11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(3)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060848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/>
              <a:t>Federal Constitution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complete revision in 1999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introduction of a new constitutional article that explicitly demands the use of registers for statistics</a:t>
            </a:r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eaLnBrk="1" hangingPunct="1">
              <a:lnSpc>
                <a:spcPts val="3000"/>
              </a:lnSpc>
            </a:pPr>
            <a:r>
              <a:rPr lang="en-US" sz="1800" b="1" dirty="0"/>
              <a:t>Art. 65 Statistics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/>
              <a:t>1 The Confederation shall compile the necessary statistical data on the status and trends in the population… in Switzerland.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/>
              <a:t>2 It may issue regulations on the harmonization and maintenance of official registers in order to reduce the cost of compiling data.</a:t>
            </a:r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248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(4)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060848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Old Age </a:t>
            </a:r>
            <a:r>
              <a:rPr lang="en-US" b="1" dirty="0"/>
              <a:t>and </a:t>
            </a:r>
            <a:r>
              <a:rPr lang="en-US" b="1" dirty="0" smtClean="0"/>
              <a:t>Survivors</a:t>
            </a:r>
            <a:r>
              <a:rPr lang="en-US" b="1" dirty="0"/>
              <a:t>’ </a:t>
            </a:r>
            <a:r>
              <a:rPr lang="en-US" b="1" dirty="0" smtClean="0"/>
              <a:t>Insurance Act</a:t>
            </a:r>
          </a:p>
          <a:p>
            <a:pPr eaLnBrk="1" hangingPunct="1">
              <a:lnSpc>
                <a:spcPts val="3000"/>
              </a:lnSpc>
            </a:pPr>
            <a:r>
              <a:rPr lang="en-US" dirty="0" smtClean="0"/>
              <a:t>2008: introduction of a new 13-digit personal </a:t>
            </a:r>
            <a:r>
              <a:rPr lang="en-US" dirty="0"/>
              <a:t>identification number </a:t>
            </a:r>
            <a:r>
              <a:rPr lang="en-US" dirty="0" smtClean="0"/>
              <a:t>(OASIN13) for each </a:t>
            </a:r>
            <a:r>
              <a:rPr lang="en-US" dirty="0"/>
              <a:t>person who </a:t>
            </a:r>
            <a:r>
              <a:rPr lang="en-US" dirty="0" smtClean="0"/>
              <a:t>contributes to the federal social insurance system or </a:t>
            </a:r>
            <a:r>
              <a:rPr lang="en-US" dirty="0"/>
              <a:t>is entitled to </a:t>
            </a:r>
            <a:r>
              <a:rPr lang="en-US" dirty="0" smtClean="0"/>
              <a:t>its benefits</a:t>
            </a:r>
            <a:endParaRPr lang="en-US" dirty="0"/>
          </a:p>
          <a:p>
            <a:pPr eaLnBrk="1" hangingPunct="1">
              <a:lnSpc>
                <a:spcPts val="3000"/>
              </a:lnSpc>
            </a:pPr>
            <a:endParaRPr lang="en-US" dirty="0" smtClean="0"/>
          </a:p>
          <a:p>
            <a:pPr eaLnBrk="1" hangingPunct="1">
              <a:lnSpc>
                <a:spcPts val="3000"/>
              </a:lnSpc>
            </a:pPr>
            <a:r>
              <a:rPr lang="en-US" dirty="0" smtClean="0"/>
              <a:t>2009: establishment of a central register (UPI – Unique Person Identification) for the issuance and management of OASIN13 social security numbers</a:t>
            </a:r>
            <a:endParaRPr lang="en-US" dirty="0"/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9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(5)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060848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Register Harmonization Act</a:t>
            </a:r>
            <a:endParaRPr lang="en-US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 effect since January 1, 2008</a:t>
            </a:r>
            <a:endParaRPr lang="en-US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ensures that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keeping of registers, the content of registers, the definition of variables and the exchange of data when people move are </a:t>
            </a:r>
            <a:r>
              <a:rPr lang="en-US" dirty="0" smtClean="0"/>
              <a:t>standardized in local population registers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data </a:t>
            </a:r>
            <a:r>
              <a:rPr lang="en-US" dirty="0"/>
              <a:t>on foreign nationals </a:t>
            </a:r>
            <a:r>
              <a:rPr lang="en-US" dirty="0" smtClean="0"/>
              <a:t>are harmonized </a:t>
            </a:r>
            <a:r>
              <a:rPr lang="en-US" dirty="0"/>
              <a:t>in federal registers of persons</a:t>
            </a:r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2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(6)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060848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/>
              <a:t>Register Harmonization Act</a:t>
            </a:r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eaLnBrk="1" hangingPunct="1">
              <a:lnSpc>
                <a:spcPts val="3000"/>
              </a:lnSpc>
            </a:pPr>
            <a:r>
              <a:rPr lang="en-US" sz="1800" b="1" dirty="0"/>
              <a:t>Art. 1 Aim and subject </a:t>
            </a:r>
            <a:r>
              <a:rPr lang="en-US" sz="1800" b="1" dirty="0" smtClean="0"/>
              <a:t>matter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 smtClean="0"/>
              <a:t>2 The Act determines: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/>
              <a:t>a</a:t>
            </a:r>
            <a:r>
              <a:rPr lang="en-US" sz="1800" dirty="0" smtClean="0"/>
              <a:t>. the </a:t>
            </a:r>
            <a:r>
              <a:rPr lang="en-US" sz="1800" dirty="0"/>
              <a:t>identifiers and attributes that must be recorded in the registers;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/>
              <a:t>b</a:t>
            </a:r>
            <a:r>
              <a:rPr lang="en-US" sz="1800" dirty="0" smtClean="0"/>
              <a:t>. the </a:t>
            </a:r>
            <a:r>
              <a:rPr lang="en-US" sz="1800" dirty="0"/>
              <a:t>responsibility of the Federal Statistical Office (Federal Office) for </a:t>
            </a:r>
            <a:r>
              <a:rPr lang="en-US" sz="1800" dirty="0" smtClean="0"/>
              <a:t>the harmonization </a:t>
            </a:r>
            <a:r>
              <a:rPr lang="en-US" sz="1800" dirty="0"/>
              <a:t>of definitions, attributes and attribute </a:t>
            </a:r>
            <a:r>
              <a:rPr lang="en-US" sz="1800" dirty="0" smtClean="0"/>
              <a:t>characteristics</a:t>
            </a:r>
          </a:p>
          <a:p>
            <a:pPr eaLnBrk="1" hangingPunct="1">
              <a:lnSpc>
                <a:spcPts val="3000"/>
              </a:lnSpc>
            </a:pPr>
            <a:endParaRPr lang="en-US" sz="1800" dirty="0" smtClean="0"/>
          </a:p>
          <a:p>
            <a:pPr eaLnBrk="1" hangingPunct="1">
              <a:lnSpc>
                <a:spcPts val="3000"/>
              </a:lnSpc>
            </a:pPr>
            <a:r>
              <a:rPr lang="en-US" sz="1600" dirty="0" smtClean="0"/>
              <a:t>(</a:t>
            </a:r>
            <a:r>
              <a:rPr lang="en-US" sz="1600" i="1" dirty="0" smtClean="0"/>
              <a:t>attribute</a:t>
            </a:r>
            <a:r>
              <a:rPr lang="en-US" sz="1600" i="1" dirty="0"/>
              <a:t>:</a:t>
            </a:r>
            <a:r>
              <a:rPr lang="en-US" sz="1600" dirty="0"/>
              <a:t> property of a person </a:t>
            </a:r>
            <a:r>
              <a:rPr lang="en-US" sz="1600" dirty="0" smtClean="0"/>
              <a:t>that </a:t>
            </a:r>
            <a:r>
              <a:rPr lang="en-US" sz="1600" dirty="0"/>
              <a:t>may be objectively recorded and</a:t>
            </a:r>
          </a:p>
          <a:p>
            <a:pPr eaLnBrk="1" hangingPunct="1">
              <a:lnSpc>
                <a:spcPts val="3000"/>
              </a:lnSpc>
            </a:pPr>
            <a:r>
              <a:rPr lang="en-US" sz="1600" dirty="0" smtClean="0"/>
              <a:t>described / </a:t>
            </a:r>
            <a:r>
              <a:rPr lang="en-US" sz="1600" i="1" dirty="0"/>
              <a:t>attribute characteristic: </a:t>
            </a:r>
            <a:r>
              <a:rPr lang="en-US" sz="1600" dirty="0"/>
              <a:t>specific value that an attribute may </a:t>
            </a:r>
            <a:r>
              <a:rPr lang="en-US" sz="1600" dirty="0" smtClean="0"/>
              <a:t>acquire)</a:t>
            </a:r>
            <a:endParaRPr lang="en-US" sz="1600" dirty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89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8888" y="1484313"/>
            <a:ext cx="7462837" cy="65405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Outline of Presentation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58888" y="2348880"/>
            <a:ext cx="7462837" cy="3024336"/>
          </a:xfrm>
        </p:spPr>
        <p:txBody>
          <a:bodyPr/>
          <a:lstStyle/>
          <a:p>
            <a:pPr eaLnBrk="1" hangingPunct="1"/>
            <a:r>
              <a:rPr lang="en-US" dirty="0" smtClean="0"/>
              <a:t>1.  Objectives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Migration statistics in Switzerland</a:t>
            </a:r>
          </a:p>
          <a:p>
            <a:pPr marL="457200" indent="-457200" eaLnBrk="1" hangingPunct="1">
              <a:buAutoNum type="arabicPeriod" startAt="2"/>
            </a:pPr>
            <a:r>
              <a:rPr lang="en-US" dirty="0" smtClean="0"/>
              <a:t>Improving migration statistics – two historical phases</a:t>
            </a:r>
          </a:p>
          <a:p>
            <a:pPr marL="457200" indent="-457200" eaLnBrk="1" hangingPunct="1">
              <a:buAutoNum type="arabicPeriod" startAt="2"/>
            </a:pPr>
            <a:r>
              <a:rPr lang="en-US" dirty="0" smtClean="0"/>
              <a:t>Current migration statistics system</a:t>
            </a:r>
          </a:p>
          <a:p>
            <a:pPr marL="457200" indent="-457200" eaLnBrk="1" hangingPunct="1">
              <a:buAutoNum type="arabicPeriod" startAt="2"/>
            </a:pPr>
            <a:r>
              <a:rPr lang="en-US" dirty="0" smtClean="0"/>
              <a:t>Cooperation among different authorities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5</a:t>
            </a:r>
            <a:r>
              <a:rPr lang="en-US" dirty="0" smtClean="0"/>
              <a:t>.  General </a:t>
            </a:r>
            <a:r>
              <a:rPr lang="en-US" dirty="0"/>
              <a:t>Findings and Recommendations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(7)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1929072"/>
            <a:ext cx="7462838" cy="4092216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/>
              <a:t>Register Harmonization Act</a:t>
            </a:r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eaLnBrk="1" hangingPunct="1">
              <a:lnSpc>
                <a:spcPts val="3000"/>
              </a:lnSpc>
            </a:pPr>
            <a:r>
              <a:rPr lang="en-US" sz="1800" b="1" dirty="0"/>
              <a:t>Art. </a:t>
            </a:r>
            <a:r>
              <a:rPr lang="en-US" sz="1800" b="1" dirty="0" smtClean="0"/>
              <a:t>4 </a:t>
            </a:r>
            <a:r>
              <a:rPr lang="en-US" sz="1800" b="1" dirty="0"/>
              <a:t>Task of the Federal </a:t>
            </a:r>
            <a:r>
              <a:rPr lang="en-US" sz="1800" b="1" dirty="0" smtClean="0"/>
              <a:t>Office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 smtClean="0"/>
              <a:t>1 </a:t>
            </a:r>
            <a:r>
              <a:rPr lang="en-US" sz="1800" dirty="0"/>
              <a:t>The Federal Office defines the identifiers and </a:t>
            </a:r>
            <a:r>
              <a:rPr lang="en-US" sz="1800" dirty="0" smtClean="0"/>
              <a:t>attributes …as </a:t>
            </a:r>
            <a:r>
              <a:rPr lang="en-US" sz="1800" dirty="0"/>
              <a:t>well as the corresponding attribute characteristics</a:t>
            </a:r>
            <a:r>
              <a:rPr lang="en-US" sz="1800" dirty="0" smtClean="0"/>
              <a:t>, nomenclatures </a:t>
            </a:r>
            <a:r>
              <a:rPr lang="en-US" sz="1800" dirty="0"/>
              <a:t>and coding keys</a:t>
            </a:r>
            <a:r>
              <a:rPr lang="en-US" sz="1800" dirty="0" smtClean="0"/>
              <a:t>.</a:t>
            </a:r>
          </a:p>
          <a:p>
            <a:pPr eaLnBrk="1" hangingPunct="1">
              <a:lnSpc>
                <a:spcPts val="3000"/>
              </a:lnSpc>
            </a:pPr>
            <a:r>
              <a:rPr lang="en-US" sz="1800" b="1" dirty="0" smtClean="0"/>
              <a:t>Art. 6 Minimum content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 smtClean="0"/>
              <a:t>…the </a:t>
            </a:r>
            <a:r>
              <a:rPr lang="en-US" sz="1800" dirty="0"/>
              <a:t>registers of residents contain the data on the following identifiers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/>
              <a:t>and attributes of each permanently settled or resident person</a:t>
            </a:r>
            <a:r>
              <a:rPr lang="en-US" sz="1800" dirty="0" smtClean="0"/>
              <a:t>: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 smtClean="0"/>
              <a:t>a. social </a:t>
            </a:r>
            <a:r>
              <a:rPr lang="en-US" sz="1800" dirty="0"/>
              <a:t>insurance </a:t>
            </a:r>
            <a:r>
              <a:rPr lang="en-US" sz="1800" dirty="0" smtClean="0"/>
              <a:t>number (OASIN13)</a:t>
            </a:r>
            <a:endParaRPr lang="en-US" sz="1800" dirty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4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(8)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1929072"/>
            <a:ext cx="7462838" cy="4092216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/>
              <a:t>Register Harmonization Act</a:t>
            </a:r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eaLnBrk="1" hangingPunct="1">
              <a:lnSpc>
                <a:spcPts val="3000"/>
              </a:lnSpc>
            </a:pPr>
            <a:r>
              <a:rPr lang="en-US" sz="1800" b="1" dirty="0" smtClean="0"/>
              <a:t>Art</a:t>
            </a:r>
            <a:r>
              <a:rPr lang="en-US" sz="1800" b="1" dirty="0"/>
              <a:t>. 14 Provision of data for statistical purposes by the cantons and </a:t>
            </a:r>
            <a:r>
              <a:rPr lang="en-US" sz="1800" b="1" dirty="0" smtClean="0"/>
              <a:t>communes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/>
              <a:t>1 </a:t>
            </a:r>
            <a:r>
              <a:rPr lang="en-US" sz="1800" dirty="0" smtClean="0"/>
              <a:t>The </a:t>
            </a:r>
            <a:r>
              <a:rPr lang="en-US" sz="1800" dirty="0"/>
              <a:t>cantons and communes shall provide the Federal Office with the data defined </a:t>
            </a:r>
            <a:r>
              <a:rPr lang="en-US" sz="1800" dirty="0" smtClean="0"/>
              <a:t>in Article </a:t>
            </a:r>
            <a:r>
              <a:rPr lang="en-US" sz="1800" dirty="0"/>
              <a:t>6 free of charge. The Federal Council determines </a:t>
            </a:r>
            <a:r>
              <a:rPr lang="en-US" sz="1800" dirty="0" smtClean="0"/>
              <a:t> the </a:t>
            </a:r>
            <a:r>
              <a:rPr lang="en-US" sz="1800" dirty="0"/>
              <a:t>date and the periodicity </a:t>
            </a:r>
            <a:r>
              <a:rPr lang="en-US" sz="1800" dirty="0" smtClean="0"/>
              <a:t>of the </a:t>
            </a:r>
            <a:r>
              <a:rPr lang="en-US" sz="1800" dirty="0"/>
              <a:t>delivery of data</a:t>
            </a:r>
            <a:r>
              <a:rPr lang="en-US" sz="1800" dirty="0" smtClean="0"/>
              <a:t>.</a:t>
            </a:r>
          </a:p>
          <a:p>
            <a:pPr eaLnBrk="1" hangingPunct="1">
              <a:lnSpc>
                <a:spcPts val="3000"/>
              </a:lnSpc>
            </a:pPr>
            <a:r>
              <a:rPr lang="en-US" sz="1800" dirty="0" smtClean="0"/>
              <a:t>3 The </a:t>
            </a:r>
            <a:r>
              <a:rPr lang="en-US" sz="1800" dirty="0"/>
              <a:t>data </a:t>
            </a:r>
            <a:r>
              <a:rPr lang="en-US" sz="1800" dirty="0" smtClean="0"/>
              <a:t>are supplied </a:t>
            </a:r>
            <a:r>
              <a:rPr lang="en-US" sz="1800" dirty="0"/>
              <a:t>by means of electronic data carriers or in electronic form. </a:t>
            </a:r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1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(9)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1929072"/>
            <a:ext cx="7462838" cy="4092216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Services provided by FSO</a:t>
            </a:r>
            <a:endParaRPr lang="en-US" b="1" dirty="0"/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eaLnBrk="1" hangingPunct="1">
              <a:lnSpc>
                <a:spcPts val="3000"/>
              </a:lnSpc>
            </a:pPr>
            <a:r>
              <a:rPr lang="en-US" dirty="0" smtClean="0"/>
              <a:t>Regular publication of an </a:t>
            </a:r>
            <a:r>
              <a:rPr lang="en-US" dirty="0"/>
              <a:t>official catalogue of attributes that contains </a:t>
            </a:r>
            <a:r>
              <a:rPr lang="en-US" dirty="0" smtClean="0"/>
              <a:t>the attribute </a:t>
            </a:r>
            <a:r>
              <a:rPr lang="en-US" dirty="0"/>
              <a:t>characteristics as well as the nomenclatures and coding keys</a:t>
            </a:r>
            <a:r>
              <a:rPr lang="en-US" dirty="0" smtClean="0"/>
              <a:t>.</a:t>
            </a:r>
          </a:p>
          <a:p>
            <a:pPr marL="400050" indent="-400050" eaLnBrk="1" hangingPunct="1"/>
            <a:endParaRPr lang="en-US" dirty="0" smtClean="0"/>
          </a:p>
          <a:p>
            <a:pPr eaLnBrk="1" hangingPunct="1">
              <a:lnSpc>
                <a:spcPts val="3000"/>
              </a:lnSpc>
            </a:pPr>
            <a:r>
              <a:rPr lang="en-US" dirty="0" smtClean="0"/>
              <a:t>Development of a </a:t>
            </a:r>
            <a:r>
              <a:rPr lang="en-US" dirty="0"/>
              <a:t>central IT platform ("</a:t>
            </a:r>
            <a:r>
              <a:rPr lang="en-US" dirty="0" err="1"/>
              <a:t>sedex</a:t>
            </a:r>
            <a:r>
              <a:rPr lang="en-US" dirty="0"/>
              <a:t>"; secure </a:t>
            </a:r>
            <a:r>
              <a:rPr lang="en-US" dirty="0" smtClean="0"/>
              <a:t>data</a:t>
            </a:r>
          </a:p>
          <a:p>
            <a:pPr eaLnBrk="1" hangingPunct="1">
              <a:lnSpc>
                <a:spcPts val="3000"/>
              </a:lnSpc>
            </a:pPr>
            <a:r>
              <a:rPr lang="en-US" dirty="0" smtClean="0"/>
              <a:t>exchange) which not </a:t>
            </a:r>
            <a:r>
              <a:rPr lang="en-US" dirty="0"/>
              <a:t>only enables cantons and </a:t>
            </a:r>
            <a:r>
              <a:rPr lang="en-US" dirty="0" smtClean="0"/>
              <a:t>municipalities to transmit their register </a:t>
            </a:r>
            <a:r>
              <a:rPr lang="en-US" dirty="0"/>
              <a:t>data to the FSO for statistical purposes</a:t>
            </a:r>
            <a:r>
              <a:rPr lang="en-US" dirty="0" smtClean="0"/>
              <a:t>, but </a:t>
            </a:r>
            <a:r>
              <a:rPr lang="en-US" dirty="0"/>
              <a:t>can also be </a:t>
            </a:r>
            <a:r>
              <a:rPr lang="en-US" dirty="0" smtClean="0"/>
              <a:t>used for the exchange </a:t>
            </a:r>
            <a:r>
              <a:rPr lang="en-US" dirty="0"/>
              <a:t>of </a:t>
            </a:r>
            <a:r>
              <a:rPr lang="en-US" dirty="0" smtClean="0"/>
              <a:t>data between different administrative authorities.</a:t>
            </a:r>
            <a:endParaRPr lang="en-US" dirty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7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II (10)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1929072"/>
            <a:ext cx="7462838" cy="4092216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Challenges and remaining shortcomings</a:t>
            </a:r>
            <a:endParaRPr lang="en-US" b="1" dirty="0"/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ealing with different levels of government and about 2800 different data producers/providers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q</a:t>
            </a:r>
            <a:r>
              <a:rPr lang="en-US" dirty="0" smtClean="0"/>
              <a:t>uality of register data (coverage, timeliness, errors)</a:t>
            </a:r>
            <a:endParaRPr lang="en-US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ncoherent data from different registers</a:t>
            </a:r>
            <a:endParaRPr lang="en-US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different needs and objectives of FSO and other administrative authorities with respect to data collection and dissemination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ooperation/coordination between FSO and federal immigration authority </a:t>
            </a:r>
            <a:endParaRPr lang="en-US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34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31640" y="1484784"/>
            <a:ext cx="7462838" cy="936104"/>
          </a:xfrm>
        </p:spPr>
        <p:txBody>
          <a:bodyPr/>
          <a:lstStyle/>
          <a:p>
            <a:pPr eaLnBrk="1" hangingPunct="1"/>
            <a:r>
              <a:rPr lang="en-US" dirty="0"/>
              <a:t>Preconditions facilitating use of administrative sources</a:t>
            </a:r>
            <a:endParaRPr lang="en-US" dirty="0" smtClean="0"/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5280" y="2636912"/>
            <a:ext cx="7462838" cy="3312368"/>
          </a:xfrm>
        </p:spPr>
        <p:txBody>
          <a:bodyPr/>
          <a:lstStyle/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comprehensive and reliable register system 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legal framework (also data protection aspects)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unique identification numbers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population registration must provide reliable information that can be used for various, i.e. not exclusively statistical, purposes (“e-government”) -&gt; public approval -&gt; inherent interest of a person to be registered and remain in the register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cooperation among different authorities</a:t>
            </a:r>
          </a:p>
          <a:p>
            <a:pPr eaLnBrk="1" hangingPunct="1">
              <a:lnSpc>
                <a:spcPts val="2800"/>
              </a:lnSpc>
            </a:pPr>
            <a:endParaRPr lang="en-US" dirty="0" smtClean="0"/>
          </a:p>
          <a:p>
            <a:pPr eaLnBrk="1" hangingPunct="1">
              <a:lnSpc>
                <a:spcPts val="28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99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8" y="1340768"/>
            <a:ext cx="7646649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Current Migration Statistics System (1)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1929072"/>
            <a:ext cx="7462838" cy="4092216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Utilized Data Sources</a:t>
            </a:r>
            <a:endParaRPr lang="en-US" b="1" dirty="0"/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Central Migration Information </a:t>
            </a:r>
            <a:r>
              <a:rPr lang="en-US" dirty="0" smtClean="0"/>
              <a:t>System ( = federal register of foreigners)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managed by the State Secretariat for Migration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covers non-nationals subject to the Foreign Nationals Act</a:t>
            </a:r>
            <a:endParaRPr lang="en-US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Central Register of Diplomats and International Civil </a:t>
            </a:r>
            <a:r>
              <a:rPr lang="en-US" dirty="0" smtClean="0"/>
              <a:t>Servants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managed by the Federal Department of Foreign Affairs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overs non-nationals not subject to the Foreign Nationals Act</a:t>
            </a:r>
          </a:p>
          <a:p>
            <a:pPr eaLnBrk="1" hangingPunct="1">
              <a:lnSpc>
                <a:spcPts val="3000"/>
              </a:lnSpc>
            </a:pPr>
            <a:endParaRPr lang="en-US" dirty="0" smtClean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5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8" y="1340768"/>
            <a:ext cx="7646649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Current Migration Statistics System (2)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1929072"/>
            <a:ext cx="7462838" cy="4092216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Utilized Data Sources</a:t>
            </a:r>
            <a:endParaRPr lang="en-US" b="1" dirty="0"/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2,352 local population registers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managed by municipalities (and cantons)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over nationals and non-nationals</a:t>
            </a:r>
          </a:p>
          <a:p>
            <a:pPr marL="700088" lvl="2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perate independently of central register of foreigners (i.e. no mirror copies)</a:t>
            </a:r>
            <a:endParaRPr lang="en-US" dirty="0"/>
          </a:p>
          <a:p>
            <a:pPr eaLnBrk="1" hangingPunct="1">
              <a:lnSpc>
                <a:spcPts val="3000"/>
              </a:lnSpc>
            </a:pPr>
            <a:endParaRPr lang="en-US" dirty="0" smtClean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45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8" y="1340768"/>
            <a:ext cx="7646649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Current Migration Statistics System (3)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1929072"/>
            <a:ext cx="7462838" cy="4092216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Production of Migration Data</a:t>
            </a:r>
            <a:endParaRPr lang="en-US" b="1" dirty="0"/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extracts </a:t>
            </a:r>
            <a:r>
              <a:rPr lang="en-US" dirty="0"/>
              <a:t>from </a:t>
            </a:r>
            <a:r>
              <a:rPr lang="en-US" dirty="0" smtClean="0"/>
              <a:t>registers (individual data) are sent at regular intervals to FSO </a:t>
            </a:r>
            <a:r>
              <a:rPr lang="en-US" dirty="0"/>
              <a:t>via the </a:t>
            </a:r>
            <a:r>
              <a:rPr lang="en-US" dirty="0" smtClean="0"/>
              <a:t>IT platform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FSO receives an </a:t>
            </a:r>
            <a:r>
              <a:rPr lang="en-US" dirty="0"/>
              <a:t>extract of </a:t>
            </a:r>
            <a:r>
              <a:rPr lang="en-US" dirty="0" smtClean="0"/>
              <a:t>stocks </a:t>
            </a:r>
            <a:r>
              <a:rPr lang="en-US" dirty="0"/>
              <a:t>and </a:t>
            </a:r>
            <a:r>
              <a:rPr lang="en-US" dirty="0" smtClean="0"/>
              <a:t>all changes in register information (= basis for generating flow data) -&gt; there </a:t>
            </a:r>
            <a:r>
              <a:rPr lang="en-US" dirty="0"/>
              <a:t>is no statistical </a:t>
            </a:r>
            <a:r>
              <a:rPr lang="en-US" dirty="0" smtClean="0"/>
              <a:t>register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at FSO: extracts are </a:t>
            </a:r>
            <a:r>
              <a:rPr lang="en-US" dirty="0"/>
              <a:t>subjected to a validation </a:t>
            </a:r>
            <a:r>
              <a:rPr lang="en-US" dirty="0" smtClean="0"/>
              <a:t>procedure (e.g. compliance </a:t>
            </a:r>
            <a:r>
              <a:rPr lang="en-US" dirty="0"/>
              <a:t>with </a:t>
            </a:r>
            <a:r>
              <a:rPr lang="en-US" dirty="0" smtClean="0"/>
              <a:t>definitions and </a:t>
            </a:r>
            <a:r>
              <a:rPr lang="en-US" dirty="0"/>
              <a:t>classifications, </a:t>
            </a:r>
            <a:r>
              <a:rPr lang="en-US" dirty="0" smtClean="0"/>
              <a:t>correct </a:t>
            </a:r>
            <a:r>
              <a:rPr lang="en-US" dirty="0"/>
              <a:t>coding of the </a:t>
            </a:r>
            <a:r>
              <a:rPr lang="en-US" dirty="0" smtClean="0"/>
              <a:t>characteristics, comparisons with previous data extracts)</a:t>
            </a:r>
          </a:p>
          <a:p>
            <a:pPr eaLnBrk="1" hangingPunct="1">
              <a:lnSpc>
                <a:spcPts val="3000"/>
              </a:lnSpc>
            </a:pPr>
            <a:endParaRPr lang="en-US" dirty="0" smtClean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52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8" y="1340768"/>
            <a:ext cx="7646649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Current Migration Statistics System (4)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1929072"/>
            <a:ext cx="7462838" cy="4092216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Production of Migration Data</a:t>
            </a:r>
            <a:endParaRPr lang="en-US" b="1" dirty="0"/>
          </a:p>
          <a:p>
            <a:pPr eaLnBrk="1" hangingPunct="1">
              <a:lnSpc>
                <a:spcPts val="2200"/>
              </a:lnSpc>
            </a:pPr>
            <a:endParaRPr lang="en-US" b="1" dirty="0"/>
          </a:p>
          <a:p>
            <a:pPr eaLnBrk="1" hangingPunct="1">
              <a:lnSpc>
                <a:spcPts val="3000"/>
              </a:lnSpc>
            </a:pPr>
            <a:r>
              <a:rPr lang="en-US" dirty="0" smtClean="0"/>
              <a:t>People, </a:t>
            </a:r>
            <a:r>
              <a:rPr lang="en-US" dirty="0"/>
              <a:t>particularly foreign nationals, can appear in several registers. </a:t>
            </a:r>
            <a:r>
              <a:rPr lang="en-US" dirty="0" smtClean="0"/>
              <a:t>Therefore it </a:t>
            </a:r>
            <a:r>
              <a:rPr lang="en-US" dirty="0"/>
              <a:t>is necessary to select the source on which the number of </a:t>
            </a:r>
            <a:r>
              <a:rPr lang="en-US" dirty="0" smtClean="0"/>
              <a:t>migrants (or migratory flows) to </a:t>
            </a:r>
            <a:r>
              <a:rPr lang="en-US" dirty="0"/>
              <a:t>be counted is to be based. Timeliness, completeness, reliability and other factors are critical to prioritize the sources. </a:t>
            </a:r>
            <a:endParaRPr lang="en-US" dirty="0" smtClean="0"/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92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763713" y="2249488"/>
            <a:ext cx="2427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fr-CH" altLang="de-DE" sz="1000" b="1">
                <a:latin typeface="Arial" panose="020B0604020202020204" pitchFamily="34" charset="0"/>
              </a:rPr>
              <a:t>Validation et traitements statistiques </a:t>
            </a:r>
            <a:endParaRPr lang="fr-FR" altLang="de-DE" sz="1000" b="1">
              <a:latin typeface="Arial" panose="020B0604020202020204" pitchFamily="34" charset="0"/>
            </a:endParaRP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1476375" y="2249488"/>
            <a:ext cx="7488238" cy="3101975"/>
          </a:xfrm>
          <a:prstGeom prst="roundRect">
            <a:avLst>
              <a:gd name="adj" fmla="val 16667"/>
            </a:avLst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de-CH" altLang="de-DE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2916238" y="2476500"/>
            <a:ext cx="4535487" cy="2592388"/>
          </a:xfrm>
          <a:prstGeom prst="flowChartAlternateProcess">
            <a:avLst/>
          </a:prstGeom>
          <a:solidFill>
            <a:srgbClr val="CCCC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fr-CH" altLang="de-DE" sz="800" b="1">
                <a:latin typeface="Arial" panose="020B0604020202020204" pitchFamily="34" charset="0"/>
                <a:cs typeface="Times New Roman" panose="02020603050405020304" pitchFamily="18" charset="0"/>
              </a:rPr>
              <a:t>Micro-traitements</a:t>
            </a: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4498975" y="3617913"/>
            <a:ext cx="792163" cy="3651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Constitution</a:t>
            </a:r>
          </a:p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de l’effectif</a:t>
            </a:r>
          </a:p>
        </p:txBody>
      </p:sp>
      <p:sp>
        <p:nvSpPr>
          <p:cNvPr id="6150" name="AutoShape 7"/>
          <p:cNvSpPr>
            <a:spLocks noChangeArrowheads="1"/>
          </p:cNvSpPr>
          <p:nvPr/>
        </p:nvSpPr>
        <p:spPr bwMode="auto">
          <a:xfrm>
            <a:off x="7685088" y="2482850"/>
            <a:ext cx="990600" cy="2593975"/>
          </a:xfrm>
          <a:prstGeom prst="flowChartAlternateProcess">
            <a:avLst/>
          </a:prstGeom>
          <a:solidFill>
            <a:srgbClr val="CCCC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18000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fr-CH" altLang="de-DE" sz="800" b="1">
                <a:latin typeface="Arial" panose="020B0604020202020204" pitchFamily="34" charset="0"/>
                <a:cs typeface="Times New Roman" panose="02020603050405020304" pitchFamily="18" charset="0"/>
              </a:rPr>
              <a:t>Macro-traitements</a:t>
            </a:r>
          </a:p>
        </p:txBody>
      </p:sp>
      <p:sp>
        <p:nvSpPr>
          <p:cNvPr id="6151" name="AutoShape 8"/>
          <p:cNvSpPr>
            <a:spLocks noChangeArrowheads="1"/>
          </p:cNvSpPr>
          <p:nvPr/>
        </p:nvSpPr>
        <p:spPr bwMode="auto">
          <a:xfrm>
            <a:off x="7812088" y="3689350"/>
            <a:ext cx="790575" cy="366713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Macro-</a:t>
            </a:r>
          </a:p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contrôles</a:t>
            </a:r>
          </a:p>
        </p:txBody>
      </p:sp>
      <p:sp>
        <p:nvSpPr>
          <p:cNvPr id="6152" name="AutoShape 9"/>
          <p:cNvSpPr>
            <a:spLocks noChangeArrowheads="1"/>
          </p:cNvSpPr>
          <p:nvPr/>
        </p:nvSpPr>
        <p:spPr bwMode="auto">
          <a:xfrm>
            <a:off x="7875588" y="5616575"/>
            <a:ext cx="1009650" cy="476250"/>
          </a:xfrm>
          <a:prstGeom prst="flowChartMagneticDisk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fr-CH" altLang="de-DE" sz="800" b="1">
                <a:solidFill>
                  <a:schemeClr val="bg1"/>
                </a:solidFill>
                <a:latin typeface="Arial" panose="020B0604020202020204" pitchFamily="34" charset="0"/>
              </a:rPr>
              <a:t>DATAwarehouse</a:t>
            </a:r>
            <a:endParaRPr lang="en-US" altLang="de-DE" sz="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53" name="AutoShape 10"/>
          <p:cNvSpPr>
            <a:spLocks noChangeArrowheads="1"/>
          </p:cNvSpPr>
          <p:nvPr/>
        </p:nvSpPr>
        <p:spPr bwMode="auto">
          <a:xfrm>
            <a:off x="5435600" y="3402013"/>
            <a:ext cx="773113" cy="3651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Mouvements</a:t>
            </a:r>
          </a:p>
        </p:txBody>
      </p:sp>
      <p:sp>
        <p:nvSpPr>
          <p:cNvPr id="6154" name="AutoShape 11"/>
          <p:cNvSpPr>
            <a:spLocks noChangeArrowheads="1"/>
          </p:cNvSpPr>
          <p:nvPr/>
        </p:nvSpPr>
        <p:spPr bwMode="auto">
          <a:xfrm>
            <a:off x="5938838" y="4194175"/>
            <a:ext cx="771525" cy="3651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Ménages</a:t>
            </a:r>
          </a:p>
        </p:txBody>
      </p:sp>
      <p:sp>
        <p:nvSpPr>
          <p:cNvPr id="6155" name="AutoShape 12"/>
          <p:cNvSpPr>
            <a:spLocks noChangeArrowheads="1"/>
          </p:cNvSpPr>
          <p:nvPr/>
        </p:nvSpPr>
        <p:spPr bwMode="auto">
          <a:xfrm>
            <a:off x="1573213" y="2562225"/>
            <a:ext cx="1198562" cy="1992313"/>
          </a:xfrm>
          <a:prstGeom prst="flowChartAlternateProcess">
            <a:avLst/>
          </a:prstGeom>
          <a:solidFill>
            <a:srgbClr val="CCCC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 b="1">
                <a:latin typeface="Arial" panose="020B0604020202020204" pitchFamily="34" charset="0"/>
                <a:cs typeface="Times New Roman" panose="02020603050405020304" pitchFamily="18" charset="0"/>
              </a:rPr>
              <a:t>Validation automatique</a:t>
            </a:r>
          </a:p>
          <a:p>
            <a:pPr algn="ctr"/>
            <a:r>
              <a:rPr lang="fr-CH" altLang="de-DE" sz="800" b="1">
                <a:latin typeface="Arial" panose="020B0604020202020204" pitchFamily="34" charset="0"/>
                <a:cs typeface="Times New Roman" panose="02020603050405020304" pitchFamily="18" charset="0"/>
              </a:rPr>
              <a:t>(Premium)</a:t>
            </a:r>
          </a:p>
        </p:txBody>
      </p:sp>
      <p:sp>
        <p:nvSpPr>
          <p:cNvPr id="6156" name="AutoShape 13"/>
          <p:cNvSpPr>
            <a:spLocks noChangeArrowheads="1"/>
          </p:cNvSpPr>
          <p:nvPr/>
        </p:nvSpPr>
        <p:spPr bwMode="auto">
          <a:xfrm>
            <a:off x="700088" y="5057775"/>
            <a:ext cx="557212" cy="354013"/>
          </a:xfrm>
          <a:prstGeom prst="flowChartMagneticDisk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GWR</a:t>
            </a:r>
            <a:endParaRPr lang="fr-FR" altLang="de-DE" sz="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57" name="AutoShape 14"/>
          <p:cNvSpPr>
            <a:spLocks noChangeArrowheads="1"/>
          </p:cNvSpPr>
          <p:nvPr/>
        </p:nvSpPr>
        <p:spPr bwMode="auto">
          <a:xfrm>
            <a:off x="1619250" y="4625975"/>
            <a:ext cx="1143000" cy="427038"/>
          </a:xfrm>
          <a:prstGeom prst="flowChartAlternateProcess">
            <a:avLst/>
          </a:prstGeom>
          <a:solidFill>
            <a:srgbClr val="CCCC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fr-CH" altLang="de-DE" sz="800" b="1">
                <a:latin typeface="Arial" panose="020B0604020202020204" pitchFamily="34" charset="0"/>
                <a:cs typeface="Times New Roman" panose="02020603050405020304" pitchFamily="18" charset="0"/>
              </a:rPr>
              <a:t>Snapshot </a:t>
            </a:r>
          </a:p>
          <a:p>
            <a:pPr algn="r"/>
            <a:r>
              <a:rPr lang="fr-CH" altLang="de-DE" sz="800" b="1">
                <a:latin typeface="Arial" panose="020B0604020202020204" pitchFamily="34" charset="0"/>
                <a:cs typeface="Times New Roman" panose="02020603050405020304" pitchFamily="18" charset="0"/>
              </a:rPr>
              <a:t>RegBL</a:t>
            </a:r>
          </a:p>
        </p:txBody>
      </p:sp>
      <p:sp>
        <p:nvSpPr>
          <p:cNvPr id="6158" name="AutoShape 15"/>
          <p:cNvSpPr>
            <a:spLocks noChangeArrowheads="1"/>
          </p:cNvSpPr>
          <p:nvPr/>
        </p:nvSpPr>
        <p:spPr bwMode="auto">
          <a:xfrm>
            <a:off x="4572000" y="1817688"/>
            <a:ext cx="557213" cy="357187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BEVNAT</a:t>
            </a:r>
            <a:endParaRPr lang="fr-FR" altLang="de-DE" sz="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59" name="AutoShape 16"/>
          <p:cNvSpPr>
            <a:spLocks noChangeArrowheads="1"/>
          </p:cNvSpPr>
          <p:nvPr/>
        </p:nvSpPr>
        <p:spPr bwMode="auto">
          <a:xfrm>
            <a:off x="6462713" y="3402013"/>
            <a:ext cx="773112" cy="3651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Bilan</a:t>
            </a:r>
          </a:p>
        </p:txBody>
      </p:sp>
      <p:sp>
        <p:nvSpPr>
          <p:cNvPr id="6160" name="AutoShape 17"/>
          <p:cNvSpPr>
            <a:spLocks noChangeArrowheads="1"/>
          </p:cNvSpPr>
          <p:nvPr/>
        </p:nvSpPr>
        <p:spPr bwMode="auto">
          <a:xfrm>
            <a:off x="700088" y="3048000"/>
            <a:ext cx="558800" cy="357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SYMICAsile</a:t>
            </a:r>
            <a:endParaRPr lang="fr-FR" altLang="de-DE" sz="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61" name="AutoShape 18"/>
          <p:cNvSpPr>
            <a:spLocks noChangeArrowheads="1"/>
          </p:cNvSpPr>
          <p:nvPr/>
        </p:nvSpPr>
        <p:spPr bwMode="auto">
          <a:xfrm>
            <a:off x="700088" y="3479800"/>
            <a:ext cx="558800" cy="357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SYMICLetr</a:t>
            </a:r>
            <a:endParaRPr lang="fr-FR" altLang="de-DE" sz="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62" name="AutoShape 19"/>
          <p:cNvSpPr>
            <a:spLocks noChangeArrowheads="1"/>
          </p:cNvSpPr>
          <p:nvPr/>
        </p:nvSpPr>
        <p:spPr bwMode="auto">
          <a:xfrm>
            <a:off x="700088" y="3981450"/>
            <a:ext cx="558800" cy="357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ORDIPRO</a:t>
            </a:r>
            <a:endParaRPr lang="fr-FR" altLang="de-DE" sz="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63" name="AutoShape 20"/>
          <p:cNvSpPr>
            <a:spLocks noChangeArrowheads="1"/>
          </p:cNvSpPr>
          <p:nvPr/>
        </p:nvSpPr>
        <p:spPr bwMode="auto">
          <a:xfrm>
            <a:off x="700088" y="4413250"/>
            <a:ext cx="558800" cy="357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INFOSTAR</a:t>
            </a:r>
            <a:endParaRPr lang="fr-FR" altLang="de-DE" sz="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164" name="AutoShape 21"/>
          <p:cNvCxnSpPr>
            <a:cxnSpLocks noChangeShapeType="1"/>
            <a:stCxn id="6156" idx="4"/>
            <a:endCxn id="6157" idx="1"/>
          </p:cNvCxnSpPr>
          <p:nvPr/>
        </p:nvCxnSpPr>
        <p:spPr bwMode="auto">
          <a:xfrm flipV="1">
            <a:off x="1257300" y="4840288"/>
            <a:ext cx="3619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5" name="AutoShape 22"/>
          <p:cNvCxnSpPr>
            <a:cxnSpLocks noChangeShapeType="1"/>
            <a:stCxn id="6156" idx="4"/>
            <a:endCxn id="6157" idx="1"/>
          </p:cNvCxnSpPr>
          <p:nvPr/>
        </p:nvCxnSpPr>
        <p:spPr bwMode="auto">
          <a:xfrm flipV="1">
            <a:off x="1257300" y="4840288"/>
            <a:ext cx="36195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6" name="AutoShape 23"/>
          <p:cNvSpPr>
            <a:spLocks noChangeArrowheads="1"/>
          </p:cNvSpPr>
          <p:nvPr/>
        </p:nvSpPr>
        <p:spPr bwMode="auto">
          <a:xfrm>
            <a:off x="700088" y="2468563"/>
            <a:ext cx="558800" cy="357187"/>
          </a:xfrm>
          <a:prstGeom prst="flowChartMagneticDisk">
            <a:avLst/>
          </a:prstGeom>
          <a:solidFill>
            <a:srgbClr val="008000">
              <a:alpha val="8196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RdH</a:t>
            </a:r>
            <a:endParaRPr lang="fr-FR" altLang="de-DE" sz="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167" name="AutoShape 24"/>
          <p:cNvCxnSpPr>
            <a:cxnSpLocks noChangeShapeType="1"/>
            <a:stCxn id="6163" idx="4"/>
            <a:endCxn id="6155" idx="1"/>
          </p:cNvCxnSpPr>
          <p:nvPr/>
        </p:nvCxnSpPr>
        <p:spPr bwMode="auto">
          <a:xfrm flipV="1">
            <a:off x="1258888" y="3559175"/>
            <a:ext cx="314325" cy="1033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8" name="AutoShape 25"/>
          <p:cNvCxnSpPr>
            <a:cxnSpLocks noChangeShapeType="1"/>
            <a:stCxn id="6162" idx="4"/>
            <a:endCxn id="6155" idx="1"/>
          </p:cNvCxnSpPr>
          <p:nvPr/>
        </p:nvCxnSpPr>
        <p:spPr bwMode="auto">
          <a:xfrm flipV="1">
            <a:off x="1258888" y="3559175"/>
            <a:ext cx="314325" cy="601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9" name="AutoShape 26"/>
          <p:cNvCxnSpPr>
            <a:cxnSpLocks noChangeShapeType="1"/>
            <a:stCxn id="6161" idx="4"/>
            <a:endCxn id="6155" idx="1"/>
          </p:cNvCxnSpPr>
          <p:nvPr/>
        </p:nvCxnSpPr>
        <p:spPr bwMode="auto">
          <a:xfrm flipV="1">
            <a:off x="1258888" y="3559175"/>
            <a:ext cx="314325" cy="100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0" name="AutoShape 27"/>
          <p:cNvCxnSpPr>
            <a:cxnSpLocks noChangeShapeType="1"/>
            <a:stCxn id="6160" idx="4"/>
            <a:endCxn id="6155" idx="1"/>
          </p:cNvCxnSpPr>
          <p:nvPr/>
        </p:nvCxnSpPr>
        <p:spPr bwMode="auto">
          <a:xfrm>
            <a:off x="1258888" y="3227388"/>
            <a:ext cx="314325" cy="331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1" name="AutoShape 28"/>
          <p:cNvCxnSpPr>
            <a:cxnSpLocks noChangeShapeType="1"/>
            <a:stCxn id="6166" idx="4"/>
            <a:endCxn id="6155" idx="1"/>
          </p:cNvCxnSpPr>
          <p:nvPr/>
        </p:nvCxnSpPr>
        <p:spPr bwMode="auto">
          <a:xfrm>
            <a:off x="1258888" y="2647950"/>
            <a:ext cx="314325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72" name="AutoShape 29"/>
          <p:cNvSpPr>
            <a:spLocks noChangeArrowheads="1"/>
          </p:cNvSpPr>
          <p:nvPr/>
        </p:nvSpPr>
        <p:spPr bwMode="auto">
          <a:xfrm>
            <a:off x="1619250" y="2897188"/>
            <a:ext cx="1044575" cy="250825"/>
          </a:xfrm>
          <a:prstGeom prst="flowChartAlternateProcess">
            <a:avLst/>
          </a:prstGeom>
          <a:solidFill>
            <a:srgbClr val="008000">
              <a:alpha val="8196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Validation_RdH</a:t>
            </a:r>
          </a:p>
        </p:txBody>
      </p:sp>
      <p:sp>
        <p:nvSpPr>
          <p:cNvPr id="6173" name="AutoShape 30"/>
          <p:cNvSpPr>
            <a:spLocks noChangeArrowheads="1"/>
          </p:cNvSpPr>
          <p:nvPr/>
        </p:nvSpPr>
        <p:spPr bwMode="auto">
          <a:xfrm>
            <a:off x="1619250" y="3257550"/>
            <a:ext cx="1044575" cy="2508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Validation SYMICAsile</a:t>
            </a:r>
          </a:p>
        </p:txBody>
      </p:sp>
      <p:sp>
        <p:nvSpPr>
          <p:cNvPr id="6174" name="AutoShape 31"/>
          <p:cNvSpPr>
            <a:spLocks noChangeArrowheads="1"/>
          </p:cNvSpPr>
          <p:nvPr/>
        </p:nvSpPr>
        <p:spPr bwMode="auto">
          <a:xfrm>
            <a:off x="1619250" y="3582988"/>
            <a:ext cx="1044575" cy="2508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Validation SYMICLetr</a:t>
            </a:r>
          </a:p>
        </p:txBody>
      </p:sp>
      <p:sp>
        <p:nvSpPr>
          <p:cNvPr id="6175" name="AutoShape 32"/>
          <p:cNvSpPr>
            <a:spLocks noChangeArrowheads="1"/>
          </p:cNvSpPr>
          <p:nvPr/>
        </p:nvSpPr>
        <p:spPr bwMode="auto">
          <a:xfrm>
            <a:off x="1619250" y="3924300"/>
            <a:ext cx="1044575" cy="2508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Validation ORDIPRO</a:t>
            </a:r>
          </a:p>
        </p:txBody>
      </p:sp>
      <p:sp>
        <p:nvSpPr>
          <p:cNvPr id="6176" name="AutoShape 33"/>
          <p:cNvSpPr>
            <a:spLocks noChangeArrowheads="1"/>
          </p:cNvSpPr>
          <p:nvPr/>
        </p:nvSpPr>
        <p:spPr bwMode="auto">
          <a:xfrm>
            <a:off x="1619250" y="4230688"/>
            <a:ext cx="1044575" cy="2508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Validation INFOSTAR</a:t>
            </a:r>
          </a:p>
        </p:txBody>
      </p:sp>
      <p:sp>
        <p:nvSpPr>
          <p:cNvPr id="6177" name="AutoShape 34"/>
          <p:cNvSpPr>
            <a:spLocks noChangeArrowheads="1"/>
          </p:cNvSpPr>
          <p:nvPr/>
        </p:nvSpPr>
        <p:spPr bwMode="auto">
          <a:xfrm>
            <a:off x="3095625" y="2897188"/>
            <a:ext cx="1044575" cy="250825"/>
          </a:xfrm>
          <a:prstGeom prst="flowChartAlternateProcess">
            <a:avLst/>
          </a:prstGeom>
          <a:solidFill>
            <a:srgbClr val="008000">
              <a:alpha val="8196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Recodage RdH</a:t>
            </a:r>
          </a:p>
        </p:txBody>
      </p:sp>
      <p:sp>
        <p:nvSpPr>
          <p:cNvPr id="6178" name="AutoShape 35"/>
          <p:cNvSpPr>
            <a:spLocks noChangeArrowheads="1"/>
          </p:cNvSpPr>
          <p:nvPr/>
        </p:nvSpPr>
        <p:spPr bwMode="auto">
          <a:xfrm>
            <a:off x="3095625" y="3257550"/>
            <a:ext cx="1044575" cy="2508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Recodage SYMICAsile</a:t>
            </a:r>
          </a:p>
        </p:txBody>
      </p:sp>
      <p:sp>
        <p:nvSpPr>
          <p:cNvPr id="6179" name="AutoShape 36"/>
          <p:cNvSpPr>
            <a:spLocks noChangeArrowheads="1"/>
          </p:cNvSpPr>
          <p:nvPr/>
        </p:nvSpPr>
        <p:spPr bwMode="auto">
          <a:xfrm>
            <a:off x="3095625" y="3582988"/>
            <a:ext cx="1044575" cy="2508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Recodage SYMICLetr</a:t>
            </a:r>
          </a:p>
        </p:txBody>
      </p:sp>
      <p:sp>
        <p:nvSpPr>
          <p:cNvPr id="6180" name="AutoShape 37"/>
          <p:cNvSpPr>
            <a:spLocks noChangeArrowheads="1"/>
          </p:cNvSpPr>
          <p:nvPr/>
        </p:nvSpPr>
        <p:spPr bwMode="auto">
          <a:xfrm>
            <a:off x="3095625" y="3924300"/>
            <a:ext cx="1044575" cy="2508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Recodage ORDIPRO</a:t>
            </a:r>
          </a:p>
        </p:txBody>
      </p:sp>
      <p:sp>
        <p:nvSpPr>
          <p:cNvPr id="6181" name="AutoShape 38"/>
          <p:cNvSpPr>
            <a:spLocks noChangeArrowheads="1"/>
          </p:cNvSpPr>
          <p:nvPr/>
        </p:nvSpPr>
        <p:spPr bwMode="auto">
          <a:xfrm>
            <a:off x="3095625" y="4230688"/>
            <a:ext cx="1044575" cy="250825"/>
          </a:xfrm>
          <a:prstGeom prst="flowChartAlternateProcess">
            <a:avLst/>
          </a:prstGeom>
          <a:solidFill>
            <a:srgbClr val="FFCC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CH" altLang="de-DE" sz="800">
                <a:latin typeface="Arial" panose="020B0604020202020204" pitchFamily="34" charset="0"/>
                <a:cs typeface="Times New Roman" panose="02020603050405020304" pitchFamily="18" charset="0"/>
              </a:rPr>
              <a:t>Recodage INFOSTAR</a:t>
            </a:r>
          </a:p>
        </p:txBody>
      </p:sp>
      <p:cxnSp>
        <p:nvCxnSpPr>
          <p:cNvPr id="6182" name="AutoShape 39"/>
          <p:cNvCxnSpPr>
            <a:cxnSpLocks noChangeShapeType="1"/>
            <a:stCxn id="6177" idx="3"/>
            <a:endCxn id="6149" idx="1"/>
          </p:cNvCxnSpPr>
          <p:nvPr/>
        </p:nvCxnSpPr>
        <p:spPr bwMode="auto">
          <a:xfrm>
            <a:off x="4140200" y="3022600"/>
            <a:ext cx="358775" cy="777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3" name="AutoShape 40"/>
          <p:cNvCxnSpPr>
            <a:cxnSpLocks noChangeShapeType="1"/>
            <a:stCxn id="6178" idx="3"/>
            <a:endCxn id="6149" idx="1"/>
          </p:cNvCxnSpPr>
          <p:nvPr/>
        </p:nvCxnSpPr>
        <p:spPr bwMode="auto">
          <a:xfrm>
            <a:off x="4140200" y="3382963"/>
            <a:ext cx="358775" cy="417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4" name="AutoShape 41"/>
          <p:cNvCxnSpPr>
            <a:cxnSpLocks noChangeShapeType="1"/>
            <a:stCxn id="6179" idx="3"/>
            <a:endCxn id="6149" idx="1"/>
          </p:cNvCxnSpPr>
          <p:nvPr/>
        </p:nvCxnSpPr>
        <p:spPr bwMode="auto">
          <a:xfrm>
            <a:off x="4140200" y="3708400"/>
            <a:ext cx="358775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5" name="AutoShape 42"/>
          <p:cNvCxnSpPr>
            <a:cxnSpLocks noChangeShapeType="1"/>
            <a:stCxn id="6180" idx="3"/>
            <a:endCxn id="6149" idx="1"/>
          </p:cNvCxnSpPr>
          <p:nvPr/>
        </p:nvCxnSpPr>
        <p:spPr bwMode="auto">
          <a:xfrm flipV="1">
            <a:off x="4140200" y="3800475"/>
            <a:ext cx="358775" cy="249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6" name="AutoShape 43"/>
          <p:cNvCxnSpPr>
            <a:cxnSpLocks noChangeShapeType="1"/>
            <a:stCxn id="6149" idx="3"/>
            <a:endCxn id="6153" idx="1"/>
          </p:cNvCxnSpPr>
          <p:nvPr/>
        </p:nvCxnSpPr>
        <p:spPr bwMode="auto">
          <a:xfrm flipV="1">
            <a:off x="5291138" y="3584575"/>
            <a:ext cx="14446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7" name="AutoShape 44"/>
          <p:cNvCxnSpPr>
            <a:cxnSpLocks noChangeShapeType="1"/>
            <a:stCxn id="6149" idx="3"/>
            <a:endCxn id="6154" idx="1"/>
          </p:cNvCxnSpPr>
          <p:nvPr/>
        </p:nvCxnSpPr>
        <p:spPr bwMode="auto">
          <a:xfrm>
            <a:off x="5291138" y="3800475"/>
            <a:ext cx="64770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8" name="AutoShape 45"/>
          <p:cNvCxnSpPr>
            <a:cxnSpLocks noChangeShapeType="1"/>
            <a:stCxn id="6159" idx="3"/>
            <a:endCxn id="6151" idx="1"/>
          </p:cNvCxnSpPr>
          <p:nvPr/>
        </p:nvCxnSpPr>
        <p:spPr bwMode="auto">
          <a:xfrm>
            <a:off x="7235825" y="3584575"/>
            <a:ext cx="576263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9" name="AutoShape 46"/>
          <p:cNvCxnSpPr>
            <a:cxnSpLocks noChangeShapeType="1"/>
            <a:stCxn id="6154" idx="3"/>
            <a:endCxn id="6151" idx="1"/>
          </p:cNvCxnSpPr>
          <p:nvPr/>
        </p:nvCxnSpPr>
        <p:spPr bwMode="auto">
          <a:xfrm flipV="1">
            <a:off x="6710363" y="3873500"/>
            <a:ext cx="1101725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0" name="AutoShape 47"/>
          <p:cNvCxnSpPr>
            <a:cxnSpLocks noChangeShapeType="1"/>
            <a:stCxn id="6157" idx="3"/>
            <a:endCxn id="6154" idx="1"/>
          </p:cNvCxnSpPr>
          <p:nvPr/>
        </p:nvCxnSpPr>
        <p:spPr bwMode="auto">
          <a:xfrm flipV="1">
            <a:off x="2762250" y="4376738"/>
            <a:ext cx="3176588" cy="463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1" name="AutoShape 48"/>
          <p:cNvCxnSpPr>
            <a:cxnSpLocks noChangeShapeType="1"/>
            <a:stCxn id="6172" idx="3"/>
            <a:endCxn id="6177" idx="1"/>
          </p:cNvCxnSpPr>
          <p:nvPr/>
        </p:nvCxnSpPr>
        <p:spPr bwMode="auto">
          <a:xfrm>
            <a:off x="2663825" y="3022600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2" name="AutoShape 49"/>
          <p:cNvCxnSpPr>
            <a:cxnSpLocks noChangeShapeType="1"/>
            <a:stCxn id="6173" idx="3"/>
            <a:endCxn id="6178" idx="1"/>
          </p:cNvCxnSpPr>
          <p:nvPr/>
        </p:nvCxnSpPr>
        <p:spPr bwMode="auto">
          <a:xfrm>
            <a:off x="2663825" y="3382963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3" name="AutoShape 50"/>
          <p:cNvCxnSpPr>
            <a:cxnSpLocks noChangeShapeType="1"/>
            <a:stCxn id="6174" idx="3"/>
            <a:endCxn id="6179" idx="1"/>
          </p:cNvCxnSpPr>
          <p:nvPr/>
        </p:nvCxnSpPr>
        <p:spPr bwMode="auto">
          <a:xfrm>
            <a:off x="2663825" y="3708400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4" name="AutoShape 51"/>
          <p:cNvCxnSpPr>
            <a:cxnSpLocks noChangeShapeType="1"/>
            <a:stCxn id="6175" idx="3"/>
            <a:endCxn id="6180" idx="1"/>
          </p:cNvCxnSpPr>
          <p:nvPr/>
        </p:nvCxnSpPr>
        <p:spPr bwMode="auto">
          <a:xfrm>
            <a:off x="2663825" y="4049713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" name="AutoShape 52"/>
          <p:cNvCxnSpPr>
            <a:cxnSpLocks noChangeShapeType="1"/>
            <a:stCxn id="6176" idx="3"/>
            <a:endCxn id="6181" idx="1"/>
          </p:cNvCxnSpPr>
          <p:nvPr/>
        </p:nvCxnSpPr>
        <p:spPr bwMode="auto">
          <a:xfrm>
            <a:off x="2663825" y="4356100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6" name="AutoShape 53"/>
          <p:cNvCxnSpPr>
            <a:cxnSpLocks noChangeShapeType="1"/>
            <a:stCxn id="6158" idx="3"/>
            <a:endCxn id="6153" idx="0"/>
          </p:cNvCxnSpPr>
          <p:nvPr/>
        </p:nvCxnSpPr>
        <p:spPr bwMode="auto">
          <a:xfrm>
            <a:off x="4851400" y="2174875"/>
            <a:ext cx="971550" cy="1227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7" name="AutoShape 54"/>
          <p:cNvCxnSpPr>
            <a:cxnSpLocks noChangeShapeType="1"/>
            <a:stCxn id="6153" idx="3"/>
            <a:endCxn id="6159" idx="1"/>
          </p:cNvCxnSpPr>
          <p:nvPr/>
        </p:nvCxnSpPr>
        <p:spPr bwMode="auto">
          <a:xfrm>
            <a:off x="6208713" y="3584575"/>
            <a:ext cx="254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8" name="AutoShape 55"/>
          <p:cNvCxnSpPr>
            <a:cxnSpLocks noChangeShapeType="1"/>
            <a:stCxn id="6151" idx="2"/>
            <a:endCxn id="6152" idx="1"/>
          </p:cNvCxnSpPr>
          <p:nvPr/>
        </p:nvCxnSpPr>
        <p:spPr bwMode="auto">
          <a:xfrm>
            <a:off x="8207375" y="4056063"/>
            <a:ext cx="173038" cy="156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9" name="AutoShape 56"/>
          <p:cNvCxnSpPr>
            <a:cxnSpLocks noChangeShapeType="1"/>
          </p:cNvCxnSpPr>
          <p:nvPr/>
        </p:nvCxnSpPr>
        <p:spPr bwMode="auto">
          <a:xfrm>
            <a:off x="8027988" y="4076700"/>
            <a:ext cx="173037" cy="1560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00" name="Rectangle 58"/>
          <p:cNvSpPr>
            <a:spLocks noGrp="1" noChangeArrowheads="1"/>
          </p:cNvSpPr>
          <p:nvPr>
            <p:ph type="title"/>
          </p:nvPr>
        </p:nvSpPr>
        <p:spPr>
          <a:xfrm>
            <a:off x="971600" y="1268414"/>
            <a:ext cx="7786638" cy="449262"/>
          </a:xfrm>
          <a:noFill/>
        </p:spPr>
        <p:txBody>
          <a:bodyPr/>
          <a:lstStyle/>
          <a:p>
            <a:pPr eaLnBrk="1" hangingPunct="1"/>
            <a:r>
              <a:rPr lang="fr-CH" altLang="de-DE" dirty="0" err="1"/>
              <a:t>Current</a:t>
            </a:r>
            <a:r>
              <a:rPr lang="fr-CH" altLang="de-DE" dirty="0"/>
              <a:t> Migration </a:t>
            </a:r>
            <a:r>
              <a:rPr lang="fr-CH" altLang="de-DE" dirty="0" err="1"/>
              <a:t>Statistics</a:t>
            </a:r>
            <a:r>
              <a:rPr lang="fr-CH" altLang="de-DE" dirty="0"/>
              <a:t> System </a:t>
            </a:r>
            <a:r>
              <a:rPr lang="fr-CH" altLang="de-DE" dirty="0" smtClean="0"/>
              <a:t>(5)</a:t>
            </a:r>
            <a:endParaRPr lang="en-US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484784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Objectives (1)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132856"/>
            <a:ext cx="7462838" cy="3816424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en-US" dirty="0" smtClean="0"/>
              <a:t>Developing the Swiss migration statistics system – lessons learned: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using administrative data in a federal system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status of the NSI in the public administration system of the country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/>
              <a:t>role of the NSI in the statistical system, other major players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nter-agency cooperation and coordination</a:t>
            </a:r>
          </a:p>
          <a:p>
            <a:pPr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33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31640" y="1484784"/>
            <a:ext cx="7462838" cy="504056"/>
          </a:xfrm>
        </p:spPr>
        <p:txBody>
          <a:bodyPr/>
          <a:lstStyle/>
          <a:p>
            <a:pPr eaLnBrk="1" hangingPunct="1"/>
            <a:r>
              <a:rPr lang="en-US" dirty="0"/>
              <a:t>Cooperation among </a:t>
            </a:r>
            <a:r>
              <a:rPr lang="en-US" dirty="0" smtClean="0"/>
              <a:t>authorities (1)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31640" y="2348880"/>
            <a:ext cx="7462838" cy="3672408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dirty="0" smtClean="0"/>
              <a:t>between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different </a:t>
            </a:r>
            <a:r>
              <a:rPr lang="en-US" dirty="0"/>
              <a:t>administrative authorities (</a:t>
            </a:r>
            <a:r>
              <a:rPr lang="en-US" dirty="0" smtClean="0"/>
              <a:t>register owners or data producers)</a:t>
            </a:r>
            <a:endParaRPr lang="en-US" dirty="0"/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NSI </a:t>
            </a:r>
            <a:r>
              <a:rPr lang="en-US" dirty="0"/>
              <a:t>and </a:t>
            </a:r>
            <a:r>
              <a:rPr lang="en-US" dirty="0" smtClean="0"/>
              <a:t>administrative data producers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NSI and regional statistical offices</a:t>
            </a:r>
          </a:p>
          <a:p>
            <a:pPr eaLnBrk="1" hangingPunct="1">
              <a:lnSpc>
                <a:spcPts val="2800"/>
              </a:lnSpc>
            </a:pPr>
            <a:r>
              <a:rPr lang="en-US" dirty="0" smtClean="0"/>
              <a:t> </a:t>
            </a:r>
            <a:endParaRPr lang="en-US" dirty="0"/>
          </a:p>
          <a:p>
            <a:pPr eaLnBrk="1" hangingPunct="1">
              <a:lnSpc>
                <a:spcPts val="2800"/>
              </a:lnSpc>
            </a:pPr>
            <a:r>
              <a:rPr lang="en-US" dirty="0" smtClean="0"/>
              <a:t>Special focus on division </a:t>
            </a:r>
            <a:r>
              <a:rPr lang="en-US" dirty="0"/>
              <a:t>of responsibilities between </a:t>
            </a:r>
            <a:r>
              <a:rPr lang="en-US" dirty="0" smtClean="0"/>
              <a:t>NSI and federal agency responsible for immigration control</a:t>
            </a:r>
          </a:p>
          <a:p>
            <a:pPr eaLnBrk="1" hangingPunct="1">
              <a:lnSpc>
                <a:spcPts val="28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0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31640" y="1484784"/>
            <a:ext cx="7462838" cy="504056"/>
          </a:xfrm>
        </p:spPr>
        <p:txBody>
          <a:bodyPr/>
          <a:lstStyle/>
          <a:p>
            <a:pPr eaLnBrk="1" hangingPunct="1"/>
            <a:r>
              <a:rPr lang="en-US" dirty="0"/>
              <a:t>Cooperation among </a:t>
            </a:r>
            <a:r>
              <a:rPr lang="en-US" dirty="0" smtClean="0"/>
              <a:t>authorities (2)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31640" y="2348880"/>
            <a:ext cx="7462838" cy="3672408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dirty="0" smtClean="0"/>
              <a:t>Agencies responsible </a:t>
            </a:r>
            <a:r>
              <a:rPr lang="en-US" dirty="0"/>
              <a:t>for immigration control and registration of foreigners both provide data to </a:t>
            </a:r>
            <a:r>
              <a:rPr lang="en-US" dirty="0" smtClean="0"/>
              <a:t>NSI and </a:t>
            </a:r>
            <a:r>
              <a:rPr lang="en-US" dirty="0"/>
              <a:t>generate statistics </a:t>
            </a:r>
            <a:r>
              <a:rPr lang="en-US" dirty="0" smtClean="0"/>
              <a:t>themselves.</a:t>
            </a:r>
          </a:p>
          <a:p>
            <a:pPr eaLnBrk="1" hangingPunct="1">
              <a:lnSpc>
                <a:spcPts val="2800"/>
              </a:lnSpc>
            </a:pPr>
            <a:endParaRPr lang="en-US" dirty="0" smtClean="0"/>
          </a:p>
          <a:p>
            <a:pPr eaLnBrk="1" hangingPunct="1">
              <a:lnSpc>
                <a:spcPts val="2800"/>
              </a:lnSpc>
            </a:pPr>
            <a:r>
              <a:rPr lang="en-US" dirty="0" smtClean="0"/>
              <a:t>An </a:t>
            </a:r>
            <a:r>
              <a:rPr lang="en-US" dirty="0"/>
              <a:t>administrative agency may process collected data depending on its own needs and requirements and then publish </a:t>
            </a:r>
            <a:r>
              <a:rPr lang="en-US" dirty="0" smtClean="0"/>
              <a:t>statistical tables </a:t>
            </a:r>
            <a:r>
              <a:rPr lang="en-US" dirty="0"/>
              <a:t>or reports </a:t>
            </a:r>
            <a:r>
              <a:rPr lang="en-US" dirty="0" smtClean="0"/>
              <a:t>which </a:t>
            </a:r>
            <a:r>
              <a:rPr lang="en-US" dirty="0"/>
              <a:t>are pertinent to its </a:t>
            </a:r>
            <a:r>
              <a:rPr lang="en-US" dirty="0" smtClean="0"/>
              <a:t>particular area </a:t>
            </a:r>
            <a:r>
              <a:rPr lang="en-US" dirty="0"/>
              <a:t>of responsibility.</a:t>
            </a:r>
            <a:endParaRPr lang="en-US" dirty="0" smtClean="0"/>
          </a:p>
          <a:p>
            <a:pPr eaLnBrk="1" hangingPunct="1">
              <a:lnSpc>
                <a:spcPts val="28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14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111905"/>
              </p:ext>
            </p:extLst>
          </p:nvPr>
        </p:nvGraphicFramePr>
        <p:xfrm>
          <a:off x="1277371" y="1916832"/>
          <a:ext cx="74628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419"/>
                <a:gridCol w="3731419"/>
              </a:tblGrid>
              <a:tr h="478367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NSI – Federal Statistical Office (FSO)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Immigration </a:t>
                      </a:r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authority</a:t>
                      </a:r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 – State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baseline="0" dirty="0" err="1" smtClean="0">
                          <a:solidFill>
                            <a:schemeClr val="tx1"/>
                          </a:solidFill>
                        </a:rPr>
                        <a:t>Secretariat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baseline="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Migration (SEM)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82414">
                <a:tc>
                  <a:txBody>
                    <a:bodyPr/>
                    <a:lstStyle/>
                    <a:p>
                      <a:r>
                        <a:rPr lang="de-CH" dirty="0" smtClean="0"/>
                        <a:t>Focus:</a:t>
                      </a:r>
                      <a:br>
                        <a:rPr lang="de-CH" dirty="0" smtClean="0"/>
                      </a:br>
                      <a:r>
                        <a:rPr lang="en-US" dirty="0" smtClean="0"/>
                        <a:t>statistical code of practice, adherence to statistical concepts and definitions of international migration (e.g. place</a:t>
                      </a:r>
                      <a:r>
                        <a:rPr lang="en-US" baseline="0" dirty="0" smtClean="0"/>
                        <a:t> of residence, time criterion)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Focus:</a:t>
                      </a:r>
                    </a:p>
                    <a:p>
                      <a:r>
                        <a:rPr lang="en-US" dirty="0" smtClean="0"/>
                        <a:t>statistics as by-product of administrative actions (immigration control and related processes), adherence to national laws on immigration and asylum</a:t>
                      </a:r>
                      <a:endParaRPr lang="de-CH" dirty="0"/>
                    </a:p>
                  </a:txBody>
                  <a:tcPr/>
                </a:tc>
              </a:tr>
              <a:tr h="67495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Data production:</a:t>
                      </a:r>
                      <a:br>
                        <a:rPr lang="en-US" noProof="0" dirty="0" smtClean="0"/>
                      </a:br>
                      <a:r>
                        <a:rPr lang="en-US" noProof="0" dirty="0" smtClean="0"/>
                        <a:t>subject to detailed verification processes (quality and process checks) - compliant with Code of Practice for Official 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production:</a:t>
                      </a:r>
                    </a:p>
                    <a:p>
                      <a:r>
                        <a:rPr lang="en-US" dirty="0" smtClean="0"/>
                        <a:t>subject to less stringent verification processes -&gt; produced for operational management purposes (“management information system”)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7371" y="1340768"/>
            <a:ext cx="7462838" cy="504056"/>
          </a:xfrm>
        </p:spPr>
        <p:txBody>
          <a:bodyPr/>
          <a:lstStyle/>
          <a:p>
            <a:r>
              <a:rPr lang="en-US" sz="2000" dirty="0" smtClean="0"/>
              <a:t>Migration of Non-Nationals (1)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72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179859"/>
              </p:ext>
            </p:extLst>
          </p:nvPr>
        </p:nvGraphicFramePr>
        <p:xfrm>
          <a:off x="1269912" y="2132856"/>
          <a:ext cx="746283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419"/>
                <a:gridCol w="3731419"/>
              </a:tblGrid>
              <a:tr h="478367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NSI – Federal Statistical Office (FSO)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Immigration </a:t>
                      </a:r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authority</a:t>
                      </a:r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 – State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baseline="0" dirty="0" err="1" smtClean="0">
                          <a:solidFill>
                            <a:schemeClr val="tx1"/>
                          </a:solidFill>
                        </a:rPr>
                        <a:t>Secretariat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baseline="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Migration (SEM)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82414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Data reflect</a:t>
                      </a:r>
                      <a:r>
                        <a:rPr lang="en-US" baseline="0" noProof="0" dirty="0" smtClean="0"/>
                        <a:t> demographic aspects of migration:</a:t>
                      </a:r>
                    </a:p>
                    <a:p>
                      <a:r>
                        <a:rPr lang="en-US" baseline="0" noProof="0" dirty="0" smtClean="0"/>
                        <a:t>socio-demographic characteristics of migrants (gender, age, citizen-ship, place of birth, place of previous/next residence, duration of stay etc.)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Data reflect administrative procedures involved in obtaining permission to reside in the country:</a:t>
                      </a:r>
                    </a:p>
                    <a:p>
                      <a:r>
                        <a:rPr lang="en-US" noProof="0" dirty="0" smtClean="0"/>
                        <a:t>admissions, visas, permits (issuance, renewal, cancellation),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noProof="0" dirty="0" smtClean="0"/>
                        <a:t>citizenship, purpose of stay, asylum etc.</a:t>
                      </a:r>
                      <a:endParaRPr lang="en-US" noProof="0" dirty="0"/>
                    </a:p>
                  </a:txBody>
                  <a:tcPr/>
                </a:tc>
              </a:tr>
              <a:tr h="67495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Statistics</a:t>
                      </a:r>
                      <a:r>
                        <a:rPr lang="en-US" baseline="0" noProof="0" dirty="0" smtClean="0"/>
                        <a:t> cover all non-national migrants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 cover specific groups of non-national migrants (subject to Foreign Nationals and Asylum Acts)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2824" y="1412776"/>
            <a:ext cx="7462838" cy="504056"/>
          </a:xfrm>
        </p:spPr>
        <p:txBody>
          <a:bodyPr/>
          <a:lstStyle/>
          <a:p>
            <a:r>
              <a:rPr lang="en-US" sz="2000" dirty="0" smtClean="0"/>
              <a:t>Migration of Non-Nationals (2)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15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190238"/>
              </p:ext>
            </p:extLst>
          </p:nvPr>
        </p:nvGraphicFramePr>
        <p:xfrm>
          <a:off x="1269912" y="2132856"/>
          <a:ext cx="7462838" cy="2836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419"/>
                <a:gridCol w="3731419"/>
              </a:tblGrid>
              <a:tr h="478367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NSI – Federal Statistical Office (FSO)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Immigration </a:t>
                      </a:r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authority</a:t>
                      </a:r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 – State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baseline="0" dirty="0" err="1" smtClean="0">
                          <a:solidFill>
                            <a:schemeClr val="tx1"/>
                          </a:solidFill>
                        </a:rPr>
                        <a:t>Secretariat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baseline="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Migration (SEM)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82414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dissemination</a:t>
                      </a:r>
                      <a:r>
                        <a:rPr lang="en-US" baseline="0" noProof="0" dirty="0" smtClean="0"/>
                        <a:t> of consistent, harmonized data from different administrative register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dissemination of “raw” results drawn from one register  </a:t>
                      </a:r>
                      <a:endParaRPr lang="en-US" noProof="0" dirty="0"/>
                    </a:p>
                  </a:txBody>
                  <a:tcPr/>
                </a:tc>
              </a:tr>
              <a:tr h="67495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first provisional migration data</a:t>
                      </a:r>
                      <a:r>
                        <a:rPr lang="en-US" baseline="0" noProof="0" dirty="0" smtClean="0"/>
                        <a:t> available 4 months after the end of a calendar year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migration data available two months after the end of a calendar year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2824" y="1412776"/>
            <a:ext cx="7462838" cy="504056"/>
          </a:xfrm>
        </p:spPr>
        <p:txBody>
          <a:bodyPr/>
          <a:lstStyle/>
          <a:p>
            <a:r>
              <a:rPr lang="en-US" sz="2000" dirty="0" smtClean="0"/>
              <a:t>Migration of Non-Nationals (3)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15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31640" y="1484784"/>
            <a:ext cx="7462838" cy="504056"/>
          </a:xfrm>
        </p:spPr>
        <p:txBody>
          <a:bodyPr/>
          <a:lstStyle/>
          <a:p>
            <a:pPr eaLnBrk="1" hangingPunct="1"/>
            <a:r>
              <a:rPr lang="en-US" sz="2000" dirty="0"/>
              <a:t>Migration of Non-Nationals </a:t>
            </a:r>
            <a:r>
              <a:rPr lang="en-US" sz="2000" dirty="0" smtClean="0"/>
              <a:t>(4)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31640" y="2204864"/>
            <a:ext cx="7462838" cy="3888432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dirty="0" smtClean="0"/>
              <a:t>Migration data published by FSO differ </a:t>
            </a:r>
            <a:r>
              <a:rPr lang="en-US" dirty="0"/>
              <a:t>from those published </a:t>
            </a:r>
            <a:r>
              <a:rPr lang="en-US" dirty="0" smtClean="0"/>
              <a:t>by SEM. </a:t>
            </a:r>
            <a:r>
              <a:rPr lang="en-US" dirty="0"/>
              <a:t>It is difficult but necessary to explain to </a:t>
            </a:r>
            <a:r>
              <a:rPr lang="en-US" dirty="0" smtClean="0"/>
              <a:t>policy-makers, stakeholders (and the general public) why </a:t>
            </a:r>
            <a:r>
              <a:rPr lang="en-US" dirty="0"/>
              <a:t>such discrepancies exist.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226" y="3933056"/>
            <a:ext cx="3713510" cy="15121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3933056"/>
            <a:ext cx="412074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412776"/>
            <a:ext cx="7462838" cy="6537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 Findings and Recommendations (1)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276872"/>
            <a:ext cx="7462838" cy="3226224"/>
          </a:xfrm>
        </p:spPr>
        <p:txBody>
          <a:bodyPr/>
          <a:lstStyle/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/>
              <a:t>major changes in statistics require changes in the legislation concerning the primary data </a:t>
            </a:r>
            <a:r>
              <a:rPr lang="en-US" dirty="0" smtClean="0"/>
              <a:t>sources</a:t>
            </a:r>
          </a:p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/>
              <a:t>be aware of the procedures used for registration and the information stored in a population </a:t>
            </a:r>
            <a:r>
              <a:rPr lang="en-US" dirty="0" smtClean="0"/>
              <a:t>register</a:t>
            </a:r>
          </a:p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 smtClean="0"/>
              <a:t>integrate statistical needs into data collection by administrative authorities (e.g. variables, code lists) </a:t>
            </a:r>
          </a:p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/>
              <a:t>assess periodically the degree of coverage and the quality of data yielded by population registers</a:t>
            </a:r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412776"/>
            <a:ext cx="7462838" cy="6537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 Findings and Recommendations (2)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348880"/>
            <a:ext cx="7462838" cy="3240360"/>
          </a:xfrm>
        </p:spPr>
        <p:txBody>
          <a:bodyPr/>
          <a:lstStyle/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/>
              <a:t>enable measurement of flows and stocks of international migrants</a:t>
            </a:r>
          </a:p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/>
              <a:t>do not forget national citizens</a:t>
            </a:r>
          </a:p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 smtClean="0"/>
              <a:t>do </a:t>
            </a:r>
            <a:r>
              <a:rPr lang="en-US" dirty="0"/>
              <a:t>not forget emigration (immigration authorities tend to focus on in-migration only…)</a:t>
            </a:r>
          </a:p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 smtClean="0"/>
              <a:t>international recommendations (concepts, definitions) vs. national information needs</a:t>
            </a:r>
          </a:p>
          <a:p>
            <a:pPr marL="400050" indent="-400050" eaLnBrk="1" hangingPunct="1">
              <a:buFontTx/>
              <a:buChar char="•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017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412776"/>
            <a:ext cx="7462838" cy="65375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General Findings and Recommendations (3)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276872"/>
            <a:ext cx="7462838" cy="3456384"/>
          </a:xfrm>
        </p:spPr>
        <p:txBody>
          <a:bodyPr/>
          <a:lstStyle/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 smtClean="0"/>
              <a:t>choose </a:t>
            </a:r>
            <a:r>
              <a:rPr lang="en-US" dirty="0"/>
              <a:t>your principal data source if multiple sources </a:t>
            </a:r>
            <a:r>
              <a:rPr lang="en-US" dirty="0" smtClean="0"/>
              <a:t>are available</a:t>
            </a:r>
          </a:p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 smtClean="0"/>
              <a:t>what categories </a:t>
            </a:r>
            <a:r>
              <a:rPr lang="en-US" dirty="0"/>
              <a:t>of international migrants have to be identified </a:t>
            </a:r>
            <a:r>
              <a:rPr lang="en-US" dirty="0" smtClean="0"/>
              <a:t>individually (degree of detail)?</a:t>
            </a:r>
            <a:endParaRPr lang="en-US" dirty="0"/>
          </a:p>
          <a:p>
            <a:pPr marL="400050" indent="-400050" eaLnBrk="1" hangingPunct="1">
              <a:lnSpc>
                <a:spcPts val="2800"/>
              </a:lnSpc>
              <a:buFontTx/>
              <a:buChar char="•"/>
            </a:pPr>
            <a:r>
              <a:rPr lang="en-US" dirty="0" smtClean="0"/>
              <a:t>distinguish </a:t>
            </a:r>
            <a:r>
              <a:rPr lang="en-US" dirty="0"/>
              <a:t>between permit statistics and migration stock/flow </a:t>
            </a:r>
            <a:r>
              <a:rPr lang="en-US" dirty="0" smtClean="0"/>
              <a:t>statistics:</a:t>
            </a:r>
            <a:br>
              <a:rPr lang="en-US" dirty="0" smtClean="0"/>
            </a:br>
            <a:r>
              <a:rPr lang="en-US" dirty="0" smtClean="0"/>
              <a:t>number of valid permits ≠ number of resident migrants</a:t>
            </a:r>
            <a:br>
              <a:rPr lang="en-US" dirty="0" smtClean="0"/>
            </a:br>
            <a:r>
              <a:rPr lang="en-US" dirty="0" smtClean="0"/>
              <a:t>issue of permit ≠ immigration</a:t>
            </a:r>
            <a:br>
              <a:rPr lang="en-US" dirty="0" smtClean="0"/>
            </a:br>
            <a:r>
              <a:rPr lang="en-US" dirty="0" smtClean="0"/>
              <a:t>expiry of permit ≠ emigration</a:t>
            </a:r>
          </a:p>
          <a:p>
            <a:pPr marL="400050" indent="-400050" eaLnBrk="1" hangingPunct="1">
              <a:buFontTx/>
              <a:buChar char="•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8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060848"/>
            <a:ext cx="7462838" cy="7905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FF"/>
                </a:solidFill>
              </a:rPr>
              <a:t>Thank you for your attention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3645024"/>
            <a:ext cx="7462838" cy="1728514"/>
          </a:xfrm>
        </p:spPr>
        <p:txBody>
          <a:bodyPr/>
          <a:lstStyle/>
          <a:p>
            <a:pPr eaLnBrk="1" hangingPunct="1"/>
            <a:r>
              <a:rPr lang="en-US" b="1" dirty="0" smtClean="0"/>
              <a:t>Additional information: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sz="1700" dirty="0" smtClean="0"/>
              <a:t>Marcel Heiniger</a:t>
            </a:r>
          </a:p>
          <a:p>
            <a:pPr eaLnBrk="1" hangingPunct="1"/>
            <a:r>
              <a:rPr lang="en-US" sz="1700" dirty="0" smtClean="0"/>
              <a:t>Federal Statistical Office, Demography and Migration Section</a:t>
            </a:r>
          </a:p>
          <a:p>
            <a:pPr eaLnBrk="1" hangingPunct="1"/>
            <a:r>
              <a:rPr lang="de-CH" sz="1700" dirty="0" smtClean="0"/>
              <a:t>email: </a:t>
            </a:r>
            <a:r>
              <a:rPr lang="de-CH" sz="1700" dirty="0" smtClean="0">
                <a:hlinkClick r:id="rId3"/>
              </a:rPr>
              <a:t>marcel.heiniger@bfs.admin.ch</a:t>
            </a:r>
            <a:endParaRPr lang="de-CH" sz="1700" dirty="0" smtClean="0"/>
          </a:p>
          <a:p>
            <a:pPr eaLnBrk="1" hangingPunct="1"/>
            <a:endParaRPr lang="de-CH" sz="1700" dirty="0" smtClean="0"/>
          </a:p>
          <a:p>
            <a:pPr eaLnBrk="1" hangingPunct="1"/>
            <a:endParaRPr lang="de-CH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484784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Objectives (2)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348880"/>
            <a:ext cx="7462838" cy="3384376"/>
          </a:xfrm>
        </p:spPr>
        <p:txBody>
          <a:bodyPr/>
          <a:lstStyle/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bjectives of different players: a common goal? or divergent needs?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integrated migration statistics system: possible or utopia?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communicating and reporting conflicting data: risks and challenges</a:t>
            </a:r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35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31640" y="1556792"/>
            <a:ext cx="7462838" cy="725760"/>
          </a:xfrm>
        </p:spPr>
        <p:txBody>
          <a:bodyPr/>
          <a:lstStyle/>
          <a:p>
            <a:pPr eaLnBrk="1" hangingPunct="1"/>
            <a:r>
              <a:rPr lang="en-US" dirty="0" smtClean="0"/>
              <a:t>Population Statistics in Switzerland (1)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31640" y="2420888"/>
            <a:ext cx="7462838" cy="2880320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dirty="0" smtClean="0"/>
              <a:t>a long tradition: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data on births and deaths since 1803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/>
              <a:t>first population census in 1850</a:t>
            </a:r>
          </a:p>
          <a:p>
            <a:pPr eaLnBrk="1" hangingPunct="1">
              <a:lnSpc>
                <a:spcPts val="3000"/>
              </a:lnSpc>
            </a:pPr>
            <a:endParaRPr lang="en-US" dirty="0" smtClean="0"/>
          </a:p>
          <a:p>
            <a:pPr eaLnBrk="1" hangingPunct="1">
              <a:lnSpc>
                <a:spcPts val="3000"/>
              </a:lnSpc>
            </a:pPr>
            <a:r>
              <a:rPr lang="en-US" dirty="0" smtClean="0"/>
              <a:t>but:</a:t>
            </a:r>
          </a:p>
          <a:p>
            <a:pPr eaLnBrk="1" hangingPunct="1">
              <a:lnSpc>
                <a:spcPts val="3000"/>
              </a:lnSpc>
            </a:pPr>
            <a:r>
              <a:rPr lang="en-US" dirty="0"/>
              <a:t>d</a:t>
            </a:r>
            <a:r>
              <a:rPr lang="en-US" dirty="0" smtClean="0"/>
              <a:t>etailed annual migration data since 1981 only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 startAt="2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31640" y="1556792"/>
            <a:ext cx="7462838" cy="725760"/>
          </a:xfrm>
        </p:spPr>
        <p:txBody>
          <a:bodyPr/>
          <a:lstStyle/>
          <a:p>
            <a:pPr eaLnBrk="1" hangingPunct="1"/>
            <a:r>
              <a:rPr lang="en-US" dirty="0" smtClean="0"/>
              <a:t>Population Statistics in Switzerland (2)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31640" y="2420888"/>
            <a:ext cx="7462838" cy="288032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dirty="0" smtClean="0"/>
              <a:t>1980 – decision by the FSO to establish an annual population statistics system based on various available data sources: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Population Census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ital statistics</a:t>
            </a:r>
          </a:p>
          <a:p>
            <a:pPr marL="342900" indent="-3429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administrative data</a:t>
            </a:r>
          </a:p>
          <a:p>
            <a:pPr eaLnBrk="1" hangingPunct="1">
              <a:lnSpc>
                <a:spcPts val="2800"/>
              </a:lnSpc>
            </a:pPr>
            <a:endParaRPr lang="en-US" dirty="0"/>
          </a:p>
          <a:p>
            <a:pPr eaLnBrk="1" hangingPunct="1">
              <a:lnSpc>
                <a:spcPts val="2800"/>
              </a:lnSpc>
            </a:pPr>
            <a:r>
              <a:rPr lang="en-US" dirty="0" smtClean="0"/>
              <a:t>-&gt; need to capture (international and internal) migration flows</a:t>
            </a:r>
          </a:p>
          <a:p>
            <a:pPr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 startAt="2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279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484784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Improving migration statistics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492896"/>
            <a:ext cx="7462838" cy="3384376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b="1" dirty="0" smtClean="0"/>
              <a:t>Phase I – early 1980s</a:t>
            </a:r>
          </a:p>
          <a:p>
            <a:pPr eaLnBrk="1" hangingPunct="1">
              <a:lnSpc>
                <a:spcPts val="2800"/>
              </a:lnSpc>
            </a:pPr>
            <a:r>
              <a:rPr lang="en-US" dirty="0" smtClean="0"/>
              <a:t>Improvements within the then-existing legal framework and on the basis of then available administrative data sources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Phase II – since mid-2000s</a:t>
            </a:r>
          </a:p>
          <a:p>
            <a:pPr eaLnBrk="1" hangingPunct="1"/>
            <a:r>
              <a:rPr lang="en-US" dirty="0" smtClean="0"/>
              <a:t>Improvements with the aim of better use of administrative data and proactive steps initiated and undertaken by FSO</a:t>
            </a:r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 startAt="2"/>
            </a:pPr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2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484784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 (1)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348880"/>
            <a:ext cx="7462838" cy="3384376"/>
          </a:xfrm>
        </p:spPr>
        <p:txBody>
          <a:bodyPr/>
          <a:lstStyle/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ocus on administrative data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three levels of government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ifferent legislation for nationals and non-nationals</a:t>
            </a:r>
          </a:p>
          <a:p>
            <a:pPr marL="342900" indent="-342900" eaLnBrk="1" hangingPunct="1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chievements and shortcomings</a:t>
            </a:r>
          </a:p>
          <a:p>
            <a:pPr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08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title"/>
          </p:nvPr>
        </p:nvSpPr>
        <p:spPr>
          <a:xfrm>
            <a:off x="1317839" y="1340768"/>
            <a:ext cx="7462838" cy="576064"/>
          </a:xfrm>
        </p:spPr>
        <p:txBody>
          <a:bodyPr/>
          <a:lstStyle/>
          <a:p>
            <a:pPr eaLnBrk="1" hangingPunct="1"/>
            <a:r>
              <a:rPr lang="en-US" dirty="0" smtClean="0"/>
              <a:t>Improvements – Phase I (2)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317839" y="2132856"/>
            <a:ext cx="7462838" cy="3816424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en-US" b="1" dirty="0" smtClean="0"/>
              <a:t>Focus on Administrative Data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well established population </a:t>
            </a:r>
            <a:r>
              <a:rPr lang="en-US" dirty="0"/>
              <a:t>registration system:</a:t>
            </a:r>
            <a:br>
              <a:rPr lang="en-US" dirty="0"/>
            </a:br>
            <a:r>
              <a:rPr lang="en-US" dirty="0" smtClean="0"/>
              <a:t>all residents are </a:t>
            </a:r>
            <a:r>
              <a:rPr lang="en-US" dirty="0"/>
              <a:t>required to register their place </a:t>
            </a:r>
            <a:r>
              <a:rPr lang="en-US" dirty="0" smtClean="0"/>
              <a:t>of</a:t>
            </a:r>
          </a:p>
          <a:p>
            <a:pPr eaLnBrk="1" hangingPunct="1">
              <a:lnSpc>
                <a:spcPts val="3000"/>
              </a:lnSpc>
            </a:pPr>
            <a:r>
              <a:rPr lang="en-US" dirty="0"/>
              <a:t> </a:t>
            </a:r>
            <a:r>
              <a:rPr lang="en-US" dirty="0" smtClean="0"/>
              <a:t>    residence </a:t>
            </a:r>
            <a:r>
              <a:rPr lang="en-US" dirty="0"/>
              <a:t>with the relevant </a:t>
            </a:r>
            <a:r>
              <a:rPr lang="en-US" dirty="0" smtClean="0"/>
              <a:t>authorities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migration </a:t>
            </a:r>
            <a:r>
              <a:rPr lang="en-US" dirty="0"/>
              <a:t>data suitable for generating statistics can be found in practically any administrative system which collects population </a:t>
            </a:r>
            <a:r>
              <a:rPr lang="en-US" dirty="0" smtClean="0"/>
              <a:t>data</a:t>
            </a:r>
          </a:p>
          <a:p>
            <a:pPr marL="342900" indent="-342900" eaLnBrk="1" hangingPunct="1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obligation by FSO to use available administrative data whenever possible and not carry out separate surveys (Federal Statistics Act)</a:t>
            </a:r>
          </a:p>
          <a:p>
            <a:pPr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/>
            <a:endParaRPr lang="en-US" dirty="0" smtClean="0"/>
          </a:p>
          <a:p>
            <a:pPr marL="400050" indent="-400050" eaLnBrk="1" hangingPunct="1">
              <a:buFontTx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88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und_EN">
  <a:themeElements>
    <a:clrScheme name="CDBund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Bund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DBund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2</TotalTime>
  <Words>2205</Words>
  <Application>Microsoft Office PowerPoint</Application>
  <PresentationFormat>On-screen Show (4:3)</PresentationFormat>
  <Paragraphs>379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CDBund_EN</vt:lpstr>
      <vt:lpstr>Use of Administrative Data for Migration Statistics in Switzerland  </vt:lpstr>
      <vt:lpstr>Outline of Presentation</vt:lpstr>
      <vt:lpstr>Objectives (1)</vt:lpstr>
      <vt:lpstr>Objectives (2)</vt:lpstr>
      <vt:lpstr>Population Statistics in Switzerland (1)</vt:lpstr>
      <vt:lpstr>Population Statistics in Switzerland (2)</vt:lpstr>
      <vt:lpstr>Improving migration statistics</vt:lpstr>
      <vt:lpstr>Improvements – Phase I (1)</vt:lpstr>
      <vt:lpstr>Improvements – Phase I (2)</vt:lpstr>
      <vt:lpstr>Improvements – Phase I (2)</vt:lpstr>
      <vt:lpstr>Improvements – Phase I (3)</vt:lpstr>
      <vt:lpstr>Improvements – Phase I (4)</vt:lpstr>
      <vt:lpstr>Improvements – Phase I (5)</vt:lpstr>
      <vt:lpstr>Improvements – Phase II (1)</vt:lpstr>
      <vt:lpstr>Improvements – Phase II (2)</vt:lpstr>
      <vt:lpstr>Improvements – Phase II (3)</vt:lpstr>
      <vt:lpstr>Improvements – Phase II (4)</vt:lpstr>
      <vt:lpstr>Improvements – Phase II (5)</vt:lpstr>
      <vt:lpstr>Improvements – Phase II (6)</vt:lpstr>
      <vt:lpstr>Improvements – Phase II (7)</vt:lpstr>
      <vt:lpstr>Improvements – Phase II (8)</vt:lpstr>
      <vt:lpstr>Improvements – Phase II (9)</vt:lpstr>
      <vt:lpstr>Improvements – Phase II (10)</vt:lpstr>
      <vt:lpstr>Preconditions facilitating use of administrative sources</vt:lpstr>
      <vt:lpstr>Current Migration Statistics System (1)</vt:lpstr>
      <vt:lpstr>Current Migration Statistics System (2)</vt:lpstr>
      <vt:lpstr>Current Migration Statistics System (3)</vt:lpstr>
      <vt:lpstr>Current Migration Statistics System (4)</vt:lpstr>
      <vt:lpstr>Current Migration Statistics System (5)</vt:lpstr>
      <vt:lpstr>Cooperation among authorities (1)</vt:lpstr>
      <vt:lpstr>Cooperation among authorities (2)</vt:lpstr>
      <vt:lpstr>Migration of Non-Nationals (1)</vt:lpstr>
      <vt:lpstr>Migration of Non-Nationals (2)</vt:lpstr>
      <vt:lpstr>Migration of Non-Nationals (3)</vt:lpstr>
      <vt:lpstr>Migration of Non-Nationals (4)</vt:lpstr>
      <vt:lpstr>General Findings and Recommendations (1)</vt:lpstr>
      <vt:lpstr>General Findings and Recommendations (2)</vt:lpstr>
      <vt:lpstr>General Findings and Recommendations (3)</vt:lpstr>
      <vt:lpstr>Thank you for your attention</vt:lpstr>
    </vt:vector>
  </TitlesOfParts>
  <Company>IDZ-EDI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Emigration Through Immigration Data of Receiving Countries Report of the Data Exchange Exercise</dc:title>
  <dc:creator>Marcel Heiniger</dc:creator>
  <cp:lastModifiedBy>Nathan Menton</cp:lastModifiedBy>
  <cp:revision>338</cp:revision>
  <cp:lastPrinted>2003-11-14T16:51:38Z</cp:lastPrinted>
  <dcterms:created xsi:type="dcterms:W3CDTF">2006-10-18T06:59:30Z</dcterms:created>
  <dcterms:modified xsi:type="dcterms:W3CDTF">2016-03-24T07:40:12Z</dcterms:modified>
</cp:coreProperties>
</file>