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3"/>
  </p:notesMasterIdLst>
  <p:sldIdLst>
    <p:sldId id="256" r:id="rId2"/>
    <p:sldId id="257" r:id="rId3"/>
    <p:sldId id="259" r:id="rId4"/>
    <p:sldId id="260" r:id="rId5"/>
    <p:sldId id="261" r:id="rId6"/>
    <p:sldId id="262" r:id="rId7"/>
    <p:sldId id="263" r:id="rId8"/>
    <p:sldId id="264" r:id="rId9"/>
    <p:sldId id="265" r:id="rId10"/>
    <p:sldId id="266" r:id="rId11"/>
    <p:sldId id="267" r:id="rId12"/>
    <p:sldId id="271" r:id="rId13"/>
    <p:sldId id="272" r:id="rId14"/>
    <p:sldId id="273" r:id="rId15"/>
    <p:sldId id="268" r:id="rId16"/>
    <p:sldId id="269" r:id="rId17"/>
    <p:sldId id="274" r:id="rId18"/>
    <p:sldId id="275" r:id="rId19"/>
    <p:sldId id="276" r:id="rId20"/>
    <p:sldId id="277"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93402" autoAdjust="0"/>
  </p:normalViewPr>
  <p:slideViewPr>
    <p:cSldViewPr snapToGrid="0">
      <p:cViewPr varScale="1">
        <p:scale>
          <a:sx n="69" d="100"/>
          <a:sy n="69" d="100"/>
        </p:scale>
        <p:origin x="4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Minsc%2028-29%20mai%202015\Migratia.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Minsc%2028-29%20mai%202015\Migratia.xls"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Minsc%2028-29%20mai%202015\Migratia.xls"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Minsc%2028-29%20mai%202015\Migratia.xls"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r>
              <a:rPr lang="ro-RO" sz="1400"/>
              <a:t>Persons aged 15-64 in relation to the fenomenon of migration</a:t>
            </a:r>
            <a:endParaRPr lang="en-US" sz="1400"/>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endParaRPr lang="ru-RU"/>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3">
                  <a:lumMod val="65000"/>
                </a:schemeClr>
              </a:solidFill>
              <a:ln>
                <a:noFill/>
              </a:ln>
              <a:effectLst>
                <a:outerShdw blurRad="254000" sx="102000" sy="102000" algn="ctr" rotWithShape="0">
                  <a:prstClr val="black">
                    <a:alpha val="20000"/>
                  </a:prstClr>
                </a:outerShdw>
              </a:effectLst>
              <a:sp3d/>
            </c:spPr>
          </c:dPt>
          <c:dPt>
            <c:idx val="2"/>
            <c:bubble3D val="0"/>
            <c:spPr>
              <a:solidFill>
                <a:schemeClr val="accent2">
                  <a:lumMod val="75000"/>
                </a:schemeClr>
              </a:solidFill>
              <a:ln>
                <a:noFill/>
              </a:ln>
              <a:effectLst>
                <a:outerShdw blurRad="254000" sx="102000" sy="102000" algn="ctr" rotWithShape="0">
                  <a:prstClr val="black">
                    <a:alpha val="20000"/>
                  </a:prstClr>
                </a:outerShdw>
              </a:effectLst>
              <a:sp3d/>
            </c:spPr>
          </c:dPt>
          <c:dLbls>
            <c:numFmt formatCode="0.0%" sourceLinked="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ru-RU"/>
              </a:p>
            </c:txPr>
            <c:dLblPos val="outEnd"/>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Sheet1!$B$3:$B$5</c:f>
              <c:strCache>
                <c:ptCount val="3"/>
                <c:pt idx="0">
                  <c:v>persons absent abroad  for work or looking for a job</c:v>
                </c:pt>
                <c:pt idx="1">
                  <c:v>persons  who have been abroad during the last 24 months, working or looking for a job</c:v>
                </c:pt>
                <c:pt idx="2">
                  <c:v>persons that were not abroad in the last 24 months for work</c:v>
                </c:pt>
              </c:strCache>
            </c:strRef>
          </c:cat>
          <c:val>
            <c:numRef>
              <c:f>Sheet1!$C$3:$C$5</c:f>
              <c:numCache>
                <c:formatCode>0.0%</c:formatCode>
                <c:ptCount val="3"/>
                <c:pt idx="0">
                  <c:v>9.9000000000000005E-2</c:v>
                </c:pt>
                <c:pt idx="1">
                  <c:v>6.5000000000000002E-2</c:v>
                </c:pt>
                <c:pt idx="2">
                  <c:v>0.83599999999999997</c:v>
                </c:pt>
              </c:numCache>
            </c:numRef>
          </c:val>
        </c:ser>
        <c:dLbls>
          <c:dLblPos val="outEnd"/>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4731182795698927"/>
          <c:y val="0.17300589448325199"/>
          <c:w val="0.33978494623655914"/>
          <c:h val="0.75296253926523493"/>
        </c:manualLayout>
      </c:layout>
      <c:overlay val="0"/>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Lbls>
            <c:numFmt formatCode="0.0%" sourceLinked="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ru-RU"/>
              </a:p>
            </c:txPr>
            <c:dLblPos val="inEnd"/>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Sheet1!$B$16:$B$17</c:f>
              <c:strCache>
                <c:ptCount val="2"/>
                <c:pt idx="0">
                  <c:v>Women</c:v>
                </c:pt>
                <c:pt idx="1">
                  <c:v>Men</c:v>
                </c:pt>
              </c:strCache>
            </c:strRef>
          </c:cat>
          <c:val>
            <c:numRef>
              <c:f>Sheet1!$C$16:$C$17</c:f>
              <c:numCache>
                <c:formatCode>0.00%</c:formatCode>
                <c:ptCount val="2"/>
                <c:pt idx="0">
                  <c:v>0.32400000000000001</c:v>
                </c:pt>
                <c:pt idx="1">
                  <c:v>0.67600000000000005</c:v>
                </c:pt>
              </c:numCache>
            </c:numRef>
          </c:val>
        </c:ser>
        <c:dLbls>
          <c:dLblPos val="ctr"/>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Lbls>
            <c:numFmt formatCode="0.0%" sourceLinked="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ru-RU"/>
              </a:p>
            </c:txPr>
            <c:dLblPos val="inEnd"/>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Sheet1!$B$32:$B$33</c:f>
              <c:strCache>
                <c:ptCount val="2"/>
                <c:pt idx="0">
                  <c:v>Urban</c:v>
                </c:pt>
                <c:pt idx="1">
                  <c:v>Rural</c:v>
                </c:pt>
              </c:strCache>
            </c:strRef>
          </c:cat>
          <c:val>
            <c:numRef>
              <c:f>Sheet1!$C$32:$C$33</c:f>
              <c:numCache>
                <c:formatCode>0.00%</c:formatCode>
                <c:ptCount val="2"/>
                <c:pt idx="0" formatCode="0%">
                  <c:v>0.25</c:v>
                </c:pt>
                <c:pt idx="1">
                  <c:v>0.75</c:v>
                </c:pt>
              </c:numCache>
            </c:numRef>
          </c:val>
        </c:ser>
        <c:dLbls>
          <c:dLblPos val="ctr"/>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a:t>Households with remittances, by area</a:t>
            </a:r>
            <a:endParaRPr lang="en-US"/>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u-RU"/>
        </a:p>
      </c:txPr>
    </c:title>
    <c:autoTitleDeleted val="0"/>
    <c:plotArea>
      <c:layout/>
      <c:barChart>
        <c:barDir val="col"/>
        <c:grouping val="percentStacked"/>
        <c:varyColors val="0"/>
        <c:ser>
          <c:idx val="0"/>
          <c:order val="0"/>
          <c:tx>
            <c:strRef>
              <c:f>'2014 grafice'!$B$6</c:f>
              <c:strCache>
                <c:ptCount val="1"/>
                <c:pt idx="0">
                  <c:v>Households with remittances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'2014 grafice'!$C$5:$E$5</c:f>
              <c:strCache>
                <c:ptCount val="3"/>
                <c:pt idx="0">
                  <c:v>urban area</c:v>
                </c:pt>
                <c:pt idx="1">
                  <c:v>rural area</c:v>
                </c:pt>
                <c:pt idx="2">
                  <c:v>Total</c:v>
                </c:pt>
              </c:strCache>
            </c:strRef>
          </c:cat>
          <c:val>
            <c:numRef>
              <c:f>'2014 grafice'!$C$6:$E$6</c:f>
              <c:numCache>
                <c:formatCode>#,##0.0%</c:formatCode>
                <c:ptCount val="3"/>
                <c:pt idx="0">
                  <c:v>0.20580213394814753</c:v>
                </c:pt>
                <c:pt idx="1">
                  <c:v>0.26359740772016982</c:v>
                </c:pt>
                <c:pt idx="2">
                  <c:v>0.23764621510604356</c:v>
                </c:pt>
              </c:numCache>
            </c:numRef>
          </c:val>
        </c:ser>
        <c:ser>
          <c:idx val="1"/>
          <c:order val="1"/>
          <c:tx>
            <c:strRef>
              <c:f>'2014 grafice'!$B$7</c:f>
              <c:strCache>
                <c:ptCount val="1"/>
                <c:pt idx="0">
                  <c:v>Households without remittances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'2014 grafice'!$C$5:$E$5</c:f>
              <c:strCache>
                <c:ptCount val="3"/>
                <c:pt idx="0">
                  <c:v>urban area</c:v>
                </c:pt>
                <c:pt idx="1">
                  <c:v>rural area</c:v>
                </c:pt>
                <c:pt idx="2">
                  <c:v>Total</c:v>
                </c:pt>
              </c:strCache>
            </c:strRef>
          </c:cat>
          <c:val>
            <c:numRef>
              <c:f>'2014 grafice'!$C$7:$E$7</c:f>
              <c:numCache>
                <c:formatCode>#,##0.0%</c:formatCode>
                <c:ptCount val="3"/>
                <c:pt idx="0">
                  <c:v>0.79419786605185339</c:v>
                </c:pt>
                <c:pt idx="1">
                  <c:v>0.73640259227983007</c:v>
                </c:pt>
                <c:pt idx="2">
                  <c:v>0.76235378489394889</c:v>
                </c:pt>
              </c:numCache>
            </c:numRef>
          </c:val>
        </c:ser>
        <c:dLbls>
          <c:dLblPos val="ctr"/>
          <c:showLegendKey val="0"/>
          <c:showVal val="1"/>
          <c:showCatName val="0"/>
          <c:showSerName val="0"/>
          <c:showPercent val="0"/>
          <c:showBubbleSize val="0"/>
        </c:dLbls>
        <c:gapWidth val="150"/>
        <c:overlap val="100"/>
        <c:axId val="222894320"/>
        <c:axId val="222896280"/>
      </c:barChart>
      <c:catAx>
        <c:axId val="2228943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dk1">
                    <a:lumMod val="75000"/>
                    <a:lumOff val="25000"/>
                  </a:schemeClr>
                </a:solidFill>
                <a:latin typeface="+mn-lt"/>
                <a:ea typeface="+mn-ea"/>
                <a:cs typeface="+mn-cs"/>
              </a:defRPr>
            </a:pPr>
            <a:endParaRPr lang="ru-RU"/>
          </a:p>
        </c:txPr>
        <c:crossAx val="222896280"/>
        <c:crosses val="autoZero"/>
        <c:auto val="1"/>
        <c:lblAlgn val="ctr"/>
        <c:lblOffset val="100"/>
        <c:noMultiLvlLbl val="0"/>
      </c:catAx>
      <c:valAx>
        <c:axId val="2228962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22289432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600" b="1" i="1"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a:t>Households with migrants and remittances</a:t>
            </a:r>
            <a:endParaRPr lang="en-US"/>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u-RU"/>
        </a:p>
      </c:txPr>
    </c:title>
    <c:autoTitleDeleted val="0"/>
    <c:plotArea>
      <c:layout/>
      <c:barChart>
        <c:barDir val="col"/>
        <c:grouping val="stacked"/>
        <c:varyColors val="0"/>
        <c:ser>
          <c:idx val="0"/>
          <c:order val="0"/>
          <c:tx>
            <c:strRef>
              <c:f>'2014 grafice'!$B$26</c:f>
              <c:strCache>
                <c:ptCount val="1"/>
                <c:pt idx="0">
                  <c:v>Households with remittances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multiLvlStrRef>
              <c:f>'2014 grafice'!$C$24:$F$25</c:f>
              <c:multiLvlStrCache>
                <c:ptCount val="4"/>
                <c:lvl>
                  <c:pt idx="0">
                    <c:v>Households with migrants</c:v>
                  </c:pt>
                  <c:pt idx="1">
                    <c:v>Households without migrants</c:v>
                  </c:pt>
                  <c:pt idx="2">
                    <c:v>Households with migrants</c:v>
                  </c:pt>
                  <c:pt idx="3">
                    <c:v>Households without migrants</c:v>
                  </c:pt>
                </c:lvl>
                <c:lvl>
                  <c:pt idx="0">
                    <c:v>urban area</c:v>
                  </c:pt>
                  <c:pt idx="2">
                    <c:v>rural area</c:v>
                  </c:pt>
                </c:lvl>
              </c:multiLvlStrCache>
            </c:multiLvlStrRef>
          </c:cat>
          <c:val>
            <c:numRef>
              <c:f>'2014 grafice'!$C$26:$F$26</c:f>
              <c:numCache>
                <c:formatCode>#,##0.0%</c:formatCode>
                <c:ptCount val="4"/>
                <c:pt idx="0">
                  <c:v>0.84236270106072386</c:v>
                </c:pt>
                <c:pt idx="1">
                  <c:v>0.14651237269265005</c:v>
                </c:pt>
                <c:pt idx="2">
                  <c:v>0.84122619146943378</c:v>
                </c:pt>
                <c:pt idx="3">
                  <c:v>0.14956069523478122</c:v>
                </c:pt>
              </c:numCache>
            </c:numRef>
          </c:val>
        </c:ser>
        <c:ser>
          <c:idx val="1"/>
          <c:order val="1"/>
          <c:tx>
            <c:strRef>
              <c:f>'2014 grafice'!$B$27</c:f>
              <c:strCache>
                <c:ptCount val="1"/>
                <c:pt idx="0">
                  <c:v>Households without remittances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multiLvlStrRef>
              <c:f>'2014 grafice'!$C$24:$F$25</c:f>
              <c:multiLvlStrCache>
                <c:ptCount val="4"/>
                <c:lvl>
                  <c:pt idx="0">
                    <c:v>Households with migrants</c:v>
                  </c:pt>
                  <c:pt idx="1">
                    <c:v>Households without migrants</c:v>
                  </c:pt>
                  <c:pt idx="2">
                    <c:v>Households with migrants</c:v>
                  </c:pt>
                  <c:pt idx="3">
                    <c:v>Households without migrants</c:v>
                  </c:pt>
                </c:lvl>
                <c:lvl>
                  <c:pt idx="0">
                    <c:v>urban area</c:v>
                  </c:pt>
                  <c:pt idx="2">
                    <c:v>rural area</c:v>
                  </c:pt>
                </c:lvl>
              </c:multiLvlStrCache>
            </c:multiLvlStrRef>
          </c:cat>
          <c:val>
            <c:numRef>
              <c:f>'2014 grafice'!$C$27:$F$27</c:f>
              <c:numCache>
                <c:formatCode>#,##0.0%</c:formatCode>
                <c:ptCount val="4"/>
                <c:pt idx="0">
                  <c:v>0.15763729893927642</c:v>
                </c:pt>
                <c:pt idx="1">
                  <c:v>0.85348762730735128</c:v>
                </c:pt>
                <c:pt idx="2">
                  <c:v>0.15877380853056622</c:v>
                </c:pt>
                <c:pt idx="3">
                  <c:v>0.85043930476522067</c:v>
                </c:pt>
              </c:numCache>
            </c:numRef>
          </c:val>
        </c:ser>
        <c:dLbls>
          <c:dLblPos val="ctr"/>
          <c:showLegendKey val="0"/>
          <c:showVal val="1"/>
          <c:showCatName val="0"/>
          <c:showSerName val="0"/>
          <c:showPercent val="0"/>
          <c:showBubbleSize val="0"/>
        </c:dLbls>
        <c:gapWidth val="150"/>
        <c:overlap val="100"/>
        <c:axId val="222895888"/>
        <c:axId val="222896672"/>
      </c:barChart>
      <c:catAx>
        <c:axId val="2228958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1" i="0" u="none" strike="noStrike" kern="1200" cap="all" baseline="0">
                <a:solidFill>
                  <a:schemeClr val="dk1">
                    <a:lumMod val="75000"/>
                    <a:lumOff val="25000"/>
                  </a:schemeClr>
                </a:solidFill>
                <a:latin typeface="+mn-lt"/>
                <a:ea typeface="+mn-ea"/>
                <a:cs typeface="+mn-cs"/>
              </a:defRPr>
            </a:pPr>
            <a:endParaRPr lang="ru-RU"/>
          </a:p>
        </c:txPr>
        <c:crossAx val="222896672"/>
        <c:crosses val="autoZero"/>
        <c:auto val="1"/>
        <c:lblAlgn val="ctr"/>
        <c:lblOffset val="100"/>
        <c:noMultiLvlLbl val="0"/>
      </c:catAx>
      <c:valAx>
        <c:axId val="2228966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 sourceLinked="1"/>
        <c:majorTickMark val="none"/>
        <c:minorTickMark val="none"/>
        <c:tickLblPos val="nextTo"/>
        <c:crossAx val="22289588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600" b="1" i="1" u="none" strike="noStrike" kern="1200" baseline="0">
                <a:solidFill>
                  <a:schemeClr val="dk1">
                    <a:lumMod val="75000"/>
                    <a:lumOff val="25000"/>
                  </a:schemeClr>
                </a:solidFill>
                <a:latin typeface="+mn-lt"/>
                <a:ea typeface="+mn-ea"/>
                <a:cs typeface="+mn-cs"/>
              </a:defRPr>
            </a:pPr>
            <a:endParaRPr lang="ru-RU"/>
          </a:p>
        </c:txPr>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400" b="1" i="1"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a:t>Main source of income of persons, by area</a:t>
            </a:r>
            <a:endParaRPr lang="en-US"/>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u-RU"/>
        </a:p>
      </c:txPr>
    </c:title>
    <c:autoTitleDeleted val="0"/>
    <c:plotArea>
      <c:layout/>
      <c:barChart>
        <c:barDir val="col"/>
        <c:grouping val="percentStacked"/>
        <c:varyColors val="0"/>
        <c:ser>
          <c:idx val="0"/>
          <c:order val="0"/>
          <c:tx>
            <c:strRef>
              <c:f>'2014 grafice'!$B$56</c:f>
              <c:strCache>
                <c:ptCount val="1"/>
                <c:pt idx="0">
                  <c:v>Remittances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'2014 grafice'!$C$55:$E$55</c:f>
              <c:strCache>
                <c:ptCount val="3"/>
                <c:pt idx="0">
                  <c:v>urban area</c:v>
                </c:pt>
                <c:pt idx="1">
                  <c:v>rural area</c:v>
                </c:pt>
                <c:pt idx="2">
                  <c:v>Total</c:v>
                </c:pt>
              </c:strCache>
            </c:strRef>
          </c:cat>
          <c:val>
            <c:numRef>
              <c:f>'2014 grafice'!$C$56:$E$56</c:f>
              <c:numCache>
                <c:formatCode>#,##0.0%</c:formatCode>
                <c:ptCount val="3"/>
                <c:pt idx="0">
                  <c:v>9.9257138592847877E-2</c:v>
                </c:pt>
                <c:pt idx="1">
                  <c:v>0.11970647328066848</c:v>
                </c:pt>
                <c:pt idx="2">
                  <c:v>0.11086365671784808</c:v>
                </c:pt>
              </c:numCache>
            </c:numRef>
          </c:val>
        </c:ser>
        <c:ser>
          <c:idx val="1"/>
          <c:order val="1"/>
          <c:tx>
            <c:strRef>
              <c:f>'2014 grafice'!$B$57</c:f>
              <c:strCache>
                <c:ptCount val="1"/>
                <c:pt idx="0">
                  <c:v>Other sources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'2014 grafice'!$C$55:$E$55</c:f>
              <c:strCache>
                <c:ptCount val="3"/>
                <c:pt idx="0">
                  <c:v>urban area</c:v>
                </c:pt>
                <c:pt idx="1">
                  <c:v>rural area</c:v>
                </c:pt>
                <c:pt idx="2">
                  <c:v>Total</c:v>
                </c:pt>
              </c:strCache>
            </c:strRef>
          </c:cat>
          <c:val>
            <c:numRef>
              <c:f>'2014 grafice'!$C$57:$E$57</c:f>
              <c:numCache>
                <c:formatCode>#,##0.0%</c:formatCode>
                <c:ptCount val="3"/>
                <c:pt idx="0">
                  <c:v>0.90074286140714799</c:v>
                </c:pt>
                <c:pt idx="1">
                  <c:v>0.88029352671933425</c:v>
                </c:pt>
                <c:pt idx="2">
                  <c:v>0.88913634328215929</c:v>
                </c:pt>
              </c:numCache>
            </c:numRef>
          </c:val>
        </c:ser>
        <c:dLbls>
          <c:dLblPos val="ctr"/>
          <c:showLegendKey val="0"/>
          <c:showVal val="1"/>
          <c:showCatName val="0"/>
          <c:showSerName val="0"/>
          <c:showPercent val="0"/>
          <c:showBubbleSize val="0"/>
        </c:dLbls>
        <c:gapWidth val="150"/>
        <c:overlap val="100"/>
        <c:axId val="222897064"/>
        <c:axId val="222897456"/>
      </c:barChart>
      <c:catAx>
        <c:axId val="2228970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a:solidFill>
                  <a:schemeClr val="dk1">
                    <a:lumMod val="75000"/>
                    <a:lumOff val="25000"/>
                  </a:schemeClr>
                </a:solidFill>
                <a:latin typeface="+mn-lt"/>
                <a:ea typeface="+mn-ea"/>
                <a:cs typeface="+mn-cs"/>
              </a:defRPr>
            </a:pPr>
            <a:endParaRPr lang="ru-RU"/>
          </a:p>
        </c:txPr>
        <c:crossAx val="222897456"/>
        <c:crosses val="autoZero"/>
        <c:auto val="1"/>
        <c:lblAlgn val="ctr"/>
        <c:lblOffset val="100"/>
        <c:noMultiLvlLbl val="0"/>
      </c:catAx>
      <c:valAx>
        <c:axId val="2228974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22289706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600" b="1" i="1"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r>
              <a:rPr lang="ro-RO" sz="2000"/>
              <a:t>Households with children less than 18 years old, by households with migrants and children and area</a:t>
            </a:r>
            <a:endParaRPr lang="en-US" sz="2000"/>
          </a:p>
        </c:rich>
      </c:tx>
      <c:layout/>
      <c:overlay val="0"/>
      <c:spPr>
        <a:no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endParaRPr lang="ru-RU"/>
        </a:p>
      </c:txPr>
    </c:title>
    <c:autoTitleDeleted val="0"/>
    <c:plotArea>
      <c:layout/>
      <c:barChart>
        <c:barDir val="col"/>
        <c:grouping val="percentStacked"/>
        <c:varyColors val="0"/>
        <c:ser>
          <c:idx val="0"/>
          <c:order val="0"/>
          <c:tx>
            <c:strRef>
              <c:f>'2014 grafice'!$B$66</c:f>
              <c:strCache>
                <c:ptCount val="1"/>
                <c:pt idx="0">
                  <c:v>Both parents a abroad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'2014 grafice'!$C$65:$E$65</c:f>
              <c:strCache>
                <c:ptCount val="3"/>
                <c:pt idx="0">
                  <c:v>Households with children and migrants in urban area</c:v>
                </c:pt>
                <c:pt idx="1">
                  <c:v>Households with children and migrants in rural area</c:v>
                </c:pt>
                <c:pt idx="2">
                  <c:v>Total</c:v>
                </c:pt>
              </c:strCache>
            </c:strRef>
          </c:cat>
          <c:val>
            <c:numRef>
              <c:f>'2014 grafice'!$C$66:$E$66</c:f>
              <c:numCache>
                <c:formatCode>#,##0.0%</c:formatCode>
                <c:ptCount val="3"/>
                <c:pt idx="0">
                  <c:v>5.3900034730844169E-2</c:v>
                </c:pt>
                <c:pt idx="1">
                  <c:v>5.8242825845259215E-2</c:v>
                </c:pt>
                <c:pt idx="2">
                  <c:v>5.7126769573220659E-2</c:v>
                </c:pt>
              </c:numCache>
            </c:numRef>
          </c:val>
        </c:ser>
        <c:ser>
          <c:idx val="1"/>
          <c:order val="1"/>
          <c:tx>
            <c:strRef>
              <c:f>'2014 grafice'!$B$67</c:f>
              <c:strCache>
                <c:ptCount val="1"/>
                <c:pt idx="0">
                  <c:v>Only mother abroad</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'2014 grafice'!$C$65:$E$65</c:f>
              <c:strCache>
                <c:ptCount val="3"/>
                <c:pt idx="0">
                  <c:v>Households with children and migrants in urban area</c:v>
                </c:pt>
                <c:pt idx="1">
                  <c:v>Households with children and migrants in rural area</c:v>
                </c:pt>
                <c:pt idx="2">
                  <c:v>Total</c:v>
                </c:pt>
              </c:strCache>
            </c:strRef>
          </c:cat>
          <c:val>
            <c:numRef>
              <c:f>'2014 grafice'!$C$67:$E$67</c:f>
              <c:numCache>
                <c:formatCode>#,##0.0%</c:formatCode>
                <c:ptCount val="3"/>
                <c:pt idx="0">
                  <c:v>0.12055909015972906</c:v>
                </c:pt>
                <c:pt idx="1">
                  <c:v>0.21193521544882632</c:v>
                </c:pt>
                <c:pt idx="2">
                  <c:v>0.1884524148589086</c:v>
                </c:pt>
              </c:numCache>
            </c:numRef>
          </c:val>
        </c:ser>
        <c:ser>
          <c:idx val="2"/>
          <c:order val="2"/>
          <c:tx>
            <c:strRef>
              <c:f>'2014 grafice'!$B$68</c:f>
              <c:strCache>
                <c:ptCount val="1"/>
                <c:pt idx="0">
                  <c:v>Only father abroad</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'2014 grafice'!$C$65:$E$65</c:f>
              <c:strCache>
                <c:ptCount val="3"/>
                <c:pt idx="0">
                  <c:v>Households with children and migrants in urban area</c:v>
                </c:pt>
                <c:pt idx="1">
                  <c:v>Households with children and migrants in rural area</c:v>
                </c:pt>
                <c:pt idx="2">
                  <c:v>Total</c:v>
                </c:pt>
              </c:strCache>
            </c:strRef>
          </c:cat>
          <c:val>
            <c:numRef>
              <c:f>'2014 grafice'!$C$68:$E$68</c:f>
              <c:numCache>
                <c:formatCode>#,##0.0%</c:formatCode>
                <c:ptCount val="3"/>
                <c:pt idx="0">
                  <c:v>0.67658161817903395</c:v>
                </c:pt>
                <c:pt idx="1">
                  <c:v>0.51213646922987133</c:v>
                </c:pt>
                <c:pt idx="2">
                  <c:v>0.55439731831419148</c:v>
                </c:pt>
              </c:numCache>
            </c:numRef>
          </c:val>
        </c:ser>
        <c:ser>
          <c:idx val="3"/>
          <c:order val="3"/>
          <c:tx>
            <c:strRef>
              <c:f>'2014 grafice'!$B$69</c:f>
              <c:strCache>
                <c:ptCount val="1"/>
                <c:pt idx="0">
                  <c:v>Non of the parent is abroad</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'2014 grafice'!$C$65:$E$65</c:f>
              <c:strCache>
                <c:ptCount val="3"/>
                <c:pt idx="0">
                  <c:v>Households with children and migrants in urban area</c:v>
                </c:pt>
                <c:pt idx="1">
                  <c:v>Households with children and migrants in rural area</c:v>
                </c:pt>
                <c:pt idx="2">
                  <c:v>Total</c:v>
                </c:pt>
              </c:strCache>
            </c:strRef>
          </c:cat>
          <c:val>
            <c:numRef>
              <c:f>'2014 grafice'!$C$69:$E$69</c:f>
              <c:numCache>
                <c:formatCode>#,##0.0%</c:formatCode>
                <c:ptCount val="3"/>
                <c:pt idx="0">
                  <c:v>0.14895925693039341</c:v>
                </c:pt>
                <c:pt idx="1">
                  <c:v>0.21768548947604283</c:v>
                </c:pt>
                <c:pt idx="2">
                  <c:v>0.20002349725367879</c:v>
                </c:pt>
              </c:numCache>
            </c:numRef>
          </c:val>
        </c:ser>
        <c:dLbls>
          <c:dLblPos val="ctr"/>
          <c:showLegendKey val="0"/>
          <c:showVal val="1"/>
          <c:showCatName val="0"/>
          <c:showSerName val="0"/>
          <c:showPercent val="0"/>
          <c:showBubbleSize val="0"/>
        </c:dLbls>
        <c:gapWidth val="150"/>
        <c:overlap val="100"/>
        <c:axId val="222890400"/>
        <c:axId val="222890792"/>
      </c:barChart>
      <c:catAx>
        <c:axId val="222890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dk1">
                    <a:lumMod val="75000"/>
                    <a:lumOff val="25000"/>
                  </a:schemeClr>
                </a:solidFill>
                <a:latin typeface="+mn-lt"/>
                <a:ea typeface="+mn-ea"/>
                <a:cs typeface="+mn-cs"/>
              </a:defRPr>
            </a:pPr>
            <a:endParaRPr lang="ru-RU"/>
          </a:p>
        </c:txPr>
        <c:crossAx val="222890792"/>
        <c:crosses val="autoZero"/>
        <c:auto val="1"/>
        <c:lblAlgn val="ctr"/>
        <c:lblOffset val="100"/>
        <c:noMultiLvlLbl val="0"/>
      </c:catAx>
      <c:valAx>
        <c:axId val="2228907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22289040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600" b="1" i="1"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D1BB3A-C02E-41C1-8CA0-BAF3B6B62C7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3C49036-B1F8-4BED-B883-4918150EE440}">
      <dgm:prSet phldrT="[Text]"/>
      <dgm:spPr/>
      <dgm:t>
        <a:bodyPr/>
        <a:lstStyle/>
        <a:p>
          <a:r>
            <a:rPr lang="en-US" noProof="0" dirty="0" err="1" smtClean="0"/>
            <a:t>Labour</a:t>
          </a:r>
          <a:r>
            <a:rPr lang="en-US" dirty="0" smtClean="0"/>
            <a:t> Force survey (LFS) - </a:t>
          </a:r>
          <a:r>
            <a:rPr lang="en-GB" altLang="en-US" dirty="0" smtClean="0"/>
            <a:t>quarterly continuously survey</a:t>
          </a:r>
          <a:endParaRPr lang="en-US" dirty="0"/>
        </a:p>
      </dgm:t>
    </dgm:pt>
    <dgm:pt modelId="{36F37D0A-560D-4536-8889-75032C3C72ED}" type="parTrans" cxnId="{9842D8EC-DCCD-4479-9C90-890C790A58E0}">
      <dgm:prSet/>
      <dgm:spPr/>
      <dgm:t>
        <a:bodyPr/>
        <a:lstStyle/>
        <a:p>
          <a:endParaRPr lang="en-US"/>
        </a:p>
      </dgm:t>
    </dgm:pt>
    <dgm:pt modelId="{A410E687-68B0-48F6-A1CB-9B19B44A3780}" type="sibTrans" cxnId="{9842D8EC-DCCD-4479-9C90-890C790A58E0}">
      <dgm:prSet/>
      <dgm:spPr/>
      <dgm:t>
        <a:bodyPr/>
        <a:lstStyle/>
        <a:p>
          <a:endParaRPr lang="en-US"/>
        </a:p>
      </dgm:t>
    </dgm:pt>
    <dgm:pt modelId="{EBBEA2C7-1189-4114-A8D3-B85DD1CAB18A}">
      <dgm:prSet phldrT="[Text]"/>
      <dgm:spPr/>
      <dgm:t>
        <a:bodyPr/>
        <a:lstStyle/>
        <a:p>
          <a:r>
            <a:rPr lang="en-US" dirty="0" smtClean="0"/>
            <a:t>Household Budget Surveys (HBS) - </a:t>
          </a:r>
          <a:r>
            <a:rPr lang="en-GB" altLang="en-US" dirty="0" smtClean="0"/>
            <a:t>quarterly continuously survey</a:t>
          </a:r>
          <a:r>
            <a:rPr lang="en-US" dirty="0" smtClean="0"/>
            <a:t> </a:t>
          </a:r>
          <a:endParaRPr lang="en-US" dirty="0"/>
        </a:p>
      </dgm:t>
    </dgm:pt>
    <dgm:pt modelId="{4751FEDC-624A-40B5-82ED-106B8250EDD1}" type="parTrans" cxnId="{64A2EA34-8183-4ED8-B96C-A26F742D6790}">
      <dgm:prSet/>
      <dgm:spPr/>
      <dgm:t>
        <a:bodyPr/>
        <a:lstStyle/>
        <a:p>
          <a:endParaRPr lang="en-US"/>
        </a:p>
      </dgm:t>
    </dgm:pt>
    <dgm:pt modelId="{8A3A0F48-E66E-49C1-82CC-130EE7E81A32}" type="sibTrans" cxnId="{64A2EA34-8183-4ED8-B96C-A26F742D6790}">
      <dgm:prSet/>
      <dgm:spPr/>
      <dgm:t>
        <a:bodyPr/>
        <a:lstStyle/>
        <a:p>
          <a:endParaRPr lang="en-US"/>
        </a:p>
      </dgm:t>
    </dgm:pt>
    <dgm:pt modelId="{44EC13F1-E611-44D9-B1A3-838280F81453}">
      <dgm:prSet/>
      <dgm:spPr/>
      <dgm:t>
        <a:bodyPr/>
        <a:lstStyle/>
        <a:p>
          <a:r>
            <a:rPr lang="en-GB" altLang="en-US" i="1" smtClean="0"/>
            <a:t>Labour force migration</a:t>
          </a:r>
          <a:r>
            <a:rPr lang="en-GB" altLang="en-US" smtClean="0"/>
            <a:t> - ad hoc module to LFS, 2008</a:t>
          </a:r>
          <a:endParaRPr lang="en-GB" altLang="en-US" dirty="0" smtClean="0"/>
        </a:p>
      </dgm:t>
    </dgm:pt>
    <dgm:pt modelId="{9963D51F-AC8F-4818-B636-ACDACC05FCF3}" type="parTrans" cxnId="{AAB2858C-8D75-457D-9070-46ABB1075A37}">
      <dgm:prSet/>
      <dgm:spPr/>
      <dgm:t>
        <a:bodyPr/>
        <a:lstStyle/>
        <a:p>
          <a:endParaRPr lang="en-US"/>
        </a:p>
      </dgm:t>
    </dgm:pt>
    <dgm:pt modelId="{0B499159-0FA3-414E-8D67-928C6ADA3656}" type="sibTrans" cxnId="{AAB2858C-8D75-457D-9070-46ABB1075A37}">
      <dgm:prSet/>
      <dgm:spPr/>
      <dgm:t>
        <a:bodyPr/>
        <a:lstStyle/>
        <a:p>
          <a:endParaRPr lang="en-US"/>
        </a:p>
      </dgm:t>
    </dgm:pt>
    <dgm:pt modelId="{FBDA1F50-BBF3-46C0-ADE2-828A2E763B7F}">
      <dgm:prSet/>
      <dgm:spPr/>
      <dgm:t>
        <a:bodyPr/>
        <a:lstStyle/>
        <a:p>
          <a:r>
            <a:rPr lang="en-GB" altLang="en-US" i="1" dirty="0" smtClean="0"/>
            <a:t>Labour force migration</a:t>
          </a:r>
          <a:r>
            <a:rPr lang="en-GB" altLang="en-US" dirty="0" smtClean="0"/>
            <a:t> - ad hoc module to LFS, 2012</a:t>
          </a:r>
        </a:p>
      </dgm:t>
    </dgm:pt>
    <dgm:pt modelId="{FF4361F8-91AF-4961-96FD-5AB8EDEE791F}" type="parTrans" cxnId="{7E65CA53-65CB-4A44-801B-328B28DA06C6}">
      <dgm:prSet/>
      <dgm:spPr/>
      <dgm:t>
        <a:bodyPr/>
        <a:lstStyle/>
        <a:p>
          <a:endParaRPr lang="en-US"/>
        </a:p>
      </dgm:t>
    </dgm:pt>
    <dgm:pt modelId="{4CCF509E-F275-4FE5-9C7C-082BE4F7767E}" type="sibTrans" cxnId="{7E65CA53-65CB-4A44-801B-328B28DA06C6}">
      <dgm:prSet/>
      <dgm:spPr/>
      <dgm:t>
        <a:bodyPr/>
        <a:lstStyle/>
        <a:p>
          <a:endParaRPr lang="en-US"/>
        </a:p>
      </dgm:t>
    </dgm:pt>
    <dgm:pt modelId="{00FF99FB-8B35-4CFF-A4BB-2BE1F58AAE20}" type="pres">
      <dgm:prSet presAssocID="{6BD1BB3A-C02E-41C1-8CA0-BAF3B6B62C70}" presName="hierChild1" presStyleCnt="0">
        <dgm:presLayoutVars>
          <dgm:orgChart val="1"/>
          <dgm:chPref val="1"/>
          <dgm:dir/>
          <dgm:animOne val="branch"/>
          <dgm:animLvl val="lvl"/>
          <dgm:resizeHandles/>
        </dgm:presLayoutVars>
      </dgm:prSet>
      <dgm:spPr/>
      <dgm:t>
        <a:bodyPr/>
        <a:lstStyle/>
        <a:p>
          <a:endParaRPr lang="en-US"/>
        </a:p>
      </dgm:t>
    </dgm:pt>
    <dgm:pt modelId="{4236481B-A81F-4698-9559-A3D986277947}" type="pres">
      <dgm:prSet presAssocID="{73C49036-B1F8-4BED-B883-4918150EE440}" presName="hierRoot1" presStyleCnt="0">
        <dgm:presLayoutVars>
          <dgm:hierBranch val="init"/>
        </dgm:presLayoutVars>
      </dgm:prSet>
      <dgm:spPr/>
    </dgm:pt>
    <dgm:pt modelId="{DDA3F1E2-6F79-43FB-8530-8920FFF2BF49}" type="pres">
      <dgm:prSet presAssocID="{73C49036-B1F8-4BED-B883-4918150EE440}" presName="rootComposite1" presStyleCnt="0"/>
      <dgm:spPr/>
    </dgm:pt>
    <dgm:pt modelId="{AC917F91-2A11-441E-80D2-0ACDD7AF5DAE}" type="pres">
      <dgm:prSet presAssocID="{73C49036-B1F8-4BED-B883-4918150EE440}" presName="rootText1" presStyleLbl="node0" presStyleIdx="0" presStyleCnt="2">
        <dgm:presLayoutVars>
          <dgm:chPref val="3"/>
        </dgm:presLayoutVars>
      </dgm:prSet>
      <dgm:spPr/>
      <dgm:t>
        <a:bodyPr/>
        <a:lstStyle/>
        <a:p>
          <a:endParaRPr lang="en-US"/>
        </a:p>
      </dgm:t>
    </dgm:pt>
    <dgm:pt modelId="{01EF566F-449C-401D-B7E2-555727872E1E}" type="pres">
      <dgm:prSet presAssocID="{73C49036-B1F8-4BED-B883-4918150EE440}" presName="rootConnector1" presStyleLbl="node1" presStyleIdx="0" presStyleCnt="0"/>
      <dgm:spPr/>
      <dgm:t>
        <a:bodyPr/>
        <a:lstStyle/>
        <a:p>
          <a:endParaRPr lang="en-US"/>
        </a:p>
      </dgm:t>
    </dgm:pt>
    <dgm:pt modelId="{C7796FBE-7C9F-484F-8279-40C8D2B85EC7}" type="pres">
      <dgm:prSet presAssocID="{73C49036-B1F8-4BED-B883-4918150EE440}" presName="hierChild2" presStyleCnt="0"/>
      <dgm:spPr/>
    </dgm:pt>
    <dgm:pt modelId="{24DE2D7E-A11F-4CCC-A42A-250EDA45922D}" type="pres">
      <dgm:prSet presAssocID="{9963D51F-AC8F-4818-B636-ACDACC05FCF3}" presName="Name37" presStyleLbl="parChTrans1D2" presStyleIdx="0" presStyleCnt="2"/>
      <dgm:spPr/>
      <dgm:t>
        <a:bodyPr/>
        <a:lstStyle/>
        <a:p>
          <a:endParaRPr lang="en-US"/>
        </a:p>
      </dgm:t>
    </dgm:pt>
    <dgm:pt modelId="{EA65C3BC-A083-4361-97B5-F34F5B144F90}" type="pres">
      <dgm:prSet presAssocID="{44EC13F1-E611-44D9-B1A3-838280F81453}" presName="hierRoot2" presStyleCnt="0">
        <dgm:presLayoutVars>
          <dgm:hierBranch val="init"/>
        </dgm:presLayoutVars>
      </dgm:prSet>
      <dgm:spPr/>
    </dgm:pt>
    <dgm:pt modelId="{974D1E7E-45C7-4BC9-827B-DBA9B1ABEE3A}" type="pres">
      <dgm:prSet presAssocID="{44EC13F1-E611-44D9-B1A3-838280F81453}" presName="rootComposite" presStyleCnt="0"/>
      <dgm:spPr/>
    </dgm:pt>
    <dgm:pt modelId="{3B1A6DE8-4FCD-486D-843F-1D71695F43C7}" type="pres">
      <dgm:prSet presAssocID="{44EC13F1-E611-44D9-B1A3-838280F81453}" presName="rootText" presStyleLbl="node2" presStyleIdx="0" presStyleCnt="2">
        <dgm:presLayoutVars>
          <dgm:chPref val="3"/>
        </dgm:presLayoutVars>
      </dgm:prSet>
      <dgm:spPr/>
      <dgm:t>
        <a:bodyPr/>
        <a:lstStyle/>
        <a:p>
          <a:endParaRPr lang="en-US"/>
        </a:p>
      </dgm:t>
    </dgm:pt>
    <dgm:pt modelId="{351AA6FA-DA73-43B6-8557-D28C4AE9A8A1}" type="pres">
      <dgm:prSet presAssocID="{44EC13F1-E611-44D9-B1A3-838280F81453}" presName="rootConnector" presStyleLbl="node2" presStyleIdx="0" presStyleCnt="2"/>
      <dgm:spPr/>
      <dgm:t>
        <a:bodyPr/>
        <a:lstStyle/>
        <a:p>
          <a:endParaRPr lang="en-US"/>
        </a:p>
      </dgm:t>
    </dgm:pt>
    <dgm:pt modelId="{51792499-F947-4FC5-A7EE-EDDE43A50BE1}" type="pres">
      <dgm:prSet presAssocID="{44EC13F1-E611-44D9-B1A3-838280F81453}" presName="hierChild4" presStyleCnt="0"/>
      <dgm:spPr/>
    </dgm:pt>
    <dgm:pt modelId="{3A380777-3882-4966-B90F-E9189EBA4B11}" type="pres">
      <dgm:prSet presAssocID="{44EC13F1-E611-44D9-B1A3-838280F81453}" presName="hierChild5" presStyleCnt="0"/>
      <dgm:spPr/>
    </dgm:pt>
    <dgm:pt modelId="{F476F7FF-E954-4FA6-84A9-781E25FF143F}" type="pres">
      <dgm:prSet presAssocID="{FF4361F8-91AF-4961-96FD-5AB8EDEE791F}" presName="Name37" presStyleLbl="parChTrans1D2" presStyleIdx="1" presStyleCnt="2"/>
      <dgm:spPr/>
      <dgm:t>
        <a:bodyPr/>
        <a:lstStyle/>
        <a:p>
          <a:endParaRPr lang="en-US"/>
        </a:p>
      </dgm:t>
    </dgm:pt>
    <dgm:pt modelId="{BC96E9B2-0C7B-47E2-87C7-3A5EA3C81B3E}" type="pres">
      <dgm:prSet presAssocID="{FBDA1F50-BBF3-46C0-ADE2-828A2E763B7F}" presName="hierRoot2" presStyleCnt="0">
        <dgm:presLayoutVars>
          <dgm:hierBranch val="init"/>
        </dgm:presLayoutVars>
      </dgm:prSet>
      <dgm:spPr/>
    </dgm:pt>
    <dgm:pt modelId="{5DABDCDC-8A7A-4C57-A2A0-88F50178595A}" type="pres">
      <dgm:prSet presAssocID="{FBDA1F50-BBF3-46C0-ADE2-828A2E763B7F}" presName="rootComposite" presStyleCnt="0"/>
      <dgm:spPr/>
    </dgm:pt>
    <dgm:pt modelId="{285E48D3-F66A-4C10-AC78-FC75E3A6133A}" type="pres">
      <dgm:prSet presAssocID="{FBDA1F50-BBF3-46C0-ADE2-828A2E763B7F}" presName="rootText" presStyleLbl="node2" presStyleIdx="1" presStyleCnt="2">
        <dgm:presLayoutVars>
          <dgm:chPref val="3"/>
        </dgm:presLayoutVars>
      </dgm:prSet>
      <dgm:spPr/>
      <dgm:t>
        <a:bodyPr/>
        <a:lstStyle/>
        <a:p>
          <a:endParaRPr lang="en-US"/>
        </a:p>
      </dgm:t>
    </dgm:pt>
    <dgm:pt modelId="{EDC8D93D-1C0C-4946-87AE-7E3B6A0A3123}" type="pres">
      <dgm:prSet presAssocID="{FBDA1F50-BBF3-46C0-ADE2-828A2E763B7F}" presName="rootConnector" presStyleLbl="node2" presStyleIdx="1" presStyleCnt="2"/>
      <dgm:spPr/>
      <dgm:t>
        <a:bodyPr/>
        <a:lstStyle/>
        <a:p>
          <a:endParaRPr lang="en-US"/>
        </a:p>
      </dgm:t>
    </dgm:pt>
    <dgm:pt modelId="{4D7D8CDE-C78C-45A5-AD32-A404EF57DBC3}" type="pres">
      <dgm:prSet presAssocID="{FBDA1F50-BBF3-46C0-ADE2-828A2E763B7F}" presName="hierChild4" presStyleCnt="0"/>
      <dgm:spPr/>
    </dgm:pt>
    <dgm:pt modelId="{DE9E9396-4A6A-467F-82E1-F58390EB6416}" type="pres">
      <dgm:prSet presAssocID="{FBDA1F50-BBF3-46C0-ADE2-828A2E763B7F}" presName="hierChild5" presStyleCnt="0"/>
      <dgm:spPr/>
    </dgm:pt>
    <dgm:pt modelId="{9D26CC08-2273-4B95-A201-11CAE6AE84CE}" type="pres">
      <dgm:prSet presAssocID="{73C49036-B1F8-4BED-B883-4918150EE440}" presName="hierChild3" presStyleCnt="0"/>
      <dgm:spPr/>
    </dgm:pt>
    <dgm:pt modelId="{BF622510-D5B5-4623-8851-A3D571E06868}" type="pres">
      <dgm:prSet presAssocID="{EBBEA2C7-1189-4114-A8D3-B85DD1CAB18A}" presName="hierRoot1" presStyleCnt="0">
        <dgm:presLayoutVars>
          <dgm:hierBranch val="init"/>
        </dgm:presLayoutVars>
      </dgm:prSet>
      <dgm:spPr/>
    </dgm:pt>
    <dgm:pt modelId="{EEC4D320-3CB9-45D3-8CDA-5405E4B39B0D}" type="pres">
      <dgm:prSet presAssocID="{EBBEA2C7-1189-4114-A8D3-B85DD1CAB18A}" presName="rootComposite1" presStyleCnt="0"/>
      <dgm:spPr/>
    </dgm:pt>
    <dgm:pt modelId="{1B57785B-33BE-4AA7-8FC8-1C65D7E9CFA1}" type="pres">
      <dgm:prSet presAssocID="{EBBEA2C7-1189-4114-A8D3-B85DD1CAB18A}" presName="rootText1" presStyleLbl="node0" presStyleIdx="1" presStyleCnt="2">
        <dgm:presLayoutVars>
          <dgm:chPref val="3"/>
        </dgm:presLayoutVars>
      </dgm:prSet>
      <dgm:spPr/>
      <dgm:t>
        <a:bodyPr/>
        <a:lstStyle/>
        <a:p>
          <a:endParaRPr lang="en-US"/>
        </a:p>
      </dgm:t>
    </dgm:pt>
    <dgm:pt modelId="{455B4565-8931-4550-9FD0-6EF39DE2FAB7}" type="pres">
      <dgm:prSet presAssocID="{EBBEA2C7-1189-4114-A8D3-B85DD1CAB18A}" presName="rootConnector1" presStyleLbl="node1" presStyleIdx="0" presStyleCnt="0"/>
      <dgm:spPr/>
      <dgm:t>
        <a:bodyPr/>
        <a:lstStyle/>
        <a:p>
          <a:endParaRPr lang="en-US"/>
        </a:p>
      </dgm:t>
    </dgm:pt>
    <dgm:pt modelId="{BD74254E-56F9-4F5C-BA75-A18679FB961A}" type="pres">
      <dgm:prSet presAssocID="{EBBEA2C7-1189-4114-A8D3-B85DD1CAB18A}" presName="hierChild2" presStyleCnt="0"/>
      <dgm:spPr/>
    </dgm:pt>
    <dgm:pt modelId="{D27A8F39-DFD3-489D-9EA9-41681FAADCE0}" type="pres">
      <dgm:prSet presAssocID="{EBBEA2C7-1189-4114-A8D3-B85DD1CAB18A}" presName="hierChild3" presStyleCnt="0"/>
      <dgm:spPr/>
    </dgm:pt>
  </dgm:ptLst>
  <dgm:cxnLst>
    <dgm:cxn modelId="{AAB2858C-8D75-457D-9070-46ABB1075A37}" srcId="{73C49036-B1F8-4BED-B883-4918150EE440}" destId="{44EC13F1-E611-44D9-B1A3-838280F81453}" srcOrd="0" destOrd="0" parTransId="{9963D51F-AC8F-4818-B636-ACDACC05FCF3}" sibTransId="{0B499159-0FA3-414E-8D67-928C6ADA3656}"/>
    <dgm:cxn modelId="{C0491931-D1F1-4C39-B90F-C6B72477A146}" type="presOf" srcId="{FBDA1F50-BBF3-46C0-ADE2-828A2E763B7F}" destId="{EDC8D93D-1C0C-4946-87AE-7E3B6A0A3123}" srcOrd="1" destOrd="0" presId="urn:microsoft.com/office/officeart/2005/8/layout/orgChart1"/>
    <dgm:cxn modelId="{C0161B2C-1E0A-4D5A-AE31-17596E890DE5}" type="presOf" srcId="{6BD1BB3A-C02E-41C1-8CA0-BAF3B6B62C70}" destId="{00FF99FB-8B35-4CFF-A4BB-2BE1F58AAE20}" srcOrd="0" destOrd="0" presId="urn:microsoft.com/office/officeart/2005/8/layout/orgChart1"/>
    <dgm:cxn modelId="{990AFE16-7079-4EDC-8E3D-B454680E8FD4}" type="presOf" srcId="{73C49036-B1F8-4BED-B883-4918150EE440}" destId="{AC917F91-2A11-441E-80D2-0ACDD7AF5DAE}" srcOrd="0" destOrd="0" presId="urn:microsoft.com/office/officeart/2005/8/layout/orgChart1"/>
    <dgm:cxn modelId="{D7567FDE-4AA4-46EB-9949-1E1F19CD2B25}" type="presOf" srcId="{FF4361F8-91AF-4961-96FD-5AB8EDEE791F}" destId="{F476F7FF-E954-4FA6-84A9-781E25FF143F}" srcOrd="0" destOrd="0" presId="urn:microsoft.com/office/officeart/2005/8/layout/orgChart1"/>
    <dgm:cxn modelId="{4C67A3BD-1368-48D4-A51E-E76B8605A167}" type="presOf" srcId="{FBDA1F50-BBF3-46C0-ADE2-828A2E763B7F}" destId="{285E48D3-F66A-4C10-AC78-FC75E3A6133A}" srcOrd="0" destOrd="0" presId="urn:microsoft.com/office/officeart/2005/8/layout/orgChart1"/>
    <dgm:cxn modelId="{43D98AAC-1B56-41EA-AC76-03C06A6965C7}" type="presOf" srcId="{44EC13F1-E611-44D9-B1A3-838280F81453}" destId="{3B1A6DE8-4FCD-486D-843F-1D71695F43C7}" srcOrd="0" destOrd="0" presId="urn:microsoft.com/office/officeart/2005/8/layout/orgChart1"/>
    <dgm:cxn modelId="{9842D8EC-DCCD-4479-9C90-890C790A58E0}" srcId="{6BD1BB3A-C02E-41C1-8CA0-BAF3B6B62C70}" destId="{73C49036-B1F8-4BED-B883-4918150EE440}" srcOrd="0" destOrd="0" parTransId="{36F37D0A-560D-4536-8889-75032C3C72ED}" sibTransId="{A410E687-68B0-48F6-A1CB-9B19B44A3780}"/>
    <dgm:cxn modelId="{7E65CA53-65CB-4A44-801B-328B28DA06C6}" srcId="{73C49036-B1F8-4BED-B883-4918150EE440}" destId="{FBDA1F50-BBF3-46C0-ADE2-828A2E763B7F}" srcOrd="1" destOrd="0" parTransId="{FF4361F8-91AF-4961-96FD-5AB8EDEE791F}" sibTransId="{4CCF509E-F275-4FE5-9C7C-082BE4F7767E}"/>
    <dgm:cxn modelId="{E68BD610-41E5-43C3-8AC5-BF9C07CA1B8D}" type="presOf" srcId="{44EC13F1-E611-44D9-B1A3-838280F81453}" destId="{351AA6FA-DA73-43B6-8557-D28C4AE9A8A1}" srcOrd="1" destOrd="0" presId="urn:microsoft.com/office/officeart/2005/8/layout/orgChart1"/>
    <dgm:cxn modelId="{64A2EA34-8183-4ED8-B96C-A26F742D6790}" srcId="{6BD1BB3A-C02E-41C1-8CA0-BAF3B6B62C70}" destId="{EBBEA2C7-1189-4114-A8D3-B85DD1CAB18A}" srcOrd="1" destOrd="0" parTransId="{4751FEDC-624A-40B5-82ED-106B8250EDD1}" sibTransId="{8A3A0F48-E66E-49C1-82CC-130EE7E81A32}"/>
    <dgm:cxn modelId="{64CAEDC9-06C6-44AB-8AA0-1711373D7ED7}" type="presOf" srcId="{9963D51F-AC8F-4818-B636-ACDACC05FCF3}" destId="{24DE2D7E-A11F-4CCC-A42A-250EDA45922D}" srcOrd="0" destOrd="0" presId="urn:microsoft.com/office/officeart/2005/8/layout/orgChart1"/>
    <dgm:cxn modelId="{EECDBA1E-A6C2-407F-B5A0-339EEA9A634B}" type="presOf" srcId="{73C49036-B1F8-4BED-B883-4918150EE440}" destId="{01EF566F-449C-401D-B7E2-555727872E1E}" srcOrd="1" destOrd="0" presId="urn:microsoft.com/office/officeart/2005/8/layout/orgChart1"/>
    <dgm:cxn modelId="{BC4D2918-E5BE-4AD5-B8F1-6D30D218C8B3}" type="presOf" srcId="{EBBEA2C7-1189-4114-A8D3-B85DD1CAB18A}" destId="{1B57785B-33BE-4AA7-8FC8-1C65D7E9CFA1}" srcOrd="0" destOrd="0" presId="urn:microsoft.com/office/officeart/2005/8/layout/orgChart1"/>
    <dgm:cxn modelId="{4D912A77-653D-4991-82E3-5BFED8BD9E31}" type="presOf" srcId="{EBBEA2C7-1189-4114-A8D3-B85DD1CAB18A}" destId="{455B4565-8931-4550-9FD0-6EF39DE2FAB7}" srcOrd="1" destOrd="0" presId="urn:microsoft.com/office/officeart/2005/8/layout/orgChart1"/>
    <dgm:cxn modelId="{05821F2D-7A3F-46DE-ADE5-57643F652AE2}" type="presParOf" srcId="{00FF99FB-8B35-4CFF-A4BB-2BE1F58AAE20}" destId="{4236481B-A81F-4698-9559-A3D986277947}" srcOrd="0" destOrd="0" presId="urn:microsoft.com/office/officeart/2005/8/layout/orgChart1"/>
    <dgm:cxn modelId="{468F0AC3-8F39-47E2-90AE-DD53CD4020F7}" type="presParOf" srcId="{4236481B-A81F-4698-9559-A3D986277947}" destId="{DDA3F1E2-6F79-43FB-8530-8920FFF2BF49}" srcOrd="0" destOrd="0" presId="urn:microsoft.com/office/officeart/2005/8/layout/orgChart1"/>
    <dgm:cxn modelId="{86E47CE4-7110-464C-9A66-0A03F45FB5CB}" type="presParOf" srcId="{DDA3F1E2-6F79-43FB-8530-8920FFF2BF49}" destId="{AC917F91-2A11-441E-80D2-0ACDD7AF5DAE}" srcOrd="0" destOrd="0" presId="urn:microsoft.com/office/officeart/2005/8/layout/orgChart1"/>
    <dgm:cxn modelId="{18CF3B17-41DD-48AF-A7D0-B412128029A6}" type="presParOf" srcId="{DDA3F1E2-6F79-43FB-8530-8920FFF2BF49}" destId="{01EF566F-449C-401D-B7E2-555727872E1E}" srcOrd="1" destOrd="0" presId="urn:microsoft.com/office/officeart/2005/8/layout/orgChart1"/>
    <dgm:cxn modelId="{D6FAD40B-2999-4F20-BC4B-FC9B37515BC3}" type="presParOf" srcId="{4236481B-A81F-4698-9559-A3D986277947}" destId="{C7796FBE-7C9F-484F-8279-40C8D2B85EC7}" srcOrd="1" destOrd="0" presId="urn:microsoft.com/office/officeart/2005/8/layout/orgChart1"/>
    <dgm:cxn modelId="{1B513831-F060-458E-8411-F4E59BF1775B}" type="presParOf" srcId="{C7796FBE-7C9F-484F-8279-40C8D2B85EC7}" destId="{24DE2D7E-A11F-4CCC-A42A-250EDA45922D}" srcOrd="0" destOrd="0" presId="urn:microsoft.com/office/officeart/2005/8/layout/orgChart1"/>
    <dgm:cxn modelId="{790B5A59-6716-48BC-9ECB-5486A872C5FD}" type="presParOf" srcId="{C7796FBE-7C9F-484F-8279-40C8D2B85EC7}" destId="{EA65C3BC-A083-4361-97B5-F34F5B144F90}" srcOrd="1" destOrd="0" presId="urn:microsoft.com/office/officeart/2005/8/layout/orgChart1"/>
    <dgm:cxn modelId="{A38F3214-CC02-482A-93AB-C503DB9046E8}" type="presParOf" srcId="{EA65C3BC-A083-4361-97B5-F34F5B144F90}" destId="{974D1E7E-45C7-4BC9-827B-DBA9B1ABEE3A}" srcOrd="0" destOrd="0" presId="urn:microsoft.com/office/officeart/2005/8/layout/orgChart1"/>
    <dgm:cxn modelId="{F2556C61-1690-45A1-A8C2-ACECE166E22D}" type="presParOf" srcId="{974D1E7E-45C7-4BC9-827B-DBA9B1ABEE3A}" destId="{3B1A6DE8-4FCD-486D-843F-1D71695F43C7}" srcOrd="0" destOrd="0" presId="urn:microsoft.com/office/officeart/2005/8/layout/orgChart1"/>
    <dgm:cxn modelId="{14A69C02-1FE3-47DF-B391-D397539F8E72}" type="presParOf" srcId="{974D1E7E-45C7-4BC9-827B-DBA9B1ABEE3A}" destId="{351AA6FA-DA73-43B6-8557-D28C4AE9A8A1}" srcOrd="1" destOrd="0" presId="urn:microsoft.com/office/officeart/2005/8/layout/orgChart1"/>
    <dgm:cxn modelId="{35FF91E0-B0D5-4B8D-AD0F-E3362C0486F2}" type="presParOf" srcId="{EA65C3BC-A083-4361-97B5-F34F5B144F90}" destId="{51792499-F947-4FC5-A7EE-EDDE43A50BE1}" srcOrd="1" destOrd="0" presId="urn:microsoft.com/office/officeart/2005/8/layout/orgChart1"/>
    <dgm:cxn modelId="{57AAB565-263E-4D76-9883-436E109A3A84}" type="presParOf" srcId="{EA65C3BC-A083-4361-97B5-F34F5B144F90}" destId="{3A380777-3882-4966-B90F-E9189EBA4B11}" srcOrd="2" destOrd="0" presId="urn:microsoft.com/office/officeart/2005/8/layout/orgChart1"/>
    <dgm:cxn modelId="{A71BAD2D-2460-47D7-AA77-A35A85BFB35B}" type="presParOf" srcId="{C7796FBE-7C9F-484F-8279-40C8D2B85EC7}" destId="{F476F7FF-E954-4FA6-84A9-781E25FF143F}" srcOrd="2" destOrd="0" presId="urn:microsoft.com/office/officeart/2005/8/layout/orgChart1"/>
    <dgm:cxn modelId="{225CFD90-0A44-4300-BF1C-783B3ECD4AB5}" type="presParOf" srcId="{C7796FBE-7C9F-484F-8279-40C8D2B85EC7}" destId="{BC96E9B2-0C7B-47E2-87C7-3A5EA3C81B3E}" srcOrd="3" destOrd="0" presId="urn:microsoft.com/office/officeart/2005/8/layout/orgChart1"/>
    <dgm:cxn modelId="{9376F46D-0673-4288-B61E-ECC0BD3744A5}" type="presParOf" srcId="{BC96E9B2-0C7B-47E2-87C7-3A5EA3C81B3E}" destId="{5DABDCDC-8A7A-4C57-A2A0-88F50178595A}" srcOrd="0" destOrd="0" presId="urn:microsoft.com/office/officeart/2005/8/layout/orgChart1"/>
    <dgm:cxn modelId="{48F7B50F-C676-4AF6-9BF0-7F602BDCD000}" type="presParOf" srcId="{5DABDCDC-8A7A-4C57-A2A0-88F50178595A}" destId="{285E48D3-F66A-4C10-AC78-FC75E3A6133A}" srcOrd="0" destOrd="0" presId="urn:microsoft.com/office/officeart/2005/8/layout/orgChart1"/>
    <dgm:cxn modelId="{95339529-3DB0-473B-BE45-E497417ED45A}" type="presParOf" srcId="{5DABDCDC-8A7A-4C57-A2A0-88F50178595A}" destId="{EDC8D93D-1C0C-4946-87AE-7E3B6A0A3123}" srcOrd="1" destOrd="0" presId="urn:microsoft.com/office/officeart/2005/8/layout/orgChart1"/>
    <dgm:cxn modelId="{34BD1B85-7C04-4ED4-BD67-6CEC68E498E0}" type="presParOf" srcId="{BC96E9B2-0C7B-47E2-87C7-3A5EA3C81B3E}" destId="{4D7D8CDE-C78C-45A5-AD32-A404EF57DBC3}" srcOrd="1" destOrd="0" presId="urn:microsoft.com/office/officeart/2005/8/layout/orgChart1"/>
    <dgm:cxn modelId="{B737FECD-EECA-4C21-A166-E01860737EFC}" type="presParOf" srcId="{BC96E9B2-0C7B-47E2-87C7-3A5EA3C81B3E}" destId="{DE9E9396-4A6A-467F-82E1-F58390EB6416}" srcOrd="2" destOrd="0" presId="urn:microsoft.com/office/officeart/2005/8/layout/orgChart1"/>
    <dgm:cxn modelId="{F6A234A3-507F-43B8-9D49-DC24A41D91F3}" type="presParOf" srcId="{4236481B-A81F-4698-9559-A3D986277947}" destId="{9D26CC08-2273-4B95-A201-11CAE6AE84CE}" srcOrd="2" destOrd="0" presId="urn:microsoft.com/office/officeart/2005/8/layout/orgChart1"/>
    <dgm:cxn modelId="{74B80F33-2A2D-42FF-895A-A1E33F0DA1BA}" type="presParOf" srcId="{00FF99FB-8B35-4CFF-A4BB-2BE1F58AAE20}" destId="{BF622510-D5B5-4623-8851-A3D571E06868}" srcOrd="1" destOrd="0" presId="urn:microsoft.com/office/officeart/2005/8/layout/orgChart1"/>
    <dgm:cxn modelId="{B463DE79-33A9-4726-9E50-F1F71652DF1D}" type="presParOf" srcId="{BF622510-D5B5-4623-8851-A3D571E06868}" destId="{EEC4D320-3CB9-45D3-8CDA-5405E4B39B0D}" srcOrd="0" destOrd="0" presId="urn:microsoft.com/office/officeart/2005/8/layout/orgChart1"/>
    <dgm:cxn modelId="{C23DD56C-48FA-4B5F-88E3-A7A405DD9ED7}" type="presParOf" srcId="{EEC4D320-3CB9-45D3-8CDA-5405E4B39B0D}" destId="{1B57785B-33BE-4AA7-8FC8-1C65D7E9CFA1}" srcOrd="0" destOrd="0" presId="urn:microsoft.com/office/officeart/2005/8/layout/orgChart1"/>
    <dgm:cxn modelId="{079412F4-40A0-47D3-AE35-B2E967DE901D}" type="presParOf" srcId="{EEC4D320-3CB9-45D3-8CDA-5405E4B39B0D}" destId="{455B4565-8931-4550-9FD0-6EF39DE2FAB7}" srcOrd="1" destOrd="0" presId="urn:microsoft.com/office/officeart/2005/8/layout/orgChart1"/>
    <dgm:cxn modelId="{957E2DEF-5A48-4467-AD82-43912BE41B64}" type="presParOf" srcId="{BF622510-D5B5-4623-8851-A3D571E06868}" destId="{BD74254E-56F9-4F5C-BA75-A18679FB961A}" srcOrd="1" destOrd="0" presId="urn:microsoft.com/office/officeart/2005/8/layout/orgChart1"/>
    <dgm:cxn modelId="{ACE548AB-C57D-4D7A-9090-5B035EC3EA32}" type="presParOf" srcId="{BF622510-D5B5-4623-8851-A3D571E06868}" destId="{D27A8F39-DFD3-489D-9EA9-41681FAADCE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1083AD-EDAC-43AE-BB30-C39B3CA28F03}" type="datetimeFigureOut">
              <a:rPr lang="en-US" smtClean="0"/>
              <a:t>5/29/2015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2F2F29-502B-4CB3-90D3-BD027BA7257D}" type="slidenum">
              <a:rPr lang="en-US" smtClean="0"/>
              <a:t>‹#›</a:t>
            </a:fld>
            <a:endParaRPr lang="en-US"/>
          </a:p>
        </p:txBody>
      </p:sp>
    </p:spTree>
    <p:extLst>
      <p:ext uri="{BB962C8B-B14F-4D97-AF65-F5344CB8AC3E}">
        <p14:creationId xmlns:p14="http://schemas.microsoft.com/office/powerpoint/2010/main" val="4025973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information collected within this research allows identifying the categories of disadvantaged households/individuals and analyzing the impact of various programs and policies on the social-economic situation of the population.</a:t>
            </a:r>
            <a:endParaRPr lang="en-US" dirty="0"/>
          </a:p>
        </p:txBody>
      </p:sp>
      <p:sp>
        <p:nvSpPr>
          <p:cNvPr id="4" name="Slide Number Placeholder 3"/>
          <p:cNvSpPr>
            <a:spLocks noGrp="1"/>
          </p:cNvSpPr>
          <p:nvPr>
            <p:ph type="sldNum" sz="quarter" idx="10"/>
          </p:nvPr>
        </p:nvSpPr>
        <p:spPr/>
        <p:txBody>
          <a:bodyPr/>
          <a:lstStyle/>
          <a:p>
            <a:fld id="{6A2F2F29-502B-4CB3-90D3-BD027BA7257D}" type="slidenum">
              <a:rPr lang="en-US" smtClean="0"/>
              <a:t>15</a:t>
            </a:fld>
            <a:endParaRPr lang="en-US"/>
          </a:p>
        </p:txBody>
      </p:sp>
    </p:spTree>
    <p:extLst>
      <p:ext uri="{BB962C8B-B14F-4D97-AF65-F5344CB8AC3E}">
        <p14:creationId xmlns:p14="http://schemas.microsoft.com/office/powerpoint/2010/main" val="1128787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noProof="0" dirty="0" smtClean="0"/>
              <a:t>The </a:t>
            </a:r>
            <a:r>
              <a:rPr lang="ro-RO" noProof="0" dirty="0" err="1" smtClean="0"/>
              <a:t>average</a:t>
            </a:r>
            <a:r>
              <a:rPr lang="ro-RO" noProof="0" dirty="0" smtClean="0"/>
              <a:t> </a:t>
            </a:r>
            <a:r>
              <a:rPr lang="ro-RO" noProof="0" dirty="0" err="1" smtClean="0"/>
              <a:t>income</a:t>
            </a:r>
            <a:r>
              <a:rPr lang="ro-RO" noProof="0" dirty="0" smtClean="0"/>
              <a:t> of a </a:t>
            </a:r>
            <a:r>
              <a:rPr lang="ro-RO" noProof="0" dirty="0" err="1" smtClean="0"/>
              <a:t>person</a:t>
            </a:r>
            <a:r>
              <a:rPr lang="ro-RO" noProof="0" dirty="0" smtClean="0"/>
              <a:t> per </a:t>
            </a:r>
            <a:r>
              <a:rPr lang="ro-RO" noProof="0" dirty="0" err="1" smtClean="0"/>
              <a:t>month</a:t>
            </a:r>
            <a:r>
              <a:rPr lang="ro-RO" noProof="0" dirty="0" smtClean="0"/>
              <a:t> </a:t>
            </a:r>
            <a:r>
              <a:rPr lang="ro-RO" noProof="0" dirty="0" err="1" smtClean="0"/>
              <a:t>also</a:t>
            </a:r>
            <a:r>
              <a:rPr lang="ro-RO" noProof="0" dirty="0" smtClean="0"/>
              <a:t> include</a:t>
            </a:r>
            <a:r>
              <a:rPr lang="ro-RO" baseline="0" noProof="0" dirty="0" smtClean="0"/>
              <a:t> </a:t>
            </a:r>
            <a:r>
              <a:rPr lang="ro-RO" baseline="0" noProof="0" dirty="0" err="1" smtClean="0"/>
              <a:t>the</a:t>
            </a:r>
            <a:r>
              <a:rPr lang="ro-RO" baseline="0" noProof="0" dirty="0" smtClean="0"/>
              <a:t> </a:t>
            </a:r>
            <a:r>
              <a:rPr lang="ro-RO" baseline="0" noProof="0" dirty="0" err="1" smtClean="0"/>
              <a:t>remitences</a:t>
            </a:r>
            <a:r>
              <a:rPr lang="ro-RO" baseline="0" noProof="0" dirty="0" smtClean="0"/>
              <a:t>, </a:t>
            </a:r>
            <a:r>
              <a:rPr lang="ro-RO" baseline="0" noProof="0" dirty="0" err="1" smtClean="0"/>
              <a:t>Thus</a:t>
            </a:r>
            <a:r>
              <a:rPr lang="ro-RO" baseline="0" noProof="0" dirty="0" smtClean="0"/>
              <a:t> t</a:t>
            </a:r>
            <a:r>
              <a:rPr lang="en-US" noProof="0" dirty="0" smtClean="0"/>
              <a:t>he migration in HBS is used</a:t>
            </a:r>
            <a:r>
              <a:rPr lang="en-US" baseline="0" noProof="0" dirty="0" smtClean="0"/>
              <a:t> as a factor of welfare. </a:t>
            </a:r>
            <a:endParaRPr lang="en-US" noProof="0" dirty="0"/>
          </a:p>
        </p:txBody>
      </p:sp>
      <p:sp>
        <p:nvSpPr>
          <p:cNvPr id="4" name="Slide Number Placeholder 3"/>
          <p:cNvSpPr>
            <a:spLocks noGrp="1"/>
          </p:cNvSpPr>
          <p:nvPr>
            <p:ph type="sldNum" sz="quarter" idx="10"/>
          </p:nvPr>
        </p:nvSpPr>
        <p:spPr/>
        <p:txBody>
          <a:bodyPr/>
          <a:lstStyle/>
          <a:p>
            <a:fld id="{6A2F2F29-502B-4CB3-90D3-BD027BA7257D}" type="slidenum">
              <a:rPr lang="en-US" smtClean="0"/>
              <a:t>16</a:t>
            </a:fld>
            <a:endParaRPr lang="en-US"/>
          </a:p>
        </p:txBody>
      </p:sp>
    </p:spTree>
    <p:extLst>
      <p:ext uri="{BB962C8B-B14F-4D97-AF65-F5344CB8AC3E}">
        <p14:creationId xmlns:p14="http://schemas.microsoft.com/office/powerpoint/2010/main" val="1756630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dirty="0" smtClean="0"/>
              <a:t>Moldova </a:t>
            </a:r>
            <a:r>
              <a:rPr lang="ro-RO" dirty="0" err="1" smtClean="0"/>
              <a:t>is</a:t>
            </a:r>
            <a:r>
              <a:rPr lang="ro-RO" dirty="0" smtClean="0"/>
              <a:t> a country dependent of </a:t>
            </a:r>
            <a:r>
              <a:rPr lang="ro-RO" dirty="0" err="1" smtClean="0"/>
              <a:t>remitencies</a:t>
            </a:r>
            <a:r>
              <a:rPr lang="ro-RO" dirty="0" smtClean="0"/>
              <a:t> </a:t>
            </a:r>
            <a:r>
              <a:rPr lang="ro-RO" dirty="0" err="1" smtClean="0"/>
              <a:t>and</a:t>
            </a:r>
            <a:r>
              <a:rPr lang="ro-RO" dirty="0" smtClean="0"/>
              <a:t> in 2013 </a:t>
            </a:r>
            <a:r>
              <a:rPr lang="ro-RO" dirty="0" err="1" smtClean="0"/>
              <a:t>the</a:t>
            </a:r>
            <a:r>
              <a:rPr lang="ro-RO" dirty="0" smtClean="0"/>
              <a:t> </a:t>
            </a:r>
            <a:r>
              <a:rPr lang="ro-RO" dirty="0" err="1" smtClean="0"/>
              <a:t>share</a:t>
            </a:r>
            <a:r>
              <a:rPr lang="ro-RO" dirty="0" smtClean="0"/>
              <a:t> of GDP </a:t>
            </a:r>
            <a:r>
              <a:rPr lang="ro-RO" dirty="0" err="1" smtClean="0"/>
              <a:t>was</a:t>
            </a:r>
            <a:r>
              <a:rPr lang="ro-RO" dirty="0" smtClean="0"/>
              <a:t> 25% </a:t>
            </a:r>
            <a:r>
              <a:rPr lang="ro-RO" dirty="0" err="1" smtClean="0"/>
              <a:t>thus</a:t>
            </a:r>
            <a:r>
              <a:rPr lang="ro-RO" dirty="0" smtClean="0"/>
              <a:t> </a:t>
            </a:r>
            <a:r>
              <a:rPr lang="ro-RO" dirty="0" err="1" smtClean="0"/>
              <a:t>situating</a:t>
            </a:r>
            <a:r>
              <a:rPr lang="ro-RO" dirty="0" smtClean="0"/>
              <a:t> </a:t>
            </a:r>
            <a:r>
              <a:rPr lang="ro-RO" dirty="0" err="1" smtClean="0"/>
              <a:t>our</a:t>
            </a:r>
            <a:r>
              <a:rPr lang="ro-RO" dirty="0" smtClean="0"/>
              <a:t> </a:t>
            </a:r>
            <a:r>
              <a:rPr lang="ro-RO" dirty="0" err="1" smtClean="0"/>
              <a:t>contry</a:t>
            </a:r>
            <a:r>
              <a:rPr lang="ro-RO" dirty="0" smtClean="0"/>
              <a:t> on </a:t>
            </a:r>
            <a:r>
              <a:rPr lang="ro-RO" dirty="0" err="1" smtClean="0"/>
              <a:t>the</a:t>
            </a:r>
            <a:r>
              <a:rPr lang="ro-RO" dirty="0" smtClean="0"/>
              <a:t> 4th place in </a:t>
            </a:r>
            <a:r>
              <a:rPr lang="ro-RO" dirty="0" err="1" smtClean="0"/>
              <a:t>the</a:t>
            </a:r>
            <a:r>
              <a:rPr lang="ro-RO" dirty="0" smtClean="0"/>
              <a:t> top made </a:t>
            </a:r>
            <a:r>
              <a:rPr lang="ro-RO" dirty="0" err="1" smtClean="0"/>
              <a:t>by</a:t>
            </a:r>
            <a:r>
              <a:rPr lang="ro-RO" dirty="0" smtClean="0"/>
              <a:t> </a:t>
            </a:r>
            <a:r>
              <a:rPr lang="ro-RO" dirty="0" err="1" smtClean="0"/>
              <a:t>the</a:t>
            </a:r>
            <a:r>
              <a:rPr lang="ro-RO" dirty="0" smtClean="0"/>
              <a:t> World Bank.</a:t>
            </a:r>
          </a:p>
          <a:p>
            <a:endParaRPr lang="en-US" dirty="0"/>
          </a:p>
        </p:txBody>
      </p:sp>
      <p:sp>
        <p:nvSpPr>
          <p:cNvPr id="4" name="Slide Number Placeholder 3"/>
          <p:cNvSpPr>
            <a:spLocks noGrp="1"/>
          </p:cNvSpPr>
          <p:nvPr>
            <p:ph type="sldNum" sz="quarter" idx="10"/>
          </p:nvPr>
        </p:nvSpPr>
        <p:spPr/>
        <p:txBody>
          <a:bodyPr/>
          <a:lstStyle/>
          <a:p>
            <a:fld id="{6A2F2F29-502B-4CB3-90D3-BD027BA7257D}" type="slidenum">
              <a:rPr lang="en-US" smtClean="0"/>
              <a:t>20</a:t>
            </a:fld>
            <a:endParaRPr lang="en-US"/>
          </a:p>
        </p:txBody>
      </p:sp>
    </p:spTree>
    <p:extLst>
      <p:ext uri="{BB962C8B-B14F-4D97-AF65-F5344CB8AC3E}">
        <p14:creationId xmlns:p14="http://schemas.microsoft.com/office/powerpoint/2010/main" val="384691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7"/>
            <a:ext cx="7772400" cy="1470025"/>
          </a:xfrm>
          <a:prstGeom prst="rect">
            <a:avLst/>
          </a:prstGeom>
        </p:spPr>
        <p:txBody>
          <a:bodyPr/>
          <a:lstStyle/>
          <a:p>
            <a:r>
              <a:rPr lang="en-US" smtClean="0"/>
              <a:t>Click to edit Master title style</a:t>
            </a:r>
            <a:endParaRPr lang="ro-RO"/>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ro-RO"/>
          </a:p>
        </p:txBody>
      </p:sp>
      <p:sp>
        <p:nvSpPr>
          <p:cNvPr id="4" name="Rectangle 3"/>
          <p:cNvSpPr>
            <a:spLocks noGrp="1" noChangeArrowheads="1"/>
          </p:cNvSpPr>
          <p:nvPr>
            <p:ph type="sldNum" sz="quarter" idx="10"/>
          </p:nvPr>
        </p:nvSpPr>
        <p:spPr>
          <a:ln/>
        </p:spPr>
        <p:txBody>
          <a:bodyPr/>
          <a:lstStyle>
            <a:lvl1pPr>
              <a:defRPr/>
            </a:lvl1pPr>
          </a:lstStyle>
          <a:p>
            <a:fld id="{31DFC52B-6D5B-461A-A9DD-C645AA51AE05}" type="slidenum">
              <a:rPr lang="en-US" smtClean="0"/>
              <a:t>‹#›</a:t>
            </a:fld>
            <a:endParaRPr lang="en-US"/>
          </a:p>
        </p:txBody>
      </p:sp>
    </p:spTree>
    <p:extLst>
      <p:ext uri="{BB962C8B-B14F-4D97-AF65-F5344CB8AC3E}">
        <p14:creationId xmlns:p14="http://schemas.microsoft.com/office/powerpoint/2010/main" val="3032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ro-RO"/>
          </a:p>
        </p:txBody>
      </p:sp>
      <p:sp>
        <p:nvSpPr>
          <p:cNvPr id="3" name="Вертикальный текст 2"/>
          <p:cNvSpPr>
            <a:spLocks noGrp="1"/>
          </p:cNvSpPr>
          <p:nvPr>
            <p:ph type="body" orient="vert" idx="1"/>
          </p:nvPr>
        </p:nvSpPr>
        <p:spPr>
          <a:xfrm>
            <a:off x="457200" y="1600202"/>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3"/>
          <p:cNvSpPr>
            <a:spLocks noGrp="1" noChangeArrowheads="1"/>
          </p:cNvSpPr>
          <p:nvPr>
            <p:ph type="sldNum" sz="quarter" idx="10"/>
          </p:nvPr>
        </p:nvSpPr>
        <p:spPr>
          <a:ln/>
        </p:spPr>
        <p:txBody>
          <a:bodyPr/>
          <a:lstStyle>
            <a:lvl1pPr>
              <a:defRPr/>
            </a:lvl1pPr>
          </a:lstStyle>
          <a:p>
            <a:fld id="{31DFC52B-6D5B-461A-A9DD-C645AA51AE05}" type="slidenum">
              <a:rPr lang="en-US" smtClean="0"/>
              <a:t>‹#›</a:t>
            </a:fld>
            <a:endParaRPr lang="en-US"/>
          </a:p>
        </p:txBody>
      </p:sp>
    </p:spTree>
    <p:extLst>
      <p:ext uri="{BB962C8B-B14F-4D97-AF65-F5344CB8AC3E}">
        <p14:creationId xmlns:p14="http://schemas.microsoft.com/office/powerpoint/2010/main" val="1640254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2057400" cy="5851525"/>
          </a:xfrm>
          <a:prstGeom prst="rect">
            <a:avLst/>
          </a:prstGeom>
        </p:spPr>
        <p:txBody>
          <a:bodyPr vert="eaVert"/>
          <a:lstStyle/>
          <a:p>
            <a:r>
              <a:rPr lang="en-US" smtClean="0"/>
              <a:t>Click to edit Master title style</a:t>
            </a:r>
            <a:endParaRPr lang="ro-RO"/>
          </a:p>
        </p:txBody>
      </p:sp>
      <p:sp>
        <p:nvSpPr>
          <p:cNvPr id="3" name="Вертикальный текст 2"/>
          <p:cNvSpPr>
            <a:spLocks noGrp="1"/>
          </p:cNvSpPr>
          <p:nvPr>
            <p:ph type="body" orient="vert" idx="1"/>
          </p:nvPr>
        </p:nvSpPr>
        <p:spPr>
          <a:xfrm>
            <a:off x="457200" y="274640"/>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3"/>
          <p:cNvSpPr>
            <a:spLocks noGrp="1" noChangeArrowheads="1"/>
          </p:cNvSpPr>
          <p:nvPr>
            <p:ph type="sldNum" sz="quarter" idx="10"/>
          </p:nvPr>
        </p:nvSpPr>
        <p:spPr>
          <a:ln/>
        </p:spPr>
        <p:txBody>
          <a:bodyPr/>
          <a:lstStyle>
            <a:lvl1pPr>
              <a:defRPr/>
            </a:lvl1pPr>
          </a:lstStyle>
          <a:p>
            <a:fld id="{31DFC52B-6D5B-461A-A9DD-C645AA51AE05}" type="slidenum">
              <a:rPr lang="en-US" smtClean="0"/>
              <a:t>‹#›</a:t>
            </a:fld>
            <a:endParaRPr lang="en-US"/>
          </a:p>
        </p:txBody>
      </p:sp>
    </p:spTree>
    <p:extLst>
      <p:ext uri="{BB962C8B-B14F-4D97-AF65-F5344CB8AC3E}">
        <p14:creationId xmlns:p14="http://schemas.microsoft.com/office/powerpoint/2010/main" val="75285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ro-RO"/>
          </a:p>
        </p:txBody>
      </p:sp>
      <p:sp>
        <p:nvSpPr>
          <p:cNvPr id="3" name="Объект 2"/>
          <p:cNvSpPr>
            <a:spLocks noGrp="1"/>
          </p:cNvSpPr>
          <p:nvPr>
            <p:ph idx="1"/>
          </p:nvPr>
        </p:nvSpPr>
        <p:spPr>
          <a:xfrm>
            <a:off x="457200" y="1600202"/>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3"/>
          <p:cNvSpPr>
            <a:spLocks noGrp="1" noChangeArrowheads="1"/>
          </p:cNvSpPr>
          <p:nvPr>
            <p:ph type="sldNum" sz="quarter" idx="10"/>
          </p:nvPr>
        </p:nvSpPr>
        <p:spPr>
          <a:ln/>
        </p:spPr>
        <p:txBody>
          <a:bodyPr/>
          <a:lstStyle>
            <a:lvl1pPr>
              <a:defRPr/>
            </a:lvl1pPr>
          </a:lstStyle>
          <a:p>
            <a:fld id="{31DFC52B-6D5B-461A-A9DD-C645AA51AE05}" type="slidenum">
              <a:rPr lang="en-US" smtClean="0"/>
              <a:t>‹#›</a:t>
            </a:fld>
            <a:endParaRPr lang="en-US"/>
          </a:p>
        </p:txBody>
      </p:sp>
    </p:spTree>
    <p:extLst>
      <p:ext uri="{BB962C8B-B14F-4D97-AF65-F5344CB8AC3E}">
        <p14:creationId xmlns:p14="http://schemas.microsoft.com/office/powerpoint/2010/main" val="336285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2"/>
            <a:ext cx="7772400" cy="1362075"/>
          </a:xfrm>
          <a:prstGeom prst="rect">
            <a:avLst/>
          </a:prstGeom>
        </p:spPr>
        <p:txBody>
          <a:bodyPr anchor="t"/>
          <a:lstStyle>
            <a:lvl1pPr algn="l">
              <a:defRPr sz="3000" b="1" cap="all"/>
            </a:lvl1pPr>
          </a:lstStyle>
          <a:p>
            <a:r>
              <a:rPr lang="en-US" smtClean="0"/>
              <a:t>Click to edit Master title style</a:t>
            </a:r>
            <a:endParaRPr lang="ro-RO"/>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fld id="{31DFC52B-6D5B-461A-A9DD-C645AA51AE05}" type="slidenum">
              <a:rPr lang="en-US" smtClean="0"/>
              <a:t>‹#›</a:t>
            </a:fld>
            <a:endParaRPr lang="en-US"/>
          </a:p>
        </p:txBody>
      </p:sp>
    </p:spTree>
    <p:extLst>
      <p:ext uri="{BB962C8B-B14F-4D97-AF65-F5344CB8AC3E}">
        <p14:creationId xmlns:p14="http://schemas.microsoft.com/office/powerpoint/2010/main" val="245322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ro-RO"/>
          </a:p>
        </p:txBody>
      </p:sp>
      <p:sp>
        <p:nvSpPr>
          <p:cNvPr id="3" name="Объект 2"/>
          <p:cNvSpPr>
            <a:spLocks noGrp="1"/>
          </p:cNvSpPr>
          <p:nvPr>
            <p:ph sz="half" idx="1"/>
          </p:nvPr>
        </p:nvSpPr>
        <p:spPr>
          <a:xfrm>
            <a:off x="457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Объект 3"/>
          <p:cNvSpPr>
            <a:spLocks noGrp="1"/>
          </p:cNvSpPr>
          <p:nvPr>
            <p:ph sz="half" idx="2"/>
          </p:nvPr>
        </p:nvSpPr>
        <p:spPr>
          <a:xfrm>
            <a:off x="4648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3"/>
          <p:cNvSpPr>
            <a:spLocks noGrp="1" noChangeArrowheads="1"/>
          </p:cNvSpPr>
          <p:nvPr>
            <p:ph type="sldNum" sz="quarter" idx="10"/>
          </p:nvPr>
        </p:nvSpPr>
        <p:spPr>
          <a:ln/>
        </p:spPr>
        <p:txBody>
          <a:bodyPr/>
          <a:lstStyle>
            <a:lvl1pPr>
              <a:defRPr/>
            </a:lvl1pPr>
          </a:lstStyle>
          <a:p>
            <a:fld id="{31DFC52B-6D5B-461A-A9DD-C645AA51AE05}" type="slidenum">
              <a:rPr lang="en-US" smtClean="0"/>
              <a:t>‹#›</a:t>
            </a:fld>
            <a:endParaRPr lang="en-US"/>
          </a:p>
        </p:txBody>
      </p:sp>
    </p:spTree>
    <p:extLst>
      <p:ext uri="{BB962C8B-B14F-4D97-AF65-F5344CB8AC3E}">
        <p14:creationId xmlns:p14="http://schemas.microsoft.com/office/powerpoint/2010/main" val="4256378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ro-RO"/>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Объект 3"/>
          <p:cNvSpPr>
            <a:spLocks noGrp="1"/>
          </p:cNvSpPr>
          <p:nvPr>
            <p:ph sz="half" idx="2"/>
          </p:nvPr>
        </p:nvSpPr>
        <p:spPr>
          <a:xfrm>
            <a:off x="457200" y="2174875"/>
            <a:ext cx="4040188"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Текст 4"/>
          <p:cNvSpPr>
            <a:spLocks noGrp="1"/>
          </p:cNvSpPr>
          <p:nvPr>
            <p:ph type="body" sz="quarter" idx="3"/>
          </p:nvPr>
        </p:nvSpPr>
        <p:spPr>
          <a:xfrm>
            <a:off x="4645026" y="1535113"/>
            <a:ext cx="4041775"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Объект 5"/>
          <p:cNvSpPr>
            <a:spLocks noGrp="1"/>
          </p:cNvSpPr>
          <p:nvPr>
            <p:ph sz="quarter" idx="4"/>
          </p:nvPr>
        </p:nvSpPr>
        <p:spPr>
          <a:xfrm>
            <a:off x="4645026" y="2174875"/>
            <a:ext cx="4041775"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Rectangle 3"/>
          <p:cNvSpPr>
            <a:spLocks noGrp="1" noChangeArrowheads="1"/>
          </p:cNvSpPr>
          <p:nvPr>
            <p:ph type="sldNum" sz="quarter" idx="10"/>
          </p:nvPr>
        </p:nvSpPr>
        <p:spPr>
          <a:ln/>
        </p:spPr>
        <p:txBody>
          <a:bodyPr/>
          <a:lstStyle>
            <a:lvl1pPr>
              <a:defRPr/>
            </a:lvl1pPr>
          </a:lstStyle>
          <a:p>
            <a:fld id="{31DFC52B-6D5B-461A-A9DD-C645AA51AE05}" type="slidenum">
              <a:rPr lang="en-US" smtClean="0"/>
              <a:t>‹#›</a:t>
            </a:fld>
            <a:endParaRPr lang="en-US"/>
          </a:p>
        </p:txBody>
      </p:sp>
    </p:spTree>
    <p:extLst>
      <p:ext uri="{BB962C8B-B14F-4D97-AF65-F5344CB8AC3E}">
        <p14:creationId xmlns:p14="http://schemas.microsoft.com/office/powerpoint/2010/main" val="3222234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ro-RO"/>
          </a:p>
        </p:txBody>
      </p:sp>
      <p:sp>
        <p:nvSpPr>
          <p:cNvPr id="3" name="Rectangle 3"/>
          <p:cNvSpPr>
            <a:spLocks noGrp="1" noChangeArrowheads="1"/>
          </p:cNvSpPr>
          <p:nvPr>
            <p:ph type="sldNum" sz="quarter" idx="10"/>
          </p:nvPr>
        </p:nvSpPr>
        <p:spPr>
          <a:ln/>
        </p:spPr>
        <p:txBody>
          <a:bodyPr/>
          <a:lstStyle>
            <a:lvl1pPr>
              <a:defRPr/>
            </a:lvl1pPr>
          </a:lstStyle>
          <a:p>
            <a:fld id="{31DFC52B-6D5B-461A-A9DD-C645AA51AE05}" type="slidenum">
              <a:rPr lang="en-US" smtClean="0"/>
              <a:t>‹#›</a:t>
            </a:fld>
            <a:endParaRPr lang="en-US"/>
          </a:p>
        </p:txBody>
      </p:sp>
    </p:spTree>
    <p:extLst>
      <p:ext uri="{BB962C8B-B14F-4D97-AF65-F5344CB8AC3E}">
        <p14:creationId xmlns:p14="http://schemas.microsoft.com/office/powerpoint/2010/main" val="397599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fld id="{31DFC52B-6D5B-461A-A9DD-C645AA51AE05}" type="slidenum">
              <a:rPr lang="en-US" smtClean="0"/>
              <a:t>‹#›</a:t>
            </a:fld>
            <a:endParaRPr lang="en-US"/>
          </a:p>
        </p:txBody>
      </p:sp>
    </p:spTree>
    <p:extLst>
      <p:ext uri="{BB962C8B-B14F-4D97-AF65-F5344CB8AC3E}">
        <p14:creationId xmlns:p14="http://schemas.microsoft.com/office/powerpoint/2010/main" val="1251145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a:prstGeom prst="rect">
            <a:avLst/>
          </a:prstGeom>
        </p:spPr>
        <p:txBody>
          <a:bodyPr anchor="b"/>
          <a:lstStyle>
            <a:lvl1pPr algn="l">
              <a:defRPr sz="1500" b="1"/>
            </a:lvl1pPr>
          </a:lstStyle>
          <a:p>
            <a:r>
              <a:rPr lang="en-US" smtClean="0"/>
              <a:t>Click to edit Master title style</a:t>
            </a:r>
            <a:endParaRPr lang="ro-RO"/>
          </a:p>
        </p:txBody>
      </p:sp>
      <p:sp>
        <p:nvSpPr>
          <p:cNvPr id="3" name="Объект 2"/>
          <p:cNvSpPr>
            <a:spLocks noGrp="1"/>
          </p:cNvSpPr>
          <p:nvPr>
            <p:ph idx="1"/>
          </p:nvPr>
        </p:nvSpPr>
        <p:spPr>
          <a:xfrm>
            <a:off x="3575050" y="273052"/>
            <a:ext cx="5111750"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Текст 3"/>
          <p:cNvSpPr>
            <a:spLocks noGrp="1"/>
          </p:cNvSpPr>
          <p:nvPr>
            <p:ph type="body" sz="half" idx="2"/>
          </p:nvPr>
        </p:nvSpPr>
        <p:spPr>
          <a:xfrm>
            <a:off x="457201" y="1435102"/>
            <a:ext cx="3008313" cy="4691063"/>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fld id="{31DFC52B-6D5B-461A-A9DD-C645AA51AE05}" type="slidenum">
              <a:rPr lang="en-US" smtClean="0"/>
              <a:t>‹#›</a:t>
            </a:fld>
            <a:endParaRPr lang="en-US"/>
          </a:p>
        </p:txBody>
      </p:sp>
    </p:spTree>
    <p:extLst>
      <p:ext uri="{BB962C8B-B14F-4D97-AF65-F5344CB8AC3E}">
        <p14:creationId xmlns:p14="http://schemas.microsoft.com/office/powerpoint/2010/main" val="1729552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1500" b="1"/>
            </a:lvl1pPr>
          </a:lstStyle>
          <a:p>
            <a:r>
              <a:rPr lang="en-US" smtClean="0"/>
              <a:t>Click to edit Master title style</a:t>
            </a:r>
            <a:endParaRPr lang="ro-RO"/>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ro-RO"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fld id="{31DFC52B-6D5B-461A-A9DD-C645AA51AE05}" type="slidenum">
              <a:rPr lang="en-US" smtClean="0"/>
              <a:t>‹#›</a:t>
            </a:fld>
            <a:endParaRPr lang="en-US"/>
          </a:p>
        </p:txBody>
      </p:sp>
    </p:spTree>
    <p:extLst>
      <p:ext uri="{BB962C8B-B14F-4D97-AF65-F5344CB8AC3E}">
        <p14:creationId xmlns:p14="http://schemas.microsoft.com/office/powerpoint/2010/main" val="157997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POINT copy"/>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227331" name="Rectangle 3"/>
          <p:cNvSpPr>
            <a:spLocks noGrp="1" noChangeArrowheads="1"/>
          </p:cNvSpPr>
          <p:nvPr>
            <p:ph type="sldNum" sz="quarter" idx="4"/>
          </p:nvPr>
        </p:nvSpPr>
        <p:spPr bwMode="auto">
          <a:xfrm>
            <a:off x="6732588" y="6381750"/>
            <a:ext cx="213360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31DFC52B-6D5B-461A-A9DD-C645AA51AE05}" type="slidenum">
              <a:rPr lang="en-US" smtClean="0"/>
              <a:t>‹#›</a:t>
            </a:fld>
            <a:endParaRPr lang="en-US"/>
          </a:p>
        </p:txBody>
      </p:sp>
      <p:pic>
        <p:nvPicPr>
          <p:cNvPr id="1028" name="Picture 4" descr="Picture1"/>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75332271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iming>
    <p:tnLst>
      <p:par>
        <p:cTn id="1" dur="indefinite" restart="never" nodeType="tmRoot"/>
      </p:par>
    </p:tnLst>
  </p:timing>
  <p:txStyles>
    <p:titleStyle>
      <a:lvl1pPr algn="l" rtl="0" eaLnBrk="1" fontAlgn="base" hangingPunct="1">
        <a:spcBef>
          <a:spcPct val="0"/>
        </a:spcBef>
        <a:spcAft>
          <a:spcPct val="0"/>
        </a:spcAft>
        <a:defRPr sz="2850">
          <a:solidFill>
            <a:schemeClr val="tx2"/>
          </a:solidFill>
          <a:latin typeface="+mj-lt"/>
          <a:ea typeface="+mj-ea"/>
          <a:cs typeface="+mj-cs"/>
        </a:defRPr>
      </a:lvl1pPr>
      <a:lvl2pPr algn="l" rtl="0" eaLnBrk="1" fontAlgn="base" hangingPunct="1">
        <a:spcBef>
          <a:spcPct val="0"/>
        </a:spcBef>
        <a:spcAft>
          <a:spcPct val="0"/>
        </a:spcAft>
        <a:defRPr sz="2850">
          <a:solidFill>
            <a:schemeClr val="tx2"/>
          </a:solidFill>
          <a:latin typeface="Arial" charset="0"/>
          <a:cs typeface="Arial" charset="0"/>
        </a:defRPr>
      </a:lvl2pPr>
      <a:lvl3pPr algn="l" rtl="0" eaLnBrk="1" fontAlgn="base" hangingPunct="1">
        <a:spcBef>
          <a:spcPct val="0"/>
        </a:spcBef>
        <a:spcAft>
          <a:spcPct val="0"/>
        </a:spcAft>
        <a:defRPr sz="2850">
          <a:solidFill>
            <a:schemeClr val="tx2"/>
          </a:solidFill>
          <a:latin typeface="Arial" charset="0"/>
          <a:cs typeface="Arial" charset="0"/>
        </a:defRPr>
      </a:lvl3pPr>
      <a:lvl4pPr algn="l" rtl="0" eaLnBrk="1" fontAlgn="base" hangingPunct="1">
        <a:spcBef>
          <a:spcPct val="0"/>
        </a:spcBef>
        <a:spcAft>
          <a:spcPct val="0"/>
        </a:spcAft>
        <a:defRPr sz="2850">
          <a:solidFill>
            <a:schemeClr val="tx2"/>
          </a:solidFill>
          <a:latin typeface="Arial" charset="0"/>
          <a:cs typeface="Arial" charset="0"/>
        </a:defRPr>
      </a:lvl4pPr>
      <a:lvl5pPr algn="l" rtl="0" eaLnBrk="1" fontAlgn="base" hangingPunct="1">
        <a:spcBef>
          <a:spcPct val="0"/>
        </a:spcBef>
        <a:spcAft>
          <a:spcPct val="0"/>
        </a:spcAft>
        <a:defRPr sz="2850">
          <a:solidFill>
            <a:schemeClr val="tx2"/>
          </a:solidFill>
          <a:latin typeface="Arial" charset="0"/>
          <a:cs typeface="Arial" charset="0"/>
        </a:defRPr>
      </a:lvl5pPr>
      <a:lvl6pPr marL="342900" algn="l" rtl="0" eaLnBrk="1" fontAlgn="base" hangingPunct="1">
        <a:spcBef>
          <a:spcPct val="0"/>
        </a:spcBef>
        <a:spcAft>
          <a:spcPct val="0"/>
        </a:spcAft>
        <a:defRPr sz="2850">
          <a:solidFill>
            <a:schemeClr val="tx2"/>
          </a:solidFill>
          <a:latin typeface="Arial" charset="0"/>
          <a:cs typeface="Arial" charset="0"/>
        </a:defRPr>
      </a:lvl6pPr>
      <a:lvl7pPr marL="685800" algn="l" rtl="0" eaLnBrk="1" fontAlgn="base" hangingPunct="1">
        <a:spcBef>
          <a:spcPct val="0"/>
        </a:spcBef>
        <a:spcAft>
          <a:spcPct val="0"/>
        </a:spcAft>
        <a:defRPr sz="2850">
          <a:solidFill>
            <a:schemeClr val="tx2"/>
          </a:solidFill>
          <a:latin typeface="Arial" charset="0"/>
          <a:cs typeface="Arial" charset="0"/>
        </a:defRPr>
      </a:lvl7pPr>
      <a:lvl8pPr marL="1028700" algn="l" rtl="0" eaLnBrk="1" fontAlgn="base" hangingPunct="1">
        <a:spcBef>
          <a:spcPct val="0"/>
        </a:spcBef>
        <a:spcAft>
          <a:spcPct val="0"/>
        </a:spcAft>
        <a:defRPr sz="2850">
          <a:solidFill>
            <a:schemeClr val="tx2"/>
          </a:solidFill>
          <a:latin typeface="Arial" charset="0"/>
          <a:cs typeface="Arial" charset="0"/>
        </a:defRPr>
      </a:lvl8pPr>
      <a:lvl9pPr marL="1371600" algn="l" rtl="0" eaLnBrk="1" fontAlgn="base" hangingPunct="1">
        <a:spcBef>
          <a:spcPct val="0"/>
        </a:spcBef>
        <a:spcAft>
          <a:spcPct val="0"/>
        </a:spcAft>
        <a:defRPr sz="2850">
          <a:solidFill>
            <a:schemeClr val="tx2"/>
          </a:solidFill>
          <a:latin typeface="Arial" charset="0"/>
          <a:cs typeface="Arial" charset="0"/>
        </a:defRPr>
      </a:lvl9pPr>
    </p:titleStyle>
    <p:bodyStyle>
      <a:lvl1pPr marL="257175" indent="-257175" algn="l" rtl="0" eaLnBrk="1" fontAlgn="base" hangingPunct="1">
        <a:spcBef>
          <a:spcPct val="20000"/>
        </a:spcBef>
        <a:spcAft>
          <a:spcPct val="0"/>
        </a:spcAft>
        <a:buClr>
          <a:schemeClr val="accent1"/>
        </a:buClr>
        <a:buFont typeface="Wingdings" pitchFamily="2" charset="2"/>
        <a:buChar char="l"/>
        <a:defRPr sz="2400">
          <a:solidFill>
            <a:schemeClr val="tx1"/>
          </a:solidFill>
          <a:latin typeface="+mn-lt"/>
          <a:ea typeface="+mn-ea"/>
          <a:cs typeface="+mn-cs"/>
        </a:defRPr>
      </a:lvl1pPr>
      <a:lvl2pPr marL="557213" indent="-214313" algn="l" rtl="0" eaLnBrk="1" fontAlgn="base" hangingPunct="1">
        <a:spcBef>
          <a:spcPct val="20000"/>
        </a:spcBef>
        <a:spcAft>
          <a:spcPct val="0"/>
        </a:spcAft>
        <a:buClr>
          <a:schemeClr val="accent1"/>
        </a:buClr>
        <a:buFont typeface="Wingdings" pitchFamily="2" charset="2"/>
        <a:buChar char="¡"/>
        <a:defRPr sz="2025">
          <a:solidFill>
            <a:schemeClr val="tx1"/>
          </a:solidFill>
          <a:latin typeface="+mn-lt"/>
          <a:cs typeface="+mn-cs"/>
        </a:defRPr>
      </a:lvl2pPr>
      <a:lvl3pPr marL="857250" indent="-171450" algn="l" rtl="0" eaLnBrk="1" fontAlgn="base" hangingPunct="1">
        <a:spcBef>
          <a:spcPct val="20000"/>
        </a:spcBef>
        <a:spcAft>
          <a:spcPct val="0"/>
        </a:spcAft>
        <a:buClr>
          <a:schemeClr val="accent1"/>
        </a:buClr>
        <a:buFont typeface="Wingdings" pitchFamily="2" charset="2"/>
        <a:buChar char="l"/>
        <a:defRPr sz="1725">
          <a:solidFill>
            <a:schemeClr val="tx1"/>
          </a:solidFill>
          <a:latin typeface="+mn-lt"/>
          <a:cs typeface="+mn-cs"/>
        </a:defRPr>
      </a:lvl3pPr>
      <a:lvl4pPr marL="1200150" indent="-171450" algn="l" rtl="0" eaLnBrk="1" fontAlgn="base" hangingPunct="1">
        <a:spcBef>
          <a:spcPct val="20000"/>
        </a:spcBef>
        <a:spcAft>
          <a:spcPct val="0"/>
        </a:spcAft>
        <a:buClr>
          <a:schemeClr val="accent1"/>
        </a:buClr>
        <a:buChar char="•"/>
        <a:defRPr sz="1500">
          <a:solidFill>
            <a:schemeClr val="tx1"/>
          </a:solidFill>
          <a:latin typeface="+mn-lt"/>
          <a:cs typeface="+mn-cs"/>
        </a:defRPr>
      </a:lvl4pPr>
      <a:lvl5pPr marL="15430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cs typeface="+mn-cs"/>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cs typeface="+mn-cs"/>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cs typeface="+mn-cs"/>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cs typeface="+mn-cs"/>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cs typeface="+mn-cs"/>
        </a:defRPr>
      </a:lvl9pPr>
    </p:bodyStyle>
    <p:otherStyle>
      <a:defPPr>
        <a:defRPr lang="ro-R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Valentina.istrati@statistica.m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03711"/>
            <a:ext cx="7772400" cy="1470025"/>
          </a:xfrm>
        </p:spPr>
        <p:txBody>
          <a:bodyPr/>
          <a:lstStyle/>
          <a:p>
            <a:pPr algn="ctr"/>
            <a:r>
              <a:rPr lang="en-US" dirty="0" smtClean="0"/>
              <a:t>Use of sample surveys to </a:t>
            </a:r>
            <a:r>
              <a:rPr lang="en-US" dirty="0"/>
              <a:t>measure international </a:t>
            </a:r>
            <a:r>
              <a:rPr lang="en-US" dirty="0" smtClean="0"/>
              <a:t>migration</a:t>
            </a:r>
            <a:br>
              <a:rPr lang="en-US" dirty="0" smtClean="0"/>
            </a:br>
            <a:r>
              <a:rPr lang="en-US" dirty="0" smtClean="0"/>
              <a:t>Experience of the Republic of Moldova</a:t>
            </a:r>
            <a:endParaRPr lang="en-US" dirty="0"/>
          </a:p>
        </p:txBody>
      </p:sp>
      <p:sp>
        <p:nvSpPr>
          <p:cNvPr id="5" name="Subtitle 2"/>
          <p:cNvSpPr txBox="1">
            <a:spLocks/>
          </p:cNvSpPr>
          <p:nvPr/>
        </p:nvSpPr>
        <p:spPr>
          <a:xfrm>
            <a:off x="1028700" y="3209792"/>
            <a:ext cx="7086600" cy="1149266"/>
          </a:xfrm>
          <a:prstGeom prst="rect">
            <a:avLst/>
          </a:prstGeom>
        </p:spPr>
        <p:txBody>
          <a:bodyPr/>
          <a:lstStyle>
            <a:lvl1pPr marL="0" indent="0" algn="ctr" rtl="0" eaLnBrk="1" fontAlgn="base" hangingPunct="1">
              <a:spcBef>
                <a:spcPct val="20000"/>
              </a:spcBef>
              <a:spcAft>
                <a:spcPct val="0"/>
              </a:spcAft>
              <a:buClr>
                <a:schemeClr val="accent1"/>
              </a:buClr>
              <a:buFont typeface="Wingdings" pitchFamily="2" charset="2"/>
              <a:buNone/>
              <a:defRPr sz="2400">
                <a:solidFill>
                  <a:schemeClr val="tx1"/>
                </a:solidFill>
                <a:latin typeface="+mn-lt"/>
                <a:ea typeface="+mn-ea"/>
                <a:cs typeface="+mn-cs"/>
              </a:defRPr>
            </a:lvl1pPr>
            <a:lvl2pPr marL="342900" indent="0" algn="ctr" rtl="0" eaLnBrk="1" fontAlgn="base" hangingPunct="1">
              <a:spcBef>
                <a:spcPct val="20000"/>
              </a:spcBef>
              <a:spcAft>
                <a:spcPct val="0"/>
              </a:spcAft>
              <a:buClr>
                <a:schemeClr val="accent1"/>
              </a:buClr>
              <a:buFont typeface="Wingdings" pitchFamily="2" charset="2"/>
              <a:buNone/>
              <a:defRPr sz="2025">
                <a:solidFill>
                  <a:schemeClr val="tx1"/>
                </a:solidFill>
                <a:latin typeface="+mn-lt"/>
                <a:cs typeface="+mn-cs"/>
              </a:defRPr>
            </a:lvl2pPr>
            <a:lvl3pPr marL="685800" indent="0" algn="ctr" rtl="0" eaLnBrk="1" fontAlgn="base" hangingPunct="1">
              <a:spcBef>
                <a:spcPct val="20000"/>
              </a:spcBef>
              <a:spcAft>
                <a:spcPct val="0"/>
              </a:spcAft>
              <a:buClr>
                <a:schemeClr val="accent1"/>
              </a:buClr>
              <a:buFont typeface="Wingdings" pitchFamily="2" charset="2"/>
              <a:buNone/>
              <a:defRPr sz="1725">
                <a:solidFill>
                  <a:schemeClr val="tx1"/>
                </a:solidFill>
                <a:latin typeface="+mn-lt"/>
                <a:cs typeface="+mn-cs"/>
              </a:defRPr>
            </a:lvl3pPr>
            <a:lvl4pPr marL="1028700" indent="0" algn="ctr" rtl="0" eaLnBrk="1" fontAlgn="base" hangingPunct="1">
              <a:spcBef>
                <a:spcPct val="20000"/>
              </a:spcBef>
              <a:spcAft>
                <a:spcPct val="0"/>
              </a:spcAft>
              <a:buClr>
                <a:schemeClr val="accent1"/>
              </a:buClr>
              <a:buNone/>
              <a:defRPr sz="1500">
                <a:solidFill>
                  <a:schemeClr val="tx1"/>
                </a:solidFill>
                <a:latin typeface="+mn-lt"/>
                <a:cs typeface="+mn-cs"/>
              </a:defRPr>
            </a:lvl4pPr>
            <a:lvl5pPr marL="1371600" indent="0" algn="ctr" rtl="0" eaLnBrk="1" fontAlgn="base" hangingPunct="1">
              <a:spcBef>
                <a:spcPct val="20000"/>
              </a:spcBef>
              <a:spcAft>
                <a:spcPct val="0"/>
              </a:spcAft>
              <a:buClr>
                <a:schemeClr val="accent1"/>
              </a:buClr>
              <a:buFont typeface="Wingdings" pitchFamily="2" charset="2"/>
              <a:buNone/>
              <a:defRPr sz="1500">
                <a:solidFill>
                  <a:schemeClr val="tx1"/>
                </a:solidFill>
                <a:latin typeface="+mn-lt"/>
                <a:cs typeface="+mn-cs"/>
              </a:defRPr>
            </a:lvl5pPr>
            <a:lvl6pPr marL="1714500" indent="0" algn="ctr" rtl="0" eaLnBrk="1" fontAlgn="base" hangingPunct="1">
              <a:spcBef>
                <a:spcPct val="20000"/>
              </a:spcBef>
              <a:spcAft>
                <a:spcPct val="0"/>
              </a:spcAft>
              <a:buClr>
                <a:schemeClr val="accent1"/>
              </a:buClr>
              <a:buFont typeface="Wingdings" pitchFamily="2" charset="2"/>
              <a:buNone/>
              <a:defRPr sz="1500">
                <a:solidFill>
                  <a:schemeClr val="tx1"/>
                </a:solidFill>
                <a:latin typeface="+mn-lt"/>
                <a:cs typeface="+mn-cs"/>
              </a:defRPr>
            </a:lvl6pPr>
            <a:lvl7pPr marL="2057400" indent="0" algn="ctr" rtl="0" eaLnBrk="1" fontAlgn="base" hangingPunct="1">
              <a:spcBef>
                <a:spcPct val="20000"/>
              </a:spcBef>
              <a:spcAft>
                <a:spcPct val="0"/>
              </a:spcAft>
              <a:buClr>
                <a:schemeClr val="accent1"/>
              </a:buClr>
              <a:buFont typeface="Wingdings" pitchFamily="2" charset="2"/>
              <a:buNone/>
              <a:defRPr sz="1500">
                <a:solidFill>
                  <a:schemeClr val="tx1"/>
                </a:solidFill>
                <a:latin typeface="+mn-lt"/>
                <a:cs typeface="+mn-cs"/>
              </a:defRPr>
            </a:lvl7pPr>
            <a:lvl8pPr marL="2400300" indent="0" algn="ctr" rtl="0" eaLnBrk="1" fontAlgn="base" hangingPunct="1">
              <a:spcBef>
                <a:spcPct val="20000"/>
              </a:spcBef>
              <a:spcAft>
                <a:spcPct val="0"/>
              </a:spcAft>
              <a:buClr>
                <a:schemeClr val="accent1"/>
              </a:buClr>
              <a:buFont typeface="Wingdings" pitchFamily="2" charset="2"/>
              <a:buNone/>
              <a:defRPr sz="1500">
                <a:solidFill>
                  <a:schemeClr val="tx1"/>
                </a:solidFill>
                <a:latin typeface="+mn-lt"/>
                <a:cs typeface="+mn-cs"/>
              </a:defRPr>
            </a:lvl8pPr>
            <a:lvl9pPr marL="2743200" indent="0" algn="ctr" rtl="0" eaLnBrk="1" fontAlgn="base" hangingPunct="1">
              <a:spcBef>
                <a:spcPct val="20000"/>
              </a:spcBef>
              <a:spcAft>
                <a:spcPct val="0"/>
              </a:spcAft>
              <a:buClr>
                <a:schemeClr val="accent1"/>
              </a:buClr>
              <a:buFont typeface="Wingdings" pitchFamily="2" charset="2"/>
              <a:buNone/>
              <a:defRPr sz="1500">
                <a:solidFill>
                  <a:schemeClr val="tx1"/>
                </a:solidFill>
                <a:latin typeface="+mn-lt"/>
                <a:cs typeface="+mn-cs"/>
              </a:defRPr>
            </a:lvl9pPr>
          </a:lstStyle>
          <a:p>
            <a:r>
              <a:rPr lang="ro-RO" sz="2000" i="1" kern="0" smtClean="0"/>
              <a:t>Valentina Istrati, head of </a:t>
            </a:r>
            <a:r>
              <a:rPr lang="en-US" sz="2000" i="1" kern="0" smtClean="0"/>
              <a:t>demography statistics and population census division</a:t>
            </a:r>
            <a:endParaRPr lang="ro-RO" sz="2000" i="1" kern="0" smtClean="0"/>
          </a:p>
          <a:p>
            <a:r>
              <a:rPr lang="ro-RO" sz="2000" i="1" kern="0" smtClean="0">
                <a:hlinkClick r:id="rId2"/>
              </a:rPr>
              <a:t>valentina.istrati@statistica.md</a:t>
            </a:r>
            <a:r>
              <a:rPr lang="ro-RO" sz="2000" i="1" kern="0" smtClean="0"/>
              <a:t> </a:t>
            </a:r>
            <a:endParaRPr lang="en-US" sz="2000" i="1" kern="0" dirty="0"/>
          </a:p>
        </p:txBody>
      </p:sp>
      <p:sp>
        <p:nvSpPr>
          <p:cNvPr id="6" name="Rectangle 5"/>
          <p:cNvSpPr/>
          <p:nvPr/>
        </p:nvSpPr>
        <p:spPr>
          <a:xfrm>
            <a:off x="1485900" y="5748825"/>
            <a:ext cx="6172200" cy="369332"/>
          </a:xfrm>
          <a:prstGeom prst="rect">
            <a:avLst/>
          </a:prstGeom>
        </p:spPr>
        <p:txBody>
          <a:bodyPr wrap="square">
            <a:spAutoFit/>
          </a:bodyPr>
          <a:lstStyle/>
          <a:p>
            <a:r>
              <a:rPr lang="en-GB" b="1" dirty="0">
                <a:latin typeface="Times New Roman" panose="02020603050405020304" pitchFamily="18" charset="0"/>
                <a:ea typeface="Times New Roman" panose="02020603050405020304" pitchFamily="18" charset="0"/>
              </a:rPr>
              <a:t>Workshop on Migration Statistics </a:t>
            </a:r>
            <a:r>
              <a:rPr lang="en-GB" dirty="0">
                <a:latin typeface="Times New Roman" panose="02020603050405020304" pitchFamily="18" charset="0"/>
                <a:ea typeface="Times New Roman" panose="02020603050405020304" pitchFamily="18" charset="0"/>
              </a:rPr>
              <a:t>(Minsk, 28‑29 May 2015)</a:t>
            </a:r>
            <a:endParaRPr lang="en-US" dirty="0"/>
          </a:p>
        </p:txBody>
      </p:sp>
    </p:spTree>
    <p:extLst>
      <p:ext uri="{BB962C8B-B14F-4D97-AF65-F5344CB8AC3E}">
        <p14:creationId xmlns:p14="http://schemas.microsoft.com/office/powerpoint/2010/main" val="1492467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bwMode="auto">
          <a:xfrm>
            <a:off x="2195513" y="476250"/>
            <a:ext cx="6491287"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GB" altLang="en-US" sz="2400" dirty="0" smtClean="0"/>
              <a:t>Labour force migration 2012</a:t>
            </a:r>
            <a:endParaRPr lang="ro-RO" altLang="en-US" sz="2400" dirty="0" smtClean="0"/>
          </a:p>
        </p:txBody>
      </p:sp>
      <p:sp>
        <p:nvSpPr>
          <p:cNvPr id="25603" name="Rectangle 3"/>
          <p:cNvSpPr>
            <a:spLocks noGrp="1" noChangeArrowheads="1"/>
          </p:cNvSpPr>
          <p:nvPr>
            <p:ph type="body" idx="4294967295"/>
          </p:nvPr>
        </p:nvSpPr>
        <p:spPr bwMode="auto">
          <a:xfrm>
            <a:off x="468313" y="1412875"/>
            <a:ext cx="8135937" cy="3960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lnSpc>
                <a:spcPct val="80000"/>
              </a:lnSpc>
              <a:buClr>
                <a:schemeClr val="tx1"/>
              </a:buClr>
              <a:buFont typeface="Wingdings" panose="05000000000000000000" pitchFamily="2" charset="2"/>
              <a:buAutoNum type="alphaUcPeriod" startAt="2"/>
            </a:pPr>
            <a:r>
              <a:rPr lang="en-GB" altLang="en-US" sz="2000" i="1" u="sng" smtClean="0"/>
              <a:t>Characteristics during the current/last trip abroad</a:t>
            </a:r>
          </a:p>
          <a:p>
            <a:pPr marL="0" indent="0" eaLnBrk="1" hangingPunct="1">
              <a:lnSpc>
                <a:spcPct val="130000"/>
              </a:lnSpc>
              <a:buClr>
                <a:schemeClr val="tx1"/>
              </a:buClr>
              <a:buFont typeface="Wingdings" panose="05000000000000000000" pitchFamily="2" charset="2"/>
              <a:buNone/>
            </a:pPr>
            <a:endParaRPr lang="en-GB" altLang="en-US" sz="800" smtClean="0"/>
          </a:p>
          <a:p>
            <a:pPr marL="0" indent="0" eaLnBrk="1" hangingPunct="1">
              <a:lnSpc>
                <a:spcPct val="130000"/>
              </a:lnSpc>
              <a:buClr>
                <a:schemeClr val="tx1"/>
              </a:buClr>
              <a:buFont typeface="Wingdings" panose="05000000000000000000" pitchFamily="2" charset="2"/>
              <a:buNone/>
            </a:pPr>
            <a:r>
              <a:rPr lang="en-GB" altLang="en-US" sz="2000" smtClean="0"/>
              <a:t>education and training during current/last trip, kind of education / training, field of study, equivalency of studies sought/received, duration of job search abroad, usual working hours per week, occupation, industry, status in employment, type of labour relations, social protection, wishing recognizing the qualifications, volume of monthly remittances, their main using, including investment in education and training, average monthly earnings, legal status in destination country</a:t>
            </a:r>
            <a:r>
              <a:rPr lang="ru-RU" altLang="en-US" sz="2000" smtClean="0"/>
              <a:t> </a:t>
            </a:r>
            <a:endParaRPr lang="en-US" altLang="en-US" sz="2000" smtClean="0"/>
          </a:p>
        </p:txBody>
      </p:sp>
      <p:sp>
        <p:nvSpPr>
          <p:cNvPr id="25604" name="Rectangle 4"/>
          <p:cNvSpPr>
            <a:spLocks noChangeArrowheads="1"/>
          </p:cNvSpPr>
          <p:nvPr/>
        </p:nvSpPr>
        <p:spPr bwMode="auto">
          <a:xfrm>
            <a:off x="685800" y="59436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20000"/>
              </a:spcBef>
              <a:buClr>
                <a:schemeClr val="accent1"/>
              </a:buClr>
              <a:buFont typeface="Wingdings" panose="05000000000000000000" pitchFamily="2" charset="2"/>
              <a:buNone/>
            </a:pPr>
            <a:r>
              <a:rPr lang="en-US" altLang="en-US" sz="1200" b="1" i="1"/>
              <a:t>UNECE Work Session on Migration Statistics, Geneva, 17-19 October 2012</a:t>
            </a:r>
          </a:p>
        </p:txBody>
      </p:sp>
    </p:spTree>
    <p:extLst>
      <p:ext uri="{BB962C8B-B14F-4D97-AF65-F5344CB8AC3E}">
        <p14:creationId xmlns:p14="http://schemas.microsoft.com/office/powerpoint/2010/main" val="2365895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bwMode="auto">
          <a:xfrm>
            <a:off x="2195513" y="476250"/>
            <a:ext cx="6491287"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GB" altLang="en-US" sz="2400" dirty="0" smtClean="0"/>
              <a:t>Labour force migration 2012</a:t>
            </a:r>
            <a:endParaRPr lang="ro-RO" altLang="en-US" sz="2400" dirty="0" smtClean="0"/>
          </a:p>
        </p:txBody>
      </p:sp>
      <p:sp>
        <p:nvSpPr>
          <p:cNvPr id="26627" name="Rectangle 3"/>
          <p:cNvSpPr>
            <a:spLocks noGrp="1" noChangeArrowheads="1"/>
          </p:cNvSpPr>
          <p:nvPr>
            <p:ph type="body" idx="4294967295"/>
          </p:nvPr>
        </p:nvSpPr>
        <p:spPr bwMode="auto">
          <a:xfrm>
            <a:off x="395288" y="1412875"/>
            <a:ext cx="8208962" cy="4321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lnSpc>
                <a:spcPct val="80000"/>
              </a:lnSpc>
              <a:buClr>
                <a:schemeClr val="tx1"/>
              </a:buClr>
              <a:buFont typeface="Wingdings" panose="05000000000000000000" pitchFamily="2" charset="2"/>
              <a:buAutoNum type="alphaUcPeriod" startAt="3"/>
            </a:pPr>
            <a:r>
              <a:rPr lang="en-GB" altLang="en-US" sz="2000" i="1" u="sng" smtClean="0"/>
              <a:t>Characteristics after return to Moldova</a:t>
            </a:r>
          </a:p>
          <a:p>
            <a:pPr marL="0" indent="0" eaLnBrk="1" hangingPunct="1">
              <a:lnSpc>
                <a:spcPct val="130000"/>
              </a:lnSpc>
              <a:buClr>
                <a:schemeClr val="tx1"/>
              </a:buClr>
              <a:buFont typeface="Wingdings" panose="05000000000000000000" pitchFamily="2" charset="2"/>
              <a:buNone/>
            </a:pPr>
            <a:r>
              <a:rPr lang="en-GB" altLang="en-US" sz="2000" smtClean="0"/>
              <a:t>main reason of returning to Moldova</a:t>
            </a:r>
            <a:endParaRPr lang="en-US" altLang="en-US" sz="2000" smtClean="0"/>
          </a:p>
          <a:p>
            <a:pPr marL="0" indent="0" eaLnBrk="1" hangingPunct="1">
              <a:lnSpc>
                <a:spcPct val="130000"/>
              </a:lnSpc>
              <a:buClr>
                <a:schemeClr val="tx1"/>
              </a:buClr>
              <a:buFont typeface="Wingdings" panose="05000000000000000000" pitchFamily="2" charset="2"/>
              <a:buNone/>
            </a:pPr>
            <a:endParaRPr lang="en-US" altLang="en-US" sz="2000" smtClean="0"/>
          </a:p>
          <a:p>
            <a:pPr marL="0" indent="0" eaLnBrk="1" hangingPunct="1">
              <a:lnSpc>
                <a:spcPct val="130000"/>
              </a:lnSpc>
              <a:buClr>
                <a:schemeClr val="tx1"/>
              </a:buClr>
              <a:buFont typeface="Wingdings" panose="05000000000000000000" pitchFamily="2" charset="2"/>
              <a:buNone/>
            </a:pPr>
            <a:r>
              <a:rPr lang="en-GB" altLang="en-US" sz="2000" i="1" u="sng" smtClean="0"/>
              <a:t>D. Intention to migrate</a:t>
            </a:r>
          </a:p>
          <a:p>
            <a:pPr marL="0" indent="0" eaLnBrk="1" hangingPunct="1">
              <a:lnSpc>
                <a:spcPct val="130000"/>
              </a:lnSpc>
              <a:buClr>
                <a:schemeClr val="tx1"/>
              </a:buClr>
              <a:buFont typeface="Wingdings" panose="05000000000000000000" pitchFamily="2" charset="2"/>
              <a:buNone/>
            </a:pPr>
            <a:r>
              <a:rPr lang="en-GB" altLang="en-US" sz="2000" smtClean="0"/>
              <a:t>intention to migrate, intended place of destination, intended purpose of trip, intention to work, intended duration of trip, concrete plans to undertake travel abroad, networks abroad, training in the last 12 months, type of training attend, field (subject) of study, some general information regarding respondents knowledge about legal ways to migrate for work</a:t>
            </a:r>
            <a:r>
              <a:rPr lang="ru-RU" altLang="en-US" sz="2000" smtClean="0"/>
              <a:t> </a:t>
            </a:r>
            <a:endParaRPr lang="en-GB" altLang="en-US" sz="2000" smtClean="0"/>
          </a:p>
        </p:txBody>
      </p:sp>
      <p:sp>
        <p:nvSpPr>
          <p:cNvPr id="26628" name="Rectangle 4"/>
          <p:cNvSpPr>
            <a:spLocks noChangeArrowheads="1"/>
          </p:cNvSpPr>
          <p:nvPr/>
        </p:nvSpPr>
        <p:spPr bwMode="auto">
          <a:xfrm>
            <a:off x="685800" y="59436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20000"/>
              </a:spcBef>
              <a:buClr>
                <a:schemeClr val="accent1"/>
              </a:buClr>
              <a:buFont typeface="Wingdings" panose="05000000000000000000" pitchFamily="2" charset="2"/>
              <a:buNone/>
            </a:pPr>
            <a:r>
              <a:rPr lang="en-US" altLang="en-US" sz="1200" b="1" i="1"/>
              <a:t>UNECE Work Session on Migration Statistics, Geneva, 17-19 October 2012</a:t>
            </a:r>
          </a:p>
        </p:txBody>
      </p:sp>
    </p:spTree>
    <p:extLst>
      <p:ext uri="{BB962C8B-B14F-4D97-AF65-F5344CB8AC3E}">
        <p14:creationId xmlns:p14="http://schemas.microsoft.com/office/powerpoint/2010/main" val="543947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ro-RO" dirty="0" err="1" smtClean="0"/>
              <a:t>Some</a:t>
            </a:r>
            <a:r>
              <a:rPr lang="ro-RO" dirty="0" smtClean="0"/>
              <a:t> </a:t>
            </a:r>
            <a:r>
              <a:rPr lang="ro-RO" dirty="0" err="1" smtClean="0"/>
              <a:t>results</a:t>
            </a:r>
            <a:r>
              <a:rPr lang="ro-RO" dirty="0" smtClean="0"/>
              <a:t> of </a:t>
            </a:r>
            <a:r>
              <a:rPr lang="ro-RO" dirty="0" err="1" smtClean="0"/>
              <a:t>the</a:t>
            </a:r>
            <a:r>
              <a:rPr lang="ro-RO" dirty="0" smtClean="0"/>
              <a:t> </a:t>
            </a:r>
            <a:r>
              <a:rPr lang="ro-RO" dirty="0" err="1" smtClean="0"/>
              <a:t>survey</a:t>
            </a:r>
            <a:endParaRPr lang="en-US" dirty="0"/>
          </a:p>
        </p:txBody>
      </p:sp>
      <p:sp>
        <p:nvSpPr>
          <p:cNvPr id="3" name="Content Placeholder 2"/>
          <p:cNvSpPr>
            <a:spLocks noGrp="1"/>
          </p:cNvSpPr>
          <p:nvPr>
            <p:ph idx="1"/>
          </p:nvPr>
        </p:nvSpPr>
        <p:spPr/>
        <p:txBody>
          <a:bodyPr/>
          <a:lstStyle/>
          <a:p>
            <a:r>
              <a:rPr lang="en-US" sz="1800" dirty="0" smtClean="0"/>
              <a:t>The number of the migrants that at the </a:t>
            </a:r>
            <a:r>
              <a:rPr lang="ro-RO" sz="1800" dirty="0" smtClean="0"/>
              <a:t>m</a:t>
            </a:r>
            <a:r>
              <a:rPr lang="en-US" sz="1800" dirty="0" err="1" smtClean="0"/>
              <a:t>oment</a:t>
            </a:r>
            <a:r>
              <a:rPr lang="en-US" sz="1800" dirty="0" smtClean="0"/>
              <a:t> of the interview were abroad/</a:t>
            </a:r>
            <a:r>
              <a:rPr lang="ro-RO" sz="1800" dirty="0" err="1" smtClean="0"/>
              <a:t>returned</a:t>
            </a:r>
            <a:r>
              <a:rPr lang="en-US" sz="1800" dirty="0" smtClean="0"/>
              <a:t> were 426,9 thousands. Thus every 6th person between the group age 15-64 were affected by the phenomenon of migration</a:t>
            </a:r>
            <a:r>
              <a:rPr lang="ro-RO" sz="1800" dirty="0" smtClean="0"/>
              <a:t>.</a:t>
            </a:r>
            <a:endParaRPr lang="en-US" sz="1800" dirty="0"/>
          </a:p>
        </p:txBody>
      </p:sp>
      <p:graphicFrame>
        <p:nvGraphicFramePr>
          <p:cNvPr id="5" name="Chart 4"/>
          <p:cNvGraphicFramePr>
            <a:graphicFrameLocks/>
          </p:cNvGraphicFramePr>
          <p:nvPr>
            <p:extLst>
              <p:ext uri="{D42A27DB-BD31-4B8C-83A1-F6EECF244321}">
                <p14:modId xmlns:p14="http://schemas.microsoft.com/office/powerpoint/2010/main" val="3778472885"/>
              </p:ext>
            </p:extLst>
          </p:nvPr>
        </p:nvGraphicFramePr>
        <p:xfrm>
          <a:off x="1064712" y="2567836"/>
          <a:ext cx="6397408" cy="37408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4766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en-US" dirty="0" smtClean="0"/>
              <a:t>Distribution of migrants by </a:t>
            </a:r>
            <a:br>
              <a:rPr lang="en-US" dirty="0" smtClean="0"/>
            </a:br>
            <a:r>
              <a:rPr lang="en-US" dirty="0" smtClean="0"/>
              <a:t>country of destination and sex,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9465251"/>
              </p:ext>
            </p:extLst>
          </p:nvPr>
        </p:nvGraphicFramePr>
        <p:xfrm>
          <a:off x="457200" y="1817916"/>
          <a:ext cx="8229600" cy="33375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r>
                        <a:rPr lang="ro-RO" dirty="0" smtClean="0"/>
                        <a:t>Total</a:t>
                      </a:r>
                      <a:endParaRPr lang="en-US" dirty="0"/>
                    </a:p>
                  </a:txBody>
                  <a:tcPr/>
                </a:tc>
                <a:tc>
                  <a:txBody>
                    <a:bodyPr/>
                    <a:lstStyle/>
                    <a:p>
                      <a:r>
                        <a:rPr lang="ro-RO" dirty="0" err="1" smtClean="0"/>
                        <a:t>Men</a:t>
                      </a:r>
                      <a:endParaRPr lang="en-US" dirty="0"/>
                    </a:p>
                  </a:txBody>
                  <a:tcPr/>
                </a:tc>
                <a:tc>
                  <a:txBody>
                    <a:bodyPr/>
                    <a:lstStyle/>
                    <a:p>
                      <a:r>
                        <a:rPr lang="ro-RO" dirty="0" err="1" smtClean="0"/>
                        <a:t>Women</a:t>
                      </a:r>
                      <a:endParaRPr lang="en-US" dirty="0"/>
                    </a:p>
                  </a:txBody>
                  <a:tcPr/>
                </a:tc>
              </a:tr>
              <a:tr h="370840">
                <a:tc>
                  <a:txBody>
                    <a:bodyPr/>
                    <a:lstStyle/>
                    <a:p>
                      <a:r>
                        <a:rPr lang="ro-RO" dirty="0" smtClean="0"/>
                        <a:t>Total</a:t>
                      </a:r>
                      <a:endParaRPr lang="en-US" dirty="0"/>
                    </a:p>
                  </a:txBody>
                  <a:tcPr/>
                </a:tc>
                <a:tc>
                  <a:txBody>
                    <a:bodyPr/>
                    <a:lstStyle/>
                    <a:p>
                      <a:r>
                        <a:rPr lang="ro-RO" dirty="0" smtClean="0"/>
                        <a:t>100,0</a:t>
                      </a:r>
                      <a:endParaRPr lang="en-US" dirty="0"/>
                    </a:p>
                  </a:txBody>
                  <a:tcPr/>
                </a:tc>
                <a:tc>
                  <a:txBody>
                    <a:bodyPr/>
                    <a:lstStyle/>
                    <a:p>
                      <a:r>
                        <a:rPr lang="ro-RO" dirty="0" smtClean="0"/>
                        <a:t>100,0</a:t>
                      </a:r>
                      <a:endParaRPr lang="en-US" dirty="0"/>
                    </a:p>
                  </a:txBody>
                  <a:tcPr/>
                </a:tc>
                <a:tc>
                  <a:txBody>
                    <a:bodyPr/>
                    <a:lstStyle/>
                    <a:p>
                      <a:r>
                        <a:rPr lang="ro-RO" dirty="0" smtClean="0"/>
                        <a:t>100,0</a:t>
                      </a:r>
                      <a:endParaRPr lang="en-US" dirty="0"/>
                    </a:p>
                  </a:txBody>
                  <a:tcPr/>
                </a:tc>
              </a:tr>
              <a:tr h="370840">
                <a:tc>
                  <a:txBody>
                    <a:bodyPr/>
                    <a:lstStyle/>
                    <a:p>
                      <a:r>
                        <a:rPr lang="en-US" noProof="0" dirty="0" smtClean="0"/>
                        <a:t>Russia</a:t>
                      </a:r>
                      <a:endParaRPr lang="en-US" noProof="0" dirty="0"/>
                    </a:p>
                  </a:txBody>
                  <a:tcPr/>
                </a:tc>
                <a:tc>
                  <a:txBody>
                    <a:bodyPr/>
                    <a:lstStyle/>
                    <a:p>
                      <a:r>
                        <a:rPr lang="ro-RO" dirty="0" smtClean="0"/>
                        <a:t>69,2</a:t>
                      </a:r>
                    </a:p>
                  </a:txBody>
                  <a:tcPr/>
                </a:tc>
                <a:tc>
                  <a:txBody>
                    <a:bodyPr/>
                    <a:lstStyle/>
                    <a:p>
                      <a:r>
                        <a:rPr lang="ro-RO" dirty="0" smtClean="0"/>
                        <a:t>81,1</a:t>
                      </a:r>
                      <a:endParaRPr lang="en-US" dirty="0"/>
                    </a:p>
                  </a:txBody>
                  <a:tcPr/>
                </a:tc>
                <a:tc>
                  <a:txBody>
                    <a:bodyPr/>
                    <a:lstStyle/>
                    <a:p>
                      <a:r>
                        <a:rPr lang="ro-RO" dirty="0" smtClean="0"/>
                        <a:t>44,4</a:t>
                      </a:r>
                      <a:endParaRPr lang="en-US" dirty="0"/>
                    </a:p>
                  </a:txBody>
                  <a:tcPr/>
                </a:tc>
              </a:tr>
              <a:tr h="370840">
                <a:tc>
                  <a:txBody>
                    <a:bodyPr/>
                    <a:lstStyle/>
                    <a:p>
                      <a:r>
                        <a:rPr lang="en-US" noProof="0" dirty="0" smtClean="0"/>
                        <a:t>Italy</a:t>
                      </a:r>
                      <a:endParaRPr lang="en-US" noProof="0" dirty="0"/>
                    </a:p>
                  </a:txBody>
                  <a:tcPr/>
                </a:tc>
                <a:tc>
                  <a:txBody>
                    <a:bodyPr/>
                    <a:lstStyle/>
                    <a:p>
                      <a:r>
                        <a:rPr lang="ro-RO" dirty="0" smtClean="0"/>
                        <a:t>14,2</a:t>
                      </a:r>
                      <a:endParaRPr lang="en-US" dirty="0"/>
                    </a:p>
                  </a:txBody>
                  <a:tcPr/>
                </a:tc>
                <a:tc>
                  <a:txBody>
                    <a:bodyPr/>
                    <a:lstStyle/>
                    <a:p>
                      <a:r>
                        <a:rPr lang="ro-RO" dirty="0" smtClean="0"/>
                        <a:t>5,5</a:t>
                      </a:r>
                      <a:endParaRPr lang="en-US" dirty="0"/>
                    </a:p>
                  </a:txBody>
                  <a:tcPr/>
                </a:tc>
                <a:tc>
                  <a:txBody>
                    <a:bodyPr/>
                    <a:lstStyle/>
                    <a:p>
                      <a:r>
                        <a:rPr lang="ro-RO" dirty="0" smtClean="0"/>
                        <a:t>32,3</a:t>
                      </a:r>
                      <a:endParaRPr lang="en-US" dirty="0"/>
                    </a:p>
                  </a:txBody>
                  <a:tcPr/>
                </a:tc>
              </a:tr>
              <a:tr h="370840">
                <a:tc>
                  <a:txBody>
                    <a:bodyPr/>
                    <a:lstStyle/>
                    <a:p>
                      <a:r>
                        <a:rPr lang="en-US" noProof="0" dirty="0" smtClean="0"/>
                        <a:t>Israel</a:t>
                      </a:r>
                      <a:endParaRPr lang="en-US" noProof="0" dirty="0"/>
                    </a:p>
                  </a:txBody>
                  <a:tcPr/>
                </a:tc>
                <a:tc>
                  <a:txBody>
                    <a:bodyPr/>
                    <a:lstStyle/>
                    <a:p>
                      <a:r>
                        <a:rPr lang="ro-RO" dirty="0" smtClean="0"/>
                        <a:t>2,5</a:t>
                      </a:r>
                      <a:endParaRPr lang="en-US" dirty="0"/>
                    </a:p>
                  </a:txBody>
                  <a:tcPr/>
                </a:tc>
                <a:tc>
                  <a:txBody>
                    <a:bodyPr/>
                    <a:lstStyle/>
                    <a:p>
                      <a:r>
                        <a:rPr lang="ro-RO" dirty="0" smtClean="0"/>
                        <a:t>0,7</a:t>
                      </a:r>
                      <a:endParaRPr lang="en-US" dirty="0"/>
                    </a:p>
                  </a:txBody>
                  <a:tcPr/>
                </a:tc>
                <a:tc>
                  <a:txBody>
                    <a:bodyPr/>
                    <a:lstStyle/>
                    <a:p>
                      <a:r>
                        <a:rPr lang="ro-RO" dirty="0" smtClean="0"/>
                        <a:t>6,3</a:t>
                      </a:r>
                      <a:endParaRPr lang="en-US" dirty="0"/>
                    </a:p>
                  </a:txBody>
                  <a:tcPr/>
                </a:tc>
              </a:tr>
              <a:tr h="370840">
                <a:tc>
                  <a:txBody>
                    <a:bodyPr/>
                    <a:lstStyle/>
                    <a:p>
                      <a:r>
                        <a:rPr lang="en-US" noProof="0" dirty="0" smtClean="0"/>
                        <a:t>France</a:t>
                      </a:r>
                      <a:endParaRPr lang="en-US" noProof="0" dirty="0"/>
                    </a:p>
                  </a:txBody>
                  <a:tcPr/>
                </a:tc>
                <a:tc>
                  <a:txBody>
                    <a:bodyPr/>
                    <a:lstStyle/>
                    <a:p>
                      <a:r>
                        <a:rPr lang="ro-RO" dirty="0" smtClean="0"/>
                        <a:t>2,3</a:t>
                      </a:r>
                      <a:endParaRPr lang="en-US" dirty="0"/>
                    </a:p>
                  </a:txBody>
                  <a:tcPr/>
                </a:tc>
                <a:tc>
                  <a:txBody>
                    <a:bodyPr/>
                    <a:lstStyle/>
                    <a:p>
                      <a:r>
                        <a:rPr lang="ro-RO" dirty="0" smtClean="0"/>
                        <a:t>2,4</a:t>
                      </a:r>
                      <a:endParaRPr lang="en-US" dirty="0"/>
                    </a:p>
                  </a:txBody>
                  <a:tcPr/>
                </a:tc>
                <a:tc>
                  <a:txBody>
                    <a:bodyPr/>
                    <a:lstStyle/>
                    <a:p>
                      <a:r>
                        <a:rPr lang="ro-RO" dirty="0" smtClean="0"/>
                        <a:t>2,2</a:t>
                      </a:r>
                      <a:endParaRPr lang="en-US" dirty="0"/>
                    </a:p>
                  </a:txBody>
                  <a:tcPr/>
                </a:tc>
              </a:tr>
              <a:tr h="370840">
                <a:tc>
                  <a:txBody>
                    <a:bodyPr/>
                    <a:lstStyle/>
                    <a:p>
                      <a:r>
                        <a:rPr lang="en-US" noProof="0" dirty="0" smtClean="0"/>
                        <a:t>Turkey</a:t>
                      </a:r>
                      <a:endParaRPr lang="en-US" noProof="0" dirty="0"/>
                    </a:p>
                  </a:txBody>
                  <a:tcPr/>
                </a:tc>
                <a:tc>
                  <a:txBody>
                    <a:bodyPr/>
                    <a:lstStyle/>
                    <a:p>
                      <a:r>
                        <a:rPr lang="ro-RO" dirty="0" smtClean="0"/>
                        <a:t>2,1</a:t>
                      </a:r>
                      <a:endParaRPr lang="en-US" dirty="0"/>
                    </a:p>
                  </a:txBody>
                  <a:tcPr/>
                </a:tc>
                <a:tc>
                  <a:txBody>
                    <a:bodyPr/>
                    <a:lstStyle/>
                    <a:p>
                      <a:r>
                        <a:rPr lang="ro-RO" dirty="0" smtClean="0"/>
                        <a:t>0,4</a:t>
                      </a:r>
                      <a:endParaRPr lang="en-US" dirty="0"/>
                    </a:p>
                  </a:txBody>
                  <a:tcPr/>
                </a:tc>
                <a:tc>
                  <a:txBody>
                    <a:bodyPr/>
                    <a:lstStyle/>
                    <a:p>
                      <a:r>
                        <a:rPr lang="ro-RO" dirty="0" smtClean="0"/>
                        <a:t>5,7</a:t>
                      </a:r>
                      <a:endParaRPr lang="en-US" dirty="0"/>
                    </a:p>
                  </a:txBody>
                  <a:tcPr/>
                </a:tc>
              </a:tr>
              <a:tr h="370840">
                <a:tc>
                  <a:txBody>
                    <a:bodyPr/>
                    <a:lstStyle/>
                    <a:p>
                      <a:r>
                        <a:rPr lang="en-US" noProof="0" dirty="0" smtClean="0"/>
                        <a:t>Ukraine</a:t>
                      </a:r>
                      <a:endParaRPr lang="en-US" noProof="0" dirty="0"/>
                    </a:p>
                  </a:txBody>
                  <a:tcPr/>
                </a:tc>
                <a:tc>
                  <a:txBody>
                    <a:bodyPr/>
                    <a:lstStyle/>
                    <a:p>
                      <a:r>
                        <a:rPr lang="ro-RO" dirty="0" smtClean="0"/>
                        <a:t>1,7</a:t>
                      </a:r>
                      <a:endParaRPr lang="en-US" dirty="0"/>
                    </a:p>
                  </a:txBody>
                  <a:tcPr/>
                </a:tc>
                <a:tc>
                  <a:txBody>
                    <a:bodyPr/>
                    <a:lstStyle/>
                    <a:p>
                      <a:r>
                        <a:rPr lang="ro-RO" dirty="0" smtClean="0"/>
                        <a:t>2,0</a:t>
                      </a:r>
                      <a:endParaRPr lang="en-US" dirty="0"/>
                    </a:p>
                  </a:txBody>
                  <a:tcPr/>
                </a:tc>
                <a:tc>
                  <a:txBody>
                    <a:bodyPr/>
                    <a:lstStyle/>
                    <a:p>
                      <a:r>
                        <a:rPr lang="ro-RO" dirty="0" smtClean="0"/>
                        <a:t>1,1</a:t>
                      </a:r>
                      <a:endParaRPr lang="en-US" dirty="0"/>
                    </a:p>
                  </a:txBody>
                  <a:tcPr/>
                </a:tc>
              </a:tr>
              <a:tr h="370840">
                <a:tc>
                  <a:txBody>
                    <a:bodyPr/>
                    <a:lstStyle/>
                    <a:p>
                      <a:r>
                        <a:rPr lang="en-US" noProof="0" dirty="0" smtClean="0"/>
                        <a:t>Other countries</a:t>
                      </a:r>
                      <a:endParaRPr lang="en-US" noProof="0" dirty="0"/>
                    </a:p>
                  </a:txBody>
                  <a:tcPr/>
                </a:tc>
                <a:tc>
                  <a:txBody>
                    <a:bodyPr/>
                    <a:lstStyle/>
                    <a:p>
                      <a:r>
                        <a:rPr lang="ro-RO" dirty="0" smtClean="0"/>
                        <a:t>8,0</a:t>
                      </a:r>
                      <a:endParaRPr lang="en-US" dirty="0"/>
                    </a:p>
                  </a:txBody>
                  <a:tcPr/>
                </a:tc>
                <a:tc>
                  <a:txBody>
                    <a:bodyPr/>
                    <a:lstStyle/>
                    <a:p>
                      <a:r>
                        <a:rPr lang="ro-RO" dirty="0" smtClean="0"/>
                        <a:t>7,9</a:t>
                      </a:r>
                      <a:endParaRPr lang="en-US" dirty="0"/>
                    </a:p>
                  </a:txBody>
                  <a:tcPr/>
                </a:tc>
                <a:tc>
                  <a:txBody>
                    <a:bodyPr/>
                    <a:lstStyle/>
                    <a:p>
                      <a:r>
                        <a:rPr lang="ro-RO" dirty="0" smtClean="0"/>
                        <a:t>8,0</a:t>
                      </a:r>
                      <a:endParaRPr lang="en-US" dirty="0"/>
                    </a:p>
                  </a:txBody>
                  <a:tcPr/>
                </a:tc>
              </a:tr>
            </a:tbl>
          </a:graphicData>
        </a:graphic>
      </p:graphicFrame>
    </p:spTree>
    <p:extLst>
      <p:ext uri="{BB962C8B-B14F-4D97-AF65-F5344CB8AC3E}">
        <p14:creationId xmlns:p14="http://schemas.microsoft.com/office/powerpoint/2010/main" val="860536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Distribution of migrants  </a:t>
            </a:r>
            <a:br>
              <a:rPr lang="en-US" dirty="0" smtClean="0"/>
            </a:br>
            <a:r>
              <a:rPr lang="en-US" dirty="0" smtClean="0"/>
              <a:t>by sex and areas, %</a:t>
            </a:r>
            <a:endParaRPr lang="en-US" dirty="0"/>
          </a:p>
        </p:txBody>
      </p:sp>
      <p:graphicFrame>
        <p:nvGraphicFramePr>
          <p:cNvPr id="5" name="Chart 4"/>
          <p:cNvGraphicFramePr>
            <a:graphicFrameLocks noChangeAspect="1"/>
          </p:cNvGraphicFramePr>
          <p:nvPr>
            <p:extLst>
              <p:ext uri="{D42A27DB-BD31-4B8C-83A1-F6EECF244321}">
                <p14:modId xmlns:p14="http://schemas.microsoft.com/office/powerpoint/2010/main" val="4019502634"/>
              </p:ext>
            </p:extLst>
          </p:nvPr>
        </p:nvGraphicFramePr>
        <p:xfrm>
          <a:off x="158527" y="1914821"/>
          <a:ext cx="4293158" cy="3196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694229857"/>
              </p:ext>
            </p:extLst>
          </p:nvPr>
        </p:nvGraphicFramePr>
        <p:xfrm>
          <a:off x="4824663" y="1913021"/>
          <a:ext cx="4078705"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2390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r>
              <a:rPr lang="en-US" dirty="0"/>
              <a:t>Household Budget Surveys </a:t>
            </a:r>
          </a:p>
        </p:txBody>
      </p:sp>
      <p:sp>
        <p:nvSpPr>
          <p:cNvPr id="3" name="Content Placeholder 2"/>
          <p:cNvSpPr>
            <a:spLocks noGrp="1"/>
          </p:cNvSpPr>
          <p:nvPr>
            <p:ph idx="1"/>
          </p:nvPr>
        </p:nvSpPr>
        <p:spPr>
          <a:xfrm>
            <a:off x="457200" y="1494678"/>
            <a:ext cx="8229600" cy="4525963"/>
          </a:xfrm>
        </p:spPr>
        <p:txBody>
          <a:bodyPr/>
          <a:lstStyle/>
          <a:p>
            <a:pPr>
              <a:lnSpc>
                <a:spcPct val="130000"/>
              </a:lnSpc>
            </a:pPr>
            <a:r>
              <a:rPr lang="en-US" sz="2000" dirty="0"/>
              <a:t>The main objective of the HBS is to determine people’s level of life through </a:t>
            </a:r>
            <a:endParaRPr lang="ro-RO" sz="2000" dirty="0" smtClean="0"/>
          </a:p>
          <a:p>
            <a:pPr lvl="1">
              <a:lnSpc>
                <a:spcPct val="130000"/>
              </a:lnSpc>
            </a:pPr>
            <a:r>
              <a:rPr lang="en-US" sz="1625" dirty="0" smtClean="0"/>
              <a:t>incomes</a:t>
            </a:r>
            <a:r>
              <a:rPr lang="en-US" sz="1625" dirty="0"/>
              <a:t>, </a:t>
            </a:r>
            <a:endParaRPr lang="ro-RO" sz="1625" dirty="0" smtClean="0"/>
          </a:p>
          <a:p>
            <a:pPr lvl="1">
              <a:lnSpc>
                <a:spcPct val="130000"/>
              </a:lnSpc>
            </a:pPr>
            <a:r>
              <a:rPr lang="en-US" sz="1625" dirty="0" smtClean="0"/>
              <a:t>expenses</a:t>
            </a:r>
            <a:r>
              <a:rPr lang="en-US" sz="1625" dirty="0"/>
              <a:t>, </a:t>
            </a:r>
            <a:endParaRPr lang="ro-RO" sz="1625" dirty="0" smtClean="0"/>
          </a:p>
          <a:p>
            <a:pPr lvl="1">
              <a:lnSpc>
                <a:spcPct val="130000"/>
              </a:lnSpc>
            </a:pPr>
            <a:r>
              <a:rPr lang="en-US" sz="1625" dirty="0" smtClean="0"/>
              <a:t>consumption</a:t>
            </a:r>
            <a:r>
              <a:rPr lang="en-US" sz="1625" dirty="0"/>
              <a:t>, </a:t>
            </a:r>
            <a:endParaRPr lang="ro-RO" sz="1625" dirty="0" smtClean="0"/>
          </a:p>
          <a:p>
            <a:pPr lvl="1">
              <a:lnSpc>
                <a:spcPct val="130000"/>
              </a:lnSpc>
            </a:pPr>
            <a:r>
              <a:rPr lang="en-US" sz="1625" dirty="0" smtClean="0"/>
              <a:t>living conditions</a:t>
            </a:r>
            <a:endParaRPr lang="ro-RO" sz="1625" dirty="0" smtClean="0"/>
          </a:p>
          <a:p>
            <a:pPr lvl="1">
              <a:lnSpc>
                <a:spcPct val="130000"/>
              </a:lnSpc>
            </a:pPr>
            <a:r>
              <a:rPr lang="en-US" sz="1625" dirty="0" smtClean="0"/>
              <a:t>and </a:t>
            </a:r>
            <a:r>
              <a:rPr lang="en-US" sz="1625" dirty="0"/>
              <a:t>other indicators from a multi-aspect perspective. </a:t>
            </a:r>
            <a:endParaRPr lang="ro-RO" sz="1625" dirty="0" smtClean="0"/>
          </a:p>
          <a:p>
            <a:pPr>
              <a:lnSpc>
                <a:spcPct val="130000"/>
              </a:lnSpc>
            </a:pPr>
            <a:r>
              <a:rPr lang="ro-RO" sz="2000" dirty="0" smtClean="0"/>
              <a:t>The target of the survey </a:t>
            </a:r>
            <a:r>
              <a:rPr lang="en-US" sz="2000" dirty="0" smtClean="0"/>
              <a:t>are all persons from the selected households, including persons temporary absent or absent for a longer period of time, if they keep family relations with the household and participate totally or partially at the household budget </a:t>
            </a:r>
            <a:r>
              <a:rPr lang="en-US" sz="2000" dirty="0" smtClean="0"/>
              <a:t> they belong to.</a:t>
            </a:r>
            <a:endParaRPr lang="en-US" sz="2000" dirty="0"/>
          </a:p>
        </p:txBody>
      </p:sp>
    </p:spTree>
    <p:extLst>
      <p:ext uri="{BB962C8B-B14F-4D97-AF65-F5344CB8AC3E}">
        <p14:creationId xmlns:p14="http://schemas.microsoft.com/office/powerpoint/2010/main" val="3245916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ro-RO" dirty="0" smtClean="0"/>
              <a:t>The </a:t>
            </a:r>
            <a:r>
              <a:rPr lang="ro-RO" dirty="0" err="1" smtClean="0"/>
              <a:t>main</a:t>
            </a:r>
            <a:r>
              <a:rPr lang="ro-RO" dirty="0" smtClean="0"/>
              <a:t> </a:t>
            </a:r>
            <a:r>
              <a:rPr lang="ro-RO" dirty="0" err="1" smtClean="0"/>
              <a:t>indicators</a:t>
            </a:r>
            <a:r>
              <a:rPr lang="ro-RO" dirty="0" smtClean="0"/>
              <a:t> of </a:t>
            </a:r>
            <a:r>
              <a:rPr lang="ro-RO" dirty="0" err="1" smtClean="0"/>
              <a:t>the</a:t>
            </a:r>
            <a:r>
              <a:rPr lang="ro-RO" dirty="0" smtClean="0"/>
              <a:t> HBS</a:t>
            </a:r>
            <a:endParaRPr lang="en-US" dirty="0"/>
          </a:p>
        </p:txBody>
      </p:sp>
      <p:sp>
        <p:nvSpPr>
          <p:cNvPr id="3" name="Content Placeholder 2"/>
          <p:cNvSpPr>
            <a:spLocks noGrp="1"/>
          </p:cNvSpPr>
          <p:nvPr>
            <p:ph idx="1"/>
          </p:nvPr>
        </p:nvSpPr>
        <p:spPr/>
        <p:txBody>
          <a:bodyPr/>
          <a:lstStyle/>
          <a:p>
            <a:pPr>
              <a:lnSpc>
                <a:spcPct val="130000"/>
              </a:lnSpc>
              <a:buClr>
                <a:schemeClr val="tx1"/>
              </a:buClr>
              <a:buFontTx/>
              <a:buChar char="-"/>
            </a:pPr>
            <a:r>
              <a:rPr lang="en-US" altLang="en-US" sz="2800" dirty="0" smtClean="0"/>
              <a:t>The monthly average income of a person (</a:t>
            </a:r>
            <a:r>
              <a:rPr lang="en-US" sz="2800" dirty="0" smtClean="0"/>
              <a:t>cash and in kind resources</a:t>
            </a:r>
            <a:r>
              <a:rPr lang="en-US" altLang="en-US" sz="2800" dirty="0" smtClean="0"/>
              <a:t>) </a:t>
            </a:r>
          </a:p>
          <a:p>
            <a:pPr>
              <a:lnSpc>
                <a:spcPct val="130000"/>
              </a:lnSpc>
              <a:buClr>
                <a:schemeClr val="tx1"/>
              </a:buClr>
              <a:buFontTx/>
              <a:buChar char="-"/>
            </a:pPr>
            <a:r>
              <a:rPr lang="en-US" altLang="en-US" sz="2800" dirty="0" smtClean="0"/>
              <a:t>The monthly average expenditure per person</a:t>
            </a:r>
          </a:p>
          <a:p>
            <a:pPr>
              <a:lnSpc>
                <a:spcPct val="130000"/>
              </a:lnSpc>
              <a:buClr>
                <a:schemeClr val="tx1"/>
              </a:buClr>
              <a:buFontTx/>
              <a:buChar char="-"/>
            </a:pPr>
            <a:r>
              <a:rPr lang="en-US" altLang="en-US" sz="2800" dirty="0" smtClean="0"/>
              <a:t>The characteristic of the household</a:t>
            </a:r>
          </a:p>
          <a:p>
            <a:pPr>
              <a:lnSpc>
                <a:spcPct val="130000"/>
              </a:lnSpc>
              <a:buClr>
                <a:schemeClr val="tx1"/>
              </a:buClr>
              <a:buFontTx/>
              <a:buChar char="-"/>
            </a:pPr>
            <a:r>
              <a:rPr lang="en-US" altLang="en-US" sz="2800" dirty="0"/>
              <a:t>Living conditions</a:t>
            </a:r>
          </a:p>
          <a:p>
            <a:pPr>
              <a:lnSpc>
                <a:spcPct val="130000"/>
              </a:lnSpc>
              <a:buClr>
                <a:schemeClr val="tx1"/>
              </a:buClr>
              <a:buFontTx/>
              <a:buChar char="-"/>
            </a:pPr>
            <a:r>
              <a:rPr lang="ro-RO" altLang="en-US" sz="2800" dirty="0" smtClean="0"/>
              <a:t>P</a:t>
            </a:r>
            <a:r>
              <a:rPr lang="en-US" altLang="en-US" sz="2800" dirty="0" err="1" smtClean="0"/>
              <a:t>overty</a:t>
            </a:r>
            <a:r>
              <a:rPr lang="en-US" altLang="en-US" sz="2800" dirty="0" smtClean="0"/>
              <a:t> </a:t>
            </a:r>
            <a:r>
              <a:rPr lang="en-US" altLang="en-US" sz="2800" dirty="0"/>
              <a:t>indicators</a:t>
            </a:r>
          </a:p>
        </p:txBody>
      </p:sp>
    </p:spTree>
    <p:extLst>
      <p:ext uri="{BB962C8B-B14F-4D97-AF65-F5344CB8AC3E}">
        <p14:creationId xmlns:p14="http://schemas.microsoft.com/office/powerpoint/2010/main" val="1443775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745032861"/>
              </p:ext>
            </p:extLst>
          </p:nvPr>
        </p:nvGraphicFramePr>
        <p:xfrm>
          <a:off x="100208" y="184759"/>
          <a:ext cx="8943585" cy="64884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389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1849758"/>
              </p:ext>
            </p:extLst>
          </p:nvPr>
        </p:nvGraphicFramePr>
        <p:xfrm>
          <a:off x="122129" y="218097"/>
          <a:ext cx="8899742" cy="64218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8127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45534522"/>
              </p:ext>
            </p:extLst>
          </p:nvPr>
        </p:nvGraphicFramePr>
        <p:xfrm>
          <a:off x="153444" y="294297"/>
          <a:ext cx="8837113" cy="6269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305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Households surveys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77708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4015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1064372"/>
              </p:ext>
            </p:extLst>
          </p:nvPr>
        </p:nvGraphicFramePr>
        <p:xfrm>
          <a:off x="244256" y="208474"/>
          <a:ext cx="8774483" cy="64410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3591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ro-RO" sz="2000" i="1" dirty="0" smtClean="0">
                <a:solidFill>
                  <a:schemeClr val="accent5">
                    <a:lumMod val="50000"/>
                  </a:schemeClr>
                </a:solidFill>
              </a:rPr>
              <a:t>THANK YOU FOR YOUR ATTENTION</a:t>
            </a:r>
            <a:endParaRPr lang="en-US" sz="2000" i="1" dirty="0">
              <a:solidFill>
                <a:schemeClr val="accent5">
                  <a:lumMod val="50000"/>
                </a:schemeClr>
              </a:solidFill>
            </a:endParaRPr>
          </a:p>
        </p:txBody>
      </p:sp>
      <p:sp>
        <p:nvSpPr>
          <p:cNvPr id="6" name="Text Placeholder 5"/>
          <p:cNvSpPr>
            <a:spLocks noGrp="1"/>
          </p:cNvSpPr>
          <p:nvPr>
            <p:ph type="body" sz="half" idx="2"/>
          </p:nvPr>
        </p:nvSpPr>
        <p:spPr/>
        <p:txBody>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1938" y="259306"/>
            <a:ext cx="3467100" cy="4660900"/>
          </a:xfrm>
          <a:prstGeom prst="rect">
            <a:avLst/>
          </a:prstGeom>
        </p:spPr>
      </p:pic>
    </p:spTree>
    <p:extLst>
      <p:ext uri="{BB962C8B-B14F-4D97-AF65-F5344CB8AC3E}">
        <p14:creationId xmlns:p14="http://schemas.microsoft.com/office/powerpoint/2010/main" val="798457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bwMode="auto">
          <a:xfrm>
            <a:off x="2195513" y="260350"/>
            <a:ext cx="6491287" cy="8651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GB" altLang="en-US" sz="2400" dirty="0" smtClean="0"/>
              <a:t>Labour force migration, 4</a:t>
            </a:r>
            <a:r>
              <a:rPr lang="en-GB" altLang="en-US" sz="2400" baseline="30000" dirty="0" smtClean="0"/>
              <a:t>th</a:t>
            </a:r>
            <a:r>
              <a:rPr lang="en-GB" altLang="en-US" sz="2400" dirty="0" smtClean="0"/>
              <a:t> quarter 2012</a:t>
            </a:r>
            <a:br>
              <a:rPr lang="en-GB" altLang="en-US" sz="2400" dirty="0" smtClean="0"/>
            </a:br>
            <a:r>
              <a:rPr lang="en-GB" altLang="en-US" sz="2400" dirty="0" smtClean="0"/>
              <a:t> (ad-hoc module to LFS)</a:t>
            </a:r>
            <a:endParaRPr lang="ro-RO" altLang="en-US" sz="2400" dirty="0" smtClean="0"/>
          </a:p>
        </p:txBody>
      </p:sp>
      <p:sp>
        <p:nvSpPr>
          <p:cNvPr id="18435" name="Rectangle 3"/>
          <p:cNvSpPr>
            <a:spLocks noGrp="1" noChangeArrowheads="1"/>
          </p:cNvSpPr>
          <p:nvPr>
            <p:ph type="body" idx="4294967295"/>
          </p:nvPr>
        </p:nvSpPr>
        <p:spPr bwMode="auto">
          <a:xfrm>
            <a:off x="323850" y="1412875"/>
            <a:ext cx="8280400" cy="3960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Clr>
                <a:schemeClr val="tx1"/>
              </a:buClr>
              <a:buFont typeface="Wingdings" panose="05000000000000000000" pitchFamily="2" charset="2"/>
              <a:buNone/>
              <a:tabLst>
                <a:tab pos="0" algn="l"/>
              </a:tabLst>
            </a:pPr>
            <a:r>
              <a:rPr lang="en-US" altLang="en-US" sz="2400" i="1" u="sng" smtClean="0"/>
              <a:t>Technical assistance</a:t>
            </a:r>
          </a:p>
          <a:p>
            <a:pPr marL="0" indent="0" eaLnBrk="1" hangingPunct="1">
              <a:buClr>
                <a:schemeClr val="tx1"/>
              </a:buClr>
              <a:buFont typeface="Wingdings" panose="05000000000000000000" pitchFamily="2" charset="2"/>
              <a:buNone/>
              <a:tabLst>
                <a:tab pos="0" algn="l"/>
              </a:tabLst>
            </a:pPr>
            <a:endParaRPr lang="ru-RU" altLang="en-US" sz="800" i="1" u="sng" smtClean="0"/>
          </a:p>
          <a:p>
            <a:pPr marL="0" indent="0" eaLnBrk="1" hangingPunct="1">
              <a:lnSpc>
                <a:spcPct val="150000"/>
              </a:lnSpc>
              <a:buClr>
                <a:schemeClr val="tx1"/>
              </a:buClr>
              <a:buFont typeface="Wingdings" panose="05000000000000000000" pitchFamily="2" charset="2"/>
              <a:buChar char="Ø"/>
              <a:tabLst>
                <a:tab pos="0" algn="l"/>
              </a:tabLst>
            </a:pPr>
            <a:r>
              <a:rPr lang="en-GB" altLang="en-US" sz="2400" smtClean="0"/>
              <a:t>ILO Project “Effective Governance of Labour Migration and its Skills Dimensions”</a:t>
            </a:r>
          </a:p>
          <a:p>
            <a:pPr marL="0" indent="0" eaLnBrk="1" hangingPunct="1">
              <a:lnSpc>
                <a:spcPct val="150000"/>
              </a:lnSpc>
              <a:buClr>
                <a:schemeClr val="tx1"/>
              </a:buClr>
              <a:buFont typeface="Wingdings" panose="05000000000000000000" pitchFamily="2" charset="2"/>
              <a:buChar char="Ø"/>
              <a:tabLst>
                <a:tab pos="0" algn="l"/>
              </a:tabLst>
            </a:pPr>
            <a:r>
              <a:rPr lang="en-GB" altLang="en-US" sz="2400" smtClean="0"/>
              <a:t>ILO Department of Statistics</a:t>
            </a:r>
          </a:p>
          <a:p>
            <a:pPr marL="0" indent="0" eaLnBrk="1" hangingPunct="1">
              <a:lnSpc>
                <a:spcPct val="150000"/>
              </a:lnSpc>
              <a:buClr>
                <a:schemeClr val="tx1"/>
              </a:buClr>
              <a:buFont typeface="Wingdings" panose="05000000000000000000" pitchFamily="2" charset="2"/>
              <a:buChar char="Ø"/>
              <a:tabLst>
                <a:tab pos="0" algn="l"/>
              </a:tabLst>
            </a:pPr>
            <a:r>
              <a:rPr lang="en-GB" altLang="en-US" sz="2400" smtClean="0"/>
              <a:t>UN Joint Project “Strengthening the national statistical system of the Republic of Moldova”</a:t>
            </a:r>
          </a:p>
        </p:txBody>
      </p:sp>
      <p:sp>
        <p:nvSpPr>
          <p:cNvPr id="18436" name="Rectangle 4"/>
          <p:cNvSpPr>
            <a:spLocks noChangeArrowheads="1"/>
          </p:cNvSpPr>
          <p:nvPr/>
        </p:nvSpPr>
        <p:spPr bwMode="auto">
          <a:xfrm>
            <a:off x="685800" y="59436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20000"/>
              </a:spcBef>
              <a:buClr>
                <a:schemeClr val="accent1"/>
              </a:buClr>
              <a:buFont typeface="Wingdings" panose="05000000000000000000" pitchFamily="2" charset="2"/>
              <a:buNone/>
            </a:pPr>
            <a:r>
              <a:rPr lang="en-US" altLang="en-US" sz="1200" b="1" i="1"/>
              <a:t>UNECE Work Session on Migration Statistics, Geneva, 17-19 October 2012</a:t>
            </a:r>
          </a:p>
        </p:txBody>
      </p:sp>
    </p:spTree>
    <p:extLst>
      <p:ext uri="{BB962C8B-B14F-4D97-AF65-F5344CB8AC3E}">
        <p14:creationId xmlns:p14="http://schemas.microsoft.com/office/powerpoint/2010/main" val="167753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bwMode="auto">
          <a:xfrm>
            <a:off x="2195513" y="476250"/>
            <a:ext cx="6491287"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GB" altLang="en-US" sz="2400" dirty="0" smtClean="0"/>
              <a:t>Labour force migration 2012</a:t>
            </a:r>
            <a:endParaRPr lang="ro-RO" altLang="en-US" sz="2400" dirty="0" smtClean="0"/>
          </a:p>
        </p:txBody>
      </p:sp>
      <p:sp>
        <p:nvSpPr>
          <p:cNvPr id="19459" name="Rectangle 3"/>
          <p:cNvSpPr>
            <a:spLocks noGrp="1" noChangeArrowheads="1"/>
          </p:cNvSpPr>
          <p:nvPr>
            <p:ph type="body" idx="4294967295"/>
          </p:nvPr>
        </p:nvSpPr>
        <p:spPr bwMode="auto">
          <a:xfrm>
            <a:off x="395288" y="1268413"/>
            <a:ext cx="8208962" cy="4392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nSpc>
                <a:spcPct val="150000"/>
              </a:lnSpc>
              <a:buClr>
                <a:schemeClr val="tx1"/>
              </a:buClr>
              <a:buFont typeface="Wingdings" panose="05000000000000000000" pitchFamily="2" charset="2"/>
              <a:buNone/>
              <a:tabLst>
                <a:tab pos="0" algn="l"/>
              </a:tabLst>
            </a:pPr>
            <a:r>
              <a:rPr lang="en-GB" altLang="en-US" sz="2000" u="sng" smtClean="0"/>
              <a:t>The main goal</a:t>
            </a:r>
            <a:r>
              <a:rPr lang="en-GB" altLang="en-US" sz="2000" smtClean="0"/>
              <a:t> of the module is to provide information on labour migration and its skills dimension (some aspects).</a:t>
            </a:r>
          </a:p>
          <a:p>
            <a:pPr marL="0" indent="0">
              <a:lnSpc>
                <a:spcPct val="150000"/>
              </a:lnSpc>
              <a:buClr>
                <a:schemeClr val="tx1"/>
              </a:buClr>
              <a:buFont typeface="Wingdings" panose="05000000000000000000" pitchFamily="2" charset="2"/>
              <a:buNone/>
              <a:tabLst>
                <a:tab pos="0" algn="l"/>
              </a:tabLst>
            </a:pPr>
            <a:r>
              <a:rPr lang="en-GB" altLang="en-US" sz="2000" u="sng" smtClean="0"/>
              <a:t>The purposes</a:t>
            </a:r>
            <a:r>
              <a:rPr lang="en-GB" altLang="en-US" sz="2000" smtClean="0"/>
              <a:t> are:</a:t>
            </a:r>
          </a:p>
          <a:p>
            <a:pPr marL="0" indent="0">
              <a:lnSpc>
                <a:spcPct val="150000"/>
              </a:lnSpc>
              <a:buClr>
                <a:schemeClr val="tx1"/>
              </a:buClr>
              <a:buFont typeface="Wingdings" panose="05000000000000000000" pitchFamily="2" charset="2"/>
              <a:buChar char="Ø"/>
              <a:tabLst>
                <a:tab pos="0" algn="l"/>
              </a:tabLst>
            </a:pPr>
            <a:r>
              <a:rPr lang="en-GB" altLang="en-US" sz="2000" smtClean="0"/>
              <a:t>Providing information on the skills composition (linked to related characteristics) of migration flow for analysing and evaluation of its (migration) impact on potential of  country skills and competences;</a:t>
            </a:r>
          </a:p>
          <a:p>
            <a:pPr marL="0" indent="0">
              <a:lnSpc>
                <a:spcPct val="150000"/>
              </a:lnSpc>
              <a:buClr>
                <a:schemeClr val="tx1"/>
              </a:buClr>
              <a:buFont typeface="Wingdings" panose="05000000000000000000" pitchFamily="2" charset="2"/>
              <a:buChar char="Ø"/>
              <a:tabLst>
                <a:tab pos="0" algn="l"/>
              </a:tabLst>
            </a:pPr>
            <a:r>
              <a:rPr lang="en-GB" altLang="en-US" sz="2000" smtClean="0"/>
              <a:t>Using the data collected for the design of legal labour migration schemes (to build result-based monitoring and evaluation systems).</a:t>
            </a:r>
          </a:p>
        </p:txBody>
      </p:sp>
      <p:sp>
        <p:nvSpPr>
          <p:cNvPr id="19460" name="Rectangle 4"/>
          <p:cNvSpPr>
            <a:spLocks noChangeArrowheads="1"/>
          </p:cNvSpPr>
          <p:nvPr/>
        </p:nvSpPr>
        <p:spPr bwMode="auto">
          <a:xfrm>
            <a:off x="685800" y="59436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20000"/>
              </a:spcBef>
              <a:buClr>
                <a:schemeClr val="accent1"/>
              </a:buClr>
              <a:buFont typeface="Wingdings" panose="05000000000000000000" pitchFamily="2" charset="2"/>
              <a:buNone/>
            </a:pPr>
            <a:r>
              <a:rPr lang="en-US" altLang="en-US" sz="1200" b="1" i="1"/>
              <a:t>UNECE Work Session on Migration Statistics, Geneva, 17-19 October 2012</a:t>
            </a:r>
          </a:p>
        </p:txBody>
      </p:sp>
    </p:spTree>
    <p:extLst>
      <p:ext uri="{BB962C8B-B14F-4D97-AF65-F5344CB8AC3E}">
        <p14:creationId xmlns:p14="http://schemas.microsoft.com/office/powerpoint/2010/main" val="1803676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bwMode="auto">
          <a:xfrm>
            <a:off x="2124075" y="476250"/>
            <a:ext cx="6481763"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GB" altLang="en-US" sz="2400" dirty="0" smtClean="0"/>
              <a:t>Labour force migration 2012</a:t>
            </a:r>
            <a:endParaRPr lang="ro-RO" altLang="en-US" sz="2400" dirty="0" smtClean="0"/>
          </a:p>
        </p:txBody>
      </p:sp>
      <p:sp>
        <p:nvSpPr>
          <p:cNvPr id="20483" name="Rectangle 4"/>
          <p:cNvSpPr>
            <a:spLocks noChangeArrowheads="1"/>
          </p:cNvSpPr>
          <p:nvPr/>
        </p:nvSpPr>
        <p:spPr bwMode="auto">
          <a:xfrm>
            <a:off x="684213" y="5805488"/>
            <a:ext cx="7848600"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20000"/>
              </a:spcBef>
              <a:buClr>
                <a:schemeClr val="accent1"/>
              </a:buClr>
              <a:buFont typeface="Wingdings" panose="05000000000000000000" pitchFamily="2" charset="2"/>
              <a:buNone/>
            </a:pPr>
            <a:r>
              <a:rPr lang="en-US" altLang="en-US" sz="1200" b="1" i="1"/>
              <a:t>UNECE Work Session on Migration Statistics, Geneva, 17-19 October 2012</a:t>
            </a:r>
          </a:p>
        </p:txBody>
      </p:sp>
      <p:sp>
        <p:nvSpPr>
          <p:cNvPr id="20484" name="Rectangle 7"/>
          <p:cNvSpPr>
            <a:spLocks noGrp="1" noChangeArrowheads="1"/>
          </p:cNvSpPr>
          <p:nvPr>
            <p:ph type="body" idx="4294967295"/>
          </p:nvPr>
        </p:nvSpPr>
        <p:spPr bwMode="auto">
          <a:xfrm>
            <a:off x="107950" y="1628775"/>
            <a:ext cx="8856663" cy="37433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nSpc>
                <a:spcPct val="120000"/>
              </a:lnSpc>
              <a:spcBef>
                <a:spcPct val="0"/>
              </a:spcBef>
              <a:buClrTx/>
              <a:buFontTx/>
              <a:buNone/>
            </a:pPr>
            <a:r>
              <a:rPr lang="en-US" altLang="en-US" sz="2000" i="1" u="sng" smtClean="0"/>
              <a:t>Sample:</a:t>
            </a:r>
            <a:r>
              <a:rPr lang="en-US" altLang="en-US" sz="2000" smtClean="0"/>
              <a:t> </a:t>
            </a:r>
            <a:r>
              <a:rPr lang="en-GB" altLang="en-US" sz="2000" smtClean="0"/>
              <a:t>The sample size is of 12000 households per quarter (LFS sample)</a:t>
            </a:r>
            <a:endParaRPr lang="en-US" altLang="en-US" sz="2000" i="1" u="sng" smtClean="0"/>
          </a:p>
          <a:p>
            <a:pPr marL="0" indent="0">
              <a:lnSpc>
                <a:spcPct val="120000"/>
              </a:lnSpc>
              <a:spcBef>
                <a:spcPct val="0"/>
              </a:spcBef>
              <a:buClrTx/>
              <a:buFontTx/>
              <a:buNone/>
            </a:pPr>
            <a:endParaRPr lang="en-US" altLang="en-US" sz="800" i="1" u="sng" smtClean="0"/>
          </a:p>
          <a:p>
            <a:pPr marL="0" indent="0">
              <a:lnSpc>
                <a:spcPct val="120000"/>
              </a:lnSpc>
              <a:spcBef>
                <a:spcPct val="0"/>
              </a:spcBef>
              <a:buClrTx/>
              <a:buFontTx/>
              <a:buNone/>
            </a:pPr>
            <a:r>
              <a:rPr lang="en-US" altLang="en-US" sz="2000" i="1" u="sng" smtClean="0"/>
              <a:t>Population</a:t>
            </a:r>
            <a:r>
              <a:rPr lang="en-US" altLang="en-US" sz="2000" smtClean="0"/>
              <a:t> Resident population of the country living in private households (at domestic addresses)</a:t>
            </a:r>
          </a:p>
          <a:p>
            <a:pPr marL="0" indent="0">
              <a:lnSpc>
                <a:spcPct val="120000"/>
              </a:lnSpc>
              <a:spcBef>
                <a:spcPct val="0"/>
              </a:spcBef>
              <a:buClrTx/>
              <a:buFontTx/>
              <a:buNone/>
            </a:pPr>
            <a:endParaRPr lang="en-GB" altLang="en-US" sz="800" i="1" u="sng" smtClean="0"/>
          </a:p>
          <a:p>
            <a:pPr marL="0" indent="0">
              <a:lnSpc>
                <a:spcPct val="120000"/>
              </a:lnSpc>
              <a:spcBef>
                <a:spcPct val="0"/>
              </a:spcBef>
              <a:buClrTx/>
              <a:buFontTx/>
              <a:buNone/>
            </a:pPr>
            <a:r>
              <a:rPr lang="en-GB" altLang="en-US" sz="2000" i="1" u="sng" smtClean="0"/>
              <a:t>The target population:</a:t>
            </a:r>
            <a:r>
              <a:rPr lang="en-GB" altLang="en-US" sz="2000" smtClean="0"/>
              <a:t> all members of households aged 15 - 64 years, including a) current and returned migrants, as well b) potential migrants. Different questionnaires are applied for these three categories.</a:t>
            </a:r>
            <a:r>
              <a:rPr lang="ru-RU" altLang="en-US" sz="2000" smtClean="0"/>
              <a:t> </a:t>
            </a:r>
            <a:endParaRPr lang="en-US" altLang="en-US" sz="2000" smtClean="0"/>
          </a:p>
          <a:p>
            <a:pPr marL="0" indent="0">
              <a:lnSpc>
                <a:spcPct val="120000"/>
              </a:lnSpc>
              <a:spcBef>
                <a:spcPct val="0"/>
              </a:spcBef>
              <a:buClrTx/>
              <a:buFontTx/>
              <a:buNone/>
            </a:pPr>
            <a:endParaRPr lang="en-US" altLang="en-US" sz="800" i="1" u="sng" smtClean="0"/>
          </a:p>
          <a:p>
            <a:pPr marL="0" indent="0">
              <a:lnSpc>
                <a:spcPct val="120000"/>
              </a:lnSpc>
              <a:spcBef>
                <a:spcPct val="0"/>
              </a:spcBef>
              <a:buClrTx/>
              <a:buFontTx/>
              <a:buNone/>
            </a:pPr>
            <a:r>
              <a:rPr lang="en-US" altLang="en-US" sz="2000" i="1" u="sng" smtClean="0"/>
              <a:t>Survey tools:</a:t>
            </a:r>
          </a:p>
          <a:p>
            <a:pPr marL="0" indent="0">
              <a:lnSpc>
                <a:spcPct val="120000"/>
              </a:lnSpc>
              <a:spcBef>
                <a:spcPct val="0"/>
              </a:spcBef>
              <a:buClrTx/>
              <a:buFontTx/>
              <a:buNone/>
            </a:pPr>
            <a:r>
              <a:rPr lang="en-GB" altLang="en-US" sz="2000" smtClean="0"/>
              <a:t>Individual Questionnaires for persons aged 15 – 64 years </a:t>
            </a:r>
            <a:endParaRPr lang="ru-RU" altLang="en-US" sz="2000" smtClean="0"/>
          </a:p>
        </p:txBody>
      </p:sp>
    </p:spTree>
    <p:extLst>
      <p:ext uri="{BB962C8B-B14F-4D97-AF65-F5344CB8AC3E}">
        <p14:creationId xmlns:p14="http://schemas.microsoft.com/office/powerpoint/2010/main" val="803207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bwMode="auto">
          <a:xfrm>
            <a:off x="2195513" y="476250"/>
            <a:ext cx="6491287"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GB" altLang="en-US" sz="2400" dirty="0" smtClean="0"/>
              <a:t>Labour force migration 2012</a:t>
            </a:r>
            <a:endParaRPr lang="ro-RO" altLang="en-US" sz="2400" dirty="0" smtClean="0"/>
          </a:p>
        </p:txBody>
      </p:sp>
      <p:sp>
        <p:nvSpPr>
          <p:cNvPr id="21507" name="Rectangle 3"/>
          <p:cNvSpPr>
            <a:spLocks noGrp="1" noChangeArrowheads="1"/>
          </p:cNvSpPr>
          <p:nvPr>
            <p:ph type="body" idx="4294967295"/>
          </p:nvPr>
        </p:nvSpPr>
        <p:spPr bwMode="auto">
          <a:xfrm>
            <a:off x="468313" y="1268413"/>
            <a:ext cx="8208962" cy="4681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66700" indent="-266700" eaLnBrk="1" hangingPunct="1">
              <a:lnSpc>
                <a:spcPct val="80000"/>
              </a:lnSpc>
              <a:buClr>
                <a:schemeClr val="tx1"/>
              </a:buClr>
              <a:buFont typeface="Wingdings" panose="05000000000000000000" pitchFamily="2" charset="2"/>
              <a:buNone/>
            </a:pPr>
            <a:r>
              <a:rPr lang="en-US" altLang="en-US" sz="2400" i="1" u="sng" smtClean="0"/>
              <a:t>Individual Questionnaires:</a:t>
            </a:r>
          </a:p>
          <a:p>
            <a:pPr marL="266700" indent="-266700" eaLnBrk="1" hangingPunct="1">
              <a:lnSpc>
                <a:spcPct val="80000"/>
              </a:lnSpc>
              <a:buClr>
                <a:schemeClr val="tx1"/>
              </a:buClr>
              <a:buFont typeface="Wingdings" panose="05000000000000000000" pitchFamily="2" charset="2"/>
              <a:buNone/>
            </a:pPr>
            <a:endParaRPr lang="en-US" altLang="en-US" sz="800" i="1" u="sng" smtClean="0"/>
          </a:p>
          <a:p>
            <a:pPr marL="266700" indent="-266700" eaLnBrk="1" hangingPunct="1">
              <a:lnSpc>
                <a:spcPct val="120000"/>
              </a:lnSpc>
              <a:buClr>
                <a:schemeClr val="tx1"/>
              </a:buClr>
              <a:buFont typeface="Wingdings" panose="05000000000000000000" pitchFamily="2" charset="2"/>
              <a:buChar char="Ø"/>
            </a:pPr>
            <a:r>
              <a:rPr lang="en-GB" altLang="en-US" sz="2000" smtClean="0"/>
              <a:t>Questionnaire for “absent migrants” (LFM-A) – persons who are absent in the household at the moment of the interview, the reason of absence being “staying abroad” including “</a:t>
            </a:r>
            <a:r>
              <a:rPr lang="en-GB" altLang="en-US" sz="2000" u="sng" smtClean="0"/>
              <a:t>work or looking for a job”</a:t>
            </a:r>
            <a:endParaRPr lang="en-GB" altLang="en-US" sz="2000" smtClean="0"/>
          </a:p>
          <a:p>
            <a:pPr marL="266700" indent="-266700" eaLnBrk="1" hangingPunct="1">
              <a:lnSpc>
                <a:spcPct val="120000"/>
              </a:lnSpc>
              <a:buClr>
                <a:schemeClr val="tx1"/>
              </a:buClr>
              <a:buFont typeface="Wingdings" panose="05000000000000000000" pitchFamily="2" charset="2"/>
              <a:buChar char="Ø"/>
            </a:pPr>
            <a:endParaRPr lang="en-GB" altLang="en-US" sz="800" smtClean="0"/>
          </a:p>
          <a:p>
            <a:pPr marL="266700" indent="-266700" eaLnBrk="1" hangingPunct="1">
              <a:lnSpc>
                <a:spcPct val="120000"/>
              </a:lnSpc>
              <a:buClr>
                <a:schemeClr val="tx1"/>
              </a:buClr>
              <a:buFont typeface="Wingdings" panose="05000000000000000000" pitchFamily="2" charset="2"/>
              <a:buChar char="Ø"/>
            </a:pPr>
            <a:r>
              <a:rPr lang="en-GB" altLang="en-US" sz="2000" smtClean="0"/>
              <a:t>Questionnaire for “returned migrants” (LFM-C) – persons who are in the household at the moment of the interview and who have been abroad during </a:t>
            </a:r>
            <a:r>
              <a:rPr lang="en-GB" altLang="en-US" sz="2000" u="sng" smtClean="0"/>
              <a:t>the last 24 months</a:t>
            </a:r>
            <a:r>
              <a:rPr lang="en-GB" altLang="en-US" sz="2000" smtClean="0"/>
              <a:t> prior to the interview, working or looking for a job</a:t>
            </a:r>
          </a:p>
          <a:p>
            <a:pPr marL="266700" indent="-266700" eaLnBrk="1" hangingPunct="1">
              <a:lnSpc>
                <a:spcPct val="120000"/>
              </a:lnSpc>
              <a:buClr>
                <a:schemeClr val="tx1"/>
              </a:buClr>
              <a:buFont typeface="Wingdings" panose="05000000000000000000" pitchFamily="2" charset="2"/>
              <a:buChar char="Ø"/>
            </a:pPr>
            <a:endParaRPr lang="en-GB" altLang="en-US" sz="800" smtClean="0"/>
          </a:p>
          <a:p>
            <a:pPr marL="266700" indent="-266700" eaLnBrk="1" hangingPunct="1">
              <a:lnSpc>
                <a:spcPct val="120000"/>
              </a:lnSpc>
              <a:buClr>
                <a:schemeClr val="tx1"/>
              </a:buClr>
              <a:buFont typeface="Wingdings" panose="05000000000000000000" pitchFamily="2" charset="2"/>
              <a:buChar char="Ø"/>
            </a:pPr>
            <a:r>
              <a:rPr lang="en-GB" altLang="en-US" sz="2000" smtClean="0"/>
              <a:t>Questionnaire for “potential migrants” (LFM-B)</a:t>
            </a:r>
          </a:p>
        </p:txBody>
      </p:sp>
      <p:sp>
        <p:nvSpPr>
          <p:cNvPr id="21508" name="Rectangle 4"/>
          <p:cNvSpPr>
            <a:spLocks noChangeArrowheads="1"/>
          </p:cNvSpPr>
          <p:nvPr/>
        </p:nvSpPr>
        <p:spPr bwMode="auto">
          <a:xfrm>
            <a:off x="685800" y="59436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20000"/>
              </a:spcBef>
              <a:buClr>
                <a:schemeClr val="accent1"/>
              </a:buClr>
              <a:buFont typeface="Wingdings" panose="05000000000000000000" pitchFamily="2" charset="2"/>
              <a:buNone/>
            </a:pPr>
            <a:r>
              <a:rPr lang="en-US" altLang="en-US" sz="1200" b="1" i="1"/>
              <a:t>UNECE Work Session on Migration Statistics, Geneva, 17-19 October 2012</a:t>
            </a:r>
          </a:p>
        </p:txBody>
      </p:sp>
    </p:spTree>
    <p:extLst>
      <p:ext uri="{BB962C8B-B14F-4D97-AF65-F5344CB8AC3E}">
        <p14:creationId xmlns:p14="http://schemas.microsoft.com/office/powerpoint/2010/main" val="3234414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bwMode="auto">
          <a:xfrm>
            <a:off x="2195513" y="476250"/>
            <a:ext cx="6491287"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GB" altLang="en-US" sz="2400" dirty="0" smtClean="0"/>
              <a:t>Labour force migration 2012</a:t>
            </a:r>
            <a:endParaRPr lang="ro-RO" altLang="en-US" sz="2400" dirty="0" smtClean="0"/>
          </a:p>
        </p:txBody>
      </p:sp>
      <p:sp>
        <p:nvSpPr>
          <p:cNvPr id="22531" name="Rectangle 3"/>
          <p:cNvSpPr>
            <a:spLocks noGrp="1" noChangeArrowheads="1"/>
          </p:cNvSpPr>
          <p:nvPr>
            <p:ph type="body" idx="4294967295"/>
          </p:nvPr>
        </p:nvSpPr>
        <p:spPr bwMode="auto">
          <a:xfrm>
            <a:off x="395288" y="1628775"/>
            <a:ext cx="8208962" cy="3240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Clr>
                <a:schemeClr val="tx1"/>
              </a:buClr>
              <a:buFont typeface="Wingdings" panose="05000000000000000000" pitchFamily="2" charset="2"/>
              <a:buNone/>
            </a:pPr>
            <a:r>
              <a:rPr lang="en-GB" altLang="en-US" sz="2400" i="1" u="sng" smtClean="0"/>
              <a:t>Definition of labour migration in the frame of LFM Survey</a:t>
            </a:r>
            <a:r>
              <a:rPr lang="en-US" altLang="en-US" sz="2400" i="1" u="sng" smtClean="0"/>
              <a:t>:</a:t>
            </a:r>
          </a:p>
          <a:p>
            <a:pPr marL="0" indent="0" eaLnBrk="1" hangingPunct="1">
              <a:buClr>
                <a:schemeClr val="tx1"/>
              </a:buClr>
              <a:buFont typeface="Wingdings" panose="05000000000000000000" pitchFamily="2" charset="2"/>
              <a:buNone/>
            </a:pPr>
            <a:endParaRPr lang="en-GB" altLang="en-US" sz="2400" smtClean="0"/>
          </a:p>
          <a:p>
            <a:pPr marL="0" indent="0" eaLnBrk="1" hangingPunct="1">
              <a:lnSpc>
                <a:spcPct val="130000"/>
              </a:lnSpc>
              <a:buClr>
                <a:schemeClr val="tx1"/>
              </a:buClr>
              <a:buFont typeface="Wingdings" panose="05000000000000000000" pitchFamily="2" charset="2"/>
              <a:buNone/>
            </a:pPr>
            <a:r>
              <a:rPr lang="en-GB" altLang="en-US" sz="2400" smtClean="0"/>
              <a:t>“Migrants”, according to the survey methodology, are considered all persons who are abroad, working or looking for a job, at the moment of the interview or those were abroad during </a:t>
            </a:r>
            <a:r>
              <a:rPr lang="en-GB" altLang="en-US" sz="2400" u="sng" smtClean="0"/>
              <a:t>the last 24 months prior</a:t>
            </a:r>
            <a:r>
              <a:rPr lang="en-GB" altLang="en-US" sz="2400" smtClean="0"/>
              <a:t> to the interview. </a:t>
            </a:r>
            <a:endParaRPr lang="en-US" altLang="en-US" sz="2400" smtClean="0"/>
          </a:p>
        </p:txBody>
      </p:sp>
      <p:sp>
        <p:nvSpPr>
          <p:cNvPr id="22532" name="Rectangle 4"/>
          <p:cNvSpPr>
            <a:spLocks noChangeArrowheads="1"/>
          </p:cNvSpPr>
          <p:nvPr/>
        </p:nvSpPr>
        <p:spPr bwMode="auto">
          <a:xfrm>
            <a:off x="685800" y="59436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20000"/>
              </a:spcBef>
              <a:buClr>
                <a:schemeClr val="accent1"/>
              </a:buClr>
              <a:buFont typeface="Wingdings" panose="05000000000000000000" pitchFamily="2" charset="2"/>
              <a:buNone/>
            </a:pPr>
            <a:r>
              <a:rPr lang="en-US" altLang="en-US" sz="1200" b="1" i="1"/>
              <a:t>UNECE Work Session on Migration Statistics, Geneva, 17-19 October 2012</a:t>
            </a:r>
          </a:p>
        </p:txBody>
      </p:sp>
    </p:spTree>
    <p:extLst>
      <p:ext uri="{BB962C8B-B14F-4D97-AF65-F5344CB8AC3E}">
        <p14:creationId xmlns:p14="http://schemas.microsoft.com/office/powerpoint/2010/main" val="2787826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bwMode="auto">
          <a:xfrm>
            <a:off x="2195513" y="476250"/>
            <a:ext cx="6491287"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GB" altLang="en-US" sz="2400" dirty="0" smtClean="0"/>
              <a:t>Labour force migration 2012</a:t>
            </a:r>
            <a:endParaRPr lang="ro-RO" altLang="en-US" sz="2400" dirty="0" smtClean="0"/>
          </a:p>
        </p:txBody>
      </p:sp>
      <p:sp>
        <p:nvSpPr>
          <p:cNvPr id="23555" name="Rectangle 3"/>
          <p:cNvSpPr>
            <a:spLocks noGrp="1" noChangeArrowheads="1"/>
          </p:cNvSpPr>
          <p:nvPr>
            <p:ph type="body" idx="4294967295"/>
          </p:nvPr>
        </p:nvSpPr>
        <p:spPr bwMode="auto">
          <a:xfrm>
            <a:off x="395288" y="1412875"/>
            <a:ext cx="8353425" cy="424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chemeClr val="tx1"/>
              </a:buClr>
              <a:buFont typeface="Wingdings" panose="05000000000000000000" pitchFamily="2" charset="2"/>
              <a:buNone/>
            </a:pPr>
            <a:r>
              <a:rPr lang="en-GB" altLang="en-US" sz="2400" smtClean="0"/>
              <a:t>The questions in the questionnaires are arranged into four sections, with indications of the target population:</a:t>
            </a:r>
          </a:p>
          <a:p>
            <a:pPr marL="0" indent="0">
              <a:buClr>
                <a:schemeClr val="tx1"/>
              </a:buClr>
              <a:buFont typeface="Wingdings" panose="05000000000000000000" pitchFamily="2" charset="2"/>
              <a:buNone/>
            </a:pPr>
            <a:endParaRPr lang="ru-RU" altLang="en-US" sz="2400" smtClean="0"/>
          </a:p>
          <a:p>
            <a:pPr marL="0" indent="0">
              <a:buClr>
                <a:schemeClr val="tx1"/>
              </a:buClr>
              <a:buFont typeface="Wingdings" panose="05000000000000000000" pitchFamily="2" charset="2"/>
              <a:buNone/>
            </a:pPr>
            <a:r>
              <a:rPr lang="en-GB" altLang="en-US" sz="2400" smtClean="0"/>
              <a:t>A. Characteristics before the current/last trip abroad</a:t>
            </a:r>
            <a:endParaRPr lang="ru-RU" altLang="en-US" sz="2400" smtClean="0"/>
          </a:p>
          <a:p>
            <a:pPr marL="0" indent="0">
              <a:buClr>
                <a:schemeClr val="tx1"/>
              </a:buClr>
              <a:buFont typeface="Wingdings" panose="05000000000000000000" pitchFamily="2" charset="2"/>
              <a:buNone/>
            </a:pPr>
            <a:r>
              <a:rPr lang="en-GB" altLang="en-US" sz="2400" smtClean="0"/>
              <a:t>B. Characteristics during the current/last trip abroad</a:t>
            </a:r>
            <a:endParaRPr lang="ru-RU" altLang="en-US" sz="2400" smtClean="0"/>
          </a:p>
          <a:p>
            <a:pPr marL="0" indent="0">
              <a:buClr>
                <a:schemeClr val="tx1"/>
              </a:buClr>
              <a:buFont typeface="Wingdings" panose="05000000000000000000" pitchFamily="2" charset="2"/>
              <a:buNone/>
            </a:pPr>
            <a:r>
              <a:rPr lang="en-GB" altLang="en-US" sz="2400" smtClean="0"/>
              <a:t>C. Characteristics after return to Moldova</a:t>
            </a:r>
            <a:endParaRPr lang="ru-RU" altLang="en-US" sz="2400" smtClean="0"/>
          </a:p>
          <a:p>
            <a:pPr marL="0" indent="0">
              <a:buClr>
                <a:schemeClr val="tx1"/>
              </a:buClr>
              <a:buFont typeface="Wingdings" panose="05000000000000000000" pitchFamily="2" charset="2"/>
              <a:buNone/>
            </a:pPr>
            <a:r>
              <a:rPr lang="en-GB" altLang="en-US" sz="2400" smtClean="0"/>
              <a:t>D. Intention to migrate</a:t>
            </a:r>
            <a:endParaRPr lang="ru-RU" altLang="en-US" sz="2400" smtClean="0"/>
          </a:p>
          <a:p>
            <a:pPr marL="0" indent="0" eaLnBrk="1" hangingPunct="1">
              <a:buClr>
                <a:schemeClr val="tx1"/>
              </a:buClr>
              <a:buFont typeface="Wingdings" panose="05000000000000000000" pitchFamily="2" charset="2"/>
              <a:buNone/>
            </a:pPr>
            <a:endParaRPr lang="en-US" altLang="en-US" sz="2400" smtClean="0"/>
          </a:p>
        </p:txBody>
      </p:sp>
      <p:sp>
        <p:nvSpPr>
          <p:cNvPr id="23556" name="Rectangle 4"/>
          <p:cNvSpPr>
            <a:spLocks noChangeArrowheads="1"/>
          </p:cNvSpPr>
          <p:nvPr/>
        </p:nvSpPr>
        <p:spPr bwMode="auto">
          <a:xfrm>
            <a:off x="685800" y="59436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20000"/>
              </a:spcBef>
              <a:buClr>
                <a:schemeClr val="accent1"/>
              </a:buClr>
              <a:buFont typeface="Wingdings" panose="05000000000000000000" pitchFamily="2" charset="2"/>
              <a:buNone/>
            </a:pPr>
            <a:r>
              <a:rPr lang="en-US" altLang="en-US" sz="1200" b="1" i="1"/>
              <a:t>UNECE Work Session on Migration Statistics, Geneva, 17-19 October 2012</a:t>
            </a:r>
          </a:p>
        </p:txBody>
      </p:sp>
    </p:spTree>
    <p:extLst>
      <p:ext uri="{BB962C8B-B14F-4D97-AF65-F5344CB8AC3E}">
        <p14:creationId xmlns:p14="http://schemas.microsoft.com/office/powerpoint/2010/main" val="885276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bwMode="auto">
          <a:xfrm>
            <a:off x="2195513" y="476250"/>
            <a:ext cx="6491287"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GB" altLang="en-US" sz="2400" dirty="0" smtClean="0"/>
              <a:t>Labour force migration 2012</a:t>
            </a:r>
            <a:endParaRPr lang="ro-RO" altLang="en-US" sz="2400" dirty="0" smtClean="0"/>
          </a:p>
        </p:txBody>
      </p:sp>
      <p:sp>
        <p:nvSpPr>
          <p:cNvPr id="24579" name="Rectangle 3"/>
          <p:cNvSpPr>
            <a:spLocks noGrp="1" noChangeArrowheads="1"/>
          </p:cNvSpPr>
          <p:nvPr>
            <p:ph type="body" idx="4294967295"/>
          </p:nvPr>
        </p:nvSpPr>
        <p:spPr bwMode="auto">
          <a:xfrm>
            <a:off x="468313" y="1412875"/>
            <a:ext cx="8135937" cy="3960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Clr>
                <a:schemeClr val="tx1"/>
              </a:buClr>
              <a:buFont typeface="Wingdings" panose="05000000000000000000" pitchFamily="2" charset="2"/>
              <a:buAutoNum type="alphaUcPeriod"/>
            </a:pPr>
            <a:r>
              <a:rPr lang="en-GB" altLang="en-US" sz="2000" i="1" u="sng" smtClean="0"/>
              <a:t>Characteristics before the current/last trip abroad (items)</a:t>
            </a:r>
          </a:p>
          <a:p>
            <a:pPr marL="0" indent="0" eaLnBrk="1" hangingPunct="1">
              <a:lnSpc>
                <a:spcPct val="130000"/>
              </a:lnSpc>
              <a:buClr>
                <a:schemeClr val="tx1"/>
              </a:buClr>
              <a:buFont typeface="Wingdings" panose="05000000000000000000" pitchFamily="2" charset="2"/>
              <a:buNone/>
            </a:pPr>
            <a:endParaRPr lang="en-GB" altLang="en-US" sz="800" smtClean="0"/>
          </a:p>
          <a:p>
            <a:pPr marL="0" indent="0" eaLnBrk="1" hangingPunct="1">
              <a:lnSpc>
                <a:spcPct val="130000"/>
              </a:lnSpc>
              <a:buClr>
                <a:schemeClr val="tx1"/>
              </a:buClr>
              <a:buFont typeface="Wingdings" panose="05000000000000000000" pitchFamily="2" charset="2"/>
              <a:buNone/>
            </a:pPr>
            <a:r>
              <a:rPr lang="en-GB" altLang="en-US" sz="2000" smtClean="0"/>
              <a:t>destination country, duration of staying in that country, reasons for trip, educational attainment, field of study, other training before last trip, type of training attended, language proficiency, main activity prior to departure, activity status before current/last trip, job search before current/last trip, duration of job search, occupation of last job, industry of last job, status in employment in last job, reasons for stopping last job, reason to look for work/work abroad, intended industry of work abroad</a:t>
            </a:r>
            <a:endParaRPr lang="en-US" altLang="en-US" sz="2000" smtClean="0"/>
          </a:p>
        </p:txBody>
      </p:sp>
      <p:sp>
        <p:nvSpPr>
          <p:cNvPr id="24580" name="Rectangle 4"/>
          <p:cNvSpPr>
            <a:spLocks noChangeArrowheads="1"/>
          </p:cNvSpPr>
          <p:nvPr/>
        </p:nvSpPr>
        <p:spPr bwMode="auto">
          <a:xfrm>
            <a:off x="685800" y="59436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20000"/>
              </a:spcBef>
              <a:buClr>
                <a:schemeClr val="accent1"/>
              </a:buClr>
              <a:buFont typeface="Wingdings" panose="05000000000000000000" pitchFamily="2" charset="2"/>
              <a:buNone/>
            </a:pPr>
            <a:r>
              <a:rPr lang="en-US" altLang="en-US" sz="1200" b="1" i="1"/>
              <a:t>UNECE Work Session on Migration Statistics, Geneva, 17-19 October 2012</a:t>
            </a:r>
          </a:p>
        </p:txBody>
      </p:sp>
    </p:spTree>
    <p:extLst>
      <p:ext uri="{BB962C8B-B14F-4D97-AF65-F5344CB8AC3E}">
        <p14:creationId xmlns:p14="http://schemas.microsoft.com/office/powerpoint/2010/main" val="3020007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BNS">
  <a:themeElements>
    <a:clrScheme name="Monitorizare_2007_rom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Monitorizare_2007_rom">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nitorizare_2007_rom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Monitorizare_2007_rom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Monitorizare_2007_rom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Monitorizare_2007_rom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Monitorizare_2007_rom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Monitorizare_2007_rom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Monitorizare_2007_rom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Monitorizare_2007_rom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Monitorizare_2007_rom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BNS</Template>
  <TotalTime>456</TotalTime>
  <Words>1226</Words>
  <Application>Microsoft Office PowerPoint</Application>
  <PresentationFormat>Экран (4:3)</PresentationFormat>
  <Paragraphs>136</Paragraphs>
  <Slides>21</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Calibri</vt:lpstr>
      <vt:lpstr>Times New Roman</vt:lpstr>
      <vt:lpstr>Wingdings</vt:lpstr>
      <vt:lpstr>BNS</vt:lpstr>
      <vt:lpstr>Use of sample surveys to measure international migration Experience of the Republic of Moldova</vt:lpstr>
      <vt:lpstr>Households surveys</vt:lpstr>
      <vt:lpstr>Labour force migration, 4th quarter 2012  (ad-hoc module to LFS)</vt:lpstr>
      <vt:lpstr>Labour force migration 2012</vt:lpstr>
      <vt:lpstr>Labour force migration 2012</vt:lpstr>
      <vt:lpstr>Labour force migration 2012</vt:lpstr>
      <vt:lpstr>Labour force migration 2012</vt:lpstr>
      <vt:lpstr>Labour force migration 2012</vt:lpstr>
      <vt:lpstr>Labour force migration 2012</vt:lpstr>
      <vt:lpstr>Labour force migration 2012</vt:lpstr>
      <vt:lpstr>Labour force migration 2012</vt:lpstr>
      <vt:lpstr>Some results of the survey</vt:lpstr>
      <vt:lpstr>Distribution of migrants by  country of destination and sex, %</vt:lpstr>
      <vt:lpstr>Distribution of migrants   by sex and areas, %</vt:lpstr>
      <vt:lpstr>Household Budget Surveys </vt:lpstr>
      <vt:lpstr>The main indicators of the HBS</vt:lpstr>
      <vt:lpstr>Презентация PowerPoint</vt:lpstr>
      <vt:lpstr>Презентация PowerPoint</vt:lpstr>
      <vt:lpstr>Презентация PowerPoint</vt:lpstr>
      <vt:lpstr>Презентация PowerPoint</vt:lpstr>
      <vt:lpstr>THANK YOU FOR YOUR ATTENTION</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ValentinaIstrati</dc:creator>
  <cp:lastModifiedBy>Marketing Sales</cp:lastModifiedBy>
  <cp:revision>26</cp:revision>
  <dcterms:created xsi:type="dcterms:W3CDTF">2015-05-26T11:10:52Z</dcterms:created>
  <dcterms:modified xsi:type="dcterms:W3CDTF">2015-05-29T10:23:32Z</dcterms:modified>
</cp:coreProperties>
</file>