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382" r:id="rId4"/>
    <p:sldId id="403" r:id="rId5"/>
    <p:sldId id="411" r:id="rId6"/>
    <p:sldId id="404" r:id="rId7"/>
    <p:sldId id="405" r:id="rId8"/>
    <p:sldId id="401" r:id="rId9"/>
    <p:sldId id="402" r:id="rId10"/>
    <p:sldId id="414" r:id="rId11"/>
    <p:sldId id="386" r:id="rId12"/>
    <p:sldId id="394" r:id="rId13"/>
    <p:sldId id="396" r:id="rId14"/>
    <p:sldId id="413" r:id="rId15"/>
    <p:sldId id="418" r:id="rId16"/>
    <p:sldId id="398" r:id="rId17"/>
    <p:sldId id="415" r:id="rId18"/>
    <p:sldId id="399" r:id="rId19"/>
    <p:sldId id="417" r:id="rId20"/>
    <p:sldId id="38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ambattista cantisan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0062AC"/>
    <a:srgbClr val="27894F"/>
    <a:srgbClr val="FFFFCC"/>
    <a:srgbClr val="FFE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434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160343593414454E-2"/>
          <c:y val="5.6826710346837402E-2"/>
          <c:w val="0.87475525786549413"/>
          <c:h val="0.62374511626037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graph!$A$4</c:f>
              <c:strCache>
                <c:ptCount val="1"/>
                <c:pt idx="0">
                  <c:v>None or Marginally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graph!$B$3:$E$3</c:f>
              <c:strCache>
                <c:ptCount val="4"/>
                <c:pt idx="0">
                  <c:v>General/
Recent Immigration</c:v>
                </c:pt>
                <c:pt idx="1">
                  <c:v>Recent/
Current Emigration</c:v>
                </c:pt>
                <c:pt idx="2">
                  <c:v>Transfers Sent and Remittances Received</c:v>
                </c:pt>
                <c:pt idx="3">
                  <c:v>All topics</c:v>
                </c:pt>
              </c:strCache>
            </c:strRef>
          </c:cat>
          <c:val>
            <c:numRef>
              <c:f>graph!$B$4:$E$4</c:f>
              <c:numCache>
                <c:formatCode>0%</c:formatCode>
                <c:ptCount val="4"/>
                <c:pt idx="0">
                  <c:v>0.59259259259259256</c:v>
                </c:pt>
                <c:pt idx="1">
                  <c:v>0.40740740740740738</c:v>
                </c:pt>
                <c:pt idx="2">
                  <c:v>0.3214285714285714</c:v>
                </c:pt>
                <c:pt idx="3">
                  <c:v>0.43902439024390244</c:v>
                </c:pt>
              </c:numCache>
            </c:numRef>
          </c:val>
        </c:ser>
        <c:ser>
          <c:idx val="2"/>
          <c:order val="1"/>
          <c:tx>
            <c:strRef>
              <c:f>graph!$A$6</c:f>
              <c:strCache>
                <c:ptCount val="1"/>
                <c:pt idx="0">
                  <c:v>Partially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graph!$B$3:$E$3</c:f>
              <c:strCache>
                <c:ptCount val="4"/>
                <c:pt idx="0">
                  <c:v>General/
Recent Immigration</c:v>
                </c:pt>
                <c:pt idx="1">
                  <c:v>Recent/
Current Emigration</c:v>
                </c:pt>
                <c:pt idx="2">
                  <c:v>Transfers Sent and Remittances Received</c:v>
                </c:pt>
                <c:pt idx="3">
                  <c:v>All topics</c:v>
                </c:pt>
              </c:strCache>
            </c:strRef>
          </c:cat>
          <c:val>
            <c:numRef>
              <c:f>graph!$B$6:$E$6</c:f>
              <c:numCache>
                <c:formatCode>0%</c:formatCode>
                <c:ptCount val="4"/>
                <c:pt idx="0">
                  <c:v>0.22222222222222221</c:v>
                </c:pt>
                <c:pt idx="1">
                  <c:v>0.33333333333333331</c:v>
                </c:pt>
                <c:pt idx="2">
                  <c:v>0.5714285714285714</c:v>
                </c:pt>
                <c:pt idx="3">
                  <c:v>0.37804878048780488</c:v>
                </c:pt>
              </c:numCache>
            </c:numRef>
          </c:val>
        </c:ser>
        <c:ser>
          <c:idx val="3"/>
          <c:order val="2"/>
          <c:tx>
            <c:strRef>
              <c:f>graph!$A$7</c:f>
              <c:strCache>
                <c:ptCount val="1"/>
                <c:pt idx="0">
                  <c:v>Partially/Fully or Fully</c:v>
                </c:pt>
              </c:strCache>
            </c:strRef>
          </c:tx>
          <c:spPr>
            <a:solidFill>
              <a:srgbClr val="0FB15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graph!$B$3:$E$3</c:f>
              <c:strCache>
                <c:ptCount val="4"/>
                <c:pt idx="0">
                  <c:v>General/
Recent Immigration</c:v>
                </c:pt>
                <c:pt idx="1">
                  <c:v>Recent/
Current Emigration</c:v>
                </c:pt>
                <c:pt idx="2">
                  <c:v>Transfers Sent and Remittances Received</c:v>
                </c:pt>
                <c:pt idx="3">
                  <c:v>All topics</c:v>
                </c:pt>
              </c:strCache>
            </c:strRef>
          </c:cat>
          <c:val>
            <c:numRef>
              <c:f>graph!$B$7:$E$7</c:f>
              <c:numCache>
                <c:formatCode>0%</c:formatCode>
                <c:ptCount val="4"/>
                <c:pt idx="0">
                  <c:v>0.18518518518518517</c:v>
                </c:pt>
                <c:pt idx="1">
                  <c:v>0.25925925925925924</c:v>
                </c:pt>
                <c:pt idx="2">
                  <c:v>0.10714285714285714</c:v>
                </c:pt>
                <c:pt idx="3">
                  <c:v>0.18292682926829268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410112"/>
        <c:axId val="102411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graph!$A$5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graph!$B$3:$E$3</c15:sqref>
                        </c15:formulaRef>
                      </c:ext>
                    </c:extLst>
                    <c:strCache>
                      <c:ptCount val="4"/>
                      <c:pt idx="0">
                        <c:v>General/
Recent Immigration</c:v>
                      </c:pt>
                      <c:pt idx="1">
                        <c:v>Recent/
Current Emigration</c:v>
                      </c:pt>
                      <c:pt idx="2">
                        <c:v>Transfers Sent and Remittances Received</c:v>
                      </c:pt>
                      <c:pt idx="3">
                        <c:v>All topics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graph!$B$5:$E$5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graph!$A$8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graph!$B$3:$E$3</c15:sqref>
                        </c15:formulaRef>
                      </c:ext>
                    </c:extLst>
                    <c:strCache>
                      <c:ptCount val="4"/>
                      <c:pt idx="0">
                        <c:v>General/
Recent Immigration</c:v>
                      </c:pt>
                      <c:pt idx="1">
                        <c:v>Recent/
Current Emigration</c:v>
                      </c:pt>
                      <c:pt idx="2">
                        <c:v>Transfers Sent and Remittances Received</c:v>
                      </c:pt>
                      <c:pt idx="3">
                        <c:v>All topics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graph!$B$8:$E$8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0241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11648"/>
        <c:crosses val="autoZero"/>
        <c:auto val="1"/>
        <c:lblAlgn val="ctr"/>
        <c:lblOffset val="100"/>
        <c:noMultiLvlLbl val="0"/>
      </c:catAx>
      <c:valAx>
        <c:axId val="102411648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10112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72147799706855E-2"/>
          <c:y val="0.89745046700997733"/>
          <c:w val="0.87485990387565193"/>
          <c:h val="8.1272943186200042E-2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0.11957</cdr:x>
      <cdr:y>0.70834</cdr:y>
    </cdr:from>
    <cdr:to>
      <cdr:x>0.31522</cdr:x>
      <cdr:y>0.86544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3246692"/>
          <a:ext cx="129614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0.76087</cdr:x>
      <cdr:y>0.70834</cdr:y>
    </cdr:from>
    <cdr:to>
      <cdr:x>0.98913</cdr:x>
      <cdr:y>0.76541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5040560" y="3246692"/>
          <a:ext cx="1512168" cy="2616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Все темы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0.15217</cdr:x>
      <cdr:y>0.91257</cdr:y>
    </cdr:from>
    <cdr:to>
      <cdr:x>0.41175</cdr:x>
      <cdr:y>0.96965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1008112" y="4182796"/>
          <a:ext cx="1719608" cy="2616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Н/д или минимальный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2DE161-2EC7-4904-9A35-AA68B25BDB23}" type="datetimeFigureOut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27E87E-EC2E-4696-ACBB-A99640871A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800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B9555F-2E67-4AB5-808E-DACEE38B6169}" type="datetimeFigureOut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4BC16D-CB1F-4C63-963C-F6A5F8BE76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085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6FFA0-18CC-472F-827C-A2213E7D774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5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9070-B82E-49BF-A0FA-ACED2EA0080E}" type="datetime2">
              <a:rPr lang="en-GB"/>
              <a:pPr>
                <a:defRPr/>
              </a:pPr>
              <a:t>Tuesday, 26 May 2015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A4E9-FED1-4791-812E-BD348090D0C0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8C29-DCB8-49EF-92E7-68CA8EEF51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B508-F8F6-4B50-89C8-ECAA3EAC957A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887C-ED57-4691-A620-7F364F8E06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4F26-8E1E-4EC4-A400-1F9F899C0A42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1AC4-3A75-45D0-BB74-A55352EF6F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4F48-DC0B-420F-B4AE-303F343D89D8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D501-786E-4CD9-99C9-941E9DD083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C0458-3A12-4BE0-968A-D1A9D93F6F7E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1E4B-FF8A-489F-B309-BD5F02681A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AE20-4685-4850-9A38-3D8410C3E23E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A9D7-486F-4C11-A487-94573CB5E0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1DFE-73C2-494A-B1E1-0CF03C7D118C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850CC-5149-433B-B369-4FC8CEB494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53AE-F54E-4890-8DEC-05FFB05858A9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A66-D461-40ED-904E-4D7AAF582F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1DC8-EE49-47BF-89E6-6884C49A74DF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07B9-738F-4CE8-A7F2-F40A5B6CA6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4713-C57D-40CF-9357-E0D9D02CD211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2003-1B3F-409D-9717-F475299D74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79B"/>
            </a:gs>
            <a:gs pos="79000">
              <a:schemeClr val="accent3">
                <a:lumMod val="45000"/>
                <a:lumOff val="55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8AE0C-49B5-4769-8704-32E2DA31A29E}" type="datetime1">
              <a:rPr lang="en-GB"/>
              <a:pPr>
                <a:defRPr/>
              </a:pPr>
              <a:t>26/05/2015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C644F-6015-4578-BC91-054927FE45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8208838" cy="2376809"/>
          </a:xfrm>
        </p:spPr>
        <p:txBody>
          <a:bodyPr/>
          <a:lstStyle/>
          <a:p>
            <a:pPr algn="l"/>
            <a:r>
              <a:rPr lang="ru-RU" b="1" dirty="0" smtClean="0"/>
              <a:t>Сессия</a:t>
            </a:r>
            <a:r>
              <a:rPr lang="en-US" b="1" dirty="0" smtClean="0"/>
              <a:t> 8 – </a:t>
            </a:r>
            <a:r>
              <a:rPr lang="ru-RU" b="1" dirty="0"/>
              <a:t>Инвентаризация выборочных обследований и </a:t>
            </a:r>
            <a:r>
              <a:rPr lang="ru-RU" b="1" dirty="0" smtClean="0"/>
              <a:t>рекомендации </a:t>
            </a:r>
            <a:r>
              <a:rPr lang="ru-RU" b="1" dirty="0"/>
              <a:t>по улучшению </a:t>
            </a:r>
            <a:r>
              <a:rPr lang="ru-RU" b="1" dirty="0" smtClean="0"/>
              <a:t>ситуации в </a:t>
            </a:r>
            <a:r>
              <a:rPr lang="ru-RU" b="1" dirty="0"/>
              <a:t>странах СНГ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3789363"/>
            <a:ext cx="7786688" cy="2038350"/>
          </a:xfrm>
        </p:spPr>
        <p:txBody>
          <a:bodyPr rtlCol="0">
            <a:normAutofit fontScale="85000" lnSpcReduction="20000"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Дж.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Кантизани</a:t>
            </a:r>
            <a:r>
              <a:rPr lang="en-US" sz="2800" b="1" dirty="0">
                <a:solidFill>
                  <a:prstClr val="black"/>
                </a:solidFill>
              </a:rPr>
              <a:t/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Независимый эксперт в области статистических данных</a:t>
            </a:r>
            <a:endParaRPr lang="en-GB" sz="2800" b="1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о народонаселении</a:t>
            </a:r>
            <a:endParaRPr lang="en-US" sz="2800" b="1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endParaRPr lang="en-US" sz="1900" dirty="0">
              <a:solidFill>
                <a:prstClr val="black"/>
              </a:solidFill>
            </a:endParaRP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</a:rPr>
              <a:t>Семинар ЕЭК ООН по миграционной статистике</a:t>
            </a:r>
          </a:p>
          <a:p>
            <a:pPr lvl="0" algn="l" fontAlgn="auto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Минск</a:t>
            </a:r>
            <a:r>
              <a:rPr lang="en-US" sz="2800" dirty="0">
                <a:solidFill>
                  <a:prstClr val="black"/>
                </a:solidFill>
              </a:rPr>
              <a:t>, 28-29 </a:t>
            </a:r>
            <a:r>
              <a:rPr lang="ru-RU" sz="2800" dirty="0">
                <a:solidFill>
                  <a:prstClr val="black"/>
                </a:solidFill>
              </a:rPr>
              <a:t>мая</a:t>
            </a:r>
            <a:r>
              <a:rPr lang="en-US" sz="2800" dirty="0">
                <a:solidFill>
                  <a:prstClr val="black"/>
                </a:solidFill>
              </a:rPr>
              <a:t> 2015</a:t>
            </a:r>
            <a:r>
              <a:rPr lang="ru-RU" sz="2800" dirty="0">
                <a:solidFill>
                  <a:prstClr val="black"/>
                </a:solidFill>
              </a:rPr>
              <a:t> года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1141413"/>
            <a:ext cx="8807896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000" b="1" dirty="0">
                <a:latin typeface="Calibri" pitchFamily="34" charset="0"/>
              </a:rPr>
              <a:t>Приложение Y - Сводные таблицы по темам и содержанию сбора данных </a:t>
            </a:r>
            <a:r>
              <a:rPr lang="ru-RU" altLang="it-IT" sz="2000" b="1" dirty="0" smtClean="0">
                <a:latin typeface="Calibri" pitchFamily="34" charset="0"/>
              </a:rPr>
              <a:t>по миграции </a:t>
            </a:r>
            <a:r>
              <a:rPr lang="ru-RU" altLang="it-IT" sz="2000" b="1" dirty="0">
                <a:latin typeface="Calibri" pitchFamily="34" charset="0"/>
              </a:rPr>
              <a:t>в </a:t>
            </a:r>
            <a:r>
              <a:rPr lang="ru-RU" altLang="it-IT" sz="2000" b="1" dirty="0" smtClean="0">
                <a:latin typeface="Calibri" pitchFamily="34" charset="0"/>
              </a:rPr>
              <a:t>рамках отдельных обследованиях </a:t>
            </a:r>
            <a:r>
              <a:rPr lang="ru-RU" altLang="it-IT" sz="2000" b="1" dirty="0">
                <a:latin typeface="Calibri" pitchFamily="34" charset="0"/>
              </a:rPr>
              <a:t>домашних хозяйств в странах СНГ с 2000 </a:t>
            </a:r>
            <a:r>
              <a:rPr lang="ru-RU" altLang="it-IT" sz="2000" b="1" dirty="0" smtClean="0">
                <a:latin typeface="Calibri" pitchFamily="34" charset="0"/>
              </a:rPr>
              <a:t>года.</a:t>
            </a: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dirty="0">
                <a:latin typeface="Calibri" pitchFamily="34" charset="0"/>
              </a:rPr>
              <a:t>Адаптированный вариант </a:t>
            </a:r>
            <a:r>
              <a:rPr lang="ru-RU" altLang="it-IT" dirty="0" smtClean="0">
                <a:latin typeface="Calibri" pitchFamily="34" charset="0"/>
              </a:rPr>
              <a:t>таблиц РБ-2011, включая  обновление </a:t>
            </a:r>
            <a:r>
              <a:rPr lang="ru-RU" altLang="it-IT" dirty="0">
                <a:solidFill>
                  <a:srgbClr val="000000"/>
                </a:solidFill>
                <a:latin typeface="Calibri" pitchFamily="34" charset="0"/>
              </a:rPr>
              <a:t>НСИ.</a:t>
            </a: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u="sng" dirty="0" smtClean="0">
                <a:latin typeface="Calibri" pitchFamily="34" charset="0"/>
              </a:rPr>
              <a:t>Частичная инвентаризация</a:t>
            </a:r>
            <a:r>
              <a:rPr lang="ru-RU" altLang="it-IT" dirty="0" smtClean="0">
                <a:latin typeface="Calibri" pitchFamily="34" charset="0"/>
              </a:rPr>
              <a:t>.</a:t>
            </a:r>
            <a:endParaRPr lang="ru-RU" altLang="it-IT" dirty="0">
              <a:latin typeface="Calibri" pitchFamily="34" charset="0"/>
            </a:endParaRP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dirty="0">
                <a:latin typeface="Calibri" pitchFamily="34" charset="0"/>
              </a:rPr>
              <a:t>В основном </a:t>
            </a:r>
            <a:r>
              <a:rPr lang="ru-RU" altLang="it-IT" dirty="0" smtClean="0">
                <a:latin typeface="Calibri" pitchFamily="34" charset="0"/>
              </a:rPr>
              <a:t>учитывают результаты </a:t>
            </a:r>
            <a:r>
              <a:rPr lang="ru-RU" altLang="it-IT" u="sng" dirty="0" smtClean="0">
                <a:latin typeface="Calibri" pitchFamily="34" charset="0"/>
              </a:rPr>
              <a:t>обследований </a:t>
            </a:r>
            <a:r>
              <a:rPr lang="ru-RU" altLang="it-IT" u="sng" dirty="0">
                <a:latin typeface="Calibri" pitchFamily="34" charset="0"/>
              </a:rPr>
              <a:t>домашних хозяйств </a:t>
            </a:r>
            <a:r>
              <a:rPr lang="ru-RU" altLang="it-IT" u="sng" dirty="0" smtClean="0">
                <a:latin typeface="Calibri" pitchFamily="34" charset="0"/>
              </a:rPr>
              <a:t>общего характера , проводимых под эгидой Национальных статистических служб</a:t>
            </a:r>
            <a:r>
              <a:rPr lang="ru-RU" altLang="it-IT" dirty="0" smtClean="0">
                <a:latin typeface="Calibri" pitchFamily="34" charset="0"/>
              </a:rPr>
              <a:t>.</a:t>
            </a:r>
            <a:endParaRPr lang="ru-RU" altLang="it-IT" dirty="0">
              <a:solidFill>
                <a:srgbClr val="FF0000"/>
              </a:solidFill>
              <a:latin typeface="Calibri" pitchFamily="34" charset="0"/>
            </a:endParaRP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dirty="0">
                <a:latin typeface="Calibri" pitchFamily="34" charset="0"/>
              </a:rPr>
              <a:t>Также </a:t>
            </a:r>
            <a:r>
              <a:rPr lang="ru-RU" altLang="it-IT" dirty="0" smtClean="0">
                <a:latin typeface="Calibri" pitchFamily="34" charset="0"/>
              </a:rPr>
              <a:t>зависят от </a:t>
            </a:r>
            <a:r>
              <a:rPr lang="ru-RU" altLang="it-IT" dirty="0">
                <a:latin typeface="Calibri" pitchFamily="34" charset="0"/>
              </a:rPr>
              <a:t>сбора данных из </a:t>
            </a:r>
            <a:r>
              <a:rPr lang="ru-RU" altLang="it-IT" u="sng" dirty="0">
                <a:latin typeface="Calibri" pitchFamily="34" charset="0"/>
              </a:rPr>
              <a:t>других источников</a:t>
            </a:r>
            <a:r>
              <a:rPr lang="ru-RU" altLang="it-IT" dirty="0">
                <a:latin typeface="Calibri" pitchFamily="34" charset="0"/>
              </a:rPr>
              <a:t>.</a:t>
            </a: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dirty="0">
                <a:latin typeface="Calibri" pitchFamily="34" charset="0"/>
              </a:rPr>
              <a:t>Таблица 1: последние данные </a:t>
            </a:r>
            <a:r>
              <a:rPr lang="ru-RU" altLang="it-IT" dirty="0" smtClean="0">
                <a:latin typeface="Calibri" pitchFamily="34" charset="0"/>
              </a:rPr>
              <a:t>по миграции в стране </a:t>
            </a:r>
            <a:r>
              <a:rPr lang="ru-RU" altLang="it-IT" dirty="0">
                <a:latin typeface="Calibri" pitchFamily="34" charset="0"/>
              </a:rPr>
              <a:t>+ широкие результаты.</a:t>
            </a:r>
          </a:p>
          <a:p>
            <a:pPr marL="6840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dirty="0" smtClean="0">
                <a:latin typeface="Calibri" pitchFamily="34" charset="0"/>
              </a:rPr>
              <a:t>В Таблицах </a:t>
            </a:r>
            <a:r>
              <a:rPr lang="ru-RU" altLang="it-IT" dirty="0">
                <a:latin typeface="Calibri" pitchFamily="34" charset="0"/>
              </a:rPr>
              <a:t>2 </a:t>
            </a:r>
            <a:r>
              <a:rPr lang="ru-RU" altLang="it-IT" dirty="0" smtClean="0">
                <a:latin typeface="Calibri" pitchFamily="34" charset="0"/>
              </a:rPr>
              <a:t>- </a:t>
            </a:r>
            <a:r>
              <a:rPr lang="ru-RU" altLang="it-IT" dirty="0">
                <a:latin typeface="Calibri" pitchFamily="34" charset="0"/>
              </a:rPr>
              <a:t>7 </a:t>
            </a:r>
            <a:r>
              <a:rPr lang="ru-RU" altLang="it-IT" dirty="0" smtClean="0">
                <a:latin typeface="Calibri" pitchFamily="34" charset="0"/>
              </a:rPr>
              <a:t>представлен охват обследованиями следующих проблематик:</a:t>
            </a:r>
            <a:endParaRPr lang="ru-RU" altLang="it-IT" dirty="0">
              <a:latin typeface="Calibri" pitchFamily="34" charset="0"/>
            </a:endParaRP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Общая иммиграция (идентификация мигрантов, основные данные)</a:t>
            </a: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Недавняя иммиграция (данные о самых последних иммиграциях)</a:t>
            </a: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Недавняя эмиграция (идентификация эмигрантов и продолжительность, данные о самых последних эмиграциях)</a:t>
            </a: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Текущая эмиграция (данные о нынешних эмигрантах, идентификация внутренних эмигрантов)</a:t>
            </a: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Отправка денег бывшим членам или другим лицам</a:t>
            </a:r>
          </a:p>
          <a:p>
            <a:pPr marL="1224000" lvl="2" indent="-457200">
              <a:lnSpc>
                <a:spcPct val="90000"/>
              </a:lnSpc>
              <a:spcBef>
                <a:spcPts val="100"/>
              </a:spcBef>
              <a:buFont typeface="+mj-lt"/>
              <a:buAutoNum type="arabicPeriod" startAt="2"/>
            </a:pPr>
            <a:r>
              <a:rPr lang="ru-RU" altLang="it-IT" sz="1600" b="1" dirty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Получение денег и товаров от бывших членов или других лиц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50000"/>
            </a:pPr>
            <a:r>
              <a:rPr lang="en-GB" altLang="it-IT" sz="2800" dirty="0">
                <a:latin typeface="Calibri" pitchFamily="34" charset="0"/>
              </a:rPr>
              <a:t> </a:t>
            </a: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Обзор выборочных обследований и исследований</a:t>
            </a:r>
            <a:endParaRPr lang="en-GB" altLang="it-IT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247780"/>
            <a:ext cx="2133600" cy="365125"/>
          </a:xfrm>
        </p:spPr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836712"/>
            <a:ext cx="7704856" cy="89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300" b="1" dirty="0" smtClean="0">
                <a:latin typeface="Calibri" pitchFamily="34" charset="0"/>
              </a:rPr>
              <a:t>Выдержка из Приложения </a:t>
            </a:r>
            <a:r>
              <a:rPr lang="en-US" altLang="it-IT" sz="2300" b="1" dirty="0" smtClean="0">
                <a:latin typeface="Calibri" pitchFamily="34" charset="0"/>
              </a:rPr>
              <a:t>Y </a:t>
            </a:r>
            <a:r>
              <a:rPr lang="ru-RU" altLang="it-IT" sz="2300" b="1" dirty="0" smtClean="0">
                <a:latin typeface="Calibri" pitchFamily="34" charset="0"/>
              </a:rPr>
              <a:t>Таблица</a:t>
            </a:r>
            <a:r>
              <a:rPr lang="en-US" altLang="it-IT" sz="2300" b="1" dirty="0" smtClean="0">
                <a:latin typeface="Calibri" pitchFamily="34" charset="0"/>
              </a:rPr>
              <a:t> 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44624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Обзор выборочных обследований и исследований</a:t>
            </a:r>
            <a:endParaRPr lang="en-GB" altLang="it-IT" sz="2800" b="1" dirty="0">
              <a:latin typeface="Calibri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94406"/>
              </p:ext>
            </p:extLst>
          </p:nvPr>
        </p:nvGraphicFramePr>
        <p:xfrm>
          <a:off x="323528" y="1304206"/>
          <a:ext cx="7056782" cy="488975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39018"/>
                <a:gridCol w="952233"/>
                <a:gridCol w="717061"/>
                <a:gridCol w="864096"/>
                <a:gridCol w="1152128"/>
                <a:gridCol w="1080120"/>
                <a:gridCol w="1152126"/>
              </a:tblGrid>
              <a:tr h="2440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Данные обследований выборочных домохозяйств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обследования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выборочных домашних хозяйств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Темы сбора данных</a:t>
                      </a:r>
                      <a:r>
                        <a:rPr lang="en-US" sz="15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800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3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и недавняя иммиграция</a:t>
                      </a:r>
                      <a:r>
                        <a:rPr lang="en-US" sz="1300" b="1" baseline="30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3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и текущая эмиграция</a:t>
                      </a:r>
                      <a:r>
                        <a:rPr lang="en-US" sz="1400" b="1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1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Отправленные трансферты и полученные денежные переводы</a:t>
                      </a:r>
                      <a:r>
                        <a:rPr lang="en-US" sz="1200" b="1" baseline="30000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200" dirty="0">
                        <a:solidFill>
                          <a:srgbClr val="33CC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4027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ILCS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2009-14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ILCS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LFS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IMS 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402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Азербайджан</a:t>
                      </a:r>
                      <a:endParaRPr lang="it-I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5,587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LSMS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2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C00000"/>
                          </a:solidFill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LFS?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Грузия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5,257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2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LFS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Кыргызстан</a:t>
                      </a:r>
                      <a:endParaRPr lang="it-I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HBS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52525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51520" y="6237312"/>
            <a:ext cx="8771384" cy="7848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tabLst>
                <a:tab pos="1666875" algn="l"/>
              </a:tabLst>
            </a:pPr>
            <a:r>
              <a:rPr lang="en-US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Охват тем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П=Полный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Частичный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M=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и 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N=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нет данных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плане </a:t>
            </a:r>
            <a:r>
              <a:rPr lang="ru-RU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идентификации мигрантов и переменных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).   </a:t>
            </a:r>
            <a:r>
              <a:rPr lang="en-US" sz="1000" b="1" dirty="0" smtClean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000" b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Подробнее в следующих таблицах 2 и 3</a:t>
            </a:r>
            <a:r>
              <a:rPr lang="en-US" sz="1000" b="1" dirty="0" smtClean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Подробнее в следующих таблицах 4 и 5</a:t>
            </a:r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0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000" b="1" dirty="0" smtClean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000" b="1" dirty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Подробнее в следующих таблицах 6 и 7</a:t>
            </a:r>
            <a:r>
              <a:rPr lang="en-US" sz="1000" b="1" dirty="0" smtClean="0">
                <a:solidFill>
                  <a:srgbClr val="33CC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000" b="1" dirty="0">
              <a:solidFill>
                <a:srgbClr val="33CC33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LFS</a:t>
            </a:r>
            <a:r>
              <a:rPr lang="en-US" sz="1000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рабочей силы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HBS = </a:t>
            </a:r>
            <a:r>
              <a:rPr lang="ru-RU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бюджетов домашних хозяйств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LSMS = </a:t>
            </a:r>
            <a:r>
              <a:rPr lang="ru-RU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по оценке уровня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жизни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ILCS =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Интегрированное обследование условий жизни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IMS = </a:t>
            </a:r>
            <a:r>
              <a:rPr lang="ru-RU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Интегрированное обследование миграции или другие специализированные обследования по миграции</a:t>
            </a:r>
            <a:r>
              <a:rPr lang="en-US" sz="1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1403648" y="3278808"/>
            <a:ext cx="6048672" cy="864096"/>
          </a:xfrm>
          <a:prstGeom prst="roundRect">
            <a:avLst/>
          </a:prstGeom>
          <a:noFill/>
          <a:ln w="38100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3995936" y="4559759"/>
            <a:ext cx="2232248" cy="318418"/>
          </a:xfrm>
          <a:prstGeom prst="roundRect">
            <a:avLst/>
          </a:prstGeom>
          <a:noFill/>
          <a:ln w="38100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1403648" y="4843055"/>
            <a:ext cx="6048672" cy="296416"/>
          </a:xfrm>
          <a:prstGeom prst="roundRect">
            <a:avLst/>
          </a:prstGeom>
          <a:noFill/>
          <a:ln w="38100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6228184" y="2852490"/>
            <a:ext cx="1116124" cy="12904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16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2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052736"/>
            <a:ext cx="889248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3000" b="1" dirty="0" smtClean="0">
                <a:latin typeface="Calibri" pitchFamily="34" charset="0"/>
              </a:rPr>
              <a:t>Предмет оценки </a:t>
            </a:r>
            <a:r>
              <a:rPr lang="en-US" altLang="it-IT" sz="3000" b="1" dirty="0" smtClean="0">
                <a:latin typeface="Calibri" pitchFamily="34" charset="0"/>
              </a:rPr>
              <a:t>(1)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700" dirty="0" smtClean="0">
                <a:latin typeface="+mn-lt"/>
              </a:rPr>
              <a:t>Проведение обследований/измерений</a:t>
            </a:r>
            <a:endParaRPr lang="ru-RU" sz="17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Изменение и увеличение степени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Распространенность обследований домашних хозяйств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+mn-lt"/>
              </a:rPr>
              <a:t>Периодичность/регулярность</a:t>
            </a:r>
            <a:endParaRPr lang="ru-RU" sz="17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Две группы стран (?)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700" dirty="0">
                <a:latin typeface="+mn-lt"/>
              </a:rPr>
              <a:t>Диверсификация </a:t>
            </a:r>
            <a:r>
              <a:rPr lang="ru-RU" sz="1700" dirty="0" smtClean="0">
                <a:latin typeface="+mn-lt"/>
              </a:rPr>
              <a:t>тематик </a:t>
            </a:r>
            <a:r>
              <a:rPr lang="ru-RU" sz="1700" dirty="0">
                <a:latin typeface="+mn-lt"/>
              </a:rPr>
              <a:t>и уровень </a:t>
            </a:r>
            <a:r>
              <a:rPr lang="ru-RU" sz="1700" dirty="0" smtClean="0">
                <a:latin typeface="+mn-lt"/>
              </a:rPr>
              <a:t>исследования</a:t>
            </a:r>
            <a:endParaRPr lang="ru-RU" sz="17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Эмиграция (в основном трудовая) и денежные переводы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Оставленные люди (но в меньшей степени для некоторых конкретных категорий?)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Возвратная миграция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Внутренняя миграция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Эпизодический упор на регионы, районы или города (?)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...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700" dirty="0">
                <a:latin typeface="+mn-lt"/>
              </a:rPr>
              <a:t>Мотивация </a:t>
            </a:r>
            <a:r>
              <a:rPr lang="ru-RU" sz="1700" dirty="0" smtClean="0">
                <a:latin typeface="+mn-lt"/>
              </a:rPr>
              <a:t>обследований</a:t>
            </a:r>
            <a:endParaRPr lang="ru-RU" sz="17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Политика, развитие и причины планирования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Повышение осведомленности и национальный диалог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Наращивание потенциала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Развитие отношений с зарубежными странами и иностранными </a:t>
            </a:r>
            <a:r>
              <a:rPr lang="ru-RU" sz="1700" dirty="0" smtClean="0">
                <a:latin typeface="+mn-lt"/>
              </a:rPr>
              <a:t>организациями</a:t>
            </a:r>
          </a:p>
          <a:p>
            <a:pPr marL="1257300" lvl="2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+mn-lt"/>
              </a:rPr>
              <a:t>…</a:t>
            </a:r>
            <a:endParaRPr lang="ru-RU" sz="1700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 smtClean="0"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5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 smtClean="0">
                <a:latin typeface="Calibri" pitchFamily="34" charset="0"/>
              </a:rPr>
              <a:t> </a:t>
            </a:r>
            <a:r>
              <a:rPr lang="ru-RU" altLang="it-IT" sz="4000" b="1" dirty="0">
                <a:solidFill>
                  <a:prstClr val="black"/>
                </a:solidFill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052736"/>
            <a:ext cx="8610600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3000" b="1" dirty="0" smtClean="0">
                <a:latin typeface="+mn-lt"/>
              </a:rPr>
              <a:t>Предмет оценки </a:t>
            </a:r>
            <a:r>
              <a:rPr lang="en-US" altLang="it-IT" sz="3000" b="1" dirty="0" smtClean="0">
                <a:latin typeface="+mn-lt"/>
              </a:rPr>
              <a:t>(2)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ru-RU" sz="1700" dirty="0">
                <a:latin typeface="+mn-lt"/>
              </a:rPr>
              <a:t>Поддержка и сотрудничество международных организаций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На уровне финансирования и техническом уровне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ru-RU" sz="1700" dirty="0" smtClean="0">
                <a:latin typeface="+mn-lt"/>
              </a:rPr>
              <a:t>Проведение совместных/показательных/пилотных </a:t>
            </a:r>
            <a:r>
              <a:rPr lang="ru-RU" sz="1700" dirty="0">
                <a:latin typeface="+mn-lt"/>
              </a:rPr>
              <a:t>мероприятий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Пилотные практики с 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ILO</a:t>
            </a:r>
            <a:r>
              <a:rPr lang="ru-RU" sz="17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LMM</a:t>
            </a:r>
            <a:r>
              <a:rPr lang="ru-RU" sz="1700" dirty="0" smtClean="0">
                <a:solidFill>
                  <a:srgbClr val="000000"/>
                </a:solidFill>
                <a:latin typeface="+mn-lt"/>
              </a:rPr>
              <a:t>, EUI/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CRIS</a:t>
            </a:r>
            <a:r>
              <a:rPr lang="ru-RU" sz="17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+mn-lt"/>
              </a:rPr>
              <a:t>и ЕФО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Проекты, реализуемые в двух странах/группе стран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ru-RU" sz="1700" dirty="0" smtClean="0">
                <a:latin typeface="+mn-lt"/>
              </a:rPr>
              <a:t>Привлечение </a:t>
            </a:r>
            <a:r>
              <a:rPr lang="ru-RU" sz="1700" dirty="0">
                <a:latin typeface="+mn-lt"/>
              </a:rPr>
              <a:t>национальных организаций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Подведомственные министерствам организации, национальные научно-исследовательские центры, ...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ru-RU" sz="1700" dirty="0" smtClean="0">
                <a:latin typeface="+mn-lt"/>
              </a:rPr>
              <a:t>Содействие </a:t>
            </a:r>
            <a:r>
              <a:rPr lang="ru-RU" sz="1700" dirty="0">
                <a:latin typeface="+mn-lt"/>
              </a:rPr>
              <a:t>или </a:t>
            </a:r>
            <a:r>
              <a:rPr lang="ru-RU" sz="1700" dirty="0" smtClean="0">
                <a:latin typeface="+mn-lt"/>
              </a:rPr>
              <a:t>участие </a:t>
            </a:r>
            <a:r>
              <a:rPr lang="ru-RU" sz="1700" dirty="0">
                <a:latin typeface="+mn-lt"/>
              </a:rPr>
              <a:t>зарубежных стран и </a:t>
            </a:r>
            <a:r>
              <a:rPr lang="ru-RU" sz="1700" dirty="0" smtClean="0">
                <a:latin typeface="+mn-lt"/>
              </a:rPr>
              <a:t>организаций</a:t>
            </a:r>
            <a:endParaRPr lang="ru-RU" sz="1700" dirty="0">
              <a:latin typeface="+mn-lt"/>
            </a:endParaRP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Агентств </a:t>
            </a:r>
            <a:r>
              <a:rPr lang="ru-RU" sz="1700" dirty="0" smtClean="0">
                <a:latin typeface="+mn-lt"/>
              </a:rPr>
              <a:t>двустороннего </a:t>
            </a:r>
            <a:r>
              <a:rPr lang="ru-RU" sz="1700" dirty="0">
                <a:latin typeface="+mn-lt"/>
              </a:rPr>
              <a:t>сотрудничества и научно-исследовательские центры</a:t>
            </a:r>
          </a:p>
          <a:p>
            <a:pPr marL="971550" lvl="1" indent="-514350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ru-RU" sz="1700" dirty="0">
                <a:latin typeface="+mn-lt"/>
              </a:rPr>
              <a:t>Синергия и интеграция </a:t>
            </a:r>
            <a:r>
              <a:rPr lang="ru-RU" sz="1700" dirty="0" smtClean="0">
                <a:latin typeface="+mn-lt"/>
              </a:rPr>
              <a:t>инструментов </a:t>
            </a:r>
            <a:r>
              <a:rPr lang="ru-RU" sz="1700" dirty="0">
                <a:latin typeface="+mn-lt"/>
              </a:rPr>
              <a:t>и результатов национальных обследований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Внедрение структур выборочной совокупности национальных выборочных обследований или существующих инструментов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Разработка форм/средств передачи данных/сбора информации (в меньшей степени для продольных обследований?)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>
                <a:latin typeface="+mn-lt"/>
              </a:rPr>
              <a:t>Использование результатов предыдущих обследований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21560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>
                <a:solidFill>
                  <a:prstClr val="black"/>
                </a:solidFill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052736"/>
            <a:ext cx="8610600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3000" b="1" dirty="0">
                <a:latin typeface="+mn-lt"/>
              </a:rPr>
              <a:t>Предмет оценки</a:t>
            </a:r>
            <a:r>
              <a:rPr lang="en-US" altLang="it-IT" sz="3000" b="1" dirty="0" smtClean="0">
                <a:latin typeface="+mn-lt"/>
              </a:rPr>
              <a:t> (3)</a:t>
            </a:r>
          </a:p>
          <a:p>
            <a:pPr marL="971550" lvl="1" indent="-514350">
              <a:lnSpc>
                <a:spcPct val="90000"/>
              </a:lnSpc>
              <a:spcBef>
                <a:spcPts val="900"/>
              </a:spcBef>
              <a:buFont typeface="+mj-lt"/>
              <a:buAutoNum type="alphaLcParenR" startAt="9"/>
            </a:pPr>
            <a:r>
              <a:rPr lang="ru-RU" dirty="0">
                <a:latin typeface="+mn-lt"/>
              </a:rPr>
              <a:t>Воспроизведение лучших практик и </a:t>
            </a:r>
            <a:r>
              <a:rPr lang="ru-RU" dirty="0" smtClean="0">
                <a:latin typeface="+mn-lt"/>
              </a:rPr>
              <a:t>соблюдение международных требований</a:t>
            </a:r>
            <a:endParaRPr lang="ru-RU" dirty="0">
              <a:latin typeface="+mn-lt"/>
            </a:endParaRP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Международные заседания и оценка национальных систем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Двусторонние обмены (?)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Новые обследования и адаптация существующих обследований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...</a:t>
            </a:r>
          </a:p>
          <a:p>
            <a:pPr marL="971550" lvl="1" indent="-514350">
              <a:lnSpc>
                <a:spcPct val="90000"/>
              </a:lnSpc>
              <a:spcBef>
                <a:spcPts val="900"/>
              </a:spcBef>
              <a:buFont typeface="+mj-lt"/>
              <a:buAutoNum type="alphaLcParenR" startAt="9"/>
            </a:pPr>
            <a:r>
              <a:rPr lang="ru-RU" dirty="0" smtClean="0">
                <a:latin typeface="+mn-lt"/>
              </a:rPr>
              <a:t>Встречающиеся проблемы</a:t>
            </a:r>
            <a:endParaRPr lang="ru-RU" dirty="0">
              <a:latin typeface="+mn-lt"/>
            </a:endParaRP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Нехватка ресурсов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Неполный охват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Неполный охват денежных переводов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Большая частота неполучения ответов (?)</a:t>
            </a:r>
          </a:p>
          <a:p>
            <a:pPr marL="1714500" lvl="3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+mn-lt"/>
              </a:rPr>
              <a:t>...</a:t>
            </a:r>
          </a:p>
          <a:p>
            <a:pPr marL="971550" lvl="1" indent="-514350">
              <a:lnSpc>
                <a:spcPct val="90000"/>
              </a:lnSpc>
              <a:spcBef>
                <a:spcPts val="900"/>
              </a:spcBef>
              <a:buFont typeface="+mj-lt"/>
              <a:buAutoNum type="alphaLcParenR" startAt="9"/>
            </a:pPr>
            <a:r>
              <a:rPr lang="ru-RU" dirty="0" smtClean="0">
                <a:latin typeface="+mn-lt"/>
              </a:rPr>
              <a:t>Распространение/визуализация </a:t>
            </a:r>
            <a:r>
              <a:rPr lang="ru-RU" dirty="0">
                <a:latin typeface="+mn-lt"/>
              </a:rPr>
              <a:t>и </a:t>
            </a:r>
            <a:r>
              <a:rPr lang="ru-RU" dirty="0" smtClean="0">
                <a:latin typeface="+mn-lt"/>
              </a:rPr>
              <a:t>признание значимости/использование </a:t>
            </a:r>
            <a:r>
              <a:rPr lang="ru-RU" dirty="0">
                <a:latin typeface="+mn-lt"/>
              </a:rPr>
              <a:t>результатов и документирование </a:t>
            </a:r>
            <a:r>
              <a:rPr lang="ru-RU" dirty="0" smtClean="0">
                <a:latin typeface="+mn-lt"/>
              </a:rPr>
              <a:t>мероприятий</a:t>
            </a:r>
            <a:endParaRPr lang="ru-RU" dirty="0">
              <a:latin typeface="+mn-lt"/>
            </a:endParaRPr>
          </a:p>
          <a:p>
            <a:pPr marL="971550" lvl="1" indent="-514350">
              <a:lnSpc>
                <a:spcPct val="90000"/>
              </a:lnSpc>
              <a:spcBef>
                <a:spcPts val="900"/>
              </a:spcBef>
              <a:buFont typeface="+mj-lt"/>
              <a:buAutoNum type="alphaLcParenR" startAt="9"/>
            </a:pPr>
            <a:r>
              <a:rPr lang="ru-RU" dirty="0">
                <a:latin typeface="+mn-lt"/>
              </a:rPr>
              <a:t>Воспроизводимость</a:t>
            </a:r>
            <a:r>
              <a:rPr lang="ru-RU" dirty="0">
                <a:latin typeface="+mn-lt"/>
              </a:rPr>
              <a:t> и устойчивость </a:t>
            </a:r>
            <a:r>
              <a:rPr lang="ru-RU" dirty="0" smtClean="0">
                <a:latin typeface="+mn-lt"/>
              </a:rPr>
              <a:t>мероприятий </a:t>
            </a:r>
            <a:r>
              <a:rPr lang="ru-RU" dirty="0">
                <a:latin typeface="+mn-lt"/>
              </a:rPr>
              <a:t>в </a:t>
            </a:r>
            <a:r>
              <a:rPr lang="ru-RU" dirty="0" smtClean="0">
                <a:latin typeface="+mn-lt"/>
              </a:rPr>
              <a:t>среднесрочной/ </a:t>
            </a:r>
            <a:r>
              <a:rPr lang="ru-RU" dirty="0">
                <a:latin typeface="+mn-lt"/>
              </a:rPr>
              <a:t>долгосрочной перспективе</a:t>
            </a:r>
          </a:p>
          <a:p>
            <a:pPr marL="971550" lvl="1" indent="-514350">
              <a:lnSpc>
                <a:spcPct val="90000"/>
              </a:lnSpc>
              <a:spcBef>
                <a:spcPts val="900"/>
              </a:spcBef>
              <a:buFont typeface="+mj-lt"/>
              <a:buAutoNum type="alphaLcParenR" startAt="9"/>
            </a:pPr>
            <a:r>
              <a:rPr lang="ru-RU" u="sng" dirty="0">
                <a:latin typeface="+mn-lt"/>
              </a:rPr>
              <a:t>Использование источников, отличных от выборочных </a:t>
            </a:r>
            <a:r>
              <a:rPr lang="ru-RU" u="sng" dirty="0" smtClean="0">
                <a:latin typeface="+mn-lt"/>
              </a:rPr>
              <a:t>обследований</a:t>
            </a:r>
            <a:endParaRPr lang="ru-RU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909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4A66-D461-40ED-904E-4D7AAF582FAC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0652" y="908050"/>
            <a:ext cx="8731696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800" b="1" dirty="0" smtClean="0">
                <a:latin typeface="Calibri" pitchFamily="34" charset="0"/>
              </a:rPr>
              <a:t>Ряд рекомендаций, данных МОМ по Интегрированному обследованию условий жизни в Армении (2010 г.)</a:t>
            </a:r>
          </a:p>
          <a:p>
            <a:pPr marL="432000">
              <a:lnSpc>
                <a:spcPct val="90000"/>
              </a:lnSpc>
              <a:spcBef>
                <a:spcPts val="600"/>
              </a:spcBef>
            </a:pPr>
            <a:r>
              <a:rPr lang="ru-RU" altLang="it-IT" sz="2000" i="1" dirty="0" smtClean="0">
                <a:latin typeface="Calibri" pitchFamily="34" charset="0"/>
              </a:rPr>
              <a:t>С учетом регулярности, полноты </a:t>
            </a:r>
            <a:r>
              <a:rPr lang="ru-RU" altLang="it-IT" sz="2000" i="1" dirty="0">
                <a:latin typeface="Calibri" pitchFamily="34" charset="0"/>
              </a:rPr>
              <a:t>и репрезентативности </a:t>
            </a:r>
            <a:r>
              <a:rPr lang="en-US" altLang="it-IT" sz="2000" i="1" dirty="0" smtClean="0">
                <a:latin typeface="Calibri" pitchFamily="34" charset="0"/>
              </a:rPr>
              <a:t>ILSC </a:t>
            </a:r>
            <a:r>
              <a:rPr lang="ru-RU" altLang="it-IT" sz="2000" i="1" dirty="0" smtClean="0">
                <a:latin typeface="Calibri" pitchFamily="34" charset="0"/>
              </a:rPr>
              <a:t>в национальных масштабах, </a:t>
            </a:r>
            <a:r>
              <a:rPr lang="ru-RU" altLang="it-IT" sz="2000" i="1" dirty="0">
                <a:latin typeface="Calibri" pitchFamily="34" charset="0"/>
              </a:rPr>
              <a:t>рекомендуется </a:t>
            </a:r>
            <a:r>
              <a:rPr lang="ru-RU" altLang="it-IT" sz="2000" i="1" dirty="0" smtClean="0">
                <a:latin typeface="Calibri" pitchFamily="34" charset="0"/>
              </a:rPr>
              <a:t>подкорректировать вопросы </a:t>
            </a:r>
            <a:r>
              <a:rPr lang="ru-RU" altLang="it-IT" sz="2000" i="1" dirty="0">
                <a:latin typeface="Calibri" pitchFamily="34" charset="0"/>
              </a:rPr>
              <a:t>в разделе </a:t>
            </a:r>
            <a:r>
              <a:rPr lang="ru-RU" altLang="it-IT" sz="2000" i="1" dirty="0" smtClean="0">
                <a:latin typeface="Calibri" pitchFamily="34" charset="0"/>
              </a:rPr>
              <a:t>по миграции</a:t>
            </a:r>
            <a:r>
              <a:rPr lang="ru-RU" altLang="it-IT" sz="2000" i="1" dirty="0">
                <a:latin typeface="Calibri" pitchFamily="34" charset="0"/>
              </a:rPr>
              <a:t>, </a:t>
            </a:r>
            <a:r>
              <a:rPr lang="ru-RU" altLang="it-IT" sz="2000" i="1" dirty="0" smtClean="0">
                <a:latin typeface="Calibri" pitchFamily="34" charset="0"/>
              </a:rPr>
              <a:t>которые должны позволять извлекать максимальный объем информации </a:t>
            </a:r>
            <a:r>
              <a:rPr lang="ru-RU" altLang="it-IT" sz="2000" i="1" dirty="0">
                <a:latin typeface="Calibri" pitchFamily="34" charset="0"/>
              </a:rPr>
              <a:t>об истории миграции в </a:t>
            </a:r>
            <a:r>
              <a:rPr lang="ru-RU" altLang="it-IT" sz="2000" i="1" dirty="0" smtClean="0">
                <a:latin typeface="Calibri" pitchFamily="34" charset="0"/>
              </a:rPr>
              <a:t>обследуемых домохозяйствах, </a:t>
            </a:r>
            <a:r>
              <a:rPr lang="ru-RU" altLang="it-IT" sz="2000" i="1" dirty="0">
                <a:latin typeface="Calibri" pitchFamily="34" charset="0"/>
              </a:rPr>
              <a:t>в </a:t>
            </a:r>
            <a:r>
              <a:rPr lang="ru-RU" altLang="it-IT" sz="2000" i="1" dirty="0" smtClean="0">
                <a:latin typeface="Calibri" pitchFamily="34" charset="0"/>
              </a:rPr>
              <a:t>частности рекомендуется: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altLang="it-IT" sz="2200" i="1" dirty="0">
                <a:latin typeface="Calibri" pitchFamily="34" charset="0"/>
              </a:rPr>
              <a:t>уточнить </a:t>
            </a:r>
            <a:r>
              <a:rPr lang="ru-RU" altLang="it-IT" sz="2200" i="1" dirty="0" smtClean="0">
                <a:latin typeface="Calibri" pitchFamily="34" charset="0"/>
              </a:rPr>
              <a:t>определение </a:t>
            </a:r>
            <a:r>
              <a:rPr lang="ru-RU" altLang="it-IT" sz="2200" i="1" dirty="0">
                <a:latin typeface="Calibri" pitchFamily="34" charset="0"/>
              </a:rPr>
              <a:t>понятия «</a:t>
            </a:r>
            <a:r>
              <a:rPr lang="ru-RU" altLang="it-IT" sz="2200" i="1" dirty="0" smtClean="0">
                <a:latin typeface="Calibri" pitchFamily="34" charset="0"/>
              </a:rPr>
              <a:t>миграция» </a:t>
            </a:r>
            <a:r>
              <a:rPr lang="ru-RU" altLang="it-IT" sz="2200" i="1" dirty="0">
                <a:latin typeface="Calibri" pitchFamily="34" charset="0"/>
              </a:rPr>
              <a:t>путем введения критерия «продолжительность миграции»,</a:t>
            </a:r>
          </a:p>
          <a:p>
            <a:pPr marL="889200" indent="-457200">
              <a:lnSpc>
                <a:spcPct val="90000"/>
              </a:lnSpc>
              <a:spcBef>
                <a:spcPts val="600"/>
              </a:spcBef>
              <a:buAutoNum type="arabicParenR" startAt="2"/>
            </a:pPr>
            <a:r>
              <a:rPr lang="ru-RU" altLang="it-IT" sz="2200" i="1" dirty="0" smtClean="0">
                <a:latin typeface="Calibri" pitchFamily="34" charset="0"/>
              </a:rPr>
              <a:t>пересмотреть </a:t>
            </a:r>
            <a:r>
              <a:rPr lang="ru-RU" altLang="it-IT" sz="2200" i="1" dirty="0">
                <a:latin typeface="Calibri" pitchFamily="34" charset="0"/>
              </a:rPr>
              <a:t>перечень причин миграции, </a:t>
            </a:r>
            <a:r>
              <a:rPr lang="ru-RU" altLang="it-IT" sz="2200" i="1" dirty="0" smtClean="0">
                <a:latin typeface="Calibri" pitchFamily="34" charset="0"/>
              </a:rPr>
              <a:t>откорректировав  	их </a:t>
            </a:r>
            <a:r>
              <a:rPr lang="ru-RU" altLang="it-IT" sz="2200" i="1" dirty="0">
                <a:latin typeface="Calibri" pitchFamily="34" charset="0"/>
              </a:rPr>
              <a:t>с учетом других источников данных по миграции, </a:t>
            </a:r>
            <a:r>
              <a:rPr lang="ru-RU" altLang="it-IT" sz="2200" i="1" dirty="0" smtClean="0">
                <a:latin typeface="Calibri" pitchFamily="34" charset="0"/>
              </a:rPr>
              <a:t>	существующих </a:t>
            </a:r>
            <a:r>
              <a:rPr lang="ru-RU" altLang="it-IT" sz="2200" i="1" dirty="0">
                <a:latin typeface="Calibri" pitchFamily="34" charset="0"/>
              </a:rPr>
              <a:t>в стране, в частности, </a:t>
            </a:r>
            <a:r>
              <a:rPr lang="ru-RU" altLang="it-IT" sz="2200" i="1" dirty="0" smtClean="0">
                <a:latin typeface="Calibri" pitchFamily="34" charset="0"/>
              </a:rPr>
              <a:t>визы </a:t>
            </a:r>
            <a:r>
              <a:rPr lang="ru-RU" altLang="it-IT" sz="2200" i="1" dirty="0">
                <a:latin typeface="Calibri" pitchFamily="34" charset="0"/>
              </a:rPr>
              <a:t>и </a:t>
            </a:r>
            <a:r>
              <a:rPr lang="ru-RU" altLang="it-IT" sz="2200" i="1" dirty="0" smtClean="0">
                <a:latin typeface="Calibri" pitchFamily="34" charset="0"/>
              </a:rPr>
              <a:t>переписи</a:t>
            </a:r>
          </a:p>
          <a:p>
            <a:pPr marL="889200" indent="-457200">
              <a:lnSpc>
                <a:spcPct val="90000"/>
              </a:lnSpc>
              <a:spcBef>
                <a:spcPts val="600"/>
              </a:spcBef>
              <a:buAutoNum type="arabicParenR" startAt="2"/>
            </a:pPr>
            <a:r>
              <a:rPr lang="ru-RU" altLang="it-IT" sz="2000" i="1" dirty="0" smtClean="0">
                <a:latin typeface="Calibri" pitchFamily="34" charset="0"/>
              </a:rPr>
              <a:t>Пересмотреть структуру ответов </a:t>
            </a:r>
            <a:r>
              <a:rPr lang="ru-RU" altLang="it-IT" sz="2000" i="1" dirty="0">
                <a:latin typeface="Calibri" pitchFamily="34" charset="0"/>
              </a:rPr>
              <a:t>на вопрос об экономической </a:t>
            </a:r>
            <a:r>
              <a:rPr lang="ru-RU" altLang="it-IT" sz="2000" i="1" dirty="0" smtClean="0">
                <a:latin typeface="Calibri" pitchFamily="34" charset="0"/>
              </a:rPr>
              <a:t>активности во время миграции</a:t>
            </a:r>
            <a:r>
              <a:rPr lang="ru-RU" altLang="it-IT" sz="2000" i="1" dirty="0">
                <a:latin typeface="Calibri" pitchFamily="34" charset="0"/>
              </a:rPr>
              <a:t>, и</a:t>
            </a:r>
          </a:p>
          <a:p>
            <a:pPr marL="889200" indent="-457200">
              <a:lnSpc>
                <a:spcPct val="90000"/>
              </a:lnSpc>
              <a:spcBef>
                <a:spcPts val="600"/>
              </a:spcBef>
              <a:buAutoNum type="arabicParenR" startAt="2"/>
            </a:pPr>
            <a:r>
              <a:rPr lang="ru-RU" altLang="it-IT" sz="2000" i="1" dirty="0" smtClean="0">
                <a:latin typeface="Calibri" pitchFamily="34" charset="0"/>
              </a:rPr>
              <a:t>переориентировать вопрос </a:t>
            </a:r>
            <a:r>
              <a:rPr lang="ru-RU" altLang="it-IT" sz="2000" i="1" dirty="0">
                <a:latin typeface="Calibri" pitchFamily="34" charset="0"/>
              </a:rPr>
              <a:t>о денежных переводов </a:t>
            </a:r>
            <a:r>
              <a:rPr lang="ru-RU" altLang="it-IT" sz="2000" i="1" dirty="0" smtClean="0">
                <a:latin typeface="Calibri" pitchFamily="34" charset="0"/>
              </a:rPr>
              <a:t>с получателей денежных </a:t>
            </a:r>
            <a:r>
              <a:rPr lang="ru-RU" altLang="it-IT" sz="2000" i="1" dirty="0">
                <a:latin typeface="Calibri" pitchFamily="34" charset="0"/>
              </a:rPr>
              <a:t>переводов (семей </a:t>
            </a:r>
            <a:r>
              <a:rPr lang="ru-RU" altLang="it-IT" sz="2000" i="1" dirty="0" smtClean="0">
                <a:latin typeface="Calibri" pitchFamily="34" charset="0"/>
              </a:rPr>
              <a:t>и/или </a:t>
            </a:r>
            <a:r>
              <a:rPr lang="ru-RU" altLang="it-IT" sz="2000" i="1" dirty="0">
                <a:latin typeface="Calibri" pitchFamily="34" charset="0"/>
              </a:rPr>
              <a:t>друзей) </a:t>
            </a:r>
            <a:r>
              <a:rPr lang="ru-RU" altLang="it-IT" sz="2000" i="1" dirty="0" smtClean="0">
                <a:latin typeface="Calibri" pitchFamily="34" charset="0"/>
              </a:rPr>
              <a:t>на размер </a:t>
            </a:r>
            <a:r>
              <a:rPr lang="ru-RU" altLang="it-IT" sz="2000" i="1" dirty="0">
                <a:latin typeface="Calibri" pitchFamily="34" charset="0"/>
              </a:rPr>
              <a:t>денежных переводов</a:t>
            </a:r>
            <a:r>
              <a:rPr lang="ru-RU" altLang="it-IT" sz="2000" i="1" dirty="0" smtClean="0">
                <a:latin typeface="Calibri" pitchFamily="34" charset="0"/>
              </a:rPr>
              <a:t>.</a:t>
            </a:r>
            <a:endParaRPr lang="en-US" altLang="it-IT" sz="2000" i="1" dirty="0" smtClean="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611560" y="3573016"/>
            <a:ext cx="8303840" cy="576064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11560" y="4198632"/>
            <a:ext cx="8303840" cy="886551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611560" y="5110161"/>
            <a:ext cx="8303840" cy="1487191"/>
          </a:xfrm>
          <a:prstGeom prst="roundRect">
            <a:avLst/>
          </a:prstGeom>
          <a:noFill/>
          <a:ln w="31750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41413"/>
            <a:ext cx="9144000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500" b="1" dirty="0">
                <a:latin typeface="Calibri" pitchFamily="34" charset="0"/>
              </a:rPr>
              <a:t>Широкие результаты </a:t>
            </a:r>
            <a:r>
              <a:rPr lang="ru-RU" altLang="it-IT" sz="2500" b="1" dirty="0" smtClean="0">
                <a:latin typeface="Calibri" pitchFamily="34" charset="0"/>
              </a:rPr>
              <a:t>сводного обзора </a:t>
            </a:r>
            <a:r>
              <a:rPr lang="ru-RU" altLang="it-IT" sz="2500" b="1" dirty="0">
                <a:latin typeface="Calibri" pitchFamily="34" charset="0"/>
              </a:rPr>
              <a:t>в </a:t>
            </a:r>
            <a:r>
              <a:rPr lang="ru-RU" altLang="it-IT" sz="2500" b="1" dirty="0" smtClean="0">
                <a:latin typeface="Calibri" pitchFamily="34" charset="0"/>
              </a:rPr>
              <a:t>Приложении </a:t>
            </a:r>
            <a:r>
              <a:rPr lang="ru-RU" altLang="it-IT" sz="2500" b="1" dirty="0">
                <a:latin typeface="Calibri" pitchFamily="34" charset="0"/>
              </a:rPr>
              <a:t>Y</a:t>
            </a:r>
            <a:r>
              <a:rPr lang="en-US" altLang="it-IT" sz="2500" b="1" dirty="0" smtClean="0">
                <a:latin typeface="Calibri" pitchFamily="34" charset="0"/>
              </a:rPr>
              <a:t>Y (1)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altLang="it-IT" sz="3000" b="1" dirty="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99335"/>
              </p:ext>
            </p:extLst>
          </p:nvPr>
        </p:nvGraphicFramePr>
        <p:xfrm>
          <a:off x="395536" y="1838492"/>
          <a:ext cx="6624736" cy="4583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7380311" y="3591014"/>
            <a:ext cx="1610151" cy="32316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rgbClr val="C00000"/>
                </a:solidFill>
                <a:latin typeface="+mn-lt"/>
              </a:rPr>
              <a:t>На основе указанных выше упреждающих условий и некой субъективности/ приблизительной оценки подведенных итогов</a:t>
            </a:r>
            <a:endParaRPr lang="en-US" sz="17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085184"/>
            <a:ext cx="12961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Общая/</a:t>
            </a:r>
          </a:p>
          <a:p>
            <a:pPr algn="ctr"/>
            <a:r>
              <a:rPr lang="ru-RU" sz="1400" dirty="0" smtClean="0"/>
              <a:t>недавняя иммиграция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475184" y="5085184"/>
            <a:ext cx="12961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Недавняя/</a:t>
            </a:r>
          </a:p>
          <a:p>
            <a:pPr algn="ctr"/>
            <a:r>
              <a:rPr lang="ru-RU" sz="1400" dirty="0" smtClean="0"/>
              <a:t>нынешняя эмиграция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4985156"/>
            <a:ext cx="1512168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Отправленные переводы/</a:t>
            </a:r>
          </a:p>
          <a:p>
            <a:pPr algn="ctr"/>
            <a:r>
              <a:rPr lang="ru-RU" sz="1100" dirty="0" smtClean="0"/>
              <a:t>полученные денежные переводы</a:t>
            </a:r>
            <a:endParaRPr lang="ru-RU" sz="1100" dirty="0"/>
          </a:p>
        </p:txBody>
      </p:sp>
      <p:sp>
        <p:nvSpPr>
          <p:cNvPr id="11" name="TextBox 9"/>
          <p:cNvSpPr txBox="1"/>
          <p:nvPr/>
        </p:nvSpPr>
        <p:spPr>
          <a:xfrm>
            <a:off x="3491880" y="6021288"/>
            <a:ext cx="8598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/>
              <a:t>Частичный</a:t>
            </a:r>
            <a:endParaRPr lang="ru-RU" sz="1100" dirty="0"/>
          </a:p>
        </p:txBody>
      </p:sp>
      <p:sp>
        <p:nvSpPr>
          <p:cNvPr id="12" name="TextBox 9"/>
          <p:cNvSpPr txBox="1"/>
          <p:nvPr/>
        </p:nvSpPr>
        <p:spPr>
          <a:xfrm>
            <a:off x="4680012" y="6021288"/>
            <a:ext cx="21242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/>
              <a:t>Частичный/полный или полный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694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141413"/>
            <a:ext cx="86106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800" b="1" dirty="0">
                <a:latin typeface="Calibri" pitchFamily="34" charset="0"/>
              </a:rPr>
              <a:t>Широкие результаты сводного обзора в Приложении </a:t>
            </a:r>
            <a:r>
              <a:rPr lang="en-US" altLang="it-IT" sz="2800" b="1" dirty="0" smtClean="0">
                <a:latin typeface="Calibri" pitchFamily="34" charset="0"/>
              </a:rPr>
              <a:t>Y (2)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sz="2000" dirty="0">
                <a:latin typeface="Calibri" pitchFamily="34" charset="0"/>
              </a:rPr>
              <a:t>В целом, очень </a:t>
            </a:r>
            <a:r>
              <a:rPr lang="ru-RU" altLang="it-IT" sz="2000" dirty="0" smtClean="0">
                <a:latin typeface="Calibri" pitchFamily="34" charset="0"/>
              </a:rPr>
              <a:t>разнообразная </a:t>
            </a:r>
            <a:r>
              <a:rPr lang="ru-RU" altLang="it-IT" sz="2000" dirty="0">
                <a:latin typeface="Calibri" pitchFamily="34" charset="0"/>
              </a:rPr>
              <a:t>ситуация, </a:t>
            </a:r>
            <a:r>
              <a:rPr lang="ru-RU" altLang="it-IT" sz="2000" dirty="0" smtClean="0">
                <a:latin typeface="Calibri" pitchFamily="34" charset="0"/>
              </a:rPr>
              <a:t>ситуация лучше в случае трансфертов </a:t>
            </a:r>
            <a:r>
              <a:rPr lang="ru-RU" altLang="it-IT" sz="2000" dirty="0">
                <a:latin typeface="Calibri" pitchFamily="34" charset="0"/>
              </a:rPr>
              <a:t>и денежных переводов между домашними хозяйствами.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sz="2000" dirty="0" smtClean="0">
                <a:latin typeface="Calibri" pitchFamily="34" charset="0"/>
              </a:rPr>
              <a:t>Лучшая </a:t>
            </a:r>
            <a:r>
              <a:rPr lang="ru-RU" altLang="it-IT" sz="2000" dirty="0" smtClean="0">
                <a:latin typeface="Calibri" pitchFamily="34" charset="0"/>
              </a:rPr>
              <a:t>измеренность</a:t>
            </a:r>
            <a:r>
              <a:rPr lang="ru-RU" altLang="it-IT" sz="2000" dirty="0" smtClean="0">
                <a:latin typeface="Calibri" pitchFamily="34" charset="0"/>
              </a:rPr>
              <a:t> иммиграции </a:t>
            </a:r>
            <a:r>
              <a:rPr lang="ru-RU" altLang="it-IT" sz="2000" dirty="0">
                <a:latin typeface="Calibri" pitchFamily="34" charset="0"/>
              </a:rPr>
              <a:t>и эмиграции в Армении </a:t>
            </a:r>
            <a:r>
              <a:rPr lang="ru-RU" altLang="it-IT" sz="2000" dirty="0" smtClean="0">
                <a:latin typeface="Calibri" pitchFamily="34" charset="0"/>
              </a:rPr>
              <a:t>(с помощью </a:t>
            </a:r>
            <a:r>
              <a:rPr lang="en-US" altLang="it-IT" sz="2000" dirty="0" smtClean="0">
                <a:latin typeface="Calibri" pitchFamily="34" charset="0"/>
              </a:rPr>
              <a:t>ILCS</a:t>
            </a:r>
            <a:r>
              <a:rPr lang="ru-RU" altLang="it-IT" sz="2000" dirty="0" smtClean="0">
                <a:latin typeface="Calibri" pitchFamily="34" charset="0"/>
              </a:rPr>
              <a:t> </a:t>
            </a:r>
            <a:r>
              <a:rPr lang="ru-RU" altLang="it-IT" sz="2000" dirty="0">
                <a:latin typeface="Calibri" pitchFamily="34" charset="0"/>
              </a:rPr>
              <a:t>+ </a:t>
            </a:r>
            <a:r>
              <a:rPr lang="en-US" altLang="it-IT" sz="2000" dirty="0" smtClean="0">
                <a:latin typeface="Calibri" pitchFamily="34" charset="0"/>
              </a:rPr>
              <a:t>LFS</a:t>
            </a:r>
            <a:r>
              <a:rPr lang="ru-RU" altLang="it-IT" sz="2000" dirty="0" smtClean="0">
                <a:latin typeface="Calibri" pitchFamily="34" charset="0"/>
              </a:rPr>
              <a:t> </a:t>
            </a:r>
            <a:r>
              <a:rPr lang="ru-RU" altLang="it-IT" sz="2000" dirty="0">
                <a:latin typeface="Calibri" pitchFamily="34" charset="0"/>
              </a:rPr>
              <a:t>+ IMS) и </a:t>
            </a:r>
            <a:r>
              <a:rPr lang="ru-RU" altLang="it-IT" sz="2000" dirty="0" smtClean="0">
                <a:latin typeface="Calibri" pitchFamily="34" charset="0"/>
              </a:rPr>
              <a:t>Молдове </a:t>
            </a:r>
            <a:r>
              <a:rPr lang="ru-RU" altLang="it-IT" sz="2000" dirty="0" smtClean="0">
                <a:latin typeface="Calibri" pitchFamily="34" charset="0"/>
              </a:rPr>
              <a:t>(</a:t>
            </a:r>
            <a:r>
              <a:rPr lang="en-US" altLang="it-IT" sz="2000" dirty="0" smtClean="0">
                <a:latin typeface="Calibri" pitchFamily="34" charset="0"/>
              </a:rPr>
              <a:t>LFS</a:t>
            </a:r>
            <a:r>
              <a:rPr lang="ru-RU" altLang="it-IT" sz="2000" dirty="0" smtClean="0">
                <a:latin typeface="Calibri" pitchFamily="34" charset="0"/>
              </a:rPr>
              <a:t> </a:t>
            </a:r>
            <a:r>
              <a:rPr lang="ru-RU" altLang="it-IT" sz="2000" dirty="0">
                <a:latin typeface="Calibri" pitchFamily="34" charset="0"/>
              </a:rPr>
              <a:t>+ </a:t>
            </a:r>
            <a:r>
              <a:rPr lang="en-US" altLang="it-IT" sz="2000" u="sng" dirty="0" smtClean="0">
                <a:latin typeface="Calibri" pitchFamily="34" charset="0"/>
              </a:rPr>
              <a:t>HBS</a:t>
            </a:r>
            <a:r>
              <a:rPr lang="ru-RU" altLang="it-IT" sz="2000" dirty="0" smtClean="0">
                <a:latin typeface="Calibri" pitchFamily="34" charset="0"/>
              </a:rPr>
              <a:t>), </a:t>
            </a:r>
            <a:r>
              <a:rPr lang="ru-RU" altLang="it-IT" sz="2000" dirty="0">
                <a:latin typeface="Calibri" pitchFamily="34" charset="0"/>
              </a:rPr>
              <a:t>в частности, </a:t>
            </a:r>
            <a:r>
              <a:rPr lang="ru-RU" altLang="it-IT" sz="2000" dirty="0" smtClean="0">
                <a:latin typeface="Calibri" pitchFamily="34" charset="0"/>
              </a:rPr>
              <a:t>с помощью модулей по миграции.</a:t>
            </a:r>
            <a:endParaRPr lang="ru-RU" altLang="it-IT" sz="2000" dirty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sz="2000" dirty="0" smtClean="0">
                <a:latin typeface="Calibri" pitchFamily="34" charset="0"/>
              </a:rPr>
              <a:t>Хорош</a:t>
            </a:r>
            <a:r>
              <a:rPr lang="ru-RU" altLang="it-IT" sz="2000" dirty="0" smtClean="0">
                <a:latin typeface="Calibri" pitchFamily="34" charset="0"/>
              </a:rPr>
              <a:t>ее </a:t>
            </a:r>
            <a:r>
              <a:rPr lang="ru-RU" altLang="it-IT" sz="2000" dirty="0" smtClean="0">
                <a:latin typeface="Calibri" pitchFamily="34" charset="0"/>
              </a:rPr>
              <a:t>измерение иммиграции </a:t>
            </a:r>
            <a:r>
              <a:rPr lang="ru-RU" altLang="it-IT" sz="2000" dirty="0">
                <a:latin typeface="Calibri" pitchFamily="34" charset="0"/>
              </a:rPr>
              <a:t>в Кыргызстане (HBS) и Таджикистана </a:t>
            </a:r>
            <a:r>
              <a:rPr lang="ru-RU" altLang="it-IT" sz="2000" dirty="0" smtClean="0">
                <a:latin typeface="Calibri" pitchFamily="34" charset="0"/>
              </a:rPr>
              <a:t>(</a:t>
            </a:r>
            <a:r>
              <a:rPr lang="en-US" altLang="it-IT" sz="2000" dirty="0" smtClean="0">
                <a:latin typeface="Calibri" pitchFamily="34" charset="0"/>
              </a:rPr>
              <a:t>LSMS</a:t>
            </a:r>
            <a:r>
              <a:rPr lang="ru-RU" altLang="it-IT" sz="2000" dirty="0" smtClean="0">
                <a:latin typeface="Calibri" pitchFamily="34" charset="0"/>
              </a:rPr>
              <a:t>), </a:t>
            </a:r>
            <a:r>
              <a:rPr lang="ru-RU" altLang="it-IT" sz="2000" dirty="0">
                <a:latin typeface="Calibri" pitchFamily="34" charset="0"/>
              </a:rPr>
              <a:t>но </a:t>
            </a:r>
            <a:r>
              <a:rPr lang="ru-RU" altLang="it-IT" sz="2000" dirty="0" smtClean="0">
                <a:latin typeface="Calibri" pitchFamily="34" charset="0"/>
              </a:rPr>
              <a:t>только </a:t>
            </a:r>
            <a:r>
              <a:rPr lang="ru-RU" altLang="it-IT" sz="2000" dirty="0" smtClean="0">
                <a:latin typeface="Calibri" pitchFamily="34" charset="0"/>
              </a:rPr>
              <a:t>эпизодическая </a:t>
            </a:r>
            <a:r>
              <a:rPr lang="ru-RU" altLang="it-IT" sz="2000" dirty="0" smtClean="0">
                <a:solidFill>
                  <a:srgbClr val="FF0000"/>
                </a:solidFill>
                <a:latin typeface="Calibri" pitchFamily="34" charset="0"/>
              </a:rPr>
              <a:t>(?)</a:t>
            </a:r>
            <a:endParaRPr lang="ru-RU" altLang="it-IT" sz="2000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sz="2000" dirty="0">
                <a:latin typeface="Calibri" pitchFamily="34" charset="0"/>
              </a:rPr>
              <a:t>Очевидно, что </a:t>
            </a:r>
            <a:r>
              <a:rPr lang="ru-RU" altLang="it-IT" sz="2000" dirty="0" smtClean="0">
                <a:latin typeface="Calibri" pitchFamily="34" charset="0"/>
              </a:rPr>
              <a:t>лучший охват </a:t>
            </a:r>
            <a:r>
              <a:rPr lang="ru-RU" altLang="it-IT" sz="2000" dirty="0" smtClean="0">
                <a:latin typeface="Calibri" pitchFamily="34" charset="0"/>
              </a:rPr>
              <a:t>обеспечивается через </a:t>
            </a:r>
            <a:r>
              <a:rPr lang="ru-RU" altLang="it-IT" sz="2000" dirty="0" smtClean="0">
                <a:latin typeface="Calibri" pitchFamily="34" charset="0"/>
              </a:rPr>
              <a:t>специализированные обследования </a:t>
            </a:r>
            <a:r>
              <a:rPr lang="ru-RU" altLang="it-IT" sz="2000" dirty="0">
                <a:latin typeface="Calibri" pitchFamily="34" charset="0"/>
              </a:rPr>
              <a:t>(</a:t>
            </a:r>
            <a:r>
              <a:rPr lang="ru-RU" altLang="it-IT" sz="2000" dirty="0" smtClean="0">
                <a:latin typeface="Calibri" pitchFamily="34" charset="0"/>
              </a:rPr>
              <a:t>Армения/2013 </a:t>
            </a:r>
            <a:r>
              <a:rPr lang="ru-RU" altLang="it-IT" sz="2000" dirty="0">
                <a:latin typeface="Calibri" pitchFamily="34" charset="0"/>
              </a:rPr>
              <a:t>и </a:t>
            </a:r>
            <a:r>
              <a:rPr lang="ru-RU" altLang="it-IT" sz="2000" dirty="0" smtClean="0">
                <a:latin typeface="Calibri" pitchFamily="34" charset="0"/>
              </a:rPr>
              <a:t>Таджикистан/2010</a:t>
            </a:r>
            <a:r>
              <a:rPr lang="ru-RU" altLang="it-IT" sz="2000" dirty="0">
                <a:latin typeface="Calibri" pitchFamily="34" charset="0"/>
              </a:rPr>
              <a:t>).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altLang="it-IT" sz="2000" dirty="0">
                <a:latin typeface="Calibri" pitchFamily="34" charset="0"/>
              </a:rPr>
              <a:t>Пороговые периоды для выявления иммигрантов и эмигрантов </a:t>
            </a:r>
            <a:r>
              <a:rPr lang="ru-RU" altLang="it-IT" sz="2000" dirty="0" smtClean="0">
                <a:latin typeface="Calibri" pitchFamily="34" charset="0"/>
              </a:rPr>
              <a:t>отличаются </a:t>
            </a:r>
            <a:r>
              <a:rPr lang="ru-RU" altLang="it-IT" sz="2000" dirty="0">
                <a:latin typeface="Calibri" pitchFamily="34" charset="0"/>
              </a:rPr>
              <a:t>(в целом </a:t>
            </a:r>
            <a:r>
              <a:rPr lang="ru-RU" altLang="it-IT" sz="2000" dirty="0" smtClean="0">
                <a:latin typeface="Calibri" pitchFamily="34" charset="0"/>
              </a:rPr>
              <a:t>больше в случае </a:t>
            </a:r>
            <a:r>
              <a:rPr lang="ru-RU" altLang="it-IT" sz="2000" dirty="0">
                <a:latin typeface="Calibri" pitchFamily="34" charset="0"/>
              </a:rPr>
              <a:t>иммиграции) и, в </a:t>
            </a:r>
            <a:r>
              <a:rPr lang="ru-RU" altLang="it-IT" sz="2000" dirty="0" smtClean="0">
                <a:latin typeface="Calibri" pitchFamily="34" charset="0"/>
              </a:rPr>
              <a:t>частности, различаются в отношении каждой </a:t>
            </a:r>
            <a:r>
              <a:rPr lang="ru-RU" altLang="it-IT" sz="2000" dirty="0" smtClean="0">
                <a:latin typeface="Calibri" pitchFamily="34" charset="0"/>
              </a:rPr>
              <a:t>тематики </a:t>
            </a:r>
            <a:r>
              <a:rPr lang="ru-RU" altLang="it-IT" sz="2000" dirty="0">
                <a:latin typeface="Calibri" pitchFamily="34" charset="0"/>
              </a:rPr>
              <a:t>измерения</a:t>
            </a:r>
            <a:r>
              <a:rPr lang="ru-RU" altLang="it-IT" sz="2000" dirty="0" smtClean="0">
                <a:latin typeface="Calibri" pitchFamily="34" charset="0"/>
              </a:rPr>
              <a:t>.</a:t>
            </a:r>
            <a:endParaRPr lang="ru-RU" altLang="it-IT" sz="2000" dirty="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 smtClean="0">
                <a:latin typeface="Calibri" pitchFamily="34" charset="0"/>
              </a:rPr>
              <a:t>Общая оценка</a:t>
            </a: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141413"/>
            <a:ext cx="83820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3000" b="1" dirty="0">
                <a:latin typeface="Calibri" pitchFamily="34" charset="0"/>
              </a:rPr>
              <a:t>Основные предложения </a:t>
            </a:r>
            <a:r>
              <a:rPr lang="ru-RU" altLang="it-IT" sz="3000" b="1" dirty="0" smtClean="0">
                <a:latin typeface="Calibri" pitchFamily="34" charset="0"/>
              </a:rPr>
              <a:t>на современном </a:t>
            </a:r>
            <a:r>
              <a:rPr lang="ru-RU" altLang="it-IT" sz="3000" b="1" dirty="0">
                <a:latin typeface="Calibri" pitchFamily="34" charset="0"/>
              </a:rPr>
              <a:t>этапе (общий </a:t>
            </a:r>
            <a:r>
              <a:rPr lang="ru-RU" altLang="it-IT" sz="3000" b="1" dirty="0" smtClean="0">
                <a:latin typeface="Calibri" pitchFamily="34" charset="0"/>
              </a:rPr>
              <a:t>уровень)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ru-RU" altLang="it-IT" dirty="0" smtClean="0">
                <a:latin typeface="Calibri" pitchFamily="34" charset="0"/>
              </a:rPr>
              <a:t>Нацеленность на </a:t>
            </a:r>
            <a:r>
              <a:rPr lang="ru-RU" altLang="it-IT" dirty="0">
                <a:latin typeface="Calibri" pitchFamily="34" charset="0"/>
              </a:rPr>
              <a:t>интеграцию сбора данных и </a:t>
            </a:r>
            <a:r>
              <a:rPr lang="ru-RU" altLang="it-IT" dirty="0" smtClean="0">
                <a:latin typeface="Calibri" pitchFamily="34" charset="0"/>
              </a:rPr>
              <a:t>изучения </a:t>
            </a:r>
            <a:r>
              <a:rPr lang="ru-RU" altLang="it-IT" dirty="0" smtClean="0">
                <a:latin typeface="Calibri" pitchFamily="34" charset="0"/>
              </a:rPr>
              <a:t>связанных </a:t>
            </a:r>
            <a:r>
              <a:rPr lang="ru-RU" altLang="it-IT" dirty="0">
                <a:latin typeface="Calibri" pitchFamily="34" charset="0"/>
              </a:rPr>
              <a:t>с миграцией </a:t>
            </a:r>
            <a:r>
              <a:rPr lang="ru-RU" altLang="it-IT" dirty="0" smtClean="0">
                <a:latin typeface="Calibri" pitchFamily="34" charset="0"/>
              </a:rPr>
              <a:t>вопросов с </a:t>
            </a:r>
            <a:r>
              <a:rPr lang="ru-RU" altLang="it-IT" dirty="0">
                <a:latin typeface="Calibri" pitchFamily="34" charset="0"/>
              </a:rPr>
              <a:t>помощью выборочных обследований в </a:t>
            </a:r>
            <a:r>
              <a:rPr lang="ru-RU" altLang="it-IT" dirty="0" smtClean="0">
                <a:latin typeface="Calibri" pitchFamily="34" charset="0"/>
              </a:rPr>
              <a:t>комплексные региональные/национальные/местные стратегии </a:t>
            </a:r>
            <a:r>
              <a:rPr lang="ru-RU" altLang="it-IT" dirty="0">
                <a:latin typeface="Calibri" pitchFamily="34" charset="0"/>
              </a:rPr>
              <a:t>и </a:t>
            </a:r>
            <a:r>
              <a:rPr lang="ru-RU" altLang="it-IT" dirty="0" smtClean="0">
                <a:latin typeface="Calibri" pitchFamily="34" charset="0"/>
              </a:rPr>
              <a:t>инициативы </a:t>
            </a:r>
            <a:r>
              <a:rPr lang="ru-RU" altLang="it-IT" dirty="0">
                <a:latin typeface="Calibri" pitchFamily="34" charset="0"/>
              </a:rPr>
              <a:t>(например, национальный </a:t>
            </a:r>
            <a:r>
              <a:rPr lang="ru-RU" altLang="it-IT" dirty="0" smtClean="0">
                <a:latin typeface="Calibri" pitchFamily="34" charset="0"/>
              </a:rPr>
              <a:t>миграционный профиль).</a:t>
            </a:r>
            <a:endParaRPr lang="ru-RU" altLang="it-IT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ru-RU" altLang="it-IT" dirty="0" smtClean="0">
                <a:latin typeface="Calibri" pitchFamily="34" charset="0"/>
              </a:rPr>
              <a:t>Проведение дальнейшего углубленного анализа национальных контекстов </a:t>
            </a:r>
            <a:r>
              <a:rPr lang="ru-RU" altLang="it-IT" dirty="0">
                <a:latin typeface="Calibri" pitchFamily="34" charset="0"/>
              </a:rPr>
              <a:t>и </a:t>
            </a:r>
            <a:r>
              <a:rPr lang="ru-RU" altLang="it-IT" dirty="0" smtClean="0">
                <a:latin typeface="Calibri" pitchFamily="34" charset="0"/>
              </a:rPr>
              <a:t>в самых общих чертах сильных сторон, или обращение за поддержкой </a:t>
            </a:r>
            <a:r>
              <a:rPr lang="ru-RU" altLang="it-IT" dirty="0">
                <a:latin typeface="Calibri" pitchFamily="34" charset="0"/>
              </a:rPr>
              <a:t>международных организаций, иностранных государств, научно-исследовательских организаций и </a:t>
            </a:r>
            <a:r>
              <a:rPr lang="ru-RU" altLang="it-IT" dirty="0" smtClean="0">
                <a:latin typeface="Calibri" pitchFamily="34" charset="0"/>
              </a:rPr>
              <a:t>проектов/программ </a:t>
            </a:r>
            <a:r>
              <a:rPr lang="ru-RU" altLang="it-IT" dirty="0">
                <a:latin typeface="Calibri" pitchFamily="34" charset="0"/>
              </a:rPr>
              <a:t>(например, </a:t>
            </a:r>
            <a:r>
              <a:rPr lang="ru-RU" altLang="it-IT" dirty="0">
                <a:latin typeface="Calibri" pitchFamily="34" charset="0"/>
              </a:rPr>
              <a:t>Mieux</a:t>
            </a:r>
            <a:r>
              <a:rPr lang="ru-RU" altLang="it-IT" dirty="0">
                <a:latin typeface="Calibri" pitchFamily="34" charset="0"/>
              </a:rPr>
              <a:t>).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ru-RU" altLang="it-IT" dirty="0" smtClean="0">
                <a:latin typeface="Calibri" pitchFamily="34" charset="0"/>
              </a:rPr>
              <a:t>Усиление обмена </a:t>
            </a:r>
            <a:r>
              <a:rPr lang="ru-RU" altLang="it-IT" dirty="0">
                <a:latin typeface="Calibri" pitchFamily="34" charset="0"/>
              </a:rPr>
              <a:t>и </a:t>
            </a:r>
            <a:r>
              <a:rPr lang="ru-RU" altLang="it-IT" dirty="0" smtClean="0">
                <a:latin typeface="Calibri" pitchFamily="34" charset="0"/>
              </a:rPr>
              <a:t>обсуждения национальных практик под международной координацией.</a:t>
            </a:r>
            <a:endParaRPr lang="ru-RU" altLang="it-IT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ru-RU" altLang="it-IT" dirty="0" smtClean="0">
                <a:latin typeface="Calibri" pitchFamily="34" charset="0"/>
              </a:rPr>
              <a:t>Максимально возможная степень интеграции решений</a:t>
            </a:r>
            <a:r>
              <a:rPr lang="ru-RU" altLang="it-IT" dirty="0">
                <a:latin typeface="Calibri" pitchFamily="34" charset="0"/>
              </a:rPr>
              <a:t>, позволяющих приблизиться к международным требованиям и тем самым </a:t>
            </a:r>
            <a:r>
              <a:rPr lang="ru-RU" altLang="it-IT" dirty="0" smtClean="0">
                <a:latin typeface="Calibri" pitchFamily="34" charset="0"/>
              </a:rPr>
              <a:t>повышение  сопоставимости </a:t>
            </a:r>
            <a:r>
              <a:rPr lang="ru-RU" altLang="it-IT" dirty="0">
                <a:latin typeface="Calibri" pitchFamily="34" charset="0"/>
              </a:rPr>
              <a:t>результатов.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</a:pPr>
            <a:r>
              <a:rPr lang="ru-RU" altLang="it-IT" dirty="0" smtClean="0">
                <a:latin typeface="Calibri" pitchFamily="34" charset="0"/>
              </a:rPr>
              <a:t>Максимизация визуализации и полезности </a:t>
            </a:r>
            <a:r>
              <a:rPr lang="ru-RU" altLang="it-IT" dirty="0">
                <a:latin typeface="Calibri" pitchFamily="34" charset="0"/>
              </a:rPr>
              <a:t>результатов </a:t>
            </a:r>
            <a:r>
              <a:rPr lang="ru-RU" altLang="it-IT" dirty="0" smtClean="0">
                <a:latin typeface="Calibri" pitchFamily="34" charset="0"/>
              </a:rPr>
              <a:t>обследований </a:t>
            </a:r>
            <a:r>
              <a:rPr lang="ru-RU" altLang="it-IT" dirty="0">
                <a:latin typeface="Calibri" pitchFamily="34" charset="0"/>
              </a:rPr>
              <a:t>и </a:t>
            </a:r>
            <a:r>
              <a:rPr lang="ru-RU" altLang="it-IT" dirty="0" smtClean="0">
                <a:latin typeface="Calibri" pitchFamily="34" charset="0"/>
              </a:rPr>
              <a:t>полное документирование их методологий и изменений.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 smtClean="0">
                <a:latin typeface="Calibri" pitchFamily="34" charset="0"/>
              </a:rPr>
              <a:t>Предложения и рекомендации</a:t>
            </a: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052736"/>
            <a:ext cx="86106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800" b="1" dirty="0">
                <a:latin typeface="Calibri" pitchFamily="34" charset="0"/>
              </a:rPr>
              <a:t>Основные предложения на современном этапе </a:t>
            </a:r>
            <a:r>
              <a:rPr lang="en-US" altLang="it-IT" sz="2800" b="1" dirty="0" smtClean="0">
                <a:latin typeface="Calibri" pitchFamily="34" charset="0"/>
              </a:rPr>
              <a:t>(</a:t>
            </a:r>
            <a:r>
              <a:rPr lang="ru-RU" altLang="it-IT" sz="2800" b="1" dirty="0" smtClean="0">
                <a:latin typeface="Calibri" pitchFamily="34" charset="0"/>
              </a:rPr>
              <a:t>национальные обследования</a:t>
            </a:r>
            <a:r>
              <a:rPr lang="en-US" altLang="it-IT" sz="2800" b="1" dirty="0" smtClean="0">
                <a:latin typeface="Calibri" pitchFamily="34" charset="0"/>
              </a:rPr>
              <a:t>)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ru-RU" altLang="it-IT" sz="1900" dirty="0" smtClean="0">
                <a:latin typeface="Calibri" pitchFamily="34" charset="0"/>
              </a:rPr>
              <a:t>Дальнейшая проработка вопроса адаптации </a:t>
            </a:r>
            <a:r>
              <a:rPr lang="ru-RU" altLang="it-IT" sz="1900" dirty="0">
                <a:latin typeface="Calibri" pitchFamily="34" charset="0"/>
              </a:rPr>
              <a:t>общих </a:t>
            </a:r>
            <a:r>
              <a:rPr lang="ru-RU" altLang="it-IT" sz="1900" dirty="0" smtClean="0">
                <a:latin typeface="Calibri" pitchFamily="34" charset="0"/>
              </a:rPr>
              <a:t>обследований домашних хозяйств </a:t>
            </a:r>
            <a:r>
              <a:rPr lang="ru-RU" altLang="it-IT" sz="1900" dirty="0">
                <a:latin typeface="Calibri" pitchFamily="34" charset="0"/>
              </a:rPr>
              <a:t>(</a:t>
            </a:r>
            <a:r>
              <a:rPr lang="ru-RU" altLang="it-IT" sz="1900" dirty="0" smtClean="0">
                <a:latin typeface="Calibri" pitchFamily="34" charset="0"/>
              </a:rPr>
              <a:t>напр., изменение размеров или </a:t>
            </a:r>
            <a:r>
              <a:rPr lang="ru-RU" altLang="it-IT" sz="1900" dirty="0">
                <a:latin typeface="Calibri" pitchFamily="34" charset="0"/>
              </a:rPr>
              <a:t>инструментов </a:t>
            </a:r>
            <a:r>
              <a:rPr lang="ru-RU" altLang="it-IT" sz="1900" dirty="0" smtClean="0">
                <a:latin typeface="Calibri" pitchFamily="34" charset="0"/>
              </a:rPr>
              <a:t>выборки, или определения </a:t>
            </a:r>
            <a:r>
              <a:rPr lang="ru-RU" altLang="it-IT" sz="1900" dirty="0">
                <a:latin typeface="Calibri" pitchFamily="34" charset="0"/>
              </a:rPr>
              <a:t>и </a:t>
            </a:r>
            <a:r>
              <a:rPr lang="ru-RU" altLang="it-IT" sz="1900" dirty="0" smtClean="0">
                <a:latin typeface="Calibri" pitchFamily="34" charset="0"/>
              </a:rPr>
              <a:t>классификации) </a:t>
            </a:r>
            <a:r>
              <a:rPr lang="ru-RU" altLang="it-IT" sz="1900" dirty="0">
                <a:latin typeface="Calibri" pitchFamily="34" charset="0"/>
              </a:rPr>
              <a:t>для </a:t>
            </a:r>
            <a:r>
              <a:rPr lang="ru-RU" altLang="it-IT" sz="1900" u="sng" dirty="0" smtClean="0">
                <a:latin typeface="Calibri" pitchFamily="34" charset="0"/>
              </a:rPr>
              <a:t>совершенствования</a:t>
            </a:r>
            <a:r>
              <a:rPr lang="ru-RU" altLang="it-IT" sz="1900" dirty="0" smtClean="0">
                <a:latin typeface="Calibri" pitchFamily="34" charset="0"/>
              </a:rPr>
              <a:t> </a:t>
            </a:r>
            <a:r>
              <a:rPr lang="ru-RU" altLang="it-IT" sz="1900" dirty="0">
                <a:latin typeface="Calibri" pitchFamily="34" charset="0"/>
              </a:rPr>
              <a:t>или </a:t>
            </a:r>
            <a:r>
              <a:rPr lang="ru-RU" altLang="it-IT" sz="1900" u="sng" dirty="0" smtClean="0">
                <a:latin typeface="Calibri" pitchFamily="34" charset="0"/>
              </a:rPr>
              <a:t>увеличения периодичности</a:t>
            </a:r>
            <a:r>
              <a:rPr lang="ru-RU" altLang="it-IT" sz="1900" dirty="0" smtClean="0">
                <a:latin typeface="Calibri" pitchFamily="34" charset="0"/>
              </a:rPr>
              <a:t> измерений </a:t>
            </a:r>
            <a:r>
              <a:rPr lang="ru-RU" altLang="it-IT" sz="1900" dirty="0">
                <a:latin typeface="Calibri" pitchFamily="34" charset="0"/>
              </a:rPr>
              <a:t>миграции, а также </a:t>
            </a:r>
            <a:r>
              <a:rPr lang="ru-RU" altLang="it-IT" sz="1900" u="sng" dirty="0" smtClean="0">
                <a:latin typeface="Calibri" pitchFamily="34" charset="0"/>
              </a:rPr>
              <a:t>с учетом ситуаций </a:t>
            </a:r>
            <a:r>
              <a:rPr lang="ru-RU" altLang="it-IT" sz="1900" u="sng" dirty="0">
                <a:latin typeface="Calibri" pitchFamily="34" charset="0"/>
              </a:rPr>
              <a:t>и </a:t>
            </a:r>
            <a:r>
              <a:rPr lang="ru-RU" altLang="it-IT" sz="1900" u="sng" dirty="0" smtClean="0">
                <a:latin typeface="Calibri" pitchFamily="34" charset="0"/>
              </a:rPr>
              <a:t>перспектив использовании </a:t>
            </a:r>
            <a:r>
              <a:rPr lang="ru-RU" altLang="it-IT" sz="1900" u="sng" dirty="0">
                <a:latin typeface="Calibri" pitchFamily="34" charset="0"/>
              </a:rPr>
              <a:t>всех других </a:t>
            </a:r>
            <a:r>
              <a:rPr lang="ru-RU" altLang="it-IT" sz="1900" u="sng" dirty="0" smtClean="0">
                <a:latin typeface="Calibri" pitchFamily="34" charset="0"/>
              </a:rPr>
              <a:t>источников данных</a:t>
            </a:r>
            <a:r>
              <a:rPr lang="ru-RU" altLang="it-IT" sz="1900" dirty="0" smtClean="0">
                <a:latin typeface="Calibri" pitchFamily="34" charset="0"/>
              </a:rPr>
              <a:t>.</a:t>
            </a:r>
            <a:endParaRPr lang="ru-RU" altLang="it-IT" sz="1900" dirty="0">
              <a:latin typeface="Calibri" pitchFamily="34" charset="0"/>
            </a:endParaRP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ru-RU" altLang="it-IT" sz="1900" dirty="0" smtClean="0">
                <a:latin typeface="Calibri" pitchFamily="34" charset="0"/>
              </a:rPr>
              <a:t>По </a:t>
            </a:r>
            <a:r>
              <a:rPr lang="ru-RU" altLang="it-IT" sz="1900" dirty="0">
                <a:latin typeface="Calibri" pitchFamily="34" charset="0"/>
              </a:rPr>
              <a:t>возможности </a:t>
            </a:r>
            <a:r>
              <a:rPr lang="ru-RU" altLang="it-IT" sz="1900" dirty="0" smtClean="0">
                <a:latin typeface="Calibri" pitchFamily="34" charset="0"/>
              </a:rPr>
              <a:t>создать общую основу для </a:t>
            </a:r>
            <a:r>
              <a:rPr lang="ru-RU" altLang="it-IT" sz="1900" dirty="0" smtClean="0">
                <a:latin typeface="Calibri" pitchFamily="34" charset="0"/>
              </a:rPr>
              <a:t>указанных выше действий (напр., стандартные модули по странам  денежных переводов).</a:t>
            </a:r>
            <a:endParaRPr lang="ru-RU" altLang="it-IT" sz="1900" dirty="0">
              <a:latin typeface="Calibri" pitchFamily="34" charset="0"/>
            </a:endParaRP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ru-RU" altLang="it-IT" sz="1900" dirty="0" smtClean="0">
                <a:latin typeface="Calibri" pitchFamily="34" charset="0"/>
              </a:rPr>
              <a:t>Поиск механизмов </a:t>
            </a:r>
            <a:r>
              <a:rPr lang="ru-RU" altLang="it-IT" sz="1900" dirty="0">
                <a:latin typeface="Calibri" pitchFamily="34" charset="0"/>
              </a:rPr>
              <a:t>и </a:t>
            </a:r>
            <a:r>
              <a:rPr lang="ru-RU" altLang="it-IT" sz="1900" dirty="0" smtClean="0">
                <a:latin typeface="Calibri" pitchFamily="34" charset="0"/>
              </a:rPr>
              <a:t>ресурсов </a:t>
            </a:r>
            <a:r>
              <a:rPr lang="ru-RU" altLang="it-IT" sz="1900" dirty="0">
                <a:latin typeface="Calibri" pitchFamily="34" charset="0"/>
              </a:rPr>
              <a:t>полезных </a:t>
            </a:r>
            <a:r>
              <a:rPr lang="ru-RU" altLang="it-IT" sz="1900" dirty="0" smtClean="0">
                <a:latin typeface="Calibri" pitchFamily="34" charset="0"/>
              </a:rPr>
              <a:t>для проведения  </a:t>
            </a:r>
            <a:r>
              <a:rPr lang="ru-RU" altLang="it-IT" sz="1900" dirty="0">
                <a:latin typeface="Calibri" pitchFamily="34" charset="0"/>
              </a:rPr>
              <a:t>более </a:t>
            </a:r>
            <a:r>
              <a:rPr lang="ru-RU" altLang="it-IT" sz="1900" dirty="0" smtClean="0">
                <a:latin typeface="Calibri" pitchFamily="34" charset="0"/>
              </a:rPr>
              <a:t>частых </a:t>
            </a:r>
            <a:r>
              <a:rPr lang="ru-RU" altLang="it-IT" sz="1900" dirty="0">
                <a:latin typeface="Calibri" pitchFamily="34" charset="0"/>
              </a:rPr>
              <a:t>и </a:t>
            </a:r>
            <a:r>
              <a:rPr lang="ru-RU" altLang="it-IT" sz="1900" dirty="0" smtClean="0">
                <a:latin typeface="Calibri" pitchFamily="34" charset="0"/>
              </a:rPr>
              <a:t>продольных измерений </a:t>
            </a:r>
            <a:r>
              <a:rPr lang="ru-RU" altLang="it-IT" sz="1900" dirty="0">
                <a:latin typeface="Calibri" pitchFamily="34" charset="0"/>
              </a:rPr>
              <a:t>в </a:t>
            </a:r>
            <a:r>
              <a:rPr lang="ru-RU" altLang="it-IT" sz="1900" dirty="0" smtClean="0">
                <a:latin typeface="Calibri" pitchFamily="34" charset="0"/>
              </a:rPr>
              <a:t>рамках обследований общего характера (напр., </a:t>
            </a:r>
            <a:r>
              <a:rPr lang="ru-RU" altLang="it-IT" sz="1900" dirty="0">
                <a:latin typeface="Calibri" pitchFamily="34" charset="0"/>
              </a:rPr>
              <a:t>модуль </a:t>
            </a:r>
            <a:r>
              <a:rPr lang="ru-RU" altLang="it-IT" sz="1900" dirty="0" smtClean="0">
                <a:latin typeface="Calibri" pitchFamily="34" charset="0"/>
              </a:rPr>
              <a:t>в рамках ОРС один </a:t>
            </a:r>
            <a:r>
              <a:rPr lang="ru-RU" altLang="it-IT" sz="1900" dirty="0">
                <a:latin typeface="Calibri" pitchFamily="34" charset="0"/>
              </a:rPr>
              <a:t>раз в год) и специализированных обследований или </a:t>
            </a:r>
            <a:r>
              <a:rPr lang="ru-RU" altLang="it-IT" sz="1900" dirty="0" smtClean="0">
                <a:latin typeface="Calibri" pitchFamily="34" charset="0"/>
              </a:rPr>
              <a:t>«легких» </a:t>
            </a:r>
            <a:r>
              <a:rPr lang="ru-RU" altLang="it-IT" sz="1900" dirty="0">
                <a:latin typeface="Calibri" pitchFamily="34" charset="0"/>
              </a:rPr>
              <a:t>исследований (</a:t>
            </a:r>
            <a:r>
              <a:rPr lang="ru-RU" altLang="it-IT" sz="1900" dirty="0" smtClean="0">
                <a:latin typeface="Calibri" pitchFamily="34" charset="0"/>
              </a:rPr>
              <a:t>например, </a:t>
            </a:r>
            <a:r>
              <a:rPr lang="ru-RU" altLang="it-IT" sz="1900" dirty="0">
                <a:latin typeface="Calibri" pitchFamily="34" charset="0"/>
              </a:rPr>
              <a:t>каждые 3-5 лет).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ru-RU" altLang="it-IT" sz="1900" dirty="0">
                <a:latin typeface="Calibri" pitchFamily="34" charset="0"/>
              </a:rPr>
              <a:t>Изучить </a:t>
            </a:r>
            <a:r>
              <a:rPr lang="ru-RU" altLang="it-IT" sz="1900" dirty="0" smtClean="0">
                <a:latin typeface="Calibri" pitchFamily="34" charset="0"/>
              </a:rPr>
              <a:t>целесообразность мероприятий по сотрудничеству для </a:t>
            </a:r>
            <a:r>
              <a:rPr lang="ru-RU" altLang="it-IT" sz="1900" dirty="0">
                <a:latin typeface="Calibri" pitchFamily="34" charset="0"/>
              </a:rPr>
              <a:t>проведения </a:t>
            </a:r>
            <a:r>
              <a:rPr lang="ru-RU" altLang="it-IT" sz="1900" dirty="0" smtClean="0">
                <a:latin typeface="Calibri" pitchFamily="34" charset="0"/>
              </a:rPr>
              <a:t>большего количества двунаправленных обследований, </a:t>
            </a:r>
            <a:r>
              <a:rPr lang="ru-RU" altLang="it-IT" sz="1900" dirty="0">
                <a:latin typeface="Calibri" pitchFamily="34" charset="0"/>
              </a:rPr>
              <a:t>возможно, придерживаясь </a:t>
            </a:r>
            <a:r>
              <a:rPr lang="ru-RU" altLang="it-IT" sz="1900" dirty="0" smtClean="0">
                <a:latin typeface="Calibri" pitchFamily="34" charset="0"/>
              </a:rPr>
              <a:t>предложения проекта МИРПАЛ и базируясь </a:t>
            </a:r>
            <a:r>
              <a:rPr lang="ru-RU" altLang="it-IT" sz="1900" dirty="0">
                <a:latin typeface="Calibri" pitchFamily="34" charset="0"/>
              </a:rPr>
              <a:t>на опыте </a:t>
            </a:r>
            <a:r>
              <a:rPr lang="ru-RU" altLang="it-IT" sz="1900" dirty="0" smtClean="0">
                <a:latin typeface="Calibri" pitchFamily="34" charset="0"/>
              </a:rPr>
              <a:t>обследований, проведенных недавно в Таджикистане/России </a:t>
            </a:r>
            <a:r>
              <a:rPr lang="ru-RU" altLang="it-IT" sz="1900" dirty="0">
                <a:latin typeface="Calibri" pitchFamily="34" charset="0"/>
              </a:rPr>
              <a:t>и в рамках проекта МОМ-Украина.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endParaRPr lang="en-US" altLang="it-IT" sz="2300" dirty="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4000" b="1" dirty="0">
                <a:latin typeface="Calibri" pitchFamily="34" charset="0"/>
              </a:rPr>
              <a:t>Предложения и рекомендации</a:t>
            </a: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 smtClean="0"/>
              <a:t>Содержание</a:t>
            </a:r>
            <a:r>
              <a:rPr lang="en-GB" sz="4000" b="1" dirty="0" smtClean="0"/>
              <a:t> </a:t>
            </a:r>
            <a:r>
              <a:rPr lang="en-GB" sz="4000" dirty="0" smtClean="0"/>
              <a:t>(</a:t>
            </a:r>
            <a:r>
              <a:rPr lang="ru-RU" sz="4000" dirty="0"/>
              <a:t>в соответствии с </a:t>
            </a:r>
            <a:r>
              <a:rPr lang="ru-RU" sz="4000" dirty="0" smtClean="0"/>
              <a:t>Разделом </a:t>
            </a:r>
            <a:r>
              <a:rPr lang="en-GB" sz="4000" dirty="0" smtClean="0"/>
              <a:t>III.C)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ru-RU" sz="2500" dirty="0"/>
              <a:t>Обзор выборочных обследований и исследований</a:t>
            </a:r>
          </a:p>
          <a:p>
            <a:pPr>
              <a:spcBef>
                <a:spcPts val="900"/>
              </a:spcBef>
            </a:pPr>
            <a:r>
              <a:rPr lang="en-US" sz="2500" dirty="0" smtClean="0"/>
              <a:t> (III.C.1)</a:t>
            </a:r>
          </a:p>
          <a:p>
            <a:pPr>
              <a:spcBef>
                <a:spcPts val="1200"/>
              </a:spcBef>
            </a:pPr>
            <a:r>
              <a:rPr lang="ru-RU" sz="2500" dirty="0"/>
              <a:t>Общая оценка</a:t>
            </a:r>
            <a:r>
              <a:rPr lang="en-US" sz="2500" dirty="0" smtClean="0"/>
              <a:t> (III.C.2)</a:t>
            </a:r>
          </a:p>
          <a:p>
            <a:pPr>
              <a:spcBef>
                <a:spcPts val="1200"/>
              </a:spcBef>
            </a:pPr>
            <a:r>
              <a:rPr lang="ru-RU" sz="2500" dirty="0" smtClean="0"/>
              <a:t>Предложения и рекомендации по усовершенствованию </a:t>
            </a:r>
            <a:r>
              <a:rPr lang="en-US" sz="2500" dirty="0" smtClean="0"/>
              <a:t>(III.C.3</a:t>
            </a:r>
            <a:r>
              <a:rPr lang="en-US" sz="25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FA0C4-12AE-44F2-A6E0-E3A6BDA54C37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50825" y="2133600"/>
            <a:ext cx="8137525" cy="23320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ru-RU" sz="4000" i="1" dirty="0">
                <a:solidFill>
                  <a:prstClr val="black"/>
                </a:solidFill>
                <a:latin typeface="Arial" charset="0"/>
                <a:cs typeface="Arial" charset="0"/>
              </a:rPr>
              <a:t>Спасибо за Ваше внимание!</a:t>
            </a:r>
            <a:endParaRPr lang="en-GB" sz="4000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141413"/>
            <a:ext cx="8610600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it-IT" sz="2000" dirty="0">
                <a:latin typeface="Calibri" pitchFamily="34" charset="0"/>
              </a:rPr>
              <a:t>На </a:t>
            </a:r>
            <a:r>
              <a:rPr lang="ru-RU" altLang="it-IT" sz="2000" dirty="0" smtClean="0">
                <a:latin typeface="Calibri" pitchFamily="34" charset="0"/>
              </a:rPr>
              <a:t>основе </a:t>
            </a:r>
            <a:r>
              <a:rPr lang="ru-RU" altLang="it-IT" sz="2000" dirty="0">
                <a:latin typeface="Calibri" pitchFamily="34" charset="0"/>
              </a:rPr>
              <a:t>двух </a:t>
            </a:r>
            <a:r>
              <a:rPr lang="ru-RU" altLang="it-IT" sz="2000" dirty="0" smtClean="0">
                <a:latin typeface="Calibri" pitchFamily="34" charset="0"/>
              </a:rPr>
              <a:t>компонентов/инструментов</a:t>
            </a:r>
            <a:endParaRPr lang="ru-RU" altLang="it-IT" sz="2000" dirty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it-IT" sz="2000" dirty="0" smtClean="0">
                <a:latin typeface="Calibri" pitchFamily="34" charset="0"/>
              </a:rPr>
              <a:t>Краткое описание </a:t>
            </a:r>
            <a:r>
              <a:rPr lang="ru-RU" altLang="it-IT" sz="2000" dirty="0">
                <a:latin typeface="Calibri" pitchFamily="34" charset="0"/>
              </a:rPr>
              <a:t>соответствующих </a:t>
            </a:r>
            <a:r>
              <a:rPr lang="ru-RU" altLang="it-IT" sz="2000" dirty="0" smtClean="0">
                <a:latin typeface="Calibri" pitchFamily="34" charset="0"/>
              </a:rPr>
              <a:t>мероприятий </a:t>
            </a:r>
            <a:r>
              <a:rPr lang="ru-RU" altLang="it-IT" sz="2000" dirty="0">
                <a:latin typeface="Calibri" pitchFamily="34" charset="0"/>
              </a:rPr>
              <a:t>в </a:t>
            </a:r>
            <a:r>
              <a:rPr lang="ru-RU" altLang="it-IT" sz="2000" dirty="0" smtClean="0">
                <a:latin typeface="Calibri" pitchFamily="34" charset="0"/>
              </a:rPr>
              <a:t>рамках </a:t>
            </a:r>
            <a:r>
              <a:rPr lang="ru-RU" altLang="it-IT" sz="2000" dirty="0">
                <a:latin typeface="Calibri" pitchFamily="34" charset="0"/>
              </a:rPr>
              <a:t>III.C.1? </a:t>
            </a:r>
            <a:r>
              <a:rPr lang="ru-RU" altLang="it-IT" sz="2000" dirty="0">
                <a:solidFill>
                  <a:srgbClr val="7030A0"/>
                </a:solidFill>
                <a:latin typeface="Calibri" pitchFamily="34" charset="0"/>
              </a:rPr>
              <a:t>&gt;&gt;&gt; </a:t>
            </a:r>
            <a:r>
              <a:rPr lang="ru-RU" altLang="it-IT" sz="2000" dirty="0" smtClean="0">
                <a:solidFill>
                  <a:srgbClr val="7030A0"/>
                </a:solidFill>
                <a:latin typeface="Calibri" pitchFamily="34" charset="0"/>
              </a:rPr>
              <a:t>примеры на последующих </a:t>
            </a:r>
            <a:r>
              <a:rPr lang="ru-RU" altLang="it-IT" sz="2000" dirty="0">
                <a:solidFill>
                  <a:srgbClr val="7030A0"/>
                </a:solidFill>
                <a:latin typeface="Calibri" pitchFamily="34" charset="0"/>
              </a:rPr>
              <a:t>слайдах </a:t>
            </a:r>
            <a:r>
              <a:rPr lang="ru-RU" altLang="it-IT" sz="2000" dirty="0" smtClean="0">
                <a:solidFill>
                  <a:srgbClr val="7030A0"/>
                </a:solidFill>
                <a:latin typeface="Calibri" pitchFamily="34" charset="0"/>
              </a:rPr>
              <a:t>позволяют раскрыть основные особенности,  специфику используемого текста </a:t>
            </a:r>
            <a:r>
              <a:rPr lang="ru-RU" altLang="it-IT" sz="2000" dirty="0">
                <a:solidFill>
                  <a:srgbClr val="7030A0"/>
                </a:solidFill>
                <a:latin typeface="Calibri" pitchFamily="34" charset="0"/>
              </a:rPr>
              <a:t>или недостающую информацию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it-IT" sz="2000" dirty="0" smtClean="0">
                <a:latin typeface="Calibri" pitchFamily="34" charset="0"/>
              </a:rPr>
              <a:t>Пакет </a:t>
            </a:r>
            <a:r>
              <a:rPr lang="ru-RU" altLang="it-IT" sz="2000" dirty="0">
                <a:latin typeface="Calibri" pitchFamily="34" charset="0"/>
              </a:rPr>
              <a:t>сводных таблиц </a:t>
            </a:r>
            <a:r>
              <a:rPr lang="ru-RU" altLang="it-IT" sz="2000" dirty="0" smtClean="0">
                <a:latin typeface="Calibri" pitchFamily="34" charset="0"/>
              </a:rPr>
              <a:t>для сбора </a:t>
            </a:r>
            <a:r>
              <a:rPr lang="ru-RU" altLang="it-IT" sz="2000" dirty="0">
                <a:latin typeface="Calibri" pitchFamily="34" charset="0"/>
              </a:rPr>
              <a:t>данных </a:t>
            </a:r>
            <a:r>
              <a:rPr lang="ru-RU" altLang="it-IT" sz="2000" dirty="0" smtClean="0">
                <a:latin typeface="Calibri" pitchFamily="34" charset="0"/>
              </a:rPr>
              <a:t>по </a:t>
            </a:r>
            <a:r>
              <a:rPr lang="ru-RU" altLang="it-IT" sz="2000" dirty="0">
                <a:latin typeface="Calibri" pitchFamily="34" charset="0"/>
              </a:rPr>
              <a:t>миграции в </a:t>
            </a:r>
            <a:r>
              <a:rPr lang="ru-RU" altLang="it-IT" sz="2000" dirty="0" smtClean="0">
                <a:latin typeface="Calibri" pitchFamily="34" charset="0"/>
              </a:rPr>
              <a:t>ходе обследований в Приложении Y, которые вносят изменения/обновления в таблицы, прилагаемые </a:t>
            </a:r>
            <a:r>
              <a:rPr lang="ru-RU" altLang="it-IT" sz="2000" dirty="0">
                <a:latin typeface="Calibri" pitchFamily="34" charset="0"/>
              </a:rPr>
              <a:t>к РБ-2011? </a:t>
            </a:r>
            <a:r>
              <a:rPr lang="ru-RU" altLang="it-IT" sz="2000" dirty="0">
                <a:solidFill>
                  <a:srgbClr val="7030A0"/>
                </a:solidFill>
                <a:latin typeface="Calibri" pitchFamily="34" charset="0"/>
              </a:rPr>
              <a:t>&gt;&gt;&gt; некоторые предостережения и выдержки на </a:t>
            </a:r>
            <a:r>
              <a:rPr lang="ru-RU" altLang="it-IT" sz="2000" dirty="0" smtClean="0">
                <a:solidFill>
                  <a:srgbClr val="7030A0"/>
                </a:solidFill>
                <a:latin typeface="Calibri" pitchFamily="34" charset="0"/>
              </a:rPr>
              <a:t>последующих </a:t>
            </a:r>
            <a:r>
              <a:rPr lang="ru-RU" altLang="it-IT" sz="2000" dirty="0">
                <a:solidFill>
                  <a:srgbClr val="7030A0"/>
                </a:solidFill>
                <a:latin typeface="Calibri" pitchFamily="34" charset="0"/>
              </a:rPr>
              <a:t>слайдах</a:t>
            </a:r>
          </a:p>
          <a:p>
            <a:pPr marL="1257300" lvl="2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altLang="it-IT" sz="2000" u="sng" dirty="0" smtClean="0">
                <a:solidFill>
                  <a:srgbClr val="FF0000"/>
                </a:solidFill>
                <a:latin typeface="Calibri" pitchFamily="34" charset="0"/>
              </a:rPr>
              <a:t>Требуют пересмотра/интеграции в рамках/после семинара</a:t>
            </a:r>
            <a:r>
              <a:rPr lang="en-US" altLang="it-IT" sz="2000" u="sng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endParaRPr lang="en-US" altLang="it-IT" sz="2000" u="sng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Основные источники</a:t>
            </a:r>
            <a:r>
              <a:rPr lang="en-US" altLang="it-IT" sz="1600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Методологические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отчеты,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публикации или даже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проекты документов обследований/исследований</a:t>
            </a:r>
            <a:endParaRPr lang="ru-RU" altLang="it-IT" sz="1600" dirty="0">
              <a:solidFill>
                <a:srgbClr val="C00000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Доклады и презентации для международных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заседаний</a:t>
            </a:r>
            <a:endParaRPr lang="ru-RU" altLang="it-IT" sz="1600" dirty="0">
              <a:solidFill>
                <a:srgbClr val="C00000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Существующие отчеты об оценке</a:t>
            </a:r>
            <a:endParaRPr lang="ru-RU" altLang="it-IT" sz="1600" dirty="0">
              <a:solidFill>
                <a:srgbClr val="C00000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Сравнительные публикации, такие как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РБ-2011 (Международная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миграция и денежные переводы в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развивающихся странах: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использование обследований домашних хозяйств для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совершенствования 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сбора данных в странах Восточной Европы и Центральной Азии, </a:t>
            </a:r>
            <a:r>
              <a:rPr lang="ru-RU" altLang="it-IT" sz="1600" dirty="0" smtClean="0">
                <a:solidFill>
                  <a:srgbClr val="C00000"/>
                </a:solidFill>
                <a:latin typeface="Calibri" pitchFamily="34" charset="0"/>
              </a:rPr>
              <a:t>подготовлено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Р. 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Билсборроу</a:t>
            </a:r>
            <a:r>
              <a:rPr lang="ru-RU" altLang="it-IT" sz="1600" dirty="0">
                <a:solidFill>
                  <a:srgbClr val="C00000"/>
                </a:solidFill>
                <a:latin typeface="Calibri" pitchFamily="34" charset="0"/>
              </a:rPr>
              <a:t> и М. Ломая в 2010 году)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altLang="it-IT" sz="23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7592" y="75004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50000"/>
            </a:pPr>
            <a:r>
              <a:rPr lang="ru-RU" altLang="it-IT" sz="2800" b="1" dirty="0" smtClean="0">
                <a:latin typeface="Calibri" pitchFamily="34" charset="0"/>
              </a:rPr>
              <a:t>Обзор выборочных обследований и исследований</a:t>
            </a:r>
            <a:endParaRPr lang="en-GB" altLang="it-IT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0515" y="432683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50000"/>
            </a:pPr>
            <a:r>
              <a:rPr lang="ru-RU" altLang="it-IT" sz="2800" b="1" dirty="0" smtClean="0">
                <a:latin typeface="Calibri" pitchFamily="34" charset="0"/>
              </a:rPr>
              <a:t>Обзор </a:t>
            </a:r>
            <a:r>
              <a:rPr lang="ru-RU" altLang="it-IT" sz="2800" b="1" dirty="0">
                <a:latin typeface="Calibri" pitchFamily="34" charset="0"/>
              </a:rPr>
              <a:t>выборочных обследований и исследований</a:t>
            </a:r>
          </a:p>
          <a:p>
            <a:pPr>
              <a:buSzPct val="150000"/>
            </a:pPr>
            <a:endParaRPr lang="en-GB" altLang="it-IT" sz="4000" b="1" dirty="0">
              <a:latin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6380" y="1052736"/>
            <a:ext cx="8596890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Панельное обследование домашних хозяйств Таджикистана </a:t>
            </a:r>
            <a:r>
              <a:rPr lang="en-US" sz="2800" b="1" dirty="0" smtClean="0"/>
              <a:t>(HPS) (2011</a:t>
            </a:r>
            <a:r>
              <a:rPr lang="ru-RU" sz="2800" b="1" dirty="0" smtClean="0"/>
              <a:t> г.</a:t>
            </a:r>
            <a:r>
              <a:rPr lang="en-US" sz="2800" b="1" dirty="0" smtClean="0"/>
              <a:t>)</a:t>
            </a:r>
          </a:p>
          <a:p>
            <a:pPr marL="742950" lvl="2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 smtClean="0"/>
              <a:t>Инициировано </a:t>
            </a:r>
            <a:r>
              <a:rPr lang="ru-RU" sz="1900" dirty="0"/>
              <a:t>IOS </a:t>
            </a:r>
            <a:r>
              <a:rPr lang="ru-RU" sz="1900" dirty="0" smtClean="0"/>
              <a:t>(Институтом </a:t>
            </a:r>
            <a:r>
              <a:rPr lang="ru-RU" sz="1900" dirty="0"/>
              <a:t>исследования Восточной и Юго-Восточной </a:t>
            </a:r>
            <a:r>
              <a:rPr lang="ru-RU" sz="1900" dirty="0" smtClean="0"/>
              <a:t>Европы, Германия) </a:t>
            </a:r>
            <a:r>
              <a:rPr lang="ru-RU" sz="1900" dirty="0"/>
              <a:t>и </a:t>
            </a:r>
            <a:r>
              <a:rPr lang="ru-RU" sz="1900" dirty="0" smtClean="0"/>
              <a:t>проведено совместно с Научно-исследовательским </a:t>
            </a:r>
            <a:r>
              <a:rPr lang="ru-RU" sz="1900" dirty="0"/>
              <a:t>центром </a:t>
            </a:r>
            <a:r>
              <a:rPr lang="ru-RU" sz="1900" dirty="0" smtClean="0"/>
              <a:t>Шарк для повторного опроса выборки из 1500 домашних хозяйств, обследованных в рамках последних обследований </a:t>
            </a:r>
            <a:r>
              <a:rPr lang="ru-RU" sz="1900" dirty="0"/>
              <a:t>по оценке уровня жизни </a:t>
            </a:r>
            <a:r>
              <a:rPr lang="ru-RU" sz="1900" dirty="0" smtClean="0"/>
              <a:t>(</a:t>
            </a:r>
            <a:r>
              <a:rPr lang="en-GB" sz="1900" dirty="0" smtClean="0"/>
              <a:t>LSMS</a:t>
            </a:r>
            <a:r>
              <a:rPr lang="ru-RU" sz="1900" dirty="0" smtClean="0"/>
              <a:t>), проводимых на национальном и региональном уровнях, а также в городских/сельских регионах.</a:t>
            </a:r>
            <a:endParaRPr lang="ru-RU" sz="1900" dirty="0"/>
          </a:p>
          <a:p>
            <a:pPr marL="742950" lvl="2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/>
              <a:t>Цели: </a:t>
            </a:r>
            <a:r>
              <a:rPr lang="ru-RU" sz="1900" dirty="0" smtClean="0"/>
              <a:t>оценка </a:t>
            </a:r>
            <a:r>
              <a:rPr lang="ru-RU" sz="1900" dirty="0"/>
              <a:t>характеристик </a:t>
            </a:r>
            <a:r>
              <a:rPr lang="ru-RU" sz="1900" dirty="0" smtClean="0"/>
              <a:t>домашних хозяйств, изучение явлений </a:t>
            </a:r>
            <a:r>
              <a:rPr lang="ru-RU" sz="1900" dirty="0"/>
              <a:t>миграции и денежных переводов и </a:t>
            </a:r>
            <a:r>
              <a:rPr lang="ru-RU" sz="1900" dirty="0" smtClean="0"/>
              <a:t>создание уникальной базы панельных данных по этим проблематикам.</a:t>
            </a:r>
            <a:endParaRPr lang="ru-RU" sz="1900" dirty="0"/>
          </a:p>
          <a:p>
            <a:pPr marL="742950" lvl="2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 smtClean="0"/>
              <a:t>Что касается миграции, на </a:t>
            </a:r>
            <a:r>
              <a:rPr lang="ru-RU" sz="1900" dirty="0"/>
              <a:t>основе сбора данных через </a:t>
            </a:r>
            <a:r>
              <a:rPr lang="ru-RU" sz="1900" dirty="0" smtClean="0"/>
              <a:t>реестр домашних хозяйств и на основе двух обширных модулей </a:t>
            </a:r>
            <a:r>
              <a:rPr lang="ru-RU" sz="1900" dirty="0"/>
              <a:t>по миграции (</a:t>
            </a:r>
            <a:r>
              <a:rPr lang="ru-RU" sz="1900" dirty="0" smtClean="0"/>
              <a:t>внутренняя миграция, международная миграция </a:t>
            </a:r>
            <a:r>
              <a:rPr lang="ru-RU" sz="1900" dirty="0"/>
              <a:t>и </a:t>
            </a:r>
            <a:r>
              <a:rPr lang="ru-RU" sz="1900" dirty="0" smtClean="0"/>
              <a:t>члены </a:t>
            </a:r>
            <a:r>
              <a:rPr lang="ru-RU" sz="1900" dirty="0"/>
              <a:t>их семей, </a:t>
            </a:r>
            <a:r>
              <a:rPr lang="ru-RU" sz="1900" dirty="0" smtClean="0"/>
              <a:t>проживающие за рубежом), а также переводам </a:t>
            </a:r>
            <a:r>
              <a:rPr lang="ru-RU" sz="1900" dirty="0"/>
              <a:t>и социальной помощи </a:t>
            </a:r>
            <a:r>
              <a:rPr lang="ru-RU" sz="1900" dirty="0" smtClean="0"/>
              <a:t>(переводы от/другим  домашним хозяйствам </a:t>
            </a:r>
            <a:r>
              <a:rPr lang="ru-RU" sz="1900" dirty="0"/>
              <a:t>и </a:t>
            </a:r>
            <a:r>
              <a:rPr lang="ru-RU" sz="1900" dirty="0" smtClean="0"/>
              <a:t>социальная помощь).</a:t>
            </a:r>
            <a:endParaRPr lang="ru-RU" sz="1900" dirty="0"/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742950" lvl="2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it-IT" sz="2300" dirty="0" smtClean="0"/>
          </a:p>
        </p:txBody>
      </p:sp>
    </p:spTree>
    <p:extLst>
      <p:ext uri="{BB962C8B-B14F-4D97-AF65-F5344CB8AC3E}">
        <p14:creationId xmlns:p14="http://schemas.microsoft.com/office/powerpoint/2010/main" val="355976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buSzPct val="150000"/>
            </a:pP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Обзор выборочных обследований и исследований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02840" y="1320802"/>
            <a:ext cx="8383960" cy="498851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altLang="it-IT" sz="3000" b="1" dirty="0" smtClean="0"/>
              <a:t>HPS </a:t>
            </a:r>
            <a:r>
              <a:rPr lang="ru-RU" altLang="it-IT" sz="3000" b="1" dirty="0" smtClean="0"/>
              <a:t>Таджикистана </a:t>
            </a:r>
            <a:r>
              <a:rPr lang="en-US" altLang="it-IT" sz="3000" b="1" dirty="0" smtClean="0"/>
              <a:t>(2011</a:t>
            </a:r>
            <a:r>
              <a:rPr lang="ru-RU" altLang="it-IT" sz="3000" b="1" dirty="0" smtClean="0"/>
              <a:t> г.</a:t>
            </a:r>
            <a:r>
              <a:rPr lang="en-US" altLang="it-IT" sz="3000" b="1" dirty="0" smtClean="0"/>
              <a:t>)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2300" b="1" dirty="0" smtClean="0"/>
              <a:t>Модуль</a:t>
            </a:r>
            <a:r>
              <a:rPr lang="en-GB" altLang="it-IT" sz="2300" b="1" dirty="0" smtClean="0"/>
              <a:t> 7 – </a:t>
            </a:r>
            <a:r>
              <a:rPr lang="ru-RU" altLang="it-IT" sz="2300" b="1" dirty="0" smtClean="0"/>
              <a:t>Переводы и социальная помощь</a:t>
            </a:r>
            <a:endParaRPr lang="en-GB" altLang="it-IT" sz="2300" b="1" dirty="0" smtClean="0"/>
          </a:p>
          <a:p>
            <a:pPr marL="720000" indent="-457200">
              <a:lnSpc>
                <a:spcPct val="90000"/>
              </a:lnSpc>
              <a:spcBef>
                <a:spcPts val="900"/>
              </a:spcBef>
              <a:buNone/>
            </a:pPr>
            <a:r>
              <a:rPr lang="en-GB" altLang="it-IT" sz="2300" i="1" dirty="0" smtClean="0"/>
              <a:t>	</a:t>
            </a:r>
            <a:r>
              <a:rPr lang="ru-RU" altLang="it-IT" sz="2300" i="1" dirty="0"/>
              <a:t>За последние 12 месяцев </a:t>
            </a:r>
            <a:r>
              <a:rPr lang="ru-RU" altLang="it-IT" sz="2300" i="1" u="sng" dirty="0" smtClean="0"/>
              <a:t>получало</a:t>
            </a:r>
            <a:r>
              <a:rPr lang="ru-RU" altLang="it-IT" sz="2300" i="1" dirty="0" smtClean="0"/>
              <a:t> ли Ваше  домашнее хозяйство </a:t>
            </a:r>
            <a:r>
              <a:rPr lang="ru-RU" altLang="it-IT" sz="2300" i="1" dirty="0"/>
              <a:t>или </a:t>
            </a:r>
            <a:r>
              <a:rPr lang="ru-RU" altLang="it-IT" sz="2300" i="1" dirty="0" smtClean="0"/>
              <a:t>кто-либо из </a:t>
            </a:r>
            <a:r>
              <a:rPr lang="ru-RU" altLang="it-IT" sz="2300" i="1" dirty="0"/>
              <a:t>его членов </a:t>
            </a:r>
            <a:r>
              <a:rPr lang="ru-RU" altLang="it-IT" sz="2300" i="1" dirty="0" smtClean="0"/>
              <a:t>какой-либо подарок (в денежной или </a:t>
            </a:r>
            <a:r>
              <a:rPr lang="ru-RU" altLang="it-IT" sz="2300" i="1" dirty="0" smtClean="0"/>
              <a:t>неденежной</a:t>
            </a:r>
            <a:r>
              <a:rPr lang="ru-RU" altLang="it-IT" sz="2300" i="1" dirty="0" smtClean="0"/>
              <a:t> форме</a:t>
            </a:r>
            <a:r>
              <a:rPr lang="ru-RU" altLang="it-IT" sz="2300" i="1" dirty="0"/>
              <a:t>) от лиц, которые не </a:t>
            </a:r>
            <a:r>
              <a:rPr lang="ru-RU" altLang="it-IT" sz="2300" i="1" dirty="0" smtClean="0"/>
              <a:t>проживают в Вашем домашнем хозяйстве </a:t>
            </a:r>
            <a:r>
              <a:rPr lang="ru-RU" altLang="it-IT" sz="2300" i="1" dirty="0"/>
              <a:t>(например, </a:t>
            </a:r>
            <a:r>
              <a:rPr lang="ru-RU" altLang="it-IT" sz="2300" i="1" dirty="0" smtClean="0"/>
              <a:t>родственников, проживающих где-либо еще, </a:t>
            </a:r>
            <a:r>
              <a:rPr lang="ru-RU" altLang="it-IT" sz="2300" i="1" dirty="0"/>
              <a:t>[...]) или </a:t>
            </a:r>
            <a:r>
              <a:rPr lang="ru-RU" altLang="it-IT" sz="2300" i="1" dirty="0" smtClean="0"/>
              <a:t>учреждений, таких </a:t>
            </a:r>
            <a:r>
              <a:rPr lang="ru-RU" altLang="it-IT" sz="2300" i="1" dirty="0"/>
              <a:t>как НПО, [...]?</a:t>
            </a:r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 smtClean="0"/>
              <a:t>Имя/родственные отношения доноров с главой домашнего хозяйства</a:t>
            </a:r>
            <a:endParaRPr lang="ru-RU" altLang="it-IT" sz="2300" dirty="0"/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/>
              <a:t>[...]</a:t>
            </a:r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/>
              <a:t>Сколько денег </a:t>
            </a:r>
            <a:r>
              <a:rPr lang="ru-RU" altLang="it-IT" sz="2300" dirty="0" smtClean="0"/>
              <a:t>получено/отправлено</a:t>
            </a:r>
            <a:endParaRPr lang="ru-RU" altLang="it-IT" sz="2300" dirty="0"/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/>
              <a:t>Основная причина помощи</a:t>
            </a:r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/>
              <a:t>[...]</a:t>
            </a:r>
          </a:p>
          <a:p>
            <a:pPr marL="1120050" lvl="2" indent="-457200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ru-RU" altLang="it-IT" sz="2300" dirty="0" smtClean="0"/>
              <a:t>Еда/товары </a:t>
            </a:r>
            <a:r>
              <a:rPr lang="ru-RU" altLang="it-IT" sz="2300" dirty="0"/>
              <a:t>и </a:t>
            </a:r>
            <a:r>
              <a:rPr lang="ru-RU" altLang="it-IT" sz="2300" dirty="0" smtClean="0"/>
              <a:t>стоимость</a:t>
            </a:r>
          </a:p>
          <a:p>
            <a:pPr marL="1120050" lvl="2" indent="-457200">
              <a:spcBef>
                <a:spcPts val="100"/>
              </a:spcBef>
            </a:pPr>
            <a:endParaRPr lang="en-GB" altLang="it-IT" sz="2300" dirty="0" smtClean="0"/>
          </a:p>
        </p:txBody>
      </p:sp>
    </p:spTree>
    <p:extLst>
      <p:ext uri="{BB962C8B-B14F-4D97-AF65-F5344CB8AC3E}">
        <p14:creationId xmlns:p14="http://schemas.microsoft.com/office/powerpoint/2010/main" val="24775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908050"/>
            <a:ext cx="8610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ru-RU" altLang="it-IT" sz="3000" b="1" dirty="0" smtClean="0">
              <a:latin typeface="Calibri" pitchFamily="34" charset="0"/>
            </a:endParaRPr>
          </a:p>
          <a:p>
            <a:pPr marL="342900" lvl="1" indent="-342900"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0000"/>
                </a:solidFill>
                <a:latin typeface="+mn-lt"/>
                <a:cs typeface="+mn-cs"/>
              </a:rPr>
              <a:t>Картографическое </a:t>
            </a:r>
            <a:r>
              <a:rPr lang="ru-RU" sz="2600" b="1" dirty="0">
                <a:solidFill>
                  <a:srgbClr val="000000"/>
                </a:solidFill>
                <a:latin typeface="+mn-lt"/>
                <a:cs typeface="+mn-cs"/>
              </a:rPr>
              <a:t>отображение молдавской диаспоры в </a:t>
            </a:r>
            <a:r>
              <a:rPr lang="ru-RU" sz="2600" b="1" dirty="0" smtClean="0">
                <a:solidFill>
                  <a:srgbClr val="000000"/>
                </a:solidFill>
                <a:latin typeface="+mn-lt"/>
                <a:cs typeface="+mn-cs"/>
              </a:rPr>
              <a:t>странах ЕС (2012 г.)</a:t>
            </a:r>
            <a:endParaRPr lang="ru-RU" sz="26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n-lt"/>
              </a:rPr>
              <a:t>Отдельные страны ЕС: Италия, Португалия, Франция и Великобритания.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 smtClean="0">
                <a:latin typeface="+mn-lt"/>
              </a:rPr>
              <a:t>Проводилось в </a:t>
            </a:r>
            <a:r>
              <a:rPr lang="ru-RU" sz="1900" dirty="0">
                <a:latin typeface="+mn-lt"/>
              </a:rPr>
              <a:t>рамках подготовки Партнерства </a:t>
            </a:r>
            <a:r>
              <a:rPr lang="ru-RU" sz="1900" dirty="0" smtClean="0">
                <a:latin typeface="+mn-lt"/>
              </a:rPr>
              <a:t>по мобильности ЕС-Молдова при </a:t>
            </a:r>
            <a:r>
              <a:rPr lang="ru-RU" sz="1900" dirty="0">
                <a:latin typeface="+mn-lt"/>
              </a:rPr>
              <a:t>поддержке </a:t>
            </a:r>
            <a:r>
              <a:rPr lang="ru-RU" sz="1900" dirty="0" smtClean="0">
                <a:latin typeface="+mn-lt"/>
              </a:rPr>
              <a:t>организаций, объединяющих представителей диаспор</a:t>
            </a:r>
            <a:r>
              <a:rPr lang="ru-RU" sz="1900" dirty="0">
                <a:latin typeface="+mn-lt"/>
              </a:rPr>
              <a:t>.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latin typeface="+mn-lt"/>
              </a:rPr>
              <a:t>Конкретные цели:</a:t>
            </a:r>
          </a:p>
          <a:p>
            <a:pPr marL="1257300" lvl="2" indent="-3429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+mn-lt"/>
              </a:rPr>
              <a:t>Определить демографический, социально-экономический </a:t>
            </a:r>
            <a:r>
              <a:rPr lang="ru-RU" sz="1900" dirty="0">
                <a:latin typeface="+mn-lt"/>
              </a:rPr>
              <a:t>и </a:t>
            </a:r>
            <a:r>
              <a:rPr lang="ru-RU" sz="1900" dirty="0" smtClean="0">
                <a:latin typeface="+mn-lt"/>
              </a:rPr>
              <a:t>культурный профиль </a:t>
            </a:r>
            <a:r>
              <a:rPr lang="ru-RU" sz="1900" dirty="0">
                <a:latin typeface="+mn-lt"/>
              </a:rPr>
              <a:t>молдавских мигрантов, оценить </a:t>
            </a:r>
            <a:r>
              <a:rPr lang="ru-RU" sz="1900" dirty="0" smtClean="0">
                <a:latin typeface="+mn-lt"/>
              </a:rPr>
              <a:t>степень их </a:t>
            </a:r>
            <a:r>
              <a:rPr lang="ru-RU" sz="1900" dirty="0">
                <a:latin typeface="+mn-lt"/>
              </a:rPr>
              <a:t>интеграции в </a:t>
            </a:r>
            <a:r>
              <a:rPr lang="ru-RU" sz="1900" dirty="0" smtClean="0">
                <a:latin typeface="+mn-lt"/>
              </a:rPr>
              <a:t>жизнь принимающих стран и познакомиться с их стратегиями </a:t>
            </a:r>
            <a:r>
              <a:rPr lang="ru-RU" sz="1900" dirty="0">
                <a:latin typeface="+mn-lt"/>
              </a:rPr>
              <a:t>и </a:t>
            </a:r>
            <a:r>
              <a:rPr lang="ru-RU" sz="1900" dirty="0" smtClean="0">
                <a:latin typeface="+mn-lt"/>
              </a:rPr>
              <a:t>планами</a:t>
            </a:r>
            <a:endParaRPr lang="ru-RU" sz="19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+mn-lt"/>
              </a:rPr>
              <a:t>Проанализировать взаимоотношения </a:t>
            </a:r>
            <a:r>
              <a:rPr lang="ru-RU" sz="1900" dirty="0">
                <a:latin typeface="+mn-lt"/>
              </a:rPr>
              <a:t>мигрантов с </a:t>
            </a:r>
            <a:r>
              <a:rPr lang="ru-RU" sz="1900" dirty="0" smtClean="0">
                <a:latin typeface="+mn-lt"/>
              </a:rPr>
              <a:t>организациями, объединяющими представителей диаспор, </a:t>
            </a:r>
            <a:r>
              <a:rPr lang="ru-RU" sz="1900" dirty="0">
                <a:latin typeface="+mn-lt"/>
              </a:rPr>
              <a:t>и </a:t>
            </a:r>
            <a:r>
              <a:rPr lang="ru-RU" sz="1900" dirty="0" smtClean="0">
                <a:latin typeface="+mn-lt"/>
              </a:rPr>
              <a:t>родной страной</a:t>
            </a:r>
            <a:endParaRPr lang="ru-RU" sz="1900" dirty="0">
              <a:latin typeface="+mn-lt"/>
            </a:endParaRPr>
          </a:p>
          <a:p>
            <a:pPr marL="1257300" lvl="2" indent="-3429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ru-RU" sz="1900" dirty="0" smtClean="0">
                <a:latin typeface="+mn-lt"/>
              </a:rPr>
              <a:t>Оценить степень развития и сплоченности молдавской диаспоры, </a:t>
            </a:r>
            <a:r>
              <a:rPr lang="ru-RU" sz="1900" dirty="0">
                <a:latin typeface="+mn-lt"/>
              </a:rPr>
              <a:t>а также </a:t>
            </a:r>
            <a:r>
              <a:rPr lang="ru-RU" sz="1900" dirty="0" smtClean="0">
                <a:latin typeface="+mn-lt"/>
              </a:rPr>
              <a:t>уровень ее самоуправления.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endParaRPr lang="ru-RU" altLang="it-IT" sz="3000" dirty="0" smtClean="0">
              <a:latin typeface="Calibri" pitchFamily="34" charset="0"/>
            </a:endParaRPr>
          </a:p>
          <a:p>
            <a:pPr lvl="0">
              <a:buSzPct val="150000"/>
            </a:pPr>
            <a:endParaRPr lang="ru-RU" altLang="it-IT" sz="3000" dirty="0">
              <a:latin typeface="Calibri" pitchFamily="34" charset="0"/>
            </a:endParaRPr>
          </a:p>
          <a:p>
            <a:pPr lvl="0" algn="ctr">
              <a:buSzPct val="150000"/>
            </a:pPr>
            <a:r>
              <a:rPr lang="ru-RU" altLang="it-IT" sz="2800" b="1" dirty="0" smtClean="0">
                <a:solidFill>
                  <a:prstClr val="black"/>
                </a:solidFill>
                <a:latin typeface="Calibri" pitchFamily="34" charset="0"/>
              </a:rPr>
              <a:t>Обзор </a:t>
            </a: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выборочных обследований и исследований</a:t>
            </a:r>
          </a:p>
          <a:p>
            <a:pPr>
              <a:buSzPct val="150000"/>
            </a:pPr>
            <a:endParaRPr lang="ru-RU" altLang="it-IT" sz="40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141412"/>
            <a:ext cx="8515672" cy="509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+mn-lt"/>
                <a:cs typeface="+mn-cs"/>
              </a:rPr>
              <a:t>Картографическое отображение молдавской диаспоры в странах ЕС (2012 г.)</a:t>
            </a:r>
            <a:endParaRPr lang="ru-RU" sz="2800" b="1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Сбор данных и информации в Молдове и за рубежом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u="sng" dirty="0" smtClean="0">
                <a:latin typeface="+mn-lt"/>
                <a:ea typeface="Times New Roman" pitchFamily="18" charset="0"/>
                <a:cs typeface="Arial" pitchFamily="34" charset="0"/>
              </a:rPr>
              <a:t>Количественное исследование</a:t>
            </a:r>
            <a:r>
              <a:rPr lang="ru-RU" dirty="0" smtClean="0">
                <a:latin typeface="+mn-lt"/>
                <a:ea typeface="Times New Roman" pitchFamily="18" charset="0"/>
                <a:cs typeface="Arial" pitchFamily="34" charset="0"/>
              </a:rPr>
              <a:t>: обследование на основе анкетирования выборки из 760 </a:t>
            </a: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респондентов, проживающих в четырех странах </a:t>
            </a:r>
            <a:r>
              <a:rPr lang="ru-RU" dirty="0" smtClean="0">
                <a:latin typeface="+mn-lt"/>
                <a:ea typeface="Times New Roman" pitchFamily="18" charset="0"/>
                <a:cs typeface="Arial" pitchFamily="34" charset="0"/>
              </a:rPr>
              <a:t>выбытия, проводимое молдавскими мигрантами, предварительно обученными </a:t>
            </a: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для этой цели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/>
            </a:pPr>
            <a:r>
              <a:rPr lang="ru-RU" u="sng" dirty="0" smtClean="0">
                <a:latin typeface="+mn-lt"/>
                <a:ea typeface="Times New Roman" pitchFamily="18" charset="0"/>
                <a:cs typeface="Arial" pitchFamily="34" charset="0"/>
              </a:rPr>
              <a:t>Качественное исследование</a:t>
            </a:r>
            <a:r>
              <a:rPr lang="ru-RU" dirty="0" smtClean="0">
                <a:latin typeface="+mn-lt"/>
                <a:ea typeface="Times New Roman" pitchFamily="18" charset="0"/>
                <a:cs typeface="Arial" pitchFamily="34" charset="0"/>
              </a:rPr>
              <a:t>: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44 индивидуальных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глубоких интервью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с различными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заинтересованными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и 16 фокус-групп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с мигрантами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за рубежом и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немигрантами</a:t>
            </a:r>
            <a:endParaRPr lang="ru-RU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defRPr/>
            </a:pPr>
            <a:r>
              <a:rPr lang="ru-RU" dirty="0">
                <a:latin typeface="+mn-lt"/>
                <a:ea typeface="Times New Roman" pitchFamily="18" charset="0"/>
                <a:cs typeface="Arial" pitchFamily="34" charset="0"/>
              </a:rPr>
              <a:t>       в Молдове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endParaRPr lang="ru-RU" altLang="it-IT" sz="3000" dirty="0" smtClean="0">
              <a:latin typeface="Calibri" pitchFamily="34" charset="0"/>
            </a:endParaRPr>
          </a:p>
          <a:p>
            <a:pPr lvl="0">
              <a:buSzPct val="150000"/>
            </a:pPr>
            <a:endParaRPr lang="ru-RU" altLang="it-IT" sz="300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>
              <a:buSzPct val="150000"/>
            </a:pPr>
            <a:r>
              <a:rPr lang="ru-RU" altLang="it-IT" sz="2800" b="1" dirty="0" smtClean="0">
                <a:solidFill>
                  <a:prstClr val="black"/>
                </a:solidFill>
                <a:latin typeface="Calibri" pitchFamily="34" charset="0"/>
              </a:rPr>
              <a:t>Обзор </a:t>
            </a: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выборочных обследований и исследований</a:t>
            </a:r>
          </a:p>
          <a:p>
            <a:pPr marL="342900" lvl="1" indent="-342900">
              <a:lnSpc>
                <a:spcPct val="80000"/>
              </a:lnSpc>
              <a:spcBef>
                <a:spcPts val="900"/>
              </a:spcBef>
              <a:buSzPct val="150000"/>
              <a:buFont typeface="Wingdings" panose="05000000000000000000" pitchFamily="2" charset="2"/>
              <a:buChar char="§"/>
            </a:pPr>
            <a:endParaRPr lang="en-GB" altLang="it-IT" sz="2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038" y="3676368"/>
            <a:ext cx="575666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141413"/>
            <a:ext cx="88392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2800" b="1" i="1" dirty="0" smtClean="0">
                <a:latin typeface="Calibri" pitchFamily="34" charset="0"/>
              </a:rPr>
              <a:t>Интегрированное обследование миграции </a:t>
            </a:r>
            <a:r>
              <a:rPr lang="ru-RU" altLang="it-IT" sz="2800" b="1" dirty="0" smtClean="0">
                <a:latin typeface="Calibri" pitchFamily="34" charset="0"/>
              </a:rPr>
              <a:t>в Армении (2013 </a:t>
            </a:r>
            <a:r>
              <a:rPr lang="ru-RU" altLang="it-IT" sz="3000" b="1" dirty="0" smtClean="0">
                <a:latin typeface="Calibri" pitchFamily="34" charset="0"/>
              </a:rPr>
              <a:t>г.)</a:t>
            </a:r>
            <a:endParaRPr lang="en-US" altLang="it-IT" sz="3000" b="1" dirty="0" smtClean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>
                <a:latin typeface="Calibri" pitchFamily="34" charset="0"/>
              </a:rPr>
              <a:t>Объединение ресурсов </a:t>
            </a:r>
            <a:r>
              <a:rPr lang="ru-RU" altLang="it-IT" sz="1900" dirty="0" smtClean="0">
                <a:latin typeface="Calibri" pitchFamily="34" charset="0"/>
              </a:rPr>
              <a:t>трех национальных/международных </a:t>
            </a:r>
            <a:r>
              <a:rPr lang="ru-RU" altLang="it-IT" sz="1900" dirty="0">
                <a:latin typeface="Calibri" pitchFamily="34" charset="0"/>
              </a:rPr>
              <a:t>источников.</a:t>
            </a: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>
                <a:latin typeface="Calibri" pitchFamily="34" charset="0"/>
              </a:rPr>
              <a:t>Информация о </a:t>
            </a:r>
            <a:r>
              <a:rPr lang="ru-RU" altLang="it-IT" sz="1900" dirty="0" smtClean="0">
                <a:latin typeface="Calibri" pitchFamily="34" charset="0"/>
              </a:rPr>
              <a:t>разработке методологии/инструментов, формирование выборки </a:t>
            </a:r>
            <a:r>
              <a:rPr lang="ru-RU" altLang="it-IT" sz="1900" dirty="0">
                <a:latin typeface="Calibri" pitchFamily="34" charset="0"/>
              </a:rPr>
              <a:t>и </a:t>
            </a:r>
            <a:r>
              <a:rPr lang="ru-RU" altLang="it-IT" sz="1900" dirty="0" smtClean="0">
                <a:latin typeface="Calibri" pitchFamily="34" charset="0"/>
              </a:rPr>
              <a:t>проведение </a:t>
            </a:r>
            <a:r>
              <a:rPr lang="ru-RU" altLang="it-IT" sz="1900" dirty="0">
                <a:latin typeface="Calibri" pitchFamily="34" charset="0"/>
              </a:rPr>
              <a:t>обследования.</a:t>
            </a: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 smtClean="0">
                <a:latin typeface="Calibri" pitchFamily="34" charset="0"/>
              </a:rPr>
              <a:t>Тематика: иммиграция, </a:t>
            </a:r>
            <a:r>
              <a:rPr lang="ru-RU" altLang="it-IT" sz="1900" dirty="0">
                <a:latin typeface="Calibri" pitchFamily="34" charset="0"/>
              </a:rPr>
              <a:t>эмиграции, </a:t>
            </a:r>
            <a:r>
              <a:rPr lang="ru-RU" altLang="it-IT" sz="1900" dirty="0" smtClean="0">
                <a:latin typeface="Calibri" pitchFamily="34" charset="0"/>
              </a:rPr>
              <a:t>внутренняя миграция, возврат, </a:t>
            </a:r>
            <a:r>
              <a:rPr lang="ru-RU" altLang="it-IT" sz="1900" dirty="0">
                <a:latin typeface="Calibri" pitchFamily="34" charset="0"/>
              </a:rPr>
              <a:t>а также </a:t>
            </a:r>
            <a:r>
              <a:rPr lang="ru-RU" altLang="it-IT" sz="1900" dirty="0" smtClean="0">
                <a:latin typeface="Calibri" pitchFamily="34" charset="0"/>
              </a:rPr>
              <a:t>сбережения, </a:t>
            </a:r>
            <a:r>
              <a:rPr lang="ru-RU" altLang="it-IT" sz="1900" dirty="0">
                <a:latin typeface="Calibri" pitchFamily="34" charset="0"/>
              </a:rPr>
              <a:t>денежные переводы </a:t>
            </a:r>
            <a:r>
              <a:rPr lang="ru-RU" altLang="it-IT" sz="1900" dirty="0" smtClean="0">
                <a:latin typeface="Calibri" pitchFamily="34" charset="0"/>
              </a:rPr>
              <a:t>рассматриваемых мигрантов и влияние </a:t>
            </a:r>
            <a:r>
              <a:rPr lang="ru-RU" altLang="it-IT" sz="1900" dirty="0">
                <a:latin typeface="Calibri" pitchFamily="34" charset="0"/>
              </a:rPr>
              <a:t>развития </a:t>
            </a:r>
            <a:r>
              <a:rPr lang="ru-RU" altLang="it-IT" sz="1900" dirty="0" smtClean="0">
                <a:latin typeface="Calibri" pitchFamily="34" charset="0"/>
              </a:rPr>
              <a:t>миграции на население </a:t>
            </a:r>
            <a:r>
              <a:rPr lang="ru-RU" altLang="it-IT" sz="1900" dirty="0">
                <a:latin typeface="Calibri" pitchFamily="34" charset="0"/>
              </a:rPr>
              <a:t>и </a:t>
            </a:r>
            <a:r>
              <a:rPr lang="ru-RU" altLang="it-IT" sz="1900" dirty="0" smtClean="0">
                <a:latin typeface="Calibri" pitchFamily="34" charset="0"/>
              </a:rPr>
              <a:t>домашние хозяйства.</a:t>
            </a:r>
            <a:endParaRPr lang="ru-RU" altLang="it-IT" sz="1900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>
                <a:latin typeface="Calibri" pitchFamily="34" charset="0"/>
              </a:rPr>
              <a:t>Целевые группы: домашние хозяйства с мигрантами и </a:t>
            </a:r>
            <a:r>
              <a:rPr lang="ru-RU" altLang="it-IT" sz="1900" dirty="0" smtClean="0">
                <a:latin typeface="Calibri" pitchFamily="34" charset="0"/>
              </a:rPr>
              <a:t>домашние хозяйства  без </a:t>
            </a:r>
            <a:r>
              <a:rPr lang="ru-RU" altLang="it-IT" sz="1900" dirty="0">
                <a:latin typeface="Calibri" pitchFamily="34" charset="0"/>
              </a:rPr>
              <a:t>мигрантов </a:t>
            </a:r>
            <a:r>
              <a:rPr lang="ru-RU" altLang="it-IT" sz="1900" dirty="0" smtClean="0">
                <a:latin typeface="Calibri" pitchFamily="34" charset="0"/>
              </a:rPr>
              <a:t>(в качестве контрольной группы).</a:t>
            </a:r>
            <a:endParaRPr lang="ru-RU" altLang="it-IT" sz="1900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>
                <a:latin typeface="Calibri" pitchFamily="34" charset="0"/>
              </a:rPr>
              <a:t>Цели: </a:t>
            </a:r>
            <a:r>
              <a:rPr lang="ru-RU" altLang="it-IT" sz="1900" dirty="0" smtClean="0">
                <a:latin typeface="Calibri" pitchFamily="34" charset="0"/>
              </a:rPr>
              <a:t>выявление признаков, необходимых </a:t>
            </a:r>
            <a:r>
              <a:rPr lang="ru-RU" altLang="it-IT" sz="1900" dirty="0">
                <a:latin typeface="Calibri" pitchFamily="34" charset="0"/>
              </a:rPr>
              <a:t>для определения профилей различных категорий </a:t>
            </a:r>
            <a:r>
              <a:rPr lang="ru-RU" altLang="it-IT" sz="1900" dirty="0" smtClean="0">
                <a:latin typeface="Calibri" pitchFamily="34" charset="0"/>
              </a:rPr>
              <a:t>мигрантов, и определение </a:t>
            </a:r>
            <a:r>
              <a:rPr lang="ru-RU" altLang="it-IT" sz="1900" dirty="0">
                <a:latin typeface="Calibri" pitchFamily="34" charset="0"/>
              </a:rPr>
              <a:t>приоритетов </a:t>
            </a:r>
            <a:r>
              <a:rPr lang="ru-RU" altLang="it-IT" sz="1900" dirty="0" smtClean="0">
                <a:latin typeface="Calibri" pitchFamily="34" charset="0"/>
              </a:rPr>
              <a:t>для планирования и принятия решений на </a:t>
            </a:r>
            <a:r>
              <a:rPr lang="ru-RU" altLang="it-IT" sz="1900" dirty="0">
                <a:latin typeface="Calibri" pitchFamily="34" charset="0"/>
              </a:rPr>
              <a:t>основе фактических </a:t>
            </a:r>
            <a:r>
              <a:rPr lang="ru-RU" altLang="it-IT" sz="1900" dirty="0" smtClean="0">
                <a:latin typeface="Calibri" pitchFamily="34" charset="0"/>
              </a:rPr>
              <a:t>данных.</a:t>
            </a:r>
            <a:endParaRPr lang="ru-RU" altLang="it-IT" sz="1900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it-IT" sz="1900" dirty="0" smtClean="0">
                <a:latin typeface="Calibri" pitchFamily="34" charset="0"/>
              </a:rPr>
              <a:t>Основной ориентир.</a:t>
            </a:r>
            <a:endParaRPr lang="ru-RU" altLang="it-IT" sz="1900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it-IT" sz="2300" dirty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it-IT" sz="2300" dirty="0" smtClean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it-IT" sz="2300" dirty="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03213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endParaRPr lang="ru-RU" altLang="it-IT" sz="3000" dirty="0" smtClean="0">
              <a:latin typeface="Calibri" pitchFamily="34" charset="0"/>
            </a:endParaRPr>
          </a:p>
          <a:p>
            <a:pPr lvl="0" algn="ctr">
              <a:buSzPct val="150000"/>
            </a:pP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Обзор выборочных обследований и исследований</a:t>
            </a:r>
          </a:p>
          <a:p>
            <a:pPr>
              <a:buSzPct val="150000"/>
            </a:pPr>
            <a:endParaRPr lang="en-GB" altLang="it-IT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A8850-F6A6-4621-A06C-314FDDD10642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141412"/>
            <a:ext cx="8299648" cy="545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altLang="it-IT" sz="3000" b="1" dirty="0" smtClean="0">
                <a:latin typeface="Calibri" pitchFamily="34" charset="0"/>
              </a:rPr>
              <a:t>Последние обследования по миграции</a:t>
            </a:r>
            <a:endParaRPr lang="en-US" altLang="it-IT" sz="3000" b="1" dirty="0" smtClean="0">
              <a:latin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it-IT" sz="1900" b="1" dirty="0" smtClean="0">
                <a:latin typeface="Calibri" pitchFamily="34" charset="0"/>
              </a:rPr>
              <a:t>Армения</a:t>
            </a:r>
            <a:r>
              <a:rPr lang="en-US" altLang="it-IT" sz="1900" dirty="0" smtClean="0">
                <a:latin typeface="Calibri" pitchFamily="34" charset="0"/>
              </a:rPr>
              <a:t>: </a:t>
            </a:r>
            <a:r>
              <a:rPr lang="ru-RU" altLang="it-IT" sz="1900" i="1" dirty="0" smtClean="0">
                <a:latin typeface="Calibri" pitchFamily="34" charset="0"/>
              </a:rPr>
              <a:t>Интегрированное обследование миграции</a:t>
            </a:r>
            <a:r>
              <a:rPr lang="en-US" altLang="it-IT" sz="1900" i="1" dirty="0" smtClean="0">
                <a:latin typeface="Calibri" pitchFamily="34" charset="0"/>
              </a:rPr>
              <a:t> (</a:t>
            </a:r>
            <a:r>
              <a:rPr lang="en-US" altLang="it-IT" sz="1900" dirty="0" smtClean="0">
                <a:latin typeface="Calibri" pitchFamily="34" charset="0"/>
              </a:rPr>
              <a:t>2013</a:t>
            </a:r>
            <a:r>
              <a:rPr lang="ru-RU" altLang="it-IT" sz="1900" dirty="0" smtClean="0">
                <a:latin typeface="Calibri" pitchFamily="34" charset="0"/>
              </a:rPr>
              <a:t> г.</a:t>
            </a:r>
            <a:r>
              <a:rPr lang="en-US" altLang="it-IT" sz="1900" dirty="0" smtClean="0">
                <a:latin typeface="Calibri" pitchFamily="34" charset="0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altLang="it-IT" sz="1900" b="1" dirty="0" smtClean="0">
                <a:latin typeface="Calibri" pitchFamily="34" charset="0"/>
              </a:rPr>
              <a:t>Таджикистан</a:t>
            </a:r>
            <a:r>
              <a:rPr lang="en-US" altLang="it-IT" sz="1900" dirty="0" smtClean="0">
                <a:latin typeface="Calibri" pitchFamily="34" charset="0"/>
              </a:rPr>
              <a:t>: </a:t>
            </a:r>
            <a:r>
              <a:rPr lang="ru-RU" altLang="it-IT" sz="1900" i="1" dirty="0" smtClean="0">
                <a:latin typeface="Calibri" pitchFamily="34" charset="0"/>
              </a:rPr>
              <a:t>Обследование эмиграции и обследование </a:t>
            </a:r>
            <a:r>
              <a:rPr lang="ru-RU" altLang="it-IT" sz="1900" i="1" dirty="0">
                <a:latin typeface="Calibri" pitchFamily="34" charset="0"/>
              </a:rPr>
              <a:t>таджикских мигрантов в </a:t>
            </a:r>
            <a:r>
              <a:rPr lang="ru-RU" altLang="it-IT" sz="1900" i="1" dirty="0" smtClean="0">
                <a:latin typeface="Calibri" pitchFamily="34" charset="0"/>
              </a:rPr>
              <a:t>России </a:t>
            </a:r>
            <a:r>
              <a:rPr lang="en-US" altLang="it-IT" sz="1900" dirty="0" smtClean="0">
                <a:latin typeface="Calibri" pitchFamily="34" charset="0"/>
              </a:rPr>
              <a:t>(</a:t>
            </a:r>
            <a:r>
              <a:rPr lang="en-US" altLang="it-IT" sz="1900" dirty="0" smtClean="0">
                <a:solidFill>
                  <a:srgbClr val="FF0000"/>
                </a:solidFill>
                <a:latin typeface="Calibri" pitchFamily="34" charset="0"/>
              </a:rPr>
              <a:t>2014?</a:t>
            </a:r>
            <a:r>
              <a:rPr lang="en-US" altLang="it-IT" sz="1900" dirty="0" smtClean="0">
                <a:latin typeface="Calibri" pitchFamily="34" charset="0"/>
              </a:rPr>
              <a:t>)</a:t>
            </a:r>
            <a:r>
              <a:rPr lang="ru-RU" altLang="it-IT" sz="1900" dirty="0" smtClean="0">
                <a:latin typeface="Calibri" pitchFamily="34" charset="0"/>
              </a:rPr>
              <a:t> на основе обследований домашних хозяйств в Таджикистане </a:t>
            </a:r>
            <a:r>
              <a:rPr lang="en-US" altLang="it-IT" sz="1900" dirty="0" smtClean="0">
                <a:latin typeface="Calibri" pitchFamily="34" charset="0"/>
              </a:rPr>
              <a:t>(</a:t>
            </a:r>
            <a:r>
              <a:rPr lang="ru-RU" altLang="it-IT" sz="1900" dirty="0" smtClean="0">
                <a:latin typeface="Calibri" pitchFamily="34" charset="0"/>
              </a:rPr>
              <a:t>на </a:t>
            </a:r>
            <a:r>
              <a:rPr lang="en-US" altLang="it-IT" sz="1900" dirty="0" smtClean="0">
                <a:solidFill>
                  <a:srgbClr val="FF0000"/>
                </a:solidFill>
                <a:latin typeface="Calibri" pitchFamily="34" charset="0"/>
              </a:rPr>
              <a:t>???</a:t>
            </a:r>
            <a:r>
              <a:rPr lang="en-US" altLang="it-IT" sz="1900" dirty="0" smtClean="0">
                <a:latin typeface="Calibri" pitchFamily="34" charset="0"/>
              </a:rPr>
              <a:t>) </a:t>
            </a:r>
            <a:r>
              <a:rPr lang="ru-RU" altLang="it-IT" sz="1900" dirty="0" smtClean="0">
                <a:latin typeface="Calibri" pitchFamily="34" charset="0"/>
              </a:rPr>
              <a:t>и России </a:t>
            </a:r>
            <a:r>
              <a:rPr lang="en-US" altLang="it-IT" sz="1900" dirty="0" smtClean="0">
                <a:latin typeface="Calibri" pitchFamily="34" charset="0"/>
              </a:rPr>
              <a:t>(</a:t>
            </a:r>
            <a:r>
              <a:rPr lang="ru-RU" altLang="it-IT" sz="1900" dirty="0" smtClean="0">
                <a:latin typeface="Calibri" pitchFamily="34" charset="0"/>
              </a:rPr>
              <a:t>на</a:t>
            </a:r>
            <a:r>
              <a:rPr lang="en-US" altLang="it-IT" sz="1900" dirty="0" smtClean="0">
                <a:latin typeface="Calibri" pitchFamily="34" charset="0"/>
              </a:rPr>
              <a:t> </a:t>
            </a:r>
            <a:r>
              <a:rPr lang="ru-RU" altLang="it-IT" sz="1900" dirty="0" smtClean="0">
                <a:latin typeface="Calibri" pitchFamily="34" charset="0"/>
              </a:rPr>
              <a:t>примере </a:t>
            </a:r>
            <a:r>
              <a:rPr lang="en-US" altLang="it-IT" sz="1900" dirty="0" smtClean="0">
                <a:latin typeface="Calibri" pitchFamily="34" charset="0"/>
              </a:rPr>
              <a:t>2000 </a:t>
            </a:r>
            <a:r>
              <a:rPr lang="ru-RU" altLang="it-IT" sz="1900" dirty="0" smtClean="0">
                <a:latin typeface="Calibri" pitchFamily="34" charset="0"/>
              </a:rPr>
              <a:t>домашних хозяйств таджикских мигрантов и </a:t>
            </a:r>
            <a:r>
              <a:rPr lang="en-US" altLang="it-IT" sz="1900" dirty="0" smtClean="0">
                <a:latin typeface="Calibri" pitchFamily="34" charset="0"/>
              </a:rPr>
              <a:t>500 </a:t>
            </a:r>
            <a:r>
              <a:rPr lang="ru-RU" altLang="it-IT" sz="1900" dirty="0" smtClean="0">
                <a:latin typeface="Calibri" pitchFamily="34" charset="0"/>
              </a:rPr>
              <a:t>домашних хозяйств российских </a:t>
            </a:r>
            <a:r>
              <a:rPr lang="ru-RU" altLang="it-IT" sz="1900" dirty="0" smtClean="0">
                <a:latin typeface="Calibri" pitchFamily="34" charset="0"/>
              </a:rPr>
              <a:t>немигрантов</a:t>
            </a:r>
            <a:r>
              <a:rPr lang="en-US" altLang="it-IT" sz="1900" dirty="0" smtClean="0">
                <a:latin typeface="Calibri" pitchFamily="34" charset="0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altLang="it-IT" sz="1900" b="1" dirty="0" smtClean="0">
                <a:latin typeface="Calibri" pitchFamily="34" charset="0"/>
              </a:rPr>
              <a:t>Украина</a:t>
            </a:r>
            <a:r>
              <a:rPr lang="en-US" altLang="it-IT" sz="1900" dirty="0" smtClean="0">
                <a:latin typeface="Calibri" pitchFamily="34" charset="0"/>
              </a:rPr>
              <a:t>: </a:t>
            </a:r>
            <a:r>
              <a:rPr lang="ru-RU" altLang="it-IT" sz="1900" i="1" dirty="0" smtClean="0">
                <a:latin typeface="Calibri" pitchFamily="34" charset="0"/>
              </a:rPr>
              <a:t>Изучение миграции и денежных переводов </a:t>
            </a:r>
            <a:r>
              <a:rPr lang="en-US" altLang="it-IT" sz="1900" dirty="0" smtClean="0">
                <a:latin typeface="Calibri" pitchFamily="34" charset="0"/>
              </a:rPr>
              <a:t>(</a:t>
            </a:r>
            <a:r>
              <a:rPr lang="en-US" altLang="it-IT" sz="1900" dirty="0" smtClean="0">
                <a:solidFill>
                  <a:srgbClr val="FF0000"/>
                </a:solidFill>
                <a:latin typeface="Calibri" pitchFamily="34" charset="0"/>
              </a:rPr>
              <a:t>2014?</a:t>
            </a:r>
            <a:r>
              <a:rPr lang="en-US" altLang="it-IT" sz="1900" dirty="0" smtClean="0">
                <a:latin typeface="Calibri" pitchFamily="34" charset="0"/>
              </a:rPr>
              <a:t>)</a:t>
            </a:r>
            <a:r>
              <a:rPr lang="ru-RU" altLang="it-IT" sz="1900" dirty="0" smtClean="0">
                <a:latin typeface="Calibri" pitchFamily="34" charset="0"/>
              </a:rPr>
              <a:t> на основе обследования домашних хозяйств в Украине</a:t>
            </a:r>
            <a:r>
              <a:rPr lang="en-US" altLang="it-IT" sz="1900" dirty="0" smtClean="0">
                <a:latin typeface="Calibri" pitchFamily="34" charset="0"/>
              </a:rPr>
              <a:t>, </a:t>
            </a:r>
            <a:r>
              <a:rPr lang="ru-RU" altLang="it-IT" sz="1900" dirty="0" smtClean="0">
                <a:latin typeface="Calibri" pitchFamily="34" charset="0"/>
              </a:rPr>
              <a:t>целевых обследований мигрантов в России, Италии и Канаде и пограничного обследования в Украине </a:t>
            </a:r>
          </a:p>
          <a:p>
            <a:pPr marL="1257300" lvl="2" indent="-3429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ru-RU" altLang="it-IT" sz="1900" dirty="0">
                <a:latin typeface="+mn-lt"/>
              </a:rPr>
              <a:t>Примеры однонаправленных  обследований и двух </a:t>
            </a:r>
            <a:r>
              <a:rPr lang="ru-RU" altLang="it-IT" sz="1900" dirty="0">
                <a:solidFill>
                  <a:srgbClr val="FF0000"/>
                </a:solidFill>
                <a:latin typeface="+mn-lt"/>
              </a:rPr>
              <a:t>(разных?) </a:t>
            </a:r>
            <a:r>
              <a:rPr lang="ru-RU" altLang="it-IT" sz="1900" dirty="0">
                <a:latin typeface="+mn-lt"/>
              </a:rPr>
              <a:t>двунаправленных обследований.</a:t>
            </a:r>
          </a:p>
          <a:p>
            <a:pPr marL="1257300" lvl="2" indent="-3429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ru-RU" altLang="it-IT" sz="1900" dirty="0">
                <a:latin typeface="+mn-lt"/>
              </a:rPr>
              <a:t>Не менее одного мероприятия после обсуждения предложения и инструментария для взаимосвязанных обследований проекта МИРПАЛ </a:t>
            </a:r>
            <a:r>
              <a:rPr lang="ru-RU" altLang="it-IT" sz="1900" dirty="0" smtClean="0">
                <a:solidFill>
                  <a:srgbClr val="FF0000"/>
                </a:solidFill>
                <a:latin typeface="+mn-lt"/>
              </a:rPr>
              <a:t>(?)</a:t>
            </a:r>
            <a:endParaRPr lang="ru-RU" altLang="it-IT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985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buSzPct val="150000"/>
            </a:pPr>
            <a:r>
              <a:rPr lang="en-GB" altLang="it-IT" sz="3000" dirty="0">
                <a:latin typeface="Calibri" pitchFamily="34" charset="0"/>
              </a:rPr>
              <a:t> </a:t>
            </a:r>
            <a:r>
              <a:rPr lang="ru-RU" altLang="it-IT" sz="2800" b="1" dirty="0">
                <a:solidFill>
                  <a:prstClr val="black"/>
                </a:solidFill>
                <a:latin typeface="Calibri" pitchFamily="34" charset="0"/>
              </a:rPr>
              <a:t>Обзор выборочных обследований и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6927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5611</TotalTime>
  <Words>1929</Words>
  <Application>Microsoft Office PowerPoint</Application>
  <PresentationFormat>Экран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Сессия 8 – Инвентаризация выборочных обследований и рекомендации по улучшению ситуации в странах СНГ</vt:lpstr>
      <vt:lpstr>Содержание (в соответствии с Разделом III.C)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8 – Inventory of sample surveys and recommendations for improvement in the CIS countries</dc:title>
  <dc:creator>giambattista cantisani</dc:creator>
  <cp:lastModifiedBy>7</cp:lastModifiedBy>
  <cp:revision>388</cp:revision>
  <dcterms:created xsi:type="dcterms:W3CDTF">2015-03-25T15:45:52Z</dcterms:created>
  <dcterms:modified xsi:type="dcterms:W3CDTF">2015-05-26T07:26:40Z</dcterms:modified>
</cp:coreProperties>
</file>