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386" r:id="rId4"/>
    <p:sldId id="387" r:id="rId5"/>
    <p:sldId id="399" r:id="rId6"/>
    <p:sldId id="409" r:id="rId7"/>
    <p:sldId id="388" r:id="rId8"/>
    <p:sldId id="397" r:id="rId9"/>
    <p:sldId id="410" r:id="rId10"/>
    <p:sldId id="411" r:id="rId11"/>
    <p:sldId id="412" r:id="rId12"/>
    <p:sldId id="398" r:id="rId13"/>
    <p:sldId id="389" r:id="rId14"/>
    <p:sldId id="400" r:id="rId15"/>
    <p:sldId id="406" r:id="rId16"/>
    <p:sldId id="390" r:id="rId17"/>
    <p:sldId id="401" r:id="rId18"/>
    <p:sldId id="407" r:id="rId19"/>
    <p:sldId id="408" r:id="rId20"/>
    <p:sldId id="393" r:id="rId21"/>
    <p:sldId id="403" r:id="rId22"/>
    <p:sldId id="404" r:id="rId23"/>
    <p:sldId id="405" r:id="rId24"/>
    <p:sldId id="38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ambattista cantisan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E79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434" autoAdjust="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62DE161-2EC7-4904-9A35-AA68B25BDB23}" type="datetimeFigureOut">
              <a:rPr lang="en-GB"/>
              <a:pPr>
                <a:defRPr/>
              </a:pPr>
              <a:t>26/05/2015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027E87E-EC2E-4696-ACBB-A99640871A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800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AB9555F-2E67-4AB5-808E-DACEE38B6169}" type="datetimeFigureOut">
              <a:rPr lang="en-GB"/>
              <a:pPr>
                <a:defRPr/>
              </a:pPr>
              <a:t>26/05/2015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C4BC16D-CB1F-4C63-963C-F6A5F8BE76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085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A6FFA0-18CC-472F-827C-A2213E7D7740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856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D9070-B82E-49BF-A0FA-ACED2EA0080E}" type="datetime2">
              <a:rPr lang="en-GB"/>
              <a:pPr>
                <a:defRPr/>
              </a:pPr>
              <a:t>Tuesday, 26 May 2015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6A4E9-FED1-4791-812E-BD348090D0C0}" type="datetime1">
              <a:rPr lang="en-GB"/>
              <a:pPr>
                <a:defRPr/>
              </a:pPr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8C29-DCB8-49EF-92E7-68CA8EEF51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DB508-F8F6-4B50-89C8-ECAA3EAC957A}" type="datetime1">
              <a:rPr lang="en-GB"/>
              <a:pPr>
                <a:defRPr/>
              </a:pPr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B887C-ED57-4691-A620-7F364F8E06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04F26-8E1E-4EC4-A400-1F9F899C0A42}" type="datetime1">
              <a:rPr lang="en-GB"/>
              <a:pPr>
                <a:defRPr/>
              </a:pPr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91AC4-3A75-45D0-BB74-A55352EF6F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54F48-DC0B-420F-B4AE-303F343D89D8}" type="datetime1">
              <a:rPr lang="en-GB"/>
              <a:pPr>
                <a:defRPr/>
              </a:pPr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4D501-786E-4CD9-99C9-941E9DD083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C0458-3A12-4BE0-968A-D1A9D93F6F7E}" type="datetime1">
              <a:rPr lang="en-GB"/>
              <a:pPr>
                <a:defRPr/>
              </a:pPr>
              <a:t>26/05/2015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11E4B-FF8A-489F-B309-BD5F02681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9AE20-4685-4850-9A38-3D8410C3E23E}" type="datetime1">
              <a:rPr lang="en-GB"/>
              <a:pPr>
                <a:defRPr/>
              </a:pPr>
              <a:t>26/05/2015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3A9D7-486F-4C11-A487-94573CB5E0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61DFE-73C2-494A-B1E1-0CF03C7D118C}" type="datetime1">
              <a:rPr lang="en-GB"/>
              <a:pPr>
                <a:defRPr/>
              </a:pPr>
              <a:t>26/05/2015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850CC-5149-433B-B369-4FC8CEB494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E53AE-F54E-4890-8DEC-05FFB05858A9}" type="datetime1">
              <a:rPr lang="en-GB"/>
              <a:pPr>
                <a:defRPr/>
              </a:pPr>
              <a:t>26/05/2015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F4A66-D461-40ED-904E-4D7AAF582F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D1DC8-EE49-47BF-89E6-6884C49A74DF}" type="datetime1">
              <a:rPr lang="en-GB"/>
              <a:pPr>
                <a:defRPr/>
              </a:pPr>
              <a:t>26/05/2015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07B9-738F-4CE8-A7F2-F40A5B6CA6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74713-C57D-40CF-9357-E0D9D02CD211}" type="datetime1">
              <a:rPr lang="en-GB"/>
              <a:pPr>
                <a:defRPr/>
              </a:pPr>
              <a:t>26/05/2015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52003-1B3F-409D-9717-F475299D74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79B"/>
            </a:gs>
            <a:gs pos="79000">
              <a:schemeClr val="accent3">
                <a:lumMod val="45000"/>
                <a:lumOff val="55000"/>
              </a:schemeClr>
            </a:gs>
            <a:gs pos="89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48AE0C-49B5-4769-8704-32E2DA31A29E}" type="datetime1">
              <a:rPr lang="en-GB"/>
              <a:pPr>
                <a:defRPr/>
              </a:pPr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AC644F-6015-4578-BC91-054927FE45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55650" y="980182"/>
            <a:ext cx="7056710" cy="1224682"/>
          </a:xfrm>
        </p:spPr>
        <p:txBody>
          <a:bodyPr/>
          <a:lstStyle/>
          <a:p>
            <a:pPr algn="l"/>
            <a:r>
              <a:rPr lang="ru-RU" b="1" dirty="0"/>
              <a:t>Сессия</a:t>
            </a:r>
            <a:r>
              <a:rPr lang="en-US" b="1" dirty="0" smtClean="0"/>
              <a:t> 6 – </a:t>
            </a:r>
            <a:r>
              <a:rPr lang="ru-RU" b="1" dirty="0" smtClean="0"/>
              <a:t>Проектирование и проведение выборочных обследований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650" y="3789363"/>
            <a:ext cx="7786688" cy="2038350"/>
          </a:xfrm>
        </p:spPr>
        <p:txBody>
          <a:bodyPr rtlCol="0">
            <a:normAutofit fontScale="85000" lnSpcReduction="20000"/>
          </a:bodyPr>
          <a:lstStyle/>
          <a:p>
            <a:pPr lvl="0" algn="l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</a:rPr>
              <a:t>Дж.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ru-RU" sz="2800" b="1" dirty="0" err="1">
                <a:solidFill>
                  <a:prstClr val="black"/>
                </a:solidFill>
              </a:rPr>
              <a:t>Кантизани</a:t>
            </a:r>
            <a:r>
              <a:rPr lang="en-US" sz="2800" b="1" dirty="0">
                <a:solidFill>
                  <a:prstClr val="black"/>
                </a:solidFill>
              </a:rPr>
              <a:t/>
            </a:r>
            <a:br>
              <a:rPr lang="en-US" sz="2800" b="1" dirty="0">
                <a:solidFill>
                  <a:prstClr val="black"/>
                </a:solidFill>
              </a:rPr>
            </a:br>
            <a:r>
              <a:rPr lang="ru-RU" sz="2800" b="1" dirty="0">
                <a:solidFill>
                  <a:prstClr val="black"/>
                </a:solidFill>
              </a:rPr>
              <a:t>Независимый эксперт в области статистических данных</a:t>
            </a:r>
            <a:endParaRPr lang="en-GB" sz="2800" b="1" dirty="0">
              <a:solidFill>
                <a:prstClr val="black"/>
              </a:solidFill>
            </a:endParaRPr>
          </a:p>
          <a:p>
            <a:pPr lvl="0" algn="l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</a:rPr>
              <a:t>о народонаселении</a:t>
            </a:r>
            <a:endParaRPr lang="en-US" sz="2800" b="1" dirty="0">
              <a:solidFill>
                <a:prstClr val="black"/>
              </a:solidFill>
            </a:endParaRPr>
          </a:p>
          <a:p>
            <a:pPr lvl="0" algn="l" fontAlgn="auto">
              <a:spcAft>
                <a:spcPts val="0"/>
              </a:spcAft>
              <a:defRPr/>
            </a:pPr>
            <a:endParaRPr lang="en-US" sz="1900" dirty="0">
              <a:solidFill>
                <a:prstClr val="black"/>
              </a:solidFill>
            </a:endParaRPr>
          </a:p>
          <a:p>
            <a:pPr lvl="0" algn="l" fontAlgn="auto"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</a:rPr>
              <a:t>Семинар ЕЭК ООН по миграционной статистике</a:t>
            </a:r>
          </a:p>
          <a:p>
            <a:pPr lvl="0" algn="l" fontAlgn="auto"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Минск</a:t>
            </a:r>
            <a:r>
              <a:rPr lang="en-US" sz="2800" dirty="0">
                <a:solidFill>
                  <a:prstClr val="black"/>
                </a:solidFill>
              </a:rPr>
              <a:t>, 28-29 </a:t>
            </a:r>
            <a:r>
              <a:rPr lang="ru-RU" sz="2800" dirty="0">
                <a:solidFill>
                  <a:prstClr val="black"/>
                </a:solidFill>
              </a:rPr>
              <a:t>мая</a:t>
            </a:r>
            <a:r>
              <a:rPr lang="en-US" sz="2800" dirty="0">
                <a:solidFill>
                  <a:prstClr val="black"/>
                </a:solidFill>
              </a:rPr>
              <a:t> 2015</a:t>
            </a:r>
            <a:r>
              <a:rPr lang="ru-RU" sz="2800" dirty="0">
                <a:solidFill>
                  <a:prstClr val="black"/>
                </a:solidFill>
              </a:rPr>
              <a:t> года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F2677-105E-44FC-BA53-7E363C9A55A5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1639019"/>
            <a:ext cx="8569325" cy="48863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b="1" dirty="0" smtClean="0">
                <a:latin typeface="+mn-lt"/>
                <a:cs typeface="+mn-cs"/>
              </a:rPr>
              <a:t>Основные проблемы</a:t>
            </a:r>
            <a:r>
              <a:rPr lang="en-GB" altLang="it-IT" b="1" dirty="0" smtClean="0">
                <a:latin typeface="+mn-lt"/>
                <a:cs typeface="+mn-cs"/>
              </a:rPr>
              <a:t> (2)</a:t>
            </a:r>
          </a:p>
          <a:p>
            <a:pPr marL="457200" lvl="1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defRPr/>
            </a:pPr>
            <a:r>
              <a:rPr lang="ru-RU" altLang="it-IT" sz="2300" u="sng" dirty="0" smtClean="0">
                <a:latin typeface="+mn-lt"/>
                <a:cs typeface="Times New Roman" panose="02020603050405020304" pitchFamily="18" charset="0"/>
              </a:rPr>
              <a:t>В </a:t>
            </a:r>
            <a:r>
              <a:rPr lang="ru-RU" altLang="it-IT" sz="2300" u="sng" dirty="0">
                <a:latin typeface="+mn-lt"/>
                <a:cs typeface="Times New Roman" panose="02020603050405020304" pitchFamily="18" charset="0"/>
              </a:rPr>
              <a:t>случае однонаправленных эмиграционных обследований:</a:t>
            </a:r>
          </a:p>
          <a:p>
            <a:pPr lvl="1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300" dirty="0" smtClean="0">
                <a:latin typeface="+mn-lt"/>
                <a:cs typeface="Times New Roman" panose="02020603050405020304" pitchFamily="18" charset="0"/>
              </a:rPr>
              <a:t>Установление </a:t>
            </a:r>
            <a:r>
              <a:rPr lang="ru-RU" altLang="it-IT" sz="2300" dirty="0">
                <a:latin typeface="+mn-lt"/>
                <a:cs typeface="Times New Roman" panose="02020603050405020304" pitchFamily="18" charset="0"/>
              </a:rPr>
              <a:t>и сбор данных о </a:t>
            </a:r>
            <a:r>
              <a:rPr lang="ru-RU" altLang="it-IT" sz="2300" dirty="0" smtClean="0">
                <a:latin typeface="+mn-lt"/>
                <a:cs typeface="Times New Roman" panose="02020603050405020304" pitchFamily="18" charset="0"/>
              </a:rPr>
              <a:t>домашних хозяйствах</a:t>
            </a:r>
            <a:r>
              <a:rPr lang="ru-RU" altLang="it-IT" sz="2300" dirty="0">
                <a:latin typeface="+mn-lt"/>
                <a:cs typeface="Times New Roman" panose="02020603050405020304" pitchFamily="18" charset="0"/>
              </a:rPr>
              <a:t>, которые мигрировали </a:t>
            </a:r>
            <a:r>
              <a:rPr lang="ru-RU" altLang="it-IT" sz="2300" dirty="0" smtClean="0">
                <a:latin typeface="+mn-lt"/>
                <a:cs typeface="Times New Roman" panose="02020603050405020304" pitchFamily="18" charset="0"/>
              </a:rPr>
              <a:t>целиком (</a:t>
            </a:r>
            <a:r>
              <a:rPr lang="ru-RU" altLang="it-IT" sz="2300" u="sng" dirty="0" smtClean="0">
                <a:latin typeface="+mn-lt"/>
                <a:cs typeface="Times New Roman" panose="02020603050405020304" pitchFamily="18" charset="0"/>
              </a:rPr>
              <a:t>«полностью эмигрировавшие домашние хозяйства»</a:t>
            </a:r>
            <a:r>
              <a:rPr lang="ru-RU" altLang="it-IT" sz="2300" dirty="0" smtClean="0">
                <a:latin typeface="+mn-lt"/>
                <a:cs typeface="Times New Roman" panose="02020603050405020304" pitchFamily="18" charset="0"/>
              </a:rPr>
              <a:t>)</a:t>
            </a:r>
            <a:endParaRPr lang="ru-RU" altLang="it-IT" sz="2300" dirty="0">
              <a:latin typeface="+mn-lt"/>
              <a:cs typeface="Times New Roman" panose="02020603050405020304" pitchFamily="18" charset="0"/>
            </a:endParaRP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it-IT" sz="2300" dirty="0" smtClean="0">
                <a:latin typeface="+mn-lt"/>
                <a:cs typeface="Times New Roman" panose="02020603050405020304" pitchFamily="18" charset="0"/>
              </a:rPr>
              <a:t>Как правило не решается через опрос </a:t>
            </a:r>
            <a:r>
              <a:rPr lang="ru-RU" altLang="it-IT" sz="2300" i="1" dirty="0" smtClean="0">
                <a:latin typeface="+mn-lt"/>
                <a:cs typeface="Times New Roman" panose="02020603050405020304" pitchFamily="18" charset="0"/>
              </a:rPr>
              <a:t>прокси </a:t>
            </a:r>
            <a:r>
              <a:rPr lang="ru-RU" altLang="it-IT" sz="2300" dirty="0" smtClean="0">
                <a:latin typeface="+mn-lt"/>
                <a:cs typeface="Times New Roman" panose="02020603050405020304" pitchFamily="18" charset="0"/>
              </a:rPr>
              <a:t>респондентов (напр., соседей, новых обитателей </a:t>
            </a:r>
            <a:r>
              <a:rPr lang="ru-RU" altLang="it-IT" sz="2300" dirty="0">
                <a:latin typeface="+mn-lt"/>
                <a:cs typeface="Times New Roman" panose="02020603050405020304" pitchFamily="18" charset="0"/>
              </a:rPr>
              <a:t>дома или </a:t>
            </a:r>
            <a:r>
              <a:rPr lang="ru-RU" altLang="it-IT" sz="2300" dirty="0" smtClean="0">
                <a:latin typeface="+mn-lt"/>
                <a:cs typeface="Times New Roman" panose="02020603050405020304" pitchFamily="18" charset="0"/>
              </a:rPr>
              <a:t>местной полиции).</a:t>
            </a:r>
            <a:endParaRPr lang="ru-RU" altLang="it-IT" sz="2300" dirty="0">
              <a:latin typeface="+mn-lt"/>
              <a:cs typeface="Times New Roman" panose="02020603050405020304" pitchFamily="18" charset="0"/>
            </a:endParaRP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it-IT" sz="2300" dirty="0" smtClean="0">
                <a:latin typeface="+mn-lt"/>
                <a:cs typeface="Times New Roman" panose="02020603050405020304" pitchFamily="18" charset="0"/>
              </a:rPr>
              <a:t>Двунаправленное обследование или подход </a:t>
            </a:r>
            <a:r>
              <a:rPr lang="ru-RU" altLang="it-IT" sz="2300" i="1" dirty="0" smtClean="0">
                <a:latin typeface="+mn-lt"/>
                <a:cs typeface="Times New Roman" panose="02020603050405020304" pitchFamily="18" charset="0"/>
              </a:rPr>
              <a:t>на основе панельных данных</a:t>
            </a:r>
            <a:r>
              <a:rPr lang="ru-RU" altLang="it-IT" sz="2300" dirty="0" smtClean="0">
                <a:latin typeface="+mn-lt"/>
                <a:cs typeface="Times New Roman" panose="02020603050405020304" pitchFamily="18" charset="0"/>
              </a:rPr>
              <a:t> в </a:t>
            </a:r>
            <a:r>
              <a:rPr lang="ru-RU" altLang="it-IT" sz="2300" dirty="0">
                <a:latin typeface="+mn-lt"/>
                <a:cs typeface="Times New Roman" panose="02020603050405020304" pitchFamily="18" charset="0"/>
              </a:rPr>
              <a:t>качестве </a:t>
            </a:r>
            <a:r>
              <a:rPr lang="ru-RU" altLang="it-IT" sz="2300" dirty="0" smtClean="0">
                <a:latin typeface="+mn-lt"/>
                <a:cs typeface="Times New Roman" panose="02020603050405020304" pitchFamily="18" charset="0"/>
              </a:rPr>
              <a:t>наилучших возможных решений.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30000"/>
              <a:buFont typeface="Arial Unicode MS" panose="020B0604020202020204" pitchFamily="34" charset="-128"/>
              <a:buChar char="‐"/>
              <a:defRPr/>
            </a:pPr>
            <a:endParaRPr lang="en-GB" altLang="it-IT" sz="2300" dirty="0">
              <a:latin typeface="+mn-lt"/>
              <a:cs typeface="Times New Roman" panose="02020603050405020304" pitchFamily="18" charset="0"/>
            </a:endParaRPr>
          </a:p>
          <a:p>
            <a:pPr marL="1200150" lvl="2" indent="-3429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GB" sz="2300" dirty="0" smtClean="0">
              <a:latin typeface="+mn-lt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950" y="116632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>
              <a:buSzPct val="150000"/>
            </a:pPr>
            <a:r>
              <a:rPr lang="ru-RU" altLang="it-IT" sz="3600" b="1" dirty="0">
                <a:solidFill>
                  <a:prstClr val="black"/>
                </a:solidFill>
                <a:latin typeface="Calibri" pitchFamily="34" charset="0"/>
              </a:rPr>
              <a:t>Определение целевого населения</a:t>
            </a:r>
            <a:r>
              <a:rPr lang="en-US" altLang="it-IT" sz="3600" b="1" dirty="0">
                <a:solidFill>
                  <a:prstClr val="black"/>
                </a:solidFill>
                <a:latin typeface="Calibri" pitchFamily="34" charset="0"/>
              </a:rPr>
              <a:t> (III.B.1) </a:t>
            </a:r>
            <a:endParaRPr lang="en-GB" altLang="it-IT" sz="36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74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5FD29-9723-4D56-8B19-4D68E4840CB4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1639019"/>
            <a:ext cx="8435975" cy="48863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b="1" dirty="0" smtClean="0">
                <a:latin typeface="+mn-lt"/>
                <a:cs typeface="+mn-cs"/>
              </a:rPr>
              <a:t>Основные проблемы</a:t>
            </a:r>
            <a:r>
              <a:rPr lang="en-GB" altLang="it-IT" b="1" dirty="0" smtClean="0">
                <a:latin typeface="+mn-lt"/>
                <a:cs typeface="+mn-cs"/>
              </a:rPr>
              <a:t> (3)</a:t>
            </a:r>
            <a:endParaRPr lang="en-GB" altLang="it-IT" b="1" dirty="0">
              <a:latin typeface="+mn-lt"/>
              <a:cs typeface="+mn-cs"/>
            </a:endParaRPr>
          </a:p>
          <a:p>
            <a:pPr marL="457200" lvl="1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defRPr/>
            </a:pPr>
            <a:r>
              <a:rPr lang="ru-RU" altLang="it-IT" sz="2300" u="sng" dirty="0" smtClean="0">
                <a:latin typeface="+mn-lt"/>
                <a:cs typeface="Times New Roman" panose="02020603050405020304" pitchFamily="18" charset="0"/>
              </a:rPr>
              <a:t>Применительно ко всем обследованиям</a:t>
            </a:r>
            <a:r>
              <a:rPr lang="en-US" altLang="it-IT" sz="2300" u="sng" dirty="0" smtClean="0">
                <a:latin typeface="+mn-lt"/>
                <a:cs typeface="Times New Roman" panose="02020603050405020304" pitchFamily="18" charset="0"/>
              </a:rPr>
              <a:t>:</a:t>
            </a:r>
            <a:endParaRPr lang="en-GB" altLang="it-IT" sz="2300" u="sng" dirty="0" smtClean="0">
              <a:latin typeface="+mn-lt"/>
              <a:cs typeface="Times New Roman" panose="02020603050405020304" pitchFamily="18" charset="0"/>
            </a:endParaRPr>
          </a:p>
          <a:p>
            <a:pPr lvl="1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300" dirty="0" smtClean="0">
                <a:latin typeface="+mn-lt"/>
                <a:cs typeface="Times New Roman" panose="02020603050405020304" pitchFamily="18" charset="0"/>
              </a:rPr>
              <a:t>Выборка домашних хозяйств </a:t>
            </a:r>
            <a:r>
              <a:rPr lang="ru-RU" altLang="it-IT" sz="2300" dirty="0">
                <a:latin typeface="+mn-lt"/>
                <a:cs typeface="Times New Roman" panose="02020603050405020304" pitchFamily="18" charset="0"/>
              </a:rPr>
              <a:t>и отбор респондентов, в частности в </a:t>
            </a:r>
            <a:r>
              <a:rPr lang="ru-RU" altLang="it-IT" sz="2300" dirty="0" smtClean="0">
                <a:latin typeface="+mn-lt"/>
                <a:cs typeface="Times New Roman" panose="02020603050405020304" pitchFamily="18" charset="0"/>
              </a:rPr>
              <a:t>плане:</a:t>
            </a:r>
            <a:endParaRPr lang="ru-RU" altLang="it-IT" sz="2300" dirty="0">
              <a:latin typeface="+mn-lt"/>
              <a:cs typeface="Times New Roman" panose="02020603050405020304" pitchFamily="18" charset="0"/>
            </a:endParaRP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it-IT" sz="2300" dirty="0">
                <a:latin typeface="+mn-lt"/>
                <a:cs typeface="Times New Roman" panose="02020603050405020304" pitchFamily="18" charset="0"/>
              </a:rPr>
              <a:t>Редкости миграции в целом, особенно с акцентом на недавнюю миграцию вместо пожизненной миграции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it-IT" sz="2300" dirty="0">
                <a:latin typeface="+mn-lt"/>
                <a:cs typeface="Times New Roman" panose="02020603050405020304" pitchFamily="18" charset="0"/>
              </a:rPr>
              <a:t>Репрезентативности регионов и </a:t>
            </a:r>
            <a:r>
              <a:rPr lang="ru-RU" altLang="it-IT" sz="2300" dirty="0" smtClean="0">
                <a:latin typeface="+mn-lt"/>
                <a:cs typeface="Times New Roman" panose="02020603050405020304" pitchFamily="18" charset="0"/>
              </a:rPr>
              <a:t>районов.</a:t>
            </a:r>
            <a:endParaRPr lang="ru-RU" altLang="it-IT" sz="23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950" y="116632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>
              <a:buSzPct val="150000"/>
            </a:pPr>
            <a:r>
              <a:rPr lang="ru-RU" altLang="it-IT" sz="3600" b="1" dirty="0">
                <a:solidFill>
                  <a:prstClr val="black"/>
                </a:solidFill>
                <a:latin typeface="Calibri" pitchFamily="34" charset="0"/>
              </a:rPr>
              <a:t>Определение целевого населения</a:t>
            </a:r>
            <a:r>
              <a:rPr lang="en-US" altLang="it-IT" sz="3600" b="1" dirty="0">
                <a:solidFill>
                  <a:prstClr val="black"/>
                </a:solidFill>
                <a:latin typeface="Calibri" pitchFamily="34" charset="0"/>
              </a:rPr>
              <a:t> (III.B.1) </a:t>
            </a:r>
            <a:endParaRPr lang="en-GB" altLang="it-IT" sz="36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08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9136" y="116632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>
              <a:buSzPct val="150000"/>
            </a:pPr>
            <a:r>
              <a:rPr lang="ru-RU" altLang="it-IT" sz="3600" b="1" dirty="0">
                <a:solidFill>
                  <a:prstClr val="black"/>
                </a:solidFill>
                <a:latin typeface="Calibri" pitchFamily="34" charset="0"/>
              </a:rPr>
              <a:t>Определение целевого населения</a:t>
            </a:r>
            <a:r>
              <a:rPr lang="en-US" altLang="it-IT" sz="3600" b="1" dirty="0">
                <a:solidFill>
                  <a:prstClr val="black"/>
                </a:solidFill>
                <a:latin typeface="Calibri" pitchFamily="34" charset="0"/>
              </a:rPr>
              <a:t> (III.B.1) </a:t>
            </a:r>
            <a:endParaRPr lang="en-GB" altLang="it-IT" sz="36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950" y="1052736"/>
            <a:ext cx="8578850" cy="5175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b="1" dirty="0" smtClean="0">
                <a:latin typeface="+mn-lt"/>
                <a:cs typeface="+mn-cs"/>
              </a:rPr>
              <a:t>Выводы</a:t>
            </a:r>
            <a:endParaRPr lang="en-US" altLang="it-IT" b="1" dirty="0" smtClean="0">
              <a:latin typeface="+mn-lt"/>
              <a:cs typeface="+mn-cs"/>
            </a:endParaRPr>
          </a:p>
          <a:p>
            <a:pPr lvl="1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300" dirty="0">
                <a:latin typeface="+mn-lt"/>
                <a:cs typeface="+mn-cs"/>
              </a:rPr>
              <a:t>Детерминанты и последствия миграции </a:t>
            </a:r>
            <a:r>
              <a:rPr lang="ru-RU" altLang="it-IT" sz="2300" dirty="0" smtClean="0">
                <a:latin typeface="+mn-lt"/>
                <a:cs typeface="+mn-cs"/>
              </a:rPr>
              <a:t>зачастую </a:t>
            </a:r>
            <a:r>
              <a:rPr lang="ru-RU" altLang="it-IT" sz="2300" dirty="0">
                <a:latin typeface="+mn-lt"/>
                <a:cs typeface="+mn-cs"/>
              </a:rPr>
              <a:t>изучаются </a:t>
            </a:r>
            <a:r>
              <a:rPr lang="ru-RU" altLang="it-IT" sz="2300" dirty="0" smtClean="0">
                <a:latin typeface="+mn-lt"/>
                <a:cs typeface="+mn-cs"/>
              </a:rPr>
              <a:t>сообща для выработки политики на основе  взаимного консультирования.</a:t>
            </a:r>
            <a:endParaRPr lang="ru-RU" altLang="it-IT" sz="2300" dirty="0">
              <a:latin typeface="+mn-lt"/>
              <a:cs typeface="+mn-cs"/>
            </a:endParaRPr>
          </a:p>
          <a:p>
            <a:pPr lvl="1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300" dirty="0" smtClean="0">
                <a:latin typeface="+mn-lt"/>
                <a:cs typeface="+mn-cs"/>
              </a:rPr>
              <a:t>С учетом финансирования </a:t>
            </a:r>
            <a:r>
              <a:rPr lang="ru-RU" altLang="it-IT" sz="2300" dirty="0">
                <a:latin typeface="+mn-lt"/>
                <a:cs typeface="+mn-cs"/>
              </a:rPr>
              <a:t>и </a:t>
            </a:r>
            <a:r>
              <a:rPr lang="ru-RU" altLang="it-IT" sz="2300" dirty="0" smtClean="0">
                <a:latin typeface="+mn-lt"/>
                <a:cs typeface="+mn-cs"/>
              </a:rPr>
              <a:t>операционных причин, миграционные обследования домашних хозяйств легче </a:t>
            </a:r>
            <a:r>
              <a:rPr lang="ru-RU" altLang="it-IT" sz="2300" dirty="0">
                <a:latin typeface="+mn-lt"/>
                <a:cs typeface="+mn-cs"/>
              </a:rPr>
              <a:t>и чаще </a:t>
            </a:r>
            <a:r>
              <a:rPr lang="ru-RU" altLang="it-IT" sz="2300" dirty="0" smtClean="0">
                <a:latin typeface="+mn-lt"/>
                <a:cs typeface="+mn-cs"/>
              </a:rPr>
              <a:t>проводятся только </a:t>
            </a:r>
            <a:r>
              <a:rPr lang="ru-RU" altLang="it-IT" sz="2300" dirty="0">
                <a:latin typeface="+mn-lt"/>
                <a:cs typeface="+mn-cs"/>
              </a:rPr>
              <a:t>в одной стране происхождения или в стране </a:t>
            </a:r>
            <a:r>
              <a:rPr lang="ru-RU" altLang="it-IT" sz="2300" dirty="0" smtClean="0">
                <a:latin typeface="+mn-lt"/>
                <a:cs typeface="+mn-cs"/>
              </a:rPr>
              <a:t>выбытия, или одновременно в этих </a:t>
            </a:r>
            <a:r>
              <a:rPr lang="ru-RU" altLang="it-IT" sz="2300" dirty="0">
                <a:latin typeface="+mn-lt"/>
                <a:cs typeface="+mn-cs"/>
              </a:rPr>
              <a:t>двух местах.</a:t>
            </a:r>
          </a:p>
          <a:p>
            <a:pPr lvl="1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300" dirty="0">
                <a:latin typeface="+mn-lt"/>
                <a:cs typeface="+mn-cs"/>
              </a:rPr>
              <a:t>Рекомендация </a:t>
            </a:r>
            <a:r>
              <a:rPr lang="ru-RU" altLang="it-IT" sz="2300" dirty="0" smtClean="0">
                <a:latin typeface="+mn-lt"/>
                <a:cs typeface="+mn-cs"/>
              </a:rPr>
              <a:t>по классическому исследованию </a:t>
            </a:r>
            <a:r>
              <a:rPr lang="ru-RU" altLang="it-IT" sz="2300" dirty="0">
                <a:latin typeface="+mn-lt"/>
                <a:cs typeface="+mn-cs"/>
              </a:rPr>
              <a:t>эмиграции из </a:t>
            </a:r>
            <a:r>
              <a:rPr lang="ru-RU" altLang="it-IT" sz="2300" dirty="0" smtClean="0">
                <a:latin typeface="+mn-lt"/>
                <a:cs typeface="+mn-cs"/>
              </a:rPr>
              <a:t>страны </a:t>
            </a:r>
            <a:r>
              <a:rPr lang="en-US" altLang="it-IT" sz="2300" dirty="0" smtClean="0">
                <a:latin typeface="+mn-lt"/>
                <a:cs typeface="+mn-cs"/>
              </a:rPr>
              <a:t>O </a:t>
            </a:r>
            <a:r>
              <a:rPr lang="ru-RU" altLang="it-IT" sz="2300" dirty="0" smtClean="0">
                <a:latin typeface="+mn-lt"/>
                <a:cs typeface="+mn-cs"/>
              </a:rPr>
              <a:t>в страну D</a:t>
            </a:r>
            <a:r>
              <a:rPr lang="ru-RU" altLang="it-IT" sz="2300" dirty="0">
                <a:latin typeface="+mn-lt"/>
                <a:cs typeface="+mn-cs"/>
              </a:rPr>
              <a:t>: обследование в </a:t>
            </a:r>
            <a:r>
              <a:rPr lang="ru-RU" altLang="it-IT" sz="2300" dirty="0" smtClean="0">
                <a:latin typeface="+mn-lt"/>
                <a:cs typeface="+mn-cs"/>
              </a:rPr>
              <a:t>стране O</a:t>
            </a:r>
            <a:r>
              <a:rPr lang="ru-RU" altLang="it-IT" sz="2300" dirty="0">
                <a:latin typeface="+mn-lt"/>
                <a:cs typeface="+mn-cs"/>
              </a:rPr>
              <a:t>, </a:t>
            </a:r>
            <a:r>
              <a:rPr lang="ru-RU" altLang="it-IT" sz="2300" dirty="0" smtClean="0">
                <a:latin typeface="+mn-lt"/>
                <a:cs typeface="+mn-cs"/>
              </a:rPr>
              <a:t>охватывающее как </a:t>
            </a:r>
            <a:r>
              <a:rPr lang="ru-RU" altLang="it-IT" sz="2300" dirty="0" err="1" smtClean="0">
                <a:latin typeface="+mn-lt"/>
                <a:cs typeface="+mn-cs"/>
              </a:rPr>
              <a:t>немигрантские</a:t>
            </a:r>
            <a:r>
              <a:rPr lang="ru-RU" altLang="it-IT" sz="2300" dirty="0" smtClean="0">
                <a:latin typeface="+mn-lt"/>
                <a:cs typeface="+mn-cs"/>
              </a:rPr>
              <a:t> домашние хозяйства, так и </a:t>
            </a:r>
            <a:r>
              <a:rPr lang="ru-RU" altLang="it-IT" sz="2300" dirty="0" err="1" smtClean="0">
                <a:latin typeface="+mn-lt"/>
                <a:cs typeface="+mn-cs"/>
              </a:rPr>
              <a:t>мигрантские</a:t>
            </a:r>
            <a:r>
              <a:rPr lang="ru-RU" altLang="it-IT" sz="2300" dirty="0" smtClean="0">
                <a:latin typeface="+mn-lt"/>
                <a:cs typeface="+mn-cs"/>
              </a:rPr>
              <a:t> домашние хозяйства, и обследование в стране D</a:t>
            </a:r>
            <a:r>
              <a:rPr lang="ru-RU" altLang="it-IT" sz="2300" dirty="0">
                <a:latin typeface="+mn-lt"/>
                <a:cs typeface="+mn-cs"/>
              </a:rPr>
              <a:t>, </a:t>
            </a:r>
            <a:r>
              <a:rPr lang="ru-RU" altLang="it-IT" sz="2300" dirty="0" smtClean="0">
                <a:latin typeface="+mn-lt"/>
                <a:cs typeface="+mn-cs"/>
              </a:rPr>
              <a:t>охватывающее домашние хозяйства </a:t>
            </a:r>
            <a:r>
              <a:rPr lang="ru-RU" altLang="it-IT" sz="2300" dirty="0">
                <a:latin typeface="+mn-lt"/>
                <a:cs typeface="+mn-cs"/>
              </a:rPr>
              <a:t>с мигрантами, </a:t>
            </a:r>
            <a:r>
              <a:rPr lang="ru-RU" altLang="it-IT" sz="2300" dirty="0" smtClean="0">
                <a:latin typeface="+mn-lt"/>
                <a:cs typeface="+mn-cs"/>
              </a:rPr>
              <a:t>которое предусматривает соответствующие группы </a:t>
            </a:r>
            <a:r>
              <a:rPr lang="ru-RU" altLang="it-IT" sz="2300" dirty="0">
                <a:latin typeface="+mn-lt"/>
                <a:cs typeface="+mn-cs"/>
              </a:rPr>
              <a:t>сравнения.</a:t>
            </a:r>
            <a:endParaRPr lang="en-US" sz="2300" dirty="0" smtClean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023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6985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en-GB" altLang="it-IT" sz="3900" b="1" dirty="0">
                <a:latin typeface="Calibri" pitchFamily="34" charset="0"/>
              </a:rPr>
              <a:t> </a:t>
            </a:r>
            <a:r>
              <a:rPr lang="ru-RU" altLang="it-IT" sz="3900" b="1" dirty="0" smtClean="0">
                <a:latin typeface="Calibri" pitchFamily="34" charset="0"/>
              </a:rPr>
              <a:t>Структура и содержание анкеты</a:t>
            </a:r>
            <a:r>
              <a:rPr lang="en-GB" altLang="it-IT" sz="3900" b="1" dirty="0" smtClean="0">
                <a:latin typeface="Calibri" pitchFamily="34" charset="0"/>
              </a:rPr>
              <a:t> (III.B.2)</a:t>
            </a:r>
            <a:endParaRPr lang="en-GB" altLang="it-IT" sz="3900" b="1" dirty="0">
              <a:latin typeface="Calibri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950" y="990600"/>
            <a:ext cx="8578850" cy="5175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sz="2800" b="1" dirty="0">
                <a:latin typeface="Calibri" panose="020F0502020204030204" pitchFamily="34" charset="0"/>
                <a:cs typeface="+mn-cs"/>
              </a:rPr>
              <a:t>Основные особенности и </a:t>
            </a:r>
            <a:r>
              <a:rPr lang="ru-RU" altLang="it-IT" sz="2800" b="1" dirty="0" smtClean="0">
                <a:latin typeface="Calibri" panose="020F0502020204030204" pitchFamily="34" charset="0"/>
                <a:cs typeface="+mn-cs"/>
              </a:rPr>
              <a:t>структура</a:t>
            </a:r>
            <a:endParaRPr lang="en-GB" altLang="it-IT" sz="2800" b="1" dirty="0" smtClean="0">
              <a:latin typeface="Calibri" panose="020F0502020204030204" pitchFamily="34" charset="0"/>
              <a:cs typeface="+mn-cs"/>
            </a:endParaRPr>
          </a:p>
          <a:p>
            <a:pPr marL="800100" lvl="1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atin typeface="+mn-lt"/>
                <a:cs typeface="+mn-cs"/>
              </a:rPr>
              <a:t>Хорошо структурированные </a:t>
            </a:r>
            <a:r>
              <a:rPr lang="ru-RU" sz="2000" dirty="0">
                <a:latin typeface="+mn-lt"/>
                <a:cs typeface="+mn-cs"/>
              </a:rPr>
              <a:t>и </a:t>
            </a:r>
            <a:r>
              <a:rPr lang="ru-RU" sz="2000" dirty="0" smtClean="0">
                <a:latin typeface="+mn-lt"/>
                <a:cs typeface="+mn-cs"/>
              </a:rPr>
              <a:t>полные анкеты важны для успеха обследований.</a:t>
            </a:r>
            <a:endParaRPr lang="ru-RU" sz="2000" dirty="0">
              <a:latin typeface="+mn-lt"/>
              <a:cs typeface="+mn-cs"/>
            </a:endParaRPr>
          </a:p>
          <a:p>
            <a:pPr marL="800100" lvl="1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+mn-lt"/>
                <a:cs typeface="+mn-cs"/>
              </a:rPr>
              <a:t>Требования широко </a:t>
            </a:r>
            <a:r>
              <a:rPr lang="ru-RU" sz="2000" dirty="0" smtClean="0">
                <a:latin typeface="+mn-lt"/>
                <a:cs typeface="+mn-cs"/>
              </a:rPr>
              <a:t>обсуждаются </a:t>
            </a:r>
            <a:r>
              <a:rPr lang="ru-RU" sz="2000" dirty="0">
                <a:latin typeface="+mn-lt"/>
                <a:cs typeface="+mn-cs"/>
              </a:rPr>
              <a:t>в международных </a:t>
            </a:r>
            <a:r>
              <a:rPr lang="ru-RU" sz="2000" dirty="0" smtClean="0">
                <a:latin typeface="+mn-lt"/>
                <a:cs typeface="+mn-cs"/>
              </a:rPr>
              <a:t>работах, </a:t>
            </a:r>
            <a:r>
              <a:rPr lang="ru-RU" sz="2000" dirty="0">
                <a:latin typeface="+mn-lt"/>
                <a:cs typeface="+mn-cs"/>
              </a:rPr>
              <a:t>даже в тех, которые </a:t>
            </a:r>
            <a:r>
              <a:rPr lang="ru-RU" sz="2000" dirty="0" smtClean="0">
                <a:latin typeface="+mn-lt"/>
                <a:cs typeface="+mn-cs"/>
              </a:rPr>
              <a:t>непосредственно посвящены вопросам проведения обследований в </a:t>
            </a:r>
            <a:r>
              <a:rPr lang="ru-RU" sz="2000" dirty="0">
                <a:latin typeface="+mn-lt"/>
                <a:cs typeface="+mn-cs"/>
              </a:rPr>
              <a:t>развивающихся странах и странах с переходной экономикой.</a:t>
            </a:r>
          </a:p>
          <a:p>
            <a:pPr marL="800100" lvl="1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+mn-lt"/>
                <a:cs typeface="+mn-cs"/>
              </a:rPr>
              <a:t>Основные </a:t>
            </a:r>
            <a:r>
              <a:rPr lang="ru-RU" sz="2000" u="sng" dirty="0" smtClean="0">
                <a:latin typeface="+mn-lt"/>
                <a:cs typeface="+mn-cs"/>
              </a:rPr>
              <a:t>общие</a:t>
            </a:r>
            <a:r>
              <a:rPr lang="ru-RU" sz="2000" dirty="0" smtClean="0">
                <a:latin typeface="+mn-lt"/>
                <a:cs typeface="+mn-cs"/>
              </a:rPr>
              <a:t> принципы :</a:t>
            </a:r>
            <a:endParaRPr lang="ru-RU" sz="2000" dirty="0">
              <a:latin typeface="+mn-lt"/>
              <a:cs typeface="+mn-cs"/>
            </a:endParaRP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Четкое разграничение и соответствие респондентов критериям участия в опросе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Соответствующий порядок модулей и вопросов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Лаконичность и ясность вопросов  без всякой двусмысленности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Объективная и нейтральная формулировка вопросов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+mn-lt"/>
                <a:cs typeface="+mn-cs"/>
              </a:rPr>
              <a:t>Использование пробелов </a:t>
            </a:r>
            <a:r>
              <a:rPr lang="ru-RU" sz="2000" dirty="0">
                <a:latin typeface="+mn-lt"/>
                <a:cs typeface="+mn-cs"/>
              </a:rPr>
              <a:t>между вопросами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Короткие </a:t>
            </a:r>
            <a:r>
              <a:rPr lang="ru-RU" sz="2000" dirty="0" smtClean="0">
                <a:latin typeface="+mn-lt"/>
                <a:cs typeface="+mn-cs"/>
              </a:rPr>
              <a:t>инструменты</a:t>
            </a:r>
          </a:p>
          <a:p>
            <a:pPr marL="800100" lvl="1" indent="-342900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  <a:defRPr/>
            </a:pPr>
            <a:r>
              <a:rPr lang="ru-RU" altLang="it-IT" sz="1800" dirty="0" smtClean="0">
                <a:solidFill>
                  <a:srgbClr val="C00000"/>
                </a:solidFill>
                <a:latin typeface="+mn-lt"/>
                <a:cs typeface="+mn-cs"/>
              </a:rPr>
              <a:t>Основные использованные источники: </a:t>
            </a:r>
            <a:r>
              <a:rPr lang="ru-RU" altLang="it-IT" sz="1800" dirty="0" smtClean="0">
                <a:solidFill>
                  <a:srgbClr val="C00000"/>
                </a:solidFill>
                <a:latin typeface="+mn-lt"/>
                <a:cs typeface="+mn-cs"/>
              </a:rPr>
              <a:t>МОТ - 1997, СОООН -2005, РБ-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2012</a:t>
            </a:r>
            <a:endParaRPr lang="en-GB" altLang="it-IT" sz="18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413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950" y="990600"/>
            <a:ext cx="8578850" cy="5175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b="1" dirty="0" smtClean="0">
                <a:latin typeface="Calibri" panose="020F0502020204030204" pitchFamily="34" charset="0"/>
                <a:cs typeface="+mn-cs"/>
              </a:rPr>
              <a:t>Основные цели</a:t>
            </a:r>
            <a:endParaRPr lang="en-GB" altLang="it-IT" b="1" dirty="0" smtClean="0">
              <a:latin typeface="Calibri" panose="020F0502020204030204" pitchFamily="34" charset="0"/>
              <a:cs typeface="+mn-cs"/>
            </a:endParaRPr>
          </a:p>
          <a:p>
            <a:pPr marL="800100" lvl="1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 smtClean="0">
                <a:latin typeface="+mn-lt"/>
                <a:cs typeface="+mn-cs"/>
              </a:rPr>
              <a:t>Определить членов домашнего хозяйства (и </a:t>
            </a:r>
            <a:r>
              <a:rPr lang="ru-RU" sz="2200" dirty="0">
                <a:latin typeface="+mn-lt"/>
                <a:cs typeface="+mn-cs"/>
              </a:rPr>
              <a:t>в конечном итоге </a:t>
            </a:r>
            <a:r>
              <a:rPr lang="ru-RU" sz="2200" dirty="0" smtClean="0">
                <a:latin typeface="+mn-lt"/>
                <a:cs typeface="+mn-cs"/>
              </a:rPr>
              <a:t>бывших членов), </a:t>
            </a:r>
            <a:r>
              <a:rPr lang="ru-RU" sz="2200" i="1" dirty="0" err="1" smtClean="0">
                <a:latin typeface="+mn-lt"/>
                <a:cs typeface="+mn-cs"/>
              </a:rPr>
              <a:t>нуклеарную</a:t>
            </a:r>
            <a:r>
              <a:rPr lang="ru-RU" sz="2200" i="1" dirty="0" smtClean="0">
                <a:latin typeface="+mn-lt"/>
                <a:cs typeface="+mn-cs"/>
              </a:rPr>
              <a:t> семью</a:t>
            </a:r>
            <a:r>
              <a:rPr lang="ru-RU" sz="2200" dirty="0" smtClean="0">
                <a:latin typeface="+mn-lt"/>
                <a:cs typeface="+mn-cs"/>
              </a:rPr>
              <a:t>, </a:t>
            </a:r>
            <a:r>
              <a:rPr lang="ru-RU" sz="2200" dirty="0" err="1" smtClean="0">
                <a:latin typeface="+mn-lt"/>
                <a:cs typeface="+mn-cs"/>
              </a:rPr>
              <a:t>референтное</a:t>
            </a:r>
            <a:r>
              <a:rPr lang="ru-RU" sz="2200" dirty="0" smtClean="0">
                <a:latin typeface="+mn-lt"/>
                <a:cs typeface="+mn-cs"/>
              </a:rPr>
              <a:t> лицо и взаимоотношения </a:t>
            </a:r>
            <a:r>
              <a:rPr lang="ru-RU" sz="2200" dirty="0">
                <a:latin typeface="+mn-lt"/>
                <a:cs typeface="+mn-cs"/>
              </a:rPr>
              <a:t>между всеми </a:t>
            </a:r>
            <a:r>
              <a:rPr lang="ru-RU" sz="2200" dirty="0" smtClean="0">
                <a:latin typeface="+mn-lt"/>
                <a:cs typeface="+mn-cs"/>
              </a:rPr>
              <a:t>членами </a:t>
            </a:r>
            <a:r>
              <a:rPr lang="ru-RU" sz="2200" dirty="0">
                <a:latin typeface="+mn-lt"/>
                <a:cs typeface="+mn-cs"/>
              </a:rPr>
              <a:t>для проведения </a:t>
            </a:r>
            <a:r>
              <a:rPr lang="ru-RU" sz="2200" dirty="0" smtClean="0">
                <a:latin typeface="+mn-lt"/>
                <a:cs typeface="+mn-cs"/>
              </a:rPr>
              <a:t>опроса </a:t>
            </a:r>
            <a:r>
              <a:rPr lang="ru-RU" sz="2200" dirty="0">
                <a:latin typeface="+mn-lt"/>
                <a:cs typeface="+mn-cs"/>
              </a:rPr>
              <a:t>и, в частности, </a:t>
            </a:r>
            <a:r>
              <a:rPr lang="ru-RU" sz="2200" dirty="0" smtClean="0">
                <a:latin typeface="+mn-lt"/>
                <a:cs typeface="+mn-cs"/>
              </a:rPr>
              <a:t>установления </a:t>
            </a:r>
            <a:r>
              <a:rPr lang="ru-RU" sz="2200" u="sng" dirty="0" smtClean="0">
                <a:latin typeface="+mn-lt"/>
                <a:cs typeface="+mn-cs"/>
              </a:rPr>
              <a:t>правомочности</a:t>
            </a:r>
            <a:r>
              <a:rPr lang="ru-RU" sz="2200" dirty="0" smtClean="0">
                <a:latin typeface="+mn-lt"/>
                <a:cs typeface="+mn-cs"/>
              </a:rPr>
              <a:t> людей отвечать на </a:t>
            </a:r>
            <a:r>
              <a:rPr lang="ru-RU" sz="2200" dirty="0">
                <a:latin typeface="+mn-lt"/>
                <a:cs typeface="+mn-cs"/>
              </a:rPr>
              <a:t>различные компоненты и модули.</a:t>
            </a:r>
          </a:p>
          <a:p>
            <a:pPr marL="800100" lvl="1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 smtClean="0">
                <a:latin typeface="+mn-lt"/>
                <a:cs typeface="+mn-cs"/>
              </a:rPr>
              <a:t>Сбор </a:t>
            </a:r>
            <a:r>
              <a:rPr lang="ru-RU" sz="2200" dirty="0">
                <a:latin typeface="+mn-lt"/>
                <a:cs typeface="+mn-cs"/>
              </a:rPr>
              <a:t>основной информации </a:t>
            </a:r>
            <a:r>
              <a:rPr lang="ru-RU" sz="2200" dirty="0" smtClean="0">
                <a:latin typeface="+mn-lt"/>
                <a:cs typeface="+mn-cs"/>
              </a:rPr>
              <a:t>по каждому члену домашнего хозяйства через реестр домашних хозяйств.</a:t>
            </a:r>
            <a:endParaRPr lang="ru-RU" sz="2200" dirty="0">
              <a:latin typeface="+mn-lt"/>
              <a:cs typeface="+mn-cs"/>
            </a:endParaRPr>
          </a:p>
          <a:p>
            <a:pPr marL="800100" lvl="1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 smtClean="0">
                <a:latin typeface="+mn-lt"/>
                <a:cs typeface="+mn-cs"/>
              </a:rPr>
              <a:t>Сбор </a:t>
            </a:r>
            <a:r>
              <a:rPr lang="ru-RU" sz="2200" dirty="0">
                <a:latin typeface="+mn-lt"/>
                <a:cs typeface="+mn-cs"/>
              </a:rPr>
              <a:t>более подробной информации </a:t>
            </a:r>
            <a:r>
              <a:rPr lang="ru-RU" sz="2200" dirty="0" smtClean="0">
                <a:latin typeface="+mn-lt"/>
                <a:cs typeface="+mn-cs"/>
              </a:rPr>
              <a:t>по конкретным категориям респондентов </a:t>
            </a:r>
            <a:r>
              <a:rPr lang="ru-RU" sz="2200" dirty="0">
                <a:latin typeface="+mn-lt"/>
                <a:cs typeface="+mn-cs"/>
              </a:rPr>
              <a:t>или </a:t>
            </a:r>
            <a:r>
              <a:rPr lang="ru-RU" sz="2200" dirty="0" smtClean="0">
                <a:latin typeface="+mn-lt"/>
                <a:cs typeface="+mn-cs"/>
              </a:rPr>
              <a:t>темам сбора </a:t>
            </a:r>
            <a:r>
              <a:rPr lang="ru-RU" sz="2200" dirty="0">
                <a:latin typeface="+mn-lt"/>
                <a:cs typeface="+mn-cs"/>
              </a:rPr>
              <a:t>данных через отдельные модули.</a:t>
            </a:r>
          </a:p>
          <a:p>
            <a:pPr marL="800100" lvl="1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latin typeface="+mn-lt"/>
                <a:cs typeface="+mn-cs"/>
              </a:rPr>
              <a:t>В случае отсутствия </a:t>
            </a:r>
            <a:r>
              <a:rPr lang="ru-RU" sz="2200" dirty="0" smtClean="0">
                <a:latin typeface="+mn-lt"/>
                <a:cs typeface="+mn-cs"/>
              </a:rPr>
              <a:t>источников </a:t>
            </a:r>
            <a:r>
              <a:rPr lang="ru-RU" sz="2200" dirty="0">
                <a:latin typeface="+mn-lt"/>
                <a:cs typeface="+mn-cs"/>
              </a:rPr>
              <a:t>данных, сбор данных о социальных условиях местных сообществ или районов </a:t>
            </a:r>
            <a:r>
              <a:rPr lang="ru-RU" sz="2200" dirty="0" smtClean="0">
                <a:latin typeface="+mn-lt"/>
                <a:cs typeface="+mn-cs"/>
              </a:rPr>
              <a:t>отобранных домашних хозяйств.</a:t>
            </a:r>
            <a:endParaRPr lang="ru-RU" sz="2200" dirty="0">
              <a:latin typeface="+mn-lt"/>
              <a:cs typeface="+mn-cs"/>
            </a:endParaRPr>
          </a:p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endParaRPr lang="en-GB" altLang="it-IT" sz="2000" b="1" dirty="0">
              <a:latin typeface="+mn-lt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6985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en-GB" altLang="it-IT" sz="3900" b="1" dirty="0">
                <a:latin typeface="Calibri" pitchFamily="34" charset="0"/>
              </a:rPr>
              <a:t> </a:t>
            </a:r>
            <a:r>
              <a:rPr lang="ru-RU" altLang="it-IT" sz="3900" b="1" dirty="0">
                <a:latin typeface="Calibri" pitchFamily="34" charset="0"/>
              </a:rPr>
              <a:t>Структура и содержание анкеты</a:t>
            </a:r>
            <a:r>
              <a:rPr lang="en-GB" altLang="it-IT" sz="3900" b="1" dirty="0" smtClean="0">
                <a:latin typeface="Calibri" pitchFamily="34" charset="0"/>
              </a:rPr>
              <a:t> (III.B.2)</a:t>
            </a:r>
            <a:endParaRPr lang="en-GB" altLang="it-IT" sz="3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25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950" y="990600"/>
            <a:ext cx="8578850" cy="5175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b="1" smtClean="0">
                <a:latin typeface="Calibri" panose="020F0502020204030204" pitchFamily="34" charset="0"/>
                <a:cs typeface="+mn-cs"/>
              </a:rPr>
              <a:t>Охват</a:t>
            </a:r>
            <a:endParaRPr lang="en-GB" altLang="it-IT" b="1" dirty="0" smtClean="0">
              <a:latin typeface="Calibri" panose="020F0502020204030204" pitchFamily="34" charset="0"/>
              <a:cs typeface="+mn-cs"/>
            </a:endParaRPr>
          </a:p>
          <a:p>
            <a:pPr lvl="1" fontAlgn="auto">
              <a:spcBef>
                <a:spcPct val="4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300" u="sng" dirty="0" smtClean="0">
                <a:latin typeface="+mn-lt"/>
                <a:cs typeface="+mn-cs"/>
              </a:rPr>
              <a:t>Случай мигрантов</a:t>
            </a:r>
            <a:endParaRPr lang="en-GB" altLang="it-IT" sz="2300" u="sng" dirty="0" smtClean="0">
              <a:latin typeface="+mn-lt"/>
              <a:cs typeface="+mn-cs"/>
            </a:endParaRPr>
          </a:p>
          <a:p>
            <a:pPr marL="1314450" lvl="2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300" u="sng" dirty="0" smtClean="0">
                <a:latin typeface="+mn-lt"/>
                <a:cs typeface="+mn-cs"/>
              </a:rPr>
              <a:t>Форма </a:t>
            </a:r>
            <a:r>
              <a:rPr lang="ru-RU" sz="2300" u="sng" dirty="0">
                <a:latin typeface="+mn-lt"/>
                <a:cs typeface="+mn-cs"/>
              </a:rPr>
              <a:t>и история миграции </a:t>
            </a:r>
            <a:r>
              <a:rPr lang="ru-RU" sz="2300" dirty="0" smtClean="0">
                <a:latin typeface="+mn-lt"/>
                <a:cs typeface="+mn-cs"/>
              </a:rPr>
              <a:t>отдельного </a:t>
            </a:r>
            <a:r>
              <a:rPr lang="ru-RU" sz="2300" dirty="0">
                <a:latin typeface="+mn-lt"/>
                <a:cs typeface="+mn-cs"/>
              </a:rPr>
              <a:t>мигранта</a:t>
            </a:r>
          </a:p>
          <a:p>
            <a:pPr marL="1314450" lvl="2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300" dirty="0" smtClean="0">
                <a:latin typeface="+mn-lt"/>
                <a:cs typeface="+mn-cs"/>
              </a:rPr>
              <a:t>Демографическая и социально-экономическая </a:t>
            </a:r>
            <a:r>
              <a:rPr lang="ru-RU" sz="2300" dirty="0">
                <a:latin typeface="+mn-lt"/>
                <a:cs typeface="+mn-cs"/>
              </a:rPr>
              <a:t>ситуация </a:t>
            </a:r>
            <a:r>
              <a:rPr lang="ru-RU" sz="2300" dirty="0" smtClean="0">
                <a:latin typeface="+mn-lt"/>
                <a:cs typeface="+mn-cs"/>
              </a:rPr>
              <a:t>мигранта, домашнего хозяйства </a:t>
            </a:r>
            <a:r>
              <a:rPr lang="ru-RU" sz="2300" dirty="0">
                <a:latin typeface="+mn-lt"/>
                <a:cs typeface="+mn-cs"/>
              </a:rPr>
              <a:t>и общины происхождения </a:t>
            </a:r>
            <a:r>
              <a:rPr lang="ru-RU" sz="2300" u="sng" dirty="0">
                <a:latin typeface="+mn-lt"/>
                <a:cs typeface="+mn-cs"/>
              </a:rPr>
              <a:t>непосредственно </a:t>
            </a:r>
            <a:r>
              <a:rPr lang="ru-RU" sz="2300" u="sng" dirty="0" smtClean="0">
                <a:latin typeface="+mn-lt"/>
                <a:cs typeface="+mn-cs"/>
              </a:rPr>
              <a:t>до</a:t>
            </a:r>
            <a:r>
              <a:rPr lang="ru-RU" sz="2300" dirty="0" smtClean="0">
                <a:latin typeface="+mn-lt"/>
                <a:cs typeface="+mn-cs"/>
              </a:rPr>
              <a:t> миграции</a:t>
            </a:r>
            <a:endParaRPr lang="ru-RU" sz="2300" dirty="0">
              <a:latin typeface="+mn-lt"/>
              <a:cs typeface="+mn-cs"/>
            </a:endParaRPr>
          </a:p>
          <a:p>
            <a:pPr marL="1314450" lvl="2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300" u="sng" dirty="0" smtClean="0">
                <a:latin typeface="+mn-lt"/>
                <a:cs typeface="+mn-cs"/>
              </a:rPr>
              <a:t>Первоначальная </a:t>
            </a:r>
            <a:r>
              <a:rPr lang="ru-RU" sz="2300" u="sng" dirty="0">
                <a:latin typeface="+mn-lt"/>
                <a:cs typeface="+mn-cs"/>
              </a:rPr>
              <a:t>ситуация</a:t>
            </a:r>
            <a:r>
              <a:rPr lang="ru-RU" sz="2300" dirty="0">
                <a:latin typeface="+mn-lt"/>
                <a:cs typeface="+mn-cs"/>
              </a:rPr>
              <a:t> мигранта в </a:t>
            </a:r>
            <a:r>
              <a:rPr lang="ru-RU" sz="2300" dirty="0" smtClean="0">
                <a:latin typeface="+mn-lt"/>
                <a:cs typeface="+mn-cs"/>
              </a:rPr>
              <a:t>стране </a:t>
            </a:r>
            <a:r>
              <a:rPr lang="ru-RU" sz="2300" dirty="0">
                <a:latin typeface="+mn-lt"/>
                <a:cs typeface="+mn-cs"/>
              </a:rPr>
              <a:t>назначения</a:t>
            </a:r>
          </a:p>
          <a:p>
            <a:pPr marL="1314450" lvl="2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300" dirty="0">
                <a:latin typeface="+mn-lt"/>
                <a:cs typeface="+mn-cs"/>
              </a:rPr>
              <a:t>Нынешняя ситуация мигранта и его </a:t>
            </a:r>
            <a:r>
              <a:rPr lang="ru-RU" sz="2300" dirty="0" smtClean="0">
                <a:latin typeface="+mn-lt"/>
                <a:cs typeface="+mn-cs"/>
              </a:rPr>
              <a:t>нынешнего домашнего хозяйства </a:t>
            </a:r>
            <a:r>
              <a:rPr lang="ru-RU" sz="2300" dirty="0">
                <a:latin typeface="+mn-lt"/>
                <a:cs typeface="+mn-cs"/>
              </a:rPr>
              <a:t>в стране назначения, а также </a:t>
            </a:r>
            <a:r>
              <a:rPr lang="ru-RU" sz="2300" dirty="0" smtClean="0">
                <a:latin typeface="+mn-lt"/>
                <a:cs typeface="+mn-cs"/>
              </a:rPr>
              <a:t>домашнем хозяйстве его происхождения</a:t>
            </a:r>
            <a:endParaRPr lang="ru-RU" sz="2300" dirty="0">
              <a:latin typeface="+mn-lt"/>
              <a:cs typeface="+mn-cs"/>
            </a:endParaRPr>
          </a:p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endParaRPr lang="en-GB" altLang="it-IT" sz="2000" b="1" dirty="0">
              <a:latin typeface="+mn-lt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6985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en-GB" altLang="it-IT" sz="3900" b="1" dirty="0">
                <a:latin typeface="Calibri" pitchFamily="34" charset="0"/>
              </a:rPr>
              <a:t> </a:t>
            </a:r>
            <a:r>
              <a:rPr lang="ru-RU" altLang="it-IT" sz="3900" b="1" dirty="0">
                <a:latin typeface="Calibri" pitchFamily="34" charset="0"/>
              </a:rPr>
              <a:t>Структура и содержание анкеты</a:t>
            </a:r>
            <a:r>
              <a:rPr lang="en-GB" altLang="it-IT" sz="3900" b="1" dirty="0" smtClean="0">
                <a:latin typeface="Calibri" pitchFamily="34" charset="0"/>
              </a:rPr>
              <a:t> (III.B.2)</a:t>
            </a:r>
            <a:endParaRPr lang="en-GB" altLang="it-IT" sz="3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54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950" y="69850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en-GB" altLang="it-IT" sz="4000" b="1" dirty="0">
                <a:latin typeface="Calibri" pitchFamily="34" charset="0"/>
              </a:rPr>
              <a:t> </a:t>
            </a:r>
            <a:r>
              <a:rPr lang="ru-RU" altLang="it-IT" sz="4000" b="1" dirty="0" smtClean="0">
                <a:latin typeface="Calibri" pitchFamily="34" charset="0"/>
              </a:rPr>
              <a:t>Проектирование выборки</a:t>
            </a:r>
            <a:r>
              <a:rPr lang="en-GB" altLang="it-IT" sz="4000" b="1" dirty="0" smtClean="0">
                <a:latin typeface="Calibri" pitchFamily="34" charset="0"/>
              </a:rPr>
              <a:t> </a:t>
            </a:r>
            <a:r>
              <a:rPr lang="en-GB" altLang="it-IT" sz="4000" b="1" dirty="0">
                <a:latin typeface="Calibri" pitchFamily="34" charset="0"/>
              </a:rPr>
              <a:t>(III.B.3)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950" y="990600"/>
            <a:ext cx="8578850" cy="5175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b="1" dirty="0" smtClean="0">
                <a:latin typeface="+mn-lt"/>
                <a:cs typeface="+mn-cs"/>
              </a:rPr>
              <a:t>Содержание</a:t>
            </a:r>
            <a:endParaRPr lang="en-GB" altLang="it-IT" b="1" dirty="0" smtClean="0">
              <a:latin typeface="+mn-lt"/>
              <a:cs typeface="+mn-cs"/>
            </a:endParaRPr>
          </a:p>
          <a:p>
            <a:pPr marL="800100" lvl="1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300" dirty="0">
                <a:latin typeface="+mn-lt"/>
                <a:cs typeface="+mn-cs"/>
              </a:rPr>
              <a:t>Общие вопросы </a:t>
            </a:r>
            <a:r>
              <a:rPr lang="ru-RU" sz="2300" dirty="0" smtClean="0">
                <a:latin typeface="+mn-lt"/>
                <a:cs typeface="+mn-cs"/>
              </a:rPr>
              <a:t>формирования выборки (напр., </a:t>
            </a:r>
            <a:r>
              <a:rPr lang="ru-RU" sz="2300" dirty="0">
                <a:latin typeface="+mn-lt"/>
                <a:cs typeface="+mn-cs"/>
              </a:rPr>
              <a:t>методы выборки, </a:t>
            </a:r>
            <a:r>
              <a:rPr lang="ru-RU" sz="2300" i="1" dirty="0">
                <a:latin typeface="+mn-lt"/>
                <a:cs typeface="+mn-cs"/>
              </a:rPr>
              <a:t>структуры выборки</a:t>
            </a:r>
            <a:r>
              <a:rPr lang="ru-RU" sz="2300" dirty="0">
                <a:latin typeface="+mn-lt"/>
                <a:cs typeface="+mn-cs"/>
              </a:rPr>
              <a:t>)</a:t>
            </a:r>
          </a:p>
          <a:p>
            <a:pPr marL="800100" lvl="1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300" dirty="0" smtClean="0">
                <a:latin typeface="+mn-lt"/>
                <a:cs typeface="+mn-cs"/>
              </a:rPr>
              <a:t>Особый подход, предложенный для </a:t>
            </a:r>
            <a:r>
              <a:rPr lang="ru-RU" sz="2300" dirty="0">
                <a:latin typeface="+mn-lt"/>
                <a:cs typeface="+mn-cs"/>
              </a:rPr>
              <a:t>программы обследования миграции в странах СНГ</a:t>
            </a:r>
          </a:p>
          <a:p>
            <a:pPr marL="1371600" lvl="2" indent="-51435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ru-RU" sz="2300" dirty="0">
                <a:latin typeface="+mn-lt"/>
                <a:cs typeface="+mn-cs"/>
              </a:rPr>
              <a:t>Стратификация с непропорциональной вероятностью  отбора территориальных единиц</a:t>
            </a:r>
          </a:p>
          <a:p>
            <a:pPr marL="1371600" lvl="2" indent="-51435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ru-RU" sz="2300" dirty="0">
                <a:latin typeface="+mn-lt"/>
                <a:cs typeface="+mn-cs"/>
              </a:rPr>
              <a:t>Двухэтапное составление выборки домашних хозяйств в конечных территориальных единицах (UAU)</a:t>
            </a:r>
          </a:p>
          <a:p>
            <a:pPr marL="800100" lvl="1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300" dirty="0" smtClean="0">
              <a:latin typeface="+mn-lt"/>
            </a:endParaRPr>
          </a:p>
          <a:p>
            <a:pPr marL="800100" lvl="1" indent="-342900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300" dirty="0">
                <a:solidFill>
                  <a:srgbClr val="C00000"/>
                </a:solidFill>
                <a:latin typeface="+mn-lt"/>
              </a:rPr>
              <a:t>Основные использованные источники</a:t>
            </a:r>
            <a:r>
              <a:rPr lang="en-GB" sz="2300" dirty="0" smtClean="0">
                <a:solidFill>
                  <a:srgbClr val="C00000"/>
                </a:solidFill>
                <a:latin typeface="+mn-lt"/>
              </a:rPr>
              <a:t>: </a:t>
            </a:r>
            <a:r>
              <a:rPr lang="ru-RU" sz="2300" dirty="0" smtClean="0">
                <a:solidFill>
                  <a:srgbClr val="C00000"/>
                </a:solidFill>
                <a:latin typeface="+mn-lt"/>
              </a:rPr>
              <a:t>МОТ</a:t>
            </a:r>
            <a:r>
              <a:rPr lang="en-GB" sz="2300" dirty="0" smtClean="0">
                <a:solidFill>
                  <a:srgbClr val="C00000"/>
                </a:solidFill>
                <a:latin typeface="+mn-lt"/>
              </a:rPr>
              <a:t>-1997, </a:t>
            </a:r>
            <a:r>
              <a:rPr lang="ru-RU" sz="2300" u="sng" dirty="0" smtClean="0">
                <a:solidFill>
                  <a:srgbClr val="C00000"/>
                </a:solidFill>
                <a:latin typeface="+mn-lt"/>
              </a:rPr>
              <a:t>РБ</a:t>
            </a:r>
            <a:r>
              <a:rPr lang="en-GB" sz="2300" u="sng" dirty="0" smtClean="0">
                <a:solidFill>
                  <a:srgbClr val="C00000"/>
                </a:solidFill>
                <a:latin typeface="+mn-lt"/>
              </a:rPr>
              <a:t>-2012</a:t>
            </a:r>
            <a:r>
              <a:rPr lang="en-GB" sz="2300" dirty="0" smtClean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2300" u="sng" dirty="0" smtClean="0">
                <a:solidFill>
                  <a:srgbClr val="C00000"/>
                </a:solidFill>
                <a:latin typeface="+mn-lt"/>
              </a:rPr>
              <a:t>РБ</a:t>
            </a:r>
            <a:r>
              <a:rPr lang="en-GB" sz="2300" u="sng" dirty="0" smtClean="0">
                <a:solidFill>
                  <a:srgbClr val="C00000"/>
                </a:solidFill>
                <a:latin typeface="+mn-lt"/>
              </a:rPr>
              <a:t>-2011</a:t>
            </a:r>
            <a:r>
              <a:rPr lang="en-GB" sz="2300" dirty="0" smtClean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2300" dirty="0" smtClean="0">
                <a:solidFill>
                  <a:srgbClr val="C00000"/>
                </a:solidFill>
                <a:latin typeface="+mn-lt"/>
              </a:rPr>
              <a:t>МОТ</a:t>
            </a:r>
            <a:r>
              <a:rPr lang="en-GB" sz="2300" dirty="0" smtClean="0">
                <a:solidFill>
                  <a:srgbClr val="C00000"/>
                </a:solidFill>
                <a:latin typeface="+mn-lt"/>
              </a:rPr>
              <a:t>-2008 </a:t>
            </a:r>
            <a:r>
              <a:rPr lang="ru-RU" sz="2300" dirty="0" smtClean="0">
                <a:solidFill>
                  <a:srgbClr val="C00000"/>
                </a:solidFill>
                <a:latin typeface="+mn-lt"/>
              </a:rPr>
              <a:t>и МОТ</a:t>
            </a:r>
            <a:r>
              <a:rPr lang="en-GB" sz="2300" dirty="0" smtClean="0">
                <a:solidFill>
                  <a:srgbClr val="C00000"/>
                </a:solidFill>
                <a:latin typeface="+mn-lt"/>
              </a:rPr>
              <a:t>-2013 (</a:t>
            </a:r>
            <a:r>
              <a:rPr lang="ru-RU" sz="2300" dirty="0" smtClean="0">
                <a:solidFill>
                  <a:srgbClr val="C00000"/>
                </a:solidFill>
                <a:latin typeface="+mn-lt"/>
              </a:rPr>
              <a:t>причем последние два касаются формирования выборки </a:t>
            </a:r>
            <a:r>
              <a:rPr lang="ru-RU" sz="2300" dirty="0">
                <a:solidFill>
                  <a:srgbClr val="C00000"/>
                </a:solidFill>
                <a:latin typeface="+mn-lt"/>
              </a:rPr>
              <a:t>для </a:t>
            </a:r>
            <a:r>
              <a:rPr lang="ru-RU" sz="2300" dirty="0" smtClean="0">
                <a:solidFill>
                  <a:srgbClr val="C00000"/>
                </a:solidFill>
                <a:latin typeface="+mn-lt"/>
              </a:rPr>
              <a:t>обследования </a:t>
            </a:r>
            <a:r>
              <a:rPr lang="ru-RU" sz="2300" dirty="0">
                <a:solidFill>
                  <a:srgbClr val="C00000"/>
                </a:solidFill>
                <a:latin typeface="+mn-lt"/>
              </a:rPr>
              <a:t>детского труда и </a:t>
            </a:r>
            <a:r>
              <a:rPr lang="ru-RU" sz="2300" dirty="0" smtClean="0">
                <a:solidFill>
                  <a:srgbClr val="C00000"/>
                </a:solidFill>
                <a:latin typeface="+mn-lt"/>
              </a:rPr>
              <a:t>трудноуловимого </a:t>
            </a:r>
            <a:r>
              <a:rPr lang="ru-RU" sz="2300" dirty="0">
                <a:solidFill>
                  <a:srgbClr val="C00000"/>
                </a:solidFill>
                <a:latin typeface="+mn-lt"/>
              </a:rPr>
              <a:t>населения</a:t>
            </a:r>
            <a:r>
              <a:rPr lang="en-GB" sz="2300" dirty="0" smtClean="0">
                <a:solidFill>
                  <a:srgbClr val="C00000"/>
                </a:solidFill>
                <a:latin typeface="+mn-lt"/>
              </a:rPr>
              <a:t>)</a:t>
            </a:r>
            <a:endParaRPr lang="en-GB" sz="2300" dirty="0" smtClean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14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950" y="69850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en-GB" altLang="it-IT" sz="4000" b="1" dirty="0">
                <a:latin typeface="Calibri" pitchFamily="34" charset="0"/>
              </a:rPr>
              <a:t> </a:t>
            </a:r>
            <a:r>
              <a:rPr lang="ru-RU" altLang="it-IT" sz="4000" b="1" dirty="0">
                <a:latin typeface="Calibri" pitchFamily="34" charset="0"/>
              </a:rPr>
              <a:t>Проектирование выборки</a:t>
            </a:r>
            <a:r>
              <a:rPr lang="en-GB" altLang="it-IT" sz="4000" b="1" dirty="0" smtClean="0">
                <a:latin typeface="Calibri" pitchFamily="34" charset="0"/>
              </a:rPr>
              <a:t> </a:t>
            </a:r>
            <a:r>
              <a:rPr lang="en-GB" altLang="it-IT" sz="4000" b="1" dirty="0">
                <a:latin typeface="Calibri" pitchFamily="34" charset="0"/>
              </a:rPr>
              <a:t>(III.B.3)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950" y="990600"/>
            <a:ext cx="8578850" cy="5175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sz="2800" b="1" dirty="0" smtClean="0">
                <a:latin typeface="Calibri" panose="020F0502020204030204" pitchFamily="34" charset="0"/>
                <a:cs typeface="+mn-cs"/>
              </a:rPr>
              <a:t>Общие вопросы</a:t>
            </a:r>
            <a:endParaRPr lang="en-GB" altLang="it-IT" sz="2800" b="1" dirty="0" smtClean="0">
              <a:latin typeface="Calibri" panose="020F0502020204030204" pitchFamily="34" charset="0"/>
              <a:cs typeface="+mn-cs"/>
            </a:endParaRPr>
          </a:p>
          <a:p>
            <a:pPr marL="800100" lvl="1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100" dirty="0" smtClean="0">
                <a:latin typeface="+mn-lt"/>
                <a:cs typeface="+mn-cs"/>
              </a:rPr>
              <a:t>Формирование выборки имеет основополагающее значение, поскольку мигранты являются </a:t>
            </a:r>
            <a:r>
              <a:rPr lang="ru-RU" sz="2100" i="1" dirty="0" smtClean="0">
                <a:latin typeface="+mn-lt"/>
                <a:cs typeface="+mn-cs"/>
              </a:rPr>
              <a:t>редкими элементами</a:t>
            </a:r>
            <a:r>
              <a:rPr lang="ru-RU" sz="2100" dirty="0" smtClean="0">
                <a:latin typeface="+mn-lt"/>
                <a:cs typeface="+mn-cs"/>
              </a:rPr>
              <a:t>, </a:t>
            </a:r>
            <a:r>
              <a:rPr lang="ru-RU" sz="2100" dirty="0">
                <a:latin typeface="+mn-lt"/>
                <a:cs typeface="+mn-cs"/>
              </a:rPr>
              <a:t>особенно </a:t>
            </a:r>
            <a:r>
              <a:rPr lang="ru-RU" sz="2100" dirty="0" smtClean="0">
                <a:latin typeface="+mn-lt"/>
                <a:cs typeface="+mn-cs"/>
              </a:rPr>
              <a:t>в случае международной </a:t>
            </a:r>
            <a:r>
              <a:rPr lang="ru-RU" sz="2100" dirty="0">
                <a:latin typeface="+mn-lt"/>
                <a:cs typeface="+mn-cs"/>
              </a:rPr>
              <a:t>и </a:t>
            </a:r>
            <a:r>
              <a:rPr lang="ru-RU" sz="2100" dirty="0" smtClean="0">
                <a:latin typeface="+mn-lt"/>
                <a:cs typeface="+mn-cs"/>
              </a:rPr>
              <a:t>недавней </a:t>
            </a:r>
            <a:r>
              <a:rPr lang="ru-RU" sz="2100" dirty="0">
                <a:latin typeface="+mn-lt"/>
                <a:cs typeface="+mn-cs"/>
              </a:rPr>
              <a:t>миграции.</a:t>
            </a:r>
          </a:p>
          <a:p>
            <a:pPr marL="800100" lvl="1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100" dirty="0" smtClean="0">
                <a:latin typeface="+mn-lt"/>
                <a:cs typeface="+mn-cs"/>
              </a:rPr>
              <a:t>Ряд </a:t>
            </a:r>
            <a:r>
              <a:rPr lang="ru-RU" sz="2100" dirty="0">
                <a:latin typeface="+mn-lt"/>
                <a:cs typeface="+mn-cs"/>
              </a:rPr>
              <a:t>условий и </a:t>
            </a:r>
            <a:r>
              <a:rPr lang="ru-RU" sz="2100" dirty="0" smtClean="0">
                <a:latin typeface="+mn-lt"/>
                <a:cs typeface="+mn-cs"/>
              </a:rPr>
              <a:t>особенностей </a:t>
            </a:r>
            <a:r>
              <a:rPr lang="ru-RU" sz="2100" dirty="0">
                <a:latin typeface="+mn-lt"/>
                <a:cs typeface="+mn-cs"/>
              </a:rPr>
              <a:t>в зависимости от целей и </a:t>
            </a:r>
            <a:r>
              <a:rPr lang="ru-RU" sz="2100" dirty="0" smtClean="0">
                <a:latin typeface="+mn-lt"/>
                <a:cs typeface="+mn-cs"/>
              </a:rPr>
              <a:t>имеющихся </a:t>
            </a:r>
            <a:r>
              <a:rPr lang="ru-RU" sz="2100" dirty="0">
                <a:latin typeface="+mn-lt"/>
                <a:cs typeface="+mn-cs"/>
              </a:rPr>
              <a:t>средств, возможностей и </a:t>
            </a:r>
            <a:r>
              <a:rPr lang="ru-RU" sz="2100" dirty="0" smtClean="0">
                <a:latin typeface="+mn-lt"/>
                <a:cs typeface="+mn-cs"/>
              </a:rPr>
              <a:t>инструментария (напр.,   структура выборки </a:t>
            </a:r>
            <a:r>
              <a:rPr lang="ru-RU" sz="2100" dirty="0">
                <a:latin typeface="+mn-lt"/>
                <a:cs typeface="+mn-cs"/>
              </a:rPr>
              <a:t>- из реестров, переписей населения, обследований домашних хозяйств или </a:t>
            </a:r>
            <a:r>
              <a:rPr lang="ru-RU" sz="2100" dirty="0" smtClean="0">
                <a:latin typeface="+mn-lt"/>
                <a:cs typeface="+mn-cs"/>
              </a:rPr>
              <a:t>экспертных заключений).</a:t>
            </a:r>
            <a:endParaRPr lang="ru-RU" sz="2100" dirty="0">
              <a:latin typeface="+mn-lt"/>
              <a:cs typeface="+mn-cs"/>
            </a:endParaRPr>
          </a:p>
          <a:p>
            <a:pPr marL="800100" lvl="1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100" dirty="0">
                <a:latin typeface="+mn-lt"/>
                <a:cs typeface="+mn-cs"/>
              </a:rPr>
              <a:t>Широкое признание потребностей и </a:t>
            </a:r>
            <a:r>
              <a:rPr lang="ru-RU" sz="2100" dirty="0" smtClean="0">
                <a:latin typeface="+mn-lt"/>
                <a:cs typeface="+mn-cs"/>
              </a:rPr>
              <a:t>проблем, а также  непрерывные методические разработки </a:t>
            </a:r>
            <a:r>
              <a:rPr lang="ru-RU" sz="2100" dirty="0">
                <a:latin typeface="+mn-lt"/>
                <a:cs typeface="+mn-cs"/>
              </a:rPr>
              <a:t>(</a:t>
            </a:r>
            <a:r>
              <a:rPr lang="ru-RU" sz="2100" dirty="0" smtClean="0">
                <a:latin typeface="+mn-lt"/>
                <a:cs typeface="+mn-cs"/>
              </a:rPr>
              <a:t>напр., использование </a:t>
            </a:r>
            <a:r>
              <a:rPr lang="ru-RU" sz="2100" i="1" dirty="0" smtClean="0">
                <a:latin typeface="+mn-lt"/>
                <a:cs typeface="+mn-cs"/>
              </a:rPr>
              <a:t>выборки по методу снежного </a:t>
            </a:r>
            <a:r>
              <a:rPr lang="ru-RU" sz="2100" i="1" dirty="0">
                <a:latin typeface="+mn-lt"/>
                <a:cs typeface="+mn-cs"/>
              </a:rPr>
              <a:t>кома </a:t>
            </a:r>
            <a:r>
              <a:rPr lang="ru-RU" sz="2100" dirty="0">
                <a:latin typeface="+mn-lt"/>
                <a:cs typeface="+mn-cs"/>
              </a:rPr>
              <a:t>и </a:t>
            </a:r>
            <a:r>
              <a:rPr lang="ru-RU" sz="2100" i="1" dirty="0">
                <a:latin typeface="+mn-lt"/>
                <a:cs typeface="+mn-cs"/>
              </a:rPr>
              <a:t>метода центрированной </a:t>
            </a:r>
            <a:r>
              <a:rPr lang="ru-RU" sz="2100" i="1" dirty="0" smtClean="0">
                <a:latin typeface="+mn-lt"/>
                <a:cs typeface="+mn-cs"/>
              </a:rPr>
              <a:t>выборки</a:t>
            </a:r>
            <a:r>
              <a:rPr lang="ru-RU" sz="2100" dirty="0" smtClean="0">
                <a:latin typeface="+mn-lt"/>
                <a:cs typeface="+mn-cs"/>
              </a:rPr>
              <a:t>, упоминаемого в </a:t>
            </a:r>
            <a:r>
              <a:rPr lang="ru-RU" sz="2100" dirty="0">
                <a:latin typeface="+mn-lt"/>
                <a:cs typeface="+mn-cs"/>
              </a:rPr>
              <a:t>III.A.2).</a:t>
            </a:r>
          </a:p>
          <a:p>
            <a:pPr marL="800100" lvl="1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100" dirty="0">
                <a:latin typeface="+mn-lt"/>
                <a:cs typeface="+mn-cs"/>
              </a:rPr>
              <a:t>Переход </a:t>
            </a:r>
            <a:r>
              <a:rPr lang="ru-RU" sz="2100" b="1" dirty="0">
                <a:latin typeface="+mn-lt"/>
                <a:cs typeface="+mn-cs"/>
              </a:rPr>
              <a:t>от</a:t>
            </a:r>
            <a:r>
              <a:rPr lang="ru-RU" sz="2100" dirty="0">
                <a:latin typeface="+mn-lt"/>
                <a:cs typeface="+mn-cs"/>
              </a:rPr>
              <a:t> </a:t>
            </a:r>
            <a:r>
              <a:rPr lang="ru-RU" sz="2100" i="1" dirty="0">
                <a:latin typeface="+mn-lt"/>
                <a:cs typeface="+mn-cs"/>
              </a:rPr>
              <a:t>вероятностной выборки</a:t>
            </a:r>
            <a:r>
              <a:rPr lang="ru-RU" sz="2100" dirty="0">
                <a:latin typeface="+mn-lt"/>
                <a:cs typeface="+mn-cs"/>
              </a:rPr>
              <a:t> (где каждый элемент имеет одинаковую вероятность </a:t>
            </a:r>
            <a:r>
              <a:rPr lang="ru-RU" sz="2100" dirty="0" smtClean="0">
                <a:latin typeface="+mn-lt"/>
                <a:cs typeface="+mn-cs"/>
              </a:rPr>
              <a:t>попадания в выборку, что позволяет легко делать заключения) </a:t>
            </a:r>
            <a:r>
              <a:rPr lang="ru-RU" sz="2100" b="1" dirty="0" smtClean="0">
                <a:latin typeface="+mn-lt"/>
                <a:cs typeface="+mn-cs"/>
              </a:rPr>
              <a:t>на</a:t>
            </a:r>
            <a:r>
              <a:rPr lang="ru-RU" sz="2100" dirty="0" smtClean="0">
                <a:latin typeface="+mn-lt"/>
                <a:cs typeface="+mn-cs"/>
              </a:rPr>
              <a:t> </a:t>
            </a:r>
            <a:r>
              <a:rPr lang="ru-RU" sz="2100" i="1" dirty="0" smtClean="0">
                <a:latin typeface="+mn-lt"/>
                <a:cs typeface="+mn-cs"/>
              </a:rPr>
              <a:t>стратификацию </a:t>
            </a:r>
            <a:r>
              <a:rPr lang="ru-RU" sz="2100" i="1" dirty="0">
                <a:latin typeface="+mn-lt"/>
                <a:cs typeface="+mn-cs"/>
              </a:rPr>
              <a:t>с </a:t>
            </a:r>
            <a:r>
              <a:rPr lang="ru-RU" sz="2100" i="1" dirty="0" smtClean="0">
                <a:latin typeface="+mn-lt"/>
                <a:cs typeface="+mn-cs"/>
              </a:rPr>
              <a:t>выборкой районов, в которых преобладают мигранты </a:t>
            </a:r>
            <a:r>
              <a:rPr lang="ru-RU" sz="2100" dirty="0" smtClean="0">
                <a:latin typeface="+mn-lt"/>
                <a:cs typeface="+mn-cs"/>
              </a:rPr>
              <a:t>(упрощает отбор домашних хозяйств </a:t>
            </a:r>
            <a:r>
              <a:rPr lang="ru-RU" sz="2100" dirty="0">
                <a:latin typeface="+mn-lt"/>
                <a:cs typeface="+mn-cs"/>
              </a:rPr>
              <a:t>с мигрантами</a:t>
            </a:r>
            <a:r>
              <a:rPr lang="ru-RU" sz="2100" dirty="0" smtClean="0">
                <a:latin typeface="+mn-lt"/>
                <a:cs typeface="+mn-cs"/>
              </a:rPr>
              <a:t>).</a:t>
            </a:r>
            <a:endParaRPr lang="ru-RU" sz="21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687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950" y="69850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en-GB" altLang="it-IT" sz="4000" b="1" dirty="0">
                <a:latin typeface="Calibri" pitchFamily="34" charset="0"/>
              </a:rPr>
              <a:t> </a:t>
            </a:r>
            <a:r>
              <a:rPr lang="ru-RU" altLang="it-IT" sz="4000" b="1" dirty="0">
                <a:latin typeface="Calibri" pitchFamily="34" charset="0"/>
              </a:rPr>
              <a:t>Проектирование выборки</a:t>
            </a:r>
            <a:r>
              <a:rPr lang="en-GB" altLang="it-IT" sz="4000" b="1" dirty="0" smtClean="0">
                <a:latin typeface="Calibri" pitchFamily="34" charset="0"/>
              </a:rPr>
              <a:t> </a:t>
            </a:r>
            <a:r>
              <a:rPr lang="en-GB" altLang="it-IT" sz="4000" b="1" dirty="0">
                <a:latin typeface="Calibri" pitchFamily="34" charset="0"/>
              </a:rPr>
              <a:t>(III.B.3)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950" y="990600"/>
            <a:ext cx="8578850" cy="5175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sz="2800" b="1" dirty="0" smtClean="0">
                <a:latin typeface="Calibri" panose="020F0502020204030204" pitchFamily="34" charset="0"/>
                <a:cs typeface="+mn-cs"/>
              </a:rPr>
              <a:t>Особый подход, предложенный странам СНГ</a:t>
            </a:r>
            <a:endParaRPr lang="en-GB" altLang="it-IT" sz="2800" b="1" dirty="0" smtClean="0">
              <a:latin typeface="Calibri" panose="020F0502020204030204" pitchFamily="34" charset="0"/>
              <a:cs typeface="+mn-cs"/>
            </a:endParaRPr>
          </a:p>
          <a:p>
            <a:pPr marL="971550" lvl="1" indent="-514350" fontAlgn="auto">
              <a:spcBef>
                <a:spcPts val="120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ru-RU" sz="1800" b="1" dirty="0">
                <a:latin typeface="+mn-lt"/>
                <a:cs typeface="+mn-cs"/>
              </a:rPr>
              <a:t>Стратификация с непропорциональной вероятностью  отбора территориальных единиц</a:t>
            </a:r>
          </a:p>
          <a:p>
            <a:pPr marL="1200150" lvl="2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i="1" dirty="0">
                <a:latin typeface="+mn-lt"/>
                <a:cs typeface="+mn-cs"/>
              </a:rPr>
              <a:t>Стратификация </a:t>
            </a:r>
            <a:r>
              <a:rPr lang="ru-RU" sz="1800" i="1" dirty="0" smtClean="0">
                <a:latin typeface="+mn-lt"/>
                <a:cs typeface="+mn-cs"/>
              </a:rPr>
              <a:t>– </a:t>
            </a:r>
            <a:r>
              <a:rPr lang="ru-RU" sz="1800" dirty="0" smtClean="0">
                <a:latin typeface="+mn-lt"/>
                <a:cs typeface="+mn-cs"/>
              </a:rPr>
              <a:t>это разделение населения на подгруппы </a:t>
            </a:r>
            <a:r>
              <a:rPr lang="ru-RU" sz="1800" dirty="0">
                <a:latin typeface="+mn-lt"/>
                <a:cs typeface="+mn-cs"/>
              </a:rPr>
              <a:t>(страты) в </a:t>
            </a:r>
            <a:r>
              <a:rPr lang="ru-RU" sz="1800" dirty="0" smtClean="0">
                <a:latin typeface="+mn-lt"/>
                <a:cs typeface="+mn-cs"/>
              </a:rPr>
              <a:t>соответствии с объективными критериями </a:t>
            </a:r>
            <a:r>
              <a:rPr lang="ru-RU" sz="1800" dirty="0">
                <a:latin typeface="+mn-lt"/>
                <a:cs typeface="+mn-cs"/>
              </a:rPr>
              <a:t>или </a:t>
            </a:r>
            <a:r>
              <a:rPr lang="ru-RU" sz="1800" dirty="0" smtClean="0">
                <a:latin typeface="+mn-lt"/>
                <a:cs typeface="+mn-cs"/>
              </a:rPr>
              <a:t>переменными.</a:t>
            </a:r>
            <a:endParaRPr lang="ru-RU" sz="1800" dirty="0">
              <a:latin typeface="+mn-lt"/>
              <a:cs typeface="+mn-cs"/>
            </a:endParaRPr>
          </a:p>
          <a:p>
            <a:pPr marL="1200150" lvl="2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latin typeface="+mn-lt"/>
                <a:cs typeface="+mn-cs"/>
              </a:rPr>
              <a:t>Два варианты </a:t>
            </a:r>
            <a:r>
              <a:rPr lang="ru-RU" sz="1800" dirty="0" smtClean="0">
                <a:latin typeface="+mn-lt"/>
                <a:cs typeface="+mn-cs"/>
              </a:rPr>
              <a:t>стратификации </a:t>
            </a:r>
            <a:r>
              <a:rPr lang="ru-RU" sz="1800" dirty="0">
                <a:latin typeface="+mn-lt"/>
                <a:cs typeface="+mn-cs"/>
              </a:rPr>
              <a:t>в </a:t>
            </a:r>
            <a:r>
              <a:rPr lang="ru-RU" sz="1800" dirty="0" smtClean="0">
                <a:latin typeface="+mn-lt"/>
                <a:cs typeface="+mn-cs"/>
              </a:rPr>
              <a:t>миграционных обследованиях:</a:t>
            </a:r>
            <a:endParaRPr lang="ru-RU" sz="1800" dirty="0">
              <a:latin typeface="+mn-lt"/>
              <a:cs typeface="+mn-cs"/>
            </a:endParaRPr>
          </a:p>
          <a:p>
            <a:pPr marL="1657350" lvl="3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800" dirty="0">
                <a:latin typeface="+mn-lt"/>
                <a:cs typeface="+mn-cs"/>
              </a:rPr>
              <a:t>% мигрантов от численности населения</a:t>
            </a:r>
          </a:p>
          <a:p>
            <a:pPr marL="1657350" lvl="3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800" dirty="0">
                <a:latin typeface="+mn-lt"/>
                <a:cs typeface="+mn-cs"/>
              </a:rPr>
              <a:t>% домашних хозяйств, включая мигрантов</a:t>
            </a:r>
          </a:p>
          <a:p>
            <a:pPr marL="1200150" lvl="2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dirty="0" smtClean="0">
                <a:latin typeface="+mn-lt"/>
                <a:cs typeface="+mn-cs"/>
              </a:rPr>
              <a:t>Для применения метода необходима базовая информация </a:t>
            </a:r>
            <a:r>
              <a:rPr lang="ru-RU" sz="1800" dirty="0">
                <a:latin typeface="+mn-lt"/>
                <a:cs typeface="+mn-cs"/>
              </a:rPr>
              <a:t>(</a:t>
            </a:r>
            <a:r>
              <a:rPr lang="ru-RU" sz="1800" dirty="0" smtClean="0">
                <a:latin typeface="+mn-lt"/>
                <a:cs typeface="+mn-cs"/>
              </a:rPr>
              <a:t>т.е. упомянутые выше %) по каждой территориальной единице из </a:t>
            </a:r>
            <a:r>
              <a:rPr lang="ru-RU" sz="1800" dirty="0">
                <a:latin typeface="+mn-lt"/>
                <a:cs typeface="+mn-cs"/>
              </a:rPr>
              <a:t>переписи населения </a:t>
            </a:r>
            <a:r>
              <a:rPr lang="ru-RU" sz="1800" dirty="0" smtClean="0">
                <a:latin typeface="+mn-lt"/>
                <a:cs typeface="+mn-cs"/>
              </a:rPr>
              <a:t>или </a:t>
            </a:r>
            <a:r>
              <a:rPr lang="ru-RU" sz="1800" dirty="0">
                <a:latin typeface="+mn-lt"/>
                <a:cs typeface="+mn-cs"/>
              </a:rPr>
              <a:t>другого источника </a:t>
            </a:r>
            <a:r>
              <a:rPr lang="ru-RU" sz="1800" dirty="0" smtClean="0">
                <a:latin typeface="+mn-lt"/>
                <a:cs typeface="+mn-cs"/>
              </a:rPr>
              <a:t>(</a:t>
            </a:r>
            <a:r>
              <a:rPr lang="ru-RU" sz="1800" i="1" dirty="0" smtClean="0">
                <a:latin typeface="+mn-lt"/>
                <a:cs typeface="+mn-cs"/>
              </a:rPr>
              <a:t>структура выборки</a:t>
            </a:r>
            <a:r>
              <a:rPr lang="ru-RU" sz="1800" dirty="0" smtClean="0">
                <a:latin typeface="+mn-lt"/>
                <a:cs typeface="+mn-cs"/>
              </a:rPr>
              <a:t>), затем в каждой </a:t>
            </a:r>
            <a:r>
              <a:rPr lang="ru-RU" sz="1800" dirty="0">
                <a:latin typeface="+mn-lt"/>
                <a:cs typeface="+mn-cs"/>
              </a:rPr>
              <a:t>страте (например, городское и сельское население</a:t>
            </a:r>
            <a:r>
              <a:rPr lang="ru-RU" sz="1800" dirty="0" smtClean="0">
                <a:latin typeface="+mn-lt"/>
                <a:cs typeface="+mn-cs"/>
              </a:rPr>
              <a:t>) могут применяться разные решения.</a:t>
            </a:r>
            <a:endParaRPr lang="ru-RU" sz="1800" dirty="0">
              <a:latin typeface="+mn-lt"/>
              <a:cs typeface="+mn-cs"/>
            </a:endParaRPr>
          </a:p>
          <a:p>
            <a:pPr marL="1200150" lvl="2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dirty="0" smtClean="0">
                <a:latin typeface="+mn-lt"/>
                <a:cs typeface="+mn-cs"/>
              </a:rPr>
              <a:t>Или же территориальные единицы (</a:t>
            </a:r>
            <a:r>
              <a:rPr lang="ru-RU" sz="1800" dirty="0">
                <a:latin typeface="+mn-lt"/>
                <a:cs typeface="+mn-cs"/>
              </a:rPr>
              <a:t>провинции, районы и </a:t>
            </a:r>
            <a:r>
              <a:rPr lang="ru-RU" sz="1800" dirty="0" smtClean="0">
                <a:latin typeface="+mn-lt"/>
                <a:cs typeface="+mn-cs"/>
              </a:rPr>
              <a:t>сектора, являющиеся конечными территориальными единицами (</a:t>
            </a:r>
            <a:r>
              <a:rPr lang="en-US" sz="1800" dirty="0" smtClean="0">
                <a:latin typeface="+mn-lt"/>
                <a:cs typeface="+mn-cs"/>
              </a:rPr>
              <a:t>UAU)</a:t>
            </a:r>
            <a:r>
              <a:rPr lang="ru-RU" sz="1800" dirty="0" smtClean="0">
                <a:latin typeface="+mn-lt"/>
                <a:cs typeface="+mn-cs"/>
              </a:rPr>
              <a:t>) могут отбираться прогрессивно </a:t>
            </a:r>
            <a:r>
              <a:rPr lang="ru-RU" sz="1800" dirty="0">
                <a:latin typeface="+mn-lt"/>
                <a:cs typeface="+mn-cs"/>
              </a:rPr>
              <a:t>в </a:t>
            </a:r>
            <a:r>
              <a:rPr lang="ru-RU" sz="1800" dirty="0" smtClean="0">
                <a:latin typeface="+mn-lt"/>
                <a:cs typeface="+mn-cs"/>
              </a:rPr>
              <a:t>соответствии с (расчетной) численностью населения местности.</a:t>
            </a:r>
            <a:endParaRPr lang="ru-RU" sz="18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457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950" y="69850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en-GB" altLang="it-IT" sz="4000" b="1" dirty="0">
                <a:latin typeface="Calibri" pitchFamily="34" charset="0"/>
              </a:rPr>
              <a:t> </a:t>
            </a:r>
            <a:r>
              <a:rPr lang="ru-RU" altLang="it-IT" sz="4000" b="1" dirty="0">
                <a:latin typeface="Calibri" pitchFamily="34" charset="0"/>
              </a:rPr>
              <a:t>Проектирование выборки</a:t>
            </a:r>
            <a:r>
              <a:rPr lang="en-GB" altLang="it-IT" sz="4000" b="1" dirty="0" smtClean="0">
                <a:latin typeface="Calibri" pitchFamily="34" charset="0"/>
              </a:rPr>
              <a:t> </a:t>
            </a:r>
            <a:r>
              <a:rPr lang="en-GB" altLang="it-IT" sz="4000" b="1" dirty="0">
                <a:latin typeface="Calibri" pitchFamily="34" charset="0"/>
              </a:rPr>
              <a:t>(III.B.3)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950" y="990600"/>
            <a:ext cx="8578850" cy="5175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sz="2800" b="1" dirty="0">
                <a:latin typeface="Calibri" panose="020F0502020204030204" pitchFamily="34" charset="0"/>
                <a:cs typeface="+mn-cs"/>
              </a:rPr>
              <a:t>Особый подход, предложенный странам СНГ</a:t>
            </a:r>
          </a:p>
          <a:p>
            <a:pPr marL="971550" lvl="1" indent="-514350" fontAlgn="auto">
              <a:spcBef>
                <a:spcPts val="1200"/>
              </a:spcBef>
              <a:spcAft>
                <a:spcPts val="0"/>
              </a:spcAft>
              <a:buFont typeface="+mj-lt"/>
              <a:buAutoNum type="romanLcPeriod" startAt="2"/>
              <a:defRPr/>
            </a:pPr>
            <a:r>
              <a:rPr lang="ru-RU" sz="2000" b="1" dirty="0">
                <a:latin typeface="+mn-lt"/>
                <a:cs typeface="+mn-cs"/>
              </a:rPr>
              <a:t>Двухэтапное составление выборки домашних хозяйств в конечных территориальных единицах (UAU)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+mn-lt"/>
                <a:cs typeface="+mn-cs"/>
              </a:rPr>
              <a:t>После </a:t>
            </a:r>
            <a:r>
              <a:rPr lang="ru-RU" sz="2000" dirty="0" smtClean="0">
                <a:latin typeface="+mn-lt"/>
                <a:cs typeface="+mn-cs"/>
              </a:rPr>
              <a:t>отбора UAU </a:t>
            </a:r>
            <a:r>
              <a:rPr lang="ru-RU" sz="2000" dirty="0">
                <a:latin typeface="+mn-lt"/>
                <a:cs typeface="+mn-cs"/>
              </a:rPr>
              <a:t>необходимо</a:t>
            </a:r>
          </a:p>
          <a:p>
            <a:pPr marL="1657350" lvl="3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Определить, в каких домашних хозяйствах есть  мигранты и </a:t>
            </a:r>
            <a:r>
              <a:rPr lang="ru-RU" sz="2000" dirty="0" err="1">
                <a:latin typeface="+mn-lt"/>
                <a:cs typeface="+mn-cs"/>
              </a:rPr>
              <a:t>немигранты</a:t>
            </a:r>
            <a:r>
              <a:rPr lang="ru-RU" sz="2000" dirty="0">
                <a:latin typeface="+mn-lt"/>
                <a:cs typeface="+mn-cs"/>
              </a:rPr>
              <a:t>, и</a:t>
            </a:r>
          </a:p>
          <a:p>
            <a:pPr marL="1657350" lvl="3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Отобрать и опросить </a:t>
            </a:r>
            <a:r>
              <a:rPr lang="ru-RU" sz="2000" u="sng" dirty="0">
                <a:latin typeface="+mn-lt"/>
                <a:cs typeface="+mn-cs"/>
              </a:rPr>
              <a:t>часть</a:t>
            </a:r>
            <a:r>
              <a:rPr lang="ru-RU" sz="2000" dirty="0">
                <a:latin typeface="+mn-lt"/>
                <a:cs typeface="+mn-cs"/>
              </a:rPr>
              <a:t> из них.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+mn-lt"/>
                <a:cs typeface="+mn-cs"/>
              </a:rPr>
              <a:t>Рекомендуемая процедура:</a:t>
            </a:r>
          </a:p>
          <a:p>
            <a:pPr marL="1657350" lvl="3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Для формирования выборки составить опись всех домашних хозяйств и подготовить списки </a:t>
            </a:r>
            <a:r>
              <a:rPr lang="ru-RU" sz="2000" u="sng" dirty="0">
                <a:latin typeface="+mn-lt"/>
                <a:cs typeface="+mn-cs"/>
              </a:rPr>
              <a:t>домашних хозяйств с мигрантами</a:t>
            </a:r>
            <a:r>
              <a:rPr lang="ru-RU" sz="2000" dirty="0">
                <a:latin typeface="+mn-lt"/>
                <a:cs typeface="+mn-cs"/>
              </a:rPr>
              <a:t> и </a:t>
            </a:r>
            <a:r>
              <a:rPr lang="ru-RU" sz="2000" u="sng" dirty="0">
                <a:latin typeface="+mn-lt"/>
                <a:cs typeface="+mn-cs"/>
              </a:rPr>
              <a:t>домашних хозяйств без мигрантов</a:t>
            </a:r>
            <a:r>
              <a:rPr lang="ru-RU" sz="2000" dirty="0">
                <a:latin typeface="+mn-lt"/>
                <a:cs typeface="+mn-cs"/>
              </a:rPr>
              <a:t>.</a:t>
            </a:r>
          </a:p>
          <a:p>
            <a:pPr marL="1657350" lvl="3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Провести выборку из каждого списка, избыточная выборка домашних хозяйств с недавними мигрантами по сравнению с домашними хозяйствами </a:t>
            </a:r>
            <a:r>
              <a:rPr lang="ru-RU" sz="2000" dirty="0" err="1">
                <a:latin typeface="+mn-lt"/>
                <a:cs typeface="+mn-cs"/>
              </a:rPr>
              <a:t>немигрантов</a:t>
            </a:r>
            <a:r>
              <a:rPr lang="ru-RU" sz="2000" dirty="0">
                <a:latin typeface="+mn-lt"/>
                <a:cs typeface="+mn-cs"/>
              </a:rPr>
              <a:t>.</a:t>
            </a:r>
          </a:p>
          <a:p>
            <a:pPr marL="1657350" lvl="3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Провести опрос отобранных домашних хозяйств</a:t>
            </a:r>
            <a:r>
              <a:rPr lang="ru-RU" sz="2000" dirty="0" smtClean="0">
                <a:latin typeface="+mn-lt"/>
                <a:cs typeface="+mn-cs"/>
              </a:rPr>
              <a:t>.</a:t>
            </a:r>
            <a:endParaRPr lang="ru-RU" sz="20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26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b="1" dirty="0" smtClean="0"/>
              <a:t>Содержание</a:t>
            </a:r>
            <a:r>
              <a:rPr lang="en-GB" sz="4000" b="1" dirty="0" smtClean="0"/>
              <a:t> </a:t>
            </a:r>
            <a:r>
              <a:rPr lang="en-GB" sz="4000" dirty="0" smtClean="0"/>
              <a:t>(</a:t>
            </a:r>
            <a:r>
              <a:rPr lang="ru-RU" sz="4000" dirty="0" smtClean="0"/>
              <a:t>в соответствии с Разделом </a:t>
            </a:r>
            <a:r>
              <a:rPr lang="en-GB" sz="4000" dirty="0" smtClean="0"/>
              <a:t>III.B)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ru-RU" sz="2500" dirty="0"/>
              <a:t>Структура и основные ссылки</a:t>
            </a:r>
          </a:p>
          <a:p>
            <a:pPr>
              <a:spcBef>
                <a:spcPts val="900"/>
              </a:spcBef>
            </a:pPr>
            <a:r>
              <a:rPr lang="ru-RU" sz="2500" dirty="0"/>
              <a:t>Определение целевого населения (</a:t>
            </a:r>
            <a:r>
              <a:rPr lang="en-US" sz="2500" dirty="0"/>
              <a:t>III.B.1) </a:t>
            </a:r>
          </a:p>
          <a:p>
            <a:pPr>
              <a:spcBef>
                <a:spcPts val="1200"/>
              </a:spcBef>
            </a:pPr>
            <a:r>
              <a:rPr lang="ru-RU" sz="2500" dirty="0"/>
              <a:t>Структура и содержание анкеты (III.B.2)</a:t>
            </a:r>
          </a:p>
          <a:p>
            <a:pPr>
              <a:spcBef>
                <a:spcPts val="1200"/>
              </a:spcBef>
            </a:pPr>
            <a:r>
              <a:rPr lang="ru-RU" sz="2500" dirty="0"/>
              <a:t>Проектирование выборки (</a:t>
            </a:r>
            <a:r>
              <a:rPr lang="en-US" sz="2500" dirty="0"/>
              <a:t>III.B.3)</a:t>
            </a:r>
          </a:p>
          <a:p>
            <a:pPr>
              <a:spcBef>
                <a:spcPts val="1200"/>
              </a:spcBef>
            </a:pPr>
            <a:r>
              <a:rPr lang="ru-RU" sz="2500" dirty="0"/>
              <a:t>Весь процесс обследования и другие ключевые этапы (III.B.4)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FA0C4-12AE-44F2-A6E0-E3A6BDA54C37}" type="slidenum">
              <a:rPr lang="en-GB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7950" y="285328"/>
            <a:ext cx="2807866" cy="32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ru-RU" altLang="it-IT" sz="3200" b="1" dirty="0" smtClean="0">
                <a:latin typeface="Calibri" pitchFamily="34" charset="0"/>
              </a:rPr>
              <a:t>Весь процесс </a:t>
            </a:r>
            <a:r>
              <a:rPr lang="ru-RU" altLang="it-IT" sz="3200" b="1" dirty="0">
                <a:latin typeface="Calibri" pitchFamily="34" charset="0"/>
              </a:rPr>
              <a:t>обследования </a:t>
            </a:r>
            <a:r>
              <a:rPr lang="ru-RU" altLang="it-IT" sz="3200" b="1" dirty="0" smtClean="0">
                <a:latin typeface="Calibri" pitchFamily="34" charset="0"/>
              </a:rPr>
              <a:t>и </a:t>
            </a:r>
            <a:r>
              <a:rPr lang="ru-RU" altLang="it-IT" sz="3200" b="1" dirty="0">
                <a:latin typeface="Calibri" pitchFamily="34" charset="0"/>
              </a:rPr>
              <a:t>другие ключевые этапы</a:t>
            </a:r>
          </a:p>
          <a:p>
            <a:pPr>
              <a:buSzPct val="150000"/>
            </a:pPr>
            <a:r>
              <a:rPr lang="en-US" altLang="it-IT" sz="3200" b="1" dirty="0" smtClean="0">
                <a:latin typeface="Calibri" pitchFamily="34" charset="0"/>
              </a:rPr>
              <a:t>(</a:t>
            </a:r>
            <a:r>
              <a:rPr lang="en-US" altLang="it-IT" sz="3200" b="1" dirty="0">
                <a:latin typeface="Calibri" pitchFamily="34" charset="0"/>
              </a:rPr>
              <a:t>III.B.4)</a:t>
            </a:r>
            <a:endParaRPr lang="en-GB" altLang="it-IT" sz="3200" b="1" dirty="0">
              <a:latin typeface="Calibri" pitchFamily="34" charset="0"/>
            </a:endParaRPr>
          </a:p>
        </p:txBody>
      </p:sp>
      <p:pic>
        <p:nvPicPr>
          <p:cNvPr id="7" name="Immagin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-27384"/>
            <a:ext cx="6768752" cy="685800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6300192" y="6597352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Источник</a:t>
            </a:r>
            <a:r>
              <a:rPr lang="it-IT" sz="1100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СОООН</a:t>
            </a:r>
            <a:r>
              <a:rPr lang="it-IT" sz="11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it-IT" sz="1100" dirty="0" smtClean="0">
                <a:solidFill>
                  <a:srgbClr val="FF0000"/>
                </a:solidFill>
                <a:latin typeface="+mn-lt"/>
              </a:rPr>
              <a:t>2005</a:t>
            </a:r>
            <a:endParaRPr lang="it-IT" sz="11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6512" y="4509120"/>
            <a:ext cx="2674194" cy="217345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68000" indent="-342900" fontAlgn="auto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000" dirty="0">
                <a:solidFill>
                  <a:srgbClr val="C00000"/>
                </a:solidFill>
                <a:latin typeface="+mn-lt"/>
              </a:rPr>
              <a:t>Основные использованные источники</a:t>
            </a:r>
            <a:r>
              <a:rPr lang="en-GB" sz="2000" dirty="0" smtClean="0">
                <a:solidFill>
                  <a:srgbClr val="C00000"/>
                </a:solidFill>
                <a:latin typeface="+mn-lt"/>
              </a:rPr>
              <a:t>: </a:t>
            </a:r>
            <a:r>
              <a:rPr lang="ru-RU" sz="2000" dirty="0" smtClean="0">
                <a:solidFill>
                  <a:srgbClr val="C00000"/>
                </a:solidFill>
                <a:latin typeface="+mn-lt"/>
                <a:cs typeface="+mn-cs"/>
              </a:rPr>
              <a:t>МОТ</a:t>
            </a:r>
            <a:r>
              <a:rPr lang="en-GB" sz="2000" dirty="0" smtClean="0">
                <a:solidFill>
                  <a:srgbClr val="C00000"/>
                </a:solidFill>
                <a:latin typeface="+mn-lt"/>
                <a:cs typeface="+mn-cs"/>
              </a:rPr>
              <a:t>-1997, </a:t>
            </a:r>
            <a:r>
              <a:rPr lang="ru-RU" sz="2000" dirty="0">
                <a:solidFill>
                  <a:srgbClr val="C00000"/>
                </a:solidFill>
                <a:latin typeface="+mn-lt"/>
                <a:cs typeface="+mn-cs"/>
              </a:rPr>
              <a:t>СОООН</a:t>
            </a:r>
            <a:r>
              <a:rPr lang="en-GB" sz="2000" dirty="0" smtClean="0">
                <a:solidFill>
                  <a:srgbClr val="C00000"/>
                </a:solidFill>
                <a:latin typeface="+mn-lt"/>
                <a:cs typeface="+mn-cs"/>
              </a:rPr>
              <a:t>-1998, </a:t>
            </a:r>
            <a:r>
              <a:rPr lang="ru-RU" sz="2000" dirty="0">
                <a:solidFill>
                  <a:srgbClr val="C00000"/>
                </a:solidFill>
                <a:latin typeface="+mn-lt"/>
                <a:cs typeface="+mn-cs"/>
              </a:rPr>
              <a:t>СОООН</a:t>
            </a:r>
            <a:r>
              <a:rPr lang="en-GB" sz="2000" dirty="0" smtClean="0">
                <a:solidFill>
                  <a:srgbClr val="C00000"/>
                </a:solidFill>
                <a:latin typeface="+mn-lt"/>
                <a:cs typeface="+mn-cs"/>
              </a:rPr>
              <a:t>-2005, </a:t>
            </a:r>
            <a:r>
              <a:rPr lang="ru-RU" sz="2000" dirty="0" smtClean="0">
                <a:solidFill>
                  <a:srgbClr val="C00000"/>
                </a:solidFill>
                <a:latin typeface="+mn-lt"/>
                <a:cs typeface="+mn-cs"/>
              </a:rPr>
              <a:t>МОТ</a:t>
            </a:r>
            <a:r>
              <a:rPr lang="en-GB" sz="2000" dirty="0" smtClean="0">
                <a:solidFill>
                  <a:srgbClr val="C00000"/>
                </a:solidFill>
                <a:latin typeface="+mn-lt"/>
                <a:cs typeface="+mn-cs"/>
              </a:rPr>
              <a:t>-2008 </a:t>
            </a:r>
            <a:r>
              <a:rPr lang="ru-RU" sz="2000" dirty="0" smtClean="0">
                <a:solidFill>
                  <a:srgbClr val="C00000"/>
                </a:solidFill>
                <a:latin typeface="+mn-lt"/>
                <a:cs typeface="+mn-cs"/>
              </a:rPr>
              <a:t>и</a:t>
            </a:r>
            <a:r>
              <a:rPr lang="en-GB" sz="2000" dirty="0" smtClean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+mn-lt"/>
                <a:cs typeface="+mn-cs"/>
              </a:rPr>
              <a:t>МОТ</a:t>
            </a:r>
            <a:r>
              <a:rPr lang="en-GB" sz="2000" dirty="0" smtClean="0">
                <a:solidFill>
                  <a:srgbClr val="C00000"/>
                </a:solidFill>
                <a:latin typeface="+mn-lt"/>
                <a:cs typeface="+mn-cs"/>
              </a:rPr>
              <a:t>-2013</a:t>
            </a:r>
            <a:endParaRPr lang="en-GB" altLang="it-IT" sz="20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576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1622" y="1566118"/>
            <a:ext cx="8578850" cy="5175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b="1" dirty="0" smtClean="0">
                <a:latin typeface="Calibri" panose="020F0502020204030204" pitchFamily="34" charset="0"/>
                <a:cs typeface="+mn-cs"/>
              </a:rPr>
              <a:t>Подготовка обследования</a:t>
            </a:r>
            <a:endParaRPr lang="en-GB" altLang="it-IT" b="1" dirty="0" smtClean="0">
              <a:latin typeface="Calibri" panose="020F0502020204030204" pitchFamily="34" charset="0"/>
              <a:cs typeface="+mn-cs"/>
            </a:endParaRPr>
          </a:p>
          <a:p>
            <a:pPr lvl="1" fontAlgn="auto">
              <a:spcBef>
                <a:spcPct val="4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300" dirty="0" smtClean="0">
                <a:latin typeface="Calibri" panose="020F0502020204030204" pitchFamily="34" charset="0"/>
                <a:cs typeface="+mn-cs"/>
              </a:rPr>
              <a:t>Сосредоточьте свое внимание не на вопросах определения обследования, формирования выборки и разработки анкет, а, </a:t>
            </a:r>
            <a:r>
              <a:rPr lang="ru-RU" altLang="it-IT" sz="2300" dirty="0">
                <a:latin typeface="Calibri" panose="020F0502020204030204" pitchFamily="34" charset="0"/>
                <a:cs typeface="+mn-cs"/>
              </a:rPr>
              <a:t>в частности, </a:t>
            </a:r>
            <a:r>
              <a:rPr lang="ru-RU" altLang="it-IT" sz="2300" dirty="0" smtClean="0">
                <a:latin typeface="Calibri" panose="020F0502020204030204" pitchFamily="34" charset="0"/>
                <a:cs typeface="+mn-cs"/>
              </a:rPr>
              <a:t>на следующем:</a:t>
            </a:r>
            <a:endParaRPr lang="ru-RU" altLang="it-IT" sz="2300" dirty="0">
              <a:latin typeface="Calibri" panose="020F0502020204030204" pitchFamily="34" charset="0"/>
              <a:cs typeface="+mn-cs"/>
            </a:endParaRPr>
          </a:p>
          <a:p>
            <a:pPr marL="1200150" lvl="2" indent="-3429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300" dirty="0">
                <a:latin typeface="+mn-lt"/>
                <a:cs typeface="+mn-cs"/>
              </a:rPr>
              <a:t>Подготовка инструментария обследования (напр., инструкции, руководства)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300" dirty="0">
                <a:latin typeface="+mn-lt"/>
                <a:cs typeface="+mn-cs"/>
              </a:rPr>
              <a:t>Обучение </a:t>
            </a:r>
            <a:r>
              <a:rPr lang="ru-RU" altLang="it-IT" sz="2300" dirty="0" smtClean="0">
                <a:latin typeface="+mn-lt"/>
                <a:cs typeface="+mn-cs"/>
              </a:rPr>
              <a:t>персонала, который будет проводить  обследование</a:t>
            </a:r>
            <a:endParaRPr lang="ru-RU" altLang="it-IT" sz="2300" dirty="0">
              <a:latin typeface="+mn-lt"/>
              <a:cs typeface="+mn-cs"/>
            </a:endParaRPr>
          </a:p>
          <a:p>
            <a:pPr marL="1200150" lvl="2" indent="-3429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300" dirty="0">
                <a:latin typeface="+mn-lt"/>
                <a:cs typeface="+mn-cs"/>
              </a:rPr>
              <a:t>Экспериментальное обследование или предварительное тестирование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300" dirty="0" smtClean="0">
                <a:latin typeface="+mn-lt"/>
                <a:cs typeface="+mn-cs"/>
              </a:rPr>
              <a:t>Профилактика возникновения проблемы </a:t>
            </a:r>
            <a:r>
              <a:rPr lang="ru-RU" altLang="it-IT" sz="2300" dirty="0">
                <a:latin typeface="+mn-lt"/>
                <a:cs typeface="+mn-cs"/>
              </a:rPr>
              <a:t>неполучения </a:t>
            </a:r>
            <a:r>
              <a:rPr lang="ru-RU" altLang="it-IT" sz="2300" dirty="0" smtClean="0">
                <a:latin typeface="+mn-lt"/>
                <a:cs typeface="+mn-cs"/>
              </a:rPr>
              <a:t>ответов</a:t>
            </a:r>
            <a:endParaRPr lang="ru-RU" altLang="it-IT" sz="2300" dirty="0">
              <a:latin typeface="+mn-lt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7950" y="285328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ru-RU" altLang="it-IT" sz="4000" b="1" dirty="0" smtClean="0">
                <a:latin typeface="Calibri" pitchFamily="34" charset="0"/>
              </a:rPr>
              <a:t>Весь процесс </a:t>
            </a:r>
            <a:r>
              <a:rPr lang="ru-RU" altLang="it-IT" sz="4000" b="1" dirty="0">
                <a:latin typeface="Calibri" pitchFamily="34" charset="0"/>
              </a:rPr>
              <a:t>обследования </a:t>
            </a:r>
            <a:r>
              <a:rPr lang="ru-RU" altLang="it-IT" sz="4000" b="1" dirty="0" smtClean="0">
                <a:latin typeface="Calibri" pitchFamily="34" charset="0"/>
              </a:rPr>
              <a:t>и </a:t>
            </a:r>
            <a:r>
              <a:rPr lang="ru-RU" altLang="it-IT" sz="4000" b="1" dirty="0">
                <a:latin typeface="Calibri" pitchFamily="34" charset="0"/>
              </a:rPr>
              <a:t>другие ключевые </a:t>
            </a:r>
            <a:r>
              <a:rPr lang="ru-RU" altLang="it-IT" sz="4000" b="1" dirty="0" smtClean="0">
                <a:latin typeface="Calibri" pitchFamily="34" charset="0"/>
              </a:rPr>
              <a:t>этапы </a:t>
            </a:r>
            <a:r>
              <a:rPr lang="en-US" altLang="it-IT" sz="4000" b="1" dirty="0" smtClean="0">
                <a:latin typeface="Calibri" pitchFamily="34" charset="0"/>
              </a:rPr>
              <a:t>(</a:t>
            </a:r>
            <a:r>
              <a:rPr lang="en-US" altLang="it-IT" sz="4000" b="1" dirty="0">
                <a:latin typeface="Calibri" pitchFamily="34" charset="0"/>
              </a:rPr>
              <a:t>III.B.4)</a:t>
            </a:r>
            <a:endParaRPr lang="en-GB" altLang="it-IT" sz="4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9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7950" y="285328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ru-RU" altLang="it-IT" sz="4000" b="1" dirty="0">
                <a:latin typeface="Calibri" pitchFamily="34" charset="0"/>
              </a:rPr>
              <a:t>Весь процесс обследования и другие ключевые этапы </a:t>
            </a:r>
            <a:r>
              <a:rPr lang="en-US" altLang="it-IT" sz="4000" b="1" dirty="0" smtClean="0">
                <a:latin typeface="Calibri" pitchFamily="34" charset="0"/>
              </a:rPr>
              <a:t>(</a:t>
            </a:r>
            <a:r>
              <a:rPr lang="en-US" altLang="it-IT" sz="4000" b="1" dirty="0">
                <a:latin typeface="Calibri" pitchFamily="34" charset="0"/>
              </a:rPr>
              <a:t>III.B.4)</a:t>
            </a:r>
            <a:endParaRPr lang="en-GB" altLang="it-IT" sz="4000" b="1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41622" y="1566118"/>
            <a:ext cx="8578850" cy="5175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b="1" dirty="0" smtClean="0">
                <a:latin typeface="Calibri" panose="020F0502020204030204" pitchFamily="34" charset="0"/>
                <a:cs typeface="+mn-cs"/>
              </a:rPr>
              <a:t>Сбор данных</a:t>
            </a:r>
            <a:endParaRPr lang="en-GB" altLang="it-IT" sz="2000" dirty="0" smtClean="0">
              <a:latin typeface="Calibri" panose="020F0502020204030204" pitchFamily="34" charset="0"/>
              <a:cs typeface="+mn-cs"/>
            </a:endParaRPr>
          </a:p>
          <a:p>
            <a:pPr marL="800100" lvl="1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300" b="1" dirty="0" smtClean="0">
                <a:latin typeface="+mn-lt"/>
                <a:cs typeface="+mn-cs"/>
              </a:rPr>
              <a:t>В центре особого внимания</a:t>
            </a:r>
            <a:endParaRPr lang="ru-RU" sz="2300" b="1" dirty="0">
              <a:latin typeface="+mn-lt"/>
              <a:cs typeface="+mn-cs"/>
            </a:endParaRPr>
          </a:p>
          <a:p>
            <a:pPr marL="1200150" lvl="2" indent="-3429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300" dirty="0">
                <a:latin typeface="+mn-lt"/>
                <a:cs typeface="+mn-cs"/>
              </a:rPr>
              <a:t>Персонал/команды, </a:t>
            </a:r>
            <a:r>
              <a:rPr lang="ru-RU" sz="2300" dirty="0" smtClean="0">
                <a:latin typeface="+mn-lt"/>
                <a:cs typeface="+mn-cs"/>
              </a:rPr>
              <a:t>осуществляющие сбор данных</a:t>
            </a:r>
            <a:endParaRPr lang="ru-RU" sz="2300" dirty="0">
              <a:latin typeface="+mn-lt"/>
              <a:cs typeface="+mn-cs"/>
            </a:endParaRPr>
          </a:p>
          <a:p>
            <a:pPr marL="1200150" lvl="2" indent="-3429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300" dirty="0" smtClean="0">
                <a:latin typeface="+mn-lt"/>
                <a:cs typeface="+mn-cs"/>
              </a:rPr>
              <a:t>Транспорт</a:t>
            </a:r>
            <a:endParaRPr lang="ru-RU" sz="2300" dirty="0">
              <a:latin typeface="+mn-lt"/>
              <a:cs typeface="+mn-cs"/>
            </a:endParaRPr>
          </a:p>
          <a:p>
            <a:pPr marL="1200150" lvl="2" indent="-3429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300" dirty="0">
                <a:latin typeface="+mn-lt"/>
                <a:cs typeface="+mn-cs"/>
              </a:rPr>
              <a:t>Связь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300" dirty="0">
                <a:latin typeface="+mn-lt"/>
                <a:cs typeface="+mn-cs"/>
              </a:rPr>
              <a:t>Контроль качества (напр., задачи </a:t>
            </a:r>
            <a:r>
              <a:rPr lang="ru-RU" sz="2300" dirty="0" smtClean="0">
                <a:latin typeface="+mn-lt"/>
                <a:cs typeface="+mn-cs"/>
              </a:rPr>
              <a:t>ответственных руководителей</a:t>
            </a:r>
            <a:r>
              <a:rPr lang="ru-RU" sz="2300" dirty="0">
                <a:latin typeface="+mn-lt"/>
                <a:cs typeface="+mn-cs"/>
              </a:rPr>
              <a:t>)</a:t>
            </a:r>
          </a:p>
          <a:p>
            <a:pPr marL="457200" lvl="1" indent="0" fontAlgn="auto">
              <a:spcBef>
                <a:spcPts val="1200"/>
              </a:spcBef>
              <a:spcAft>
                <a:spcPts val="0"/>
              </a:spcAft>
              <a:defRPr/>
            </a:pPr>
            <a:endParaRPr lang="en-GB" altLang="it-IT" sz="20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501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7950" y="285328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ru-RU" altLang="it-IT" sz="4000" b="1" dirty="0">
                <a:latin typeface="Calibri" pitchFamily="34" charset="0"/>
              </a:rPr>
              <a:t>Весь процесс обследования и другие ключевые этапы</a:t>
            </a:r>
            <a:r>
              <a:rPr lang="en-US" altLang="it-IT" sz="4000" b="1" dirty="0" smtClean="0">
                <a:latin typeface="Calibri" pitchFamily="34" charset="0"/>
              </a:rPr>
              <a:t> </a:t>
            </a:r>
            <a:r>
              <a:rPr lang="en-US" altLang="it-IT" sz="4000" b="1" dirty="0">
                <a:latin typeface="Calibri" pitchFamily="34" charset="0"/>
              </a:rPr>
              <a:t>(III.B.4)</a:t>
            </a:r>
            <a:endParaRPr lang="en-GB" altLang="it-IT" sz="4000" b="1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41622" y="1566118"/>
            <a:ext cx="8578850" cy="5175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b="1" dirty="0" smtClean="0">
                <a:latin typeface="Calibri" panose="020F0502020204030204" pitchFamily="34" charset="0"/>
                <a:cs typeface="+mn-cs"/>
              </a:rPr>
              <a:t>Управление и анализ данных</a:t>
            </a:r>
            <a:endParaRPr lang="en-GB" altLang="it-IT" sz="2000" dirty="0" smtClean="0">
              <a:latin typeface="Calibri" panose="020F0502020204030204" pitchFamily="34" charset="0"/>
              <a:cs typeface="+mn-cs"/>
            </a:endParaRPr>
          </a:p>
          <a:p>
            <a:pPr marL="800100" lvl="1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300" b="1" dirty="0" smtClean="0">
                <a:latin typeface="+mn-lt"/>
                <a:cs typeface="+mn-cs"/>
              </a:rPr>
              <a:t>В центре особого внимания</a:t>
            </a:r>
            <a:endParaRPr lang="en-GB" sz="2300" b="1" dirty="0" smtClean="0">
              <a:latin typeface="+mn-lt"/>
              <a:cs typeface="+mn-cs"/>
            </a:endParaRPr>
          </a:p>
          <a:p>
            <a:pPr marL="1200150" lvl="2" indent="-3429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300" dirty="0" smtClean="0">
                <a:latin typeface="+mn-lt"/>
                <a:cs typeface="+mn-cs"/>
              </a:rPr>
              <a:t>Ввод </a:t>
            </a:r>
            <a:r>
              <a:rPr lang="ru-RU" sz="2300" dirty="0">
                <a:latin typeface="+mn-lt"/>
                <a:cs typeface="+mn-cs"/>
              </a:rPr>
              <a:t>данных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300" dirty="0" smtClean="0">
                <a:latin typeface="+mn-lt"/>
                <a:cs typeface="+mn-cs"/>
              </a:rPr>
              <a:t>Перекодирование переменных </a:t>
            </a:r>
            <a:r>
              <a:rPr lang="ru-RU" sz="2300" dirty="0">
                <a:latin typeface="+mn-lt"/>
                <a:cs typeface="+mn-cs"/>
              </a:rPr>
              <a:t>(</a:t>
            </a:r>
            <a:r>
              <a:rPr lang="ru-RU" sz="2300" i="1" dirty="0" smtClean="0">
                <a:latin typeface="+mn-lt"/>
                <a:cs typeface="+mn-cs"/>
              </a:rPr>
              <a:t>стандартный переформатированный файл</a:t>
            </a:r>
            <a:r>
              <a:rPr lang="ru-RU" sz="2300" dirty="0">
                <a:latin typeface="+mn-lt"/>
                <a:cs typeface="+mn-cs"/>
              </a:rPr>
              <a:t>)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300" dirty="0" smtClean="0">
                <a:latin typeface="+mn-lt"/>
                <a:cs typeface="+mn-cs"/>
              </a:rPr>
              <a:t>Взвешивание выборочных данных и выборочной оценки (напр., </a:t>
            </a:r>
            <a:r>
              <a:rPr lang="ru-RU" sz="2300" dirty="0">
                <a:latin typeface="+mn-lt"/>
                <a:cs typeface="+mn-cs"/>
              </a:rPr>
              <a:t>расчет </a:t>
            </a:r>
            <a:r>
              <a:rPr lang="ru-RU" sz="2300" dirty="0" smtClean="0">
                <a:latin typeface="+mn-lt"/>
                <a:cs typeface="+mn-cs"/>
              </a:rPr>
              <a:t>веса </a:t>
            </a:r>
            <a:r>
              <a:rPr lang="ru-RU" sz="2300" dirty="0">
                <a:latin typeface="+mn-lt"/>
                <a:cs typeface="+mn-cs"/>
              </a:rPr>
              <a:t>и </a:t>
            </a:r>
            <a:r>
              <a:rPr lang="ru-RU" sz="2300" dirty="0" smtClean="0">
                <a:latin typeface="+mn-lt"/>
                <a:cs typeface="+mn-cs"/>
              </a:rPr>
              <a:t>ошибок выборки, решения в случае недостаточного охвата </a:t>
            </a:r>
            <a:r>
              <a:rPr lang="ru-RU" sz="2300" dirty="0">
                <a:latin typeface="+mn-lt"/>
                <a:cs typeface="+mn-cs"/>
              </a:rPr>
              <a:t>и </a:t>
            </a:r>
            <a:r>
              <a:rPr lang="ru-RU" sz="2300" dirty="0" smtClean="0">
                <a:latin typeface="+mn-lt"/>
                <a:cs typeface="+mn-cs"/>
              </a:rPr>
              <a:t>неполучения ответов, </a:t>
            </a:r>
            <a:r>
              <a:rPr lang="ru-RU" sz="2300" dirty="0">
                <a:latin typeface="+mn-lt"/>
                <a:cs typeface="+mn-cs"/>
              </a:rPr>
              <a:t>...)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300" dirty="0" smtClean="0">
                <a:latin typeface="+mn-lt"/>
                <a:cs typeface="+mn-cs"/>
              </a:rPr>
              <a:t>Окончательное взвешенное </a:t>
            </a:r>
            <a:r>
              <a:rPr lang="ru-RU" sz="2300" dirty="0">
                <a:latin typeface="+mn-lt"/>
                <a:cs typeface="+mn-cs"/>
              </a:rPr>
              <a:t>табулирование и </a:t>
            </a:r>
            <a:r>
              <a:rPr lang="ru-RU" sz="2300" dirty="0" smtClean="0">
                <a:latin typeface="+mn-lt"/>
                <a:cs typeface="+mn-cs"/>
              </a:rPr>
              <a:t>анализ данных</a:t>
            </a:r>
            <a:endParaRPr lang="ru-RU" sz="2300" dirty="0">
              <a:latin typeface="+mn-lt"/>
              <a:cs typeface="+mn-cs"/>
            </a:endParaRPr>
          </a:p>
          <a:p>
            <a:pPr marL="1200150" lvl="2" indent="-3429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300" dirty="0" smtClean="0">
                <a:latin typeface="+mn-lt"/>
                <a:cs typeface="+mn-cs"/>
              </a:rPr>
              <a:t>Результаты обследования</a:t>
            </a:r>
            <a:endParaRPr lang="ru-RU" sz="2300" dirty="0">
              <a:latin typeface="+mn-lt"/>
              <a:cs typeface="+mn-cs"/>
            </a:endParaRPr>
          </a:p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endParaRPr lang="en-GB" altLang="it-IT" sz="20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528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24</a:t>
            </a:fld>
            <a:endParaRPr lang="en-GB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50825" y="2133600"/>
            <a:ext cx="8137525" cy="233203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i="1" dirty="0"/>
              <a:t>Спасибо за Ваше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5236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75660"/>
            <a:ext cx="9144000" cy="5175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sz="2800" b="1" dirty="0">
                <a:latin typeface="Calibri" panose="020F0502020204030204" pitchFamily="34" charset="0"/>
                <a:cs typeface="+mn-cs"/>
              </a:rPr>
              <a:t>Основные </a:t>
            </a:r>
            <a:r>
              <a:rPr lang="ru-RU" altLang="it-IT" sz="2800" b="1" dirty="0" smtClean="0">
                <a:latin typeface="Calibri" panose="020F0502020204030204" pitchFamily="34" charset="0"/>
                <a:cs typeface="+mn-cs"/>
              </a:rPr>
              <a:t>компоненты всего процесса обследования</a:t>
            </a:r>
            <a:endParaRPr lang="en-GB" altLang="it-IT" sz="2800" b="1" dirty="0">
              <a:latin typeface="+mn-lt"/>
              <a:cs typeface="+mn-cs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185" y="1655911"/>
            <a:ext cx="4495800" cy="5114925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1907704" y="2492896"/>
            <a:ext cx="6851104" cy="13234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Темы трех первых подразделов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, </a:t>
            </a:r>
            <a:br>
              <a:rPr lang="en-US" sz="2000" dirty="0" smtClean="0">
                <a:solidFill>
                  <a:srgbClr val="FF0000"/>
                </a:solidFill>
                <a:latin typeface="+mn-lt"/>
              </a:rPr>
            </a:b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вытекающие из Раздела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III.A</a:t>
            </a:r>
            <a:endParaRPr lang="ru-RU" sz="2000" dirty="0" smtClean="0">
              <a:solidFill>
                <a:srgbClr val="FF0000"/>
              </a:solidFill>
              <a:latin typeface="+mn-lt"/>
            </a:endParaRPr>
          </a:p>
          <a:p>
            <a:pPr algn="r">
              <a:spcBef>
                <a:spcPts val="0"/>
              </a:spcBef>
            </a:pPr>
            <a:endParaRPr lang="ru-RU" sz="2000" dirty="0">
              <a:solidFill>
                <a:srgbClr val="FF0000"/>
              </a:solidFill>
              <a:latin typeface="+mn-lt"/>
            </a:endParaRPr>
          </a:p>
          <a:p>
            <a:pPr algn="r">
              <a:spcBef>
                <a:spcPts val="0"/>
              </a:spcBef>
            </a:pP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79512" y="69850"/>
            <a:ext cx="885698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ru-RU" altLang="it-IT" sz="4000" b="1" dirty="0" smtClean="0">
                <a:latin typeface="Calibri" pitchFamily="34" charset="0"/>
              </a:rPr>
              <a:t>Структура и основные ссылки</a:t>
            </a:r>
            <a:endParaRPr lang="en-GB" altLang="it-IT" sz="4000" b="1" dirty="0">
              <a:latin typeface="Calibri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791862" y="3933555"/>
            <a:ext cx="5082787" cy="2554545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</a:pPr>
            <a:endParaRPr lang="en-US" sz="2000" dirty="0" smtClean="0">
              <a:solidFill>
                <a:srgbClr val="00B050"/>
              </a:solidFill>
              <a:latin typeface="+mn-lt"/>
            </a:endParaRPr>
          </a:p>
          <a:p>
            <a:pPr algn="r">
              <a:spcBef>
                <a:spcPts val="0"/>
              </a:spcBef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Темы четвертого</a:t>
            </a:r>
          </a:p>
          <a:p>
            <a:pPr algn="r">
              <a:spcBef>
                <a:spcPts val="0"/>
              </a:spcBef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подраздела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algn="r">
              <a:spcBef>
                <a:spcPts val="0"/>
              </a:spcBef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(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более</a:t>
            </a:r>
          </a:p>
          <a:p>
            <a:pPr algn="r">
              <a:spcBef>
                <a:spcPts val="0"/>
              </a:spcBef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общее</a:t>
            </a:r>
          </a:p>
          <a:p>
            <a:pPr algn="r">
              <a:spcBef>
                <a:spcPts val="0"/>
              </a:spcBef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описание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)</a:t>
            </a:r>
          </a:p>
          <a:p>
            <a:pPr algn="r">
              <a:spcBef>
                <a:spcPts val="0"/>
              </a:spcBef>
            </a:pPr>
            <a:endParaRPr lang="en-US" sz="2000" dirty="0" smtClean="0">
              <a:solidFill>
                <a:srgbClr val="00B050"/>
              </a:solidFill>
              <a:latin typeface="+mn-lt"/>
            </a:endParaRPr>
          </a:p>
          <a:p>
            <a:pPr algn="r">
              <a:spcBef>
                <a:spcPts val="0"/>
              </a:spcBef>
            </a:pPr>
            <a:endParaRPr lang="en-US" sz="20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9136" y="1817658"/>
            <a:ext cx="155253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Цели обследования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208488" y="2616006"/>
            <a:ext cx="1552536" cy="4154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Определить целевое население</a:t>
            </a:r>
            <a:endParaRPr lang="ru-RU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2267744" y="3313573"/>
            <a:ext cx="1552536" cy="4154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Проектирование выборки</a:t>
            </a:r>
            <a:endParaRPr lang="ru-RU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4137156" y="3314656"/>
            <a:ext cx="1552536" cy="4154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Проектирование анкеты</a:t>
            </a:r>
            <a:endParaRPr lang="ru-RU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3281672" y="3963989"/>
            <a:ext cx="1552536" cy="4154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Сбор данных</a:t>
            </a:r>
          </a:p>
          <a:p>
            <a:pPr algn="ctr"/>
            <a:endParaRPr lang="ru-RU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281672" y="4675605"/>
            <a:ext cx="1552536" cy="4154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Обработка данных</a:t>
            </a:r>
          </a:p>
          <a:p>
            <a:pPr algn="ctr"/>
            <a:endParaRPr lang="ru-RU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3281672" y="5373216"/>
            <a:ext cx="1552536" cy="4154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Анализ данных</a:t>
            </a:r>
          </a:p>
          <a:p>
            <a:pPr algn="ctr"/>
            <a:endParaRPr lang="ru-RU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3285888" y="6113753"/>
            <a:ext cx="155253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Распространение данных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0996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950" y="990600"/>
            <a:ext cx="8578850" cy="5175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b="1" dirty="0" smtClean="0">
                <a:latin typeface="Calibri" panose="020F0502020204030204" pitchFamily="34" charset="0"/>
                <a:cs typeface="+mn-cs"/>
              </a:rPr>
              <a:t>Ключевые слова предлагаемого </a:t>
            </a:r>
            <a:r>
              <a:rPr lang="ru-RU" altLang="it-IT" b="1" dirty="0" smtClean="0">
                <a:latin typeface="Calibri" panose="020F0502020204030204" pitchFamily="34" charset="0"/>
                <a:cs typeface="+mn-cs"/>
              </a:rPr>
              <a:t>текста</a:t>
            </a:r>
            <a:endParaRPr lang="en-GB" altLang="it-IT" b="1" dirty="0" smtClean="0">
              <a:latin typeface="Calibri" panose="020F0502020204030204" pitchFamily="34" charset="0"/>
              <a:cs typeface="+mn-cs"/>
            </a:endParaRPr>
          </a:p>
          <a:p>
            <a:pPr marL="8001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300" dirty="0" smtClean="0">
                <a:latin typeface="Calibri" panose="020F0502020204030204" pitchFamily="34" charset="0"/>
                <a:cs typeface="+mn-cs"/>
              </a:rPr>
              <a:t>Миграционные обследования домашних хозяйств.</a:t>
            </a:r>
            <a:endParaRPr lang="ru-RU" altLang="it-IT" sz="2300" dirty="0">
              <a:latin typeface="Calibri" panose="020F0502020204030204" pitchFamily="34" charset="0"/>
              <a:cs typeface="+mn-cs"/>
            </a:endParaRPr>
          </a:p>
          <a:p>
            <a:pPr marL="8001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300" dirty="0">
                <a:latin typeface="Calibri" panose="020F0502020204030204" pitchFamily="34" charset="0"/>
                <a:cs typeface="+mn-cs"/>
              </a:rPr>
              <a:t>Выборочные </a:t>
            </a:r>
            <a:r>
              <a:rPr lang="ru-RU" altLang="it-IT" sz="2300" dirty="0" smtClean="0">
                <a:latin typeface="Calibri" panose="020F0502020204030204" pitchFamily="34" charset="0"/>
                <a:cs typeface="+mn-cs"/>
              </a:rPr>
              <a:t>обследования, предусматривающие сбор данных </a:t>
            </a:r>
            <a:r>
              <a:rPr lang="ru-RU" altLang="it-IT" sz="2300" dirty="0">
                <a:latin typeface="Calibri" panose="020F0502020204030204" pitchFamily="34" charset="0"/>
                <a:cs typeface="+mn-cs"/>
              </a:rPr>
              <a:t>с помощью </a:t>
            </a:r>
            <a:r>
              <a:rPr lang="ru-RU" altLang="it-IT" sz="2300" dirty="0" smtClean="0">
                <a:latin typeface="Calibri" panose="020F0502020204030204" pitchFamily="34" charset="0"/>
                <a:cs typeface="+mn-cs"/>
              </a:rPr>
              <a:t>анкетирования, проводимого в ходе опроса.</a:t>
            </a:r>
            <a:endParaRPr lang="ru-RU" altLang="it-IT" sz="2300" dirty="0">
              <a:latin typeface="Calibri" panose="020F0502020204030204" pitchFamily="34" charset="0"/>
              <a:cs typeface="+mn-cs"/>
            </a:endParaRPr>
          </a:p>
          <a:p>
            <a:pPr marL="8001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300" dirty="0">
                <a:latin typeface="Calibri" panose="020F0502020204030204" pitchFamily="34" charset="0"/>
                <a:cs typeface="+mn-cs"/>
              </a:rPr>
              <a:t>Изучение детерминант и последствий международной миграции, в частности, </a:t>
            </a:r>
            <a:r>
              <a:rPr lang="ru-RU" altLang="it-IT" sz="2300" dirty="0" smtClean="0">
                <a:latin typeface="Calibri" panose="020F0502020204030204" pitchFamily="34" charset="0"/>
                <a:cs typeface="+mn-cs"/>
              </a:rPr>
              <a:t>что касается </a:t>
            </a:r>
            <a:r>
              <a:rPr lang="ru-RU" altLang="it-IT" sz="2300" dirty="0">
                <a:latin typeface="Calibri" panose="020F0502020204030204" pitchFamily="34" charset="0"/>
                <a:cs typeface="+mn-cs"/>
              </a:rPr>
              <a:t>эмиграции.</a:t>
            </a:r>
          </a:p>
          <a:p>
            <a:pPr marL="8001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300" dirty="0" smtClean="0">
                <a:latin typeface="Calibri" panose="020F0502020204030204" pitchFamily="34" charset="0"/>
                <a:cs typeface="+mn-cs"/>
              </a:rPr>
              <a:t>Сбор </a:t>
            </a:r>
            <a:r>
              <a:rPr lang="ru-RU" altLang="it-IT" sz="2300" dirty="0">
                <a:latin typeface="Calibri" panose="020F0502020204030204" pitchFamily="34" charset="0"/>
                <a:cs typeface="+mn-cs"/>
              </a:rPr>
              <a:t>ретроспективных данных (но с большим вниманием </a:t>
            </a:r>
            <a:r>
              <a:rPr lang="ru-RU" altLang="it-IT" sz="2300" dirty="0" smtClean="0">
                <a:latin typeface="Calibri" panose="020F0502020204030204" pitchFamily="34" charset="0"/>
                <a:cs typeface="+mn-cs"/>
              </a:rPr>
              <a:t>на последние события) о </a:t>
            </a:r>
            <a:r>
              <a:rPr lang="ru-RU" altLang="it-IT" sz="2300" dirty="0">
                <a:latin typeface="Calibri" panose="020F0502020204030204" pitchFamily="34" charset="0"/>
                <a:cs typeface="+mn-cs"/>
              </a:rPr>
              <a:t>домашних </a:t>
            </a:r>
            <a:r>
              <a:rPr lang="ru-RU" altLang="it-IT" sz="2300" dirty="0" smtClean="0">
                <a:latin typeface="Calibri" panose="020F0502020204030204" pitchFamily="34" charset="0"/>
                <a:cs typeface="+mn-cs"/>
              </a:rPr>
              <a:t>хозяйствах с/без </a:t>
            </a:r>
            <a:r>
              <a:rPr lang="ru-RU" altLang="it-IT" sz="2300" dirty="0">
                <a:latin typeface="Calibri" panose="020F0502020204030204" pitchFamily="34" charset="0"/>
                <a:cs typeface="+mn-cs"/>
              </a:rPr>
              <a:t>мигрантов и различных </a:t>
            </a:r>
            <a:r>
              <a:rPr lang="ru-RU" altLang="it-IT" sz="2300" dirty="0" smtClean="0">
                <a:latin typeface="Calibri" panose="020F0502020204030204" pitchFamily="34" charset="0"/>
                <a:cs typeface="+mn-cs"/>
              </a:rPr>
              <a:t>категориях </a:t>
            </a:r>
            <a:r>
              <a:rPr lang="ru-RU" altLang="it-IT" sz="2300" dirty="0">
                <a:latin typeface="Calibri" panose="020F0502020204030204" pitchFamily="34" charset="0"/>
                <a:cs typeface="+mn-cs"/>
              </a:rPr>
              <a:t>лиц (т.е. в том числе </a:t>
            </a:r>
            <a:r>
              <a:rPr lang="ru-RU" altLang="it-IT" sz="2300" dirty="0" smtClean="0">
                <a:latin typeface="Calibri" panose="020F0502020204030204" pitchFamily="34" charset="0"/>
                <a:cs typeface="+mn-cs"/>
              </a:rPr>
              <a:t>«контрольных группах»).</a:t>
            </a:r>
          </a:p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endParaRPr lang="en-GB" altLang="it-IT" sz="2300" dirty="0">
              <a:latin typeface="+mn-lt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9512" y="69850"/>
            <a:ext cx="885698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ru-RU" altLang="it-IT" sz="4000" b="1" dirty="0">
                <a:latin typeface="Calibri" pitchFamily="34" charset="0"/>
              </a:rPr>
              <a:t>Структура и основные ссылки</a:t>
            </a:r>
          </a:p>
        </p:txBody>
      </p:sp>
    </p:spTree>
    <p:extLst>
      <p:ext uri="{BB962C8B-B14F-4D97-AF65-F5344CB8AC3E}">
        <p14:creationId xmlns:p14="http://schemas.microsoft.com/office/powerpoint/2010/main" val="106741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950" y="116632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ru-RU" altLang="it-IT" sz="3600" b="1" dirty="0" smtClean="0">
                <a:latin typeface="Calibri" pitchFamily="34" charset="0"/>
              </a:rPr>
              <a:t>Определение целевого населения</a:t>
            </a:r>
            <a:r>
              <a:rPr lang="en-US" altLang="it-IT" sz="3600" b="1" dirty="0" smtClean="0">
                <a:latin typeface="Calibri" pitchFamily="34" charset="0"/>
              </a:rPr>
              <a:t> (III.B.1) </a:t>
            </a:r>
            <a:endParaRPr lang="en-GB" altLang="it-IT" sz="3600" b="1" dirty="0">
              <a:latin typeface="Calibri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6172" y="1124744"/>
            <a:ext cx="8578850" cy="5175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sz="2800" b="1" dirty="0" smtClean="0">
                <a:latin typeface="Calibri" panose="020F0502020204030204" pitchFamily="34" charset="0"/>
                <a:cs typeface="+mn-cs"/>
              </a:rPr>
              <a:t>Содержание</a:t>
            </a:r>
            <a:endParaRPr lang="en-US" altLang="it-IT" sz="2800" b="1" dirty="0" smtClean="0">
              <a:latin typeface="Calibri" panose="020F0502020204030204" pitchFamily="34" charset="0"/>
              <a:cs typeface="+mn-cs"/>
            </a:endParaRP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1800" dirty="0">
                <a:latin typeface="+mn-lt"/>
                <a:cs typeface="+mn-cs"/>
              </a:rPr>
              <a:t>Классификация основных видов обследований </a:t>
            </a:r>
            <a:r>
              <a:rPr lang="ru-RU" altLang="it-IT" sz="1800" dirty="0" smtClean="0">
                <a:latin typeface="+mn-lt"/>
                <a:cs typeface="+mn-cs"/>
              </a:rPr>
              <a:t>(</a:t>
            </a:r>
            <a:r>
              <a:rPr lang="ru-RU" altLang="it-IT" sz="1800" u="sng" dirty="0" smtClean="0">
                <a:latin typeface="+mn-lt"/>
                <a:cs typeface="+mn-cs"/>
              </a:rPr>
              <a:t>однонаправленные</a:t>
            </a:r>
            <a:r>
              <a:rPr lang="ru-RU" altLang="it-IT" sz="1800" dirty="0" smtClean="0">
                <a:latin typeface="+mn-lt"/>
                <a:cs typeface="+mn-cs"/>
              </a:rPr>
              <a:t> и </a:t>
            </a:r>
            <a:r>
              <a:rPr lang="ru-RU" altLang="it-IT" sz="1800" u="sng" dirty="0" smtClean="0">
                <a:latin typeface="+mn-lt"/>
                <a:cs typeface="+mn-cs"/>
              </a:rPr>
              <a:t>двунаправленные</a:t>
            </a:r>
            <a:r>
              <a:rPr lang="ru-RU" altLang="it-IT" sz="1800" dirty="0" smtClean="0">
                <a:latin typeface="+mn-lt"/>
                <a:cs typeface="+mn-cs"/>
              </a:rPr>
              <a:t>)  по основной </a:t>
            </a:r>
            <a:r>
              <a:rPr lang="ru-RU" altLang="it-IT" sz="1800" dirty="0">
                <a:latin typeface="+mn-lt"/>
                <a:cs typeface="+mn-cs"/>
              </a:rPr>
              <a:t>теме исследования (т.е. </a:t>
            </a:r>
            <a:r>
              <a:rPr lang="ru-RU" altLang="it-IT" sz="1800" dirty="0" smtClean="0">
                <a:latin typeface="+mn-lt"/>
                <a:cs typeface="+mn-cs"/>
              </a:rPr>
              <a:t>детерминанты </a:t>
            </a:r>
            <a:r>
              <a:rPr lang="ru-RU" altLang="it-IT" sz="1800" dirty="0">
                <a:latin typeface="+mn-lt"/>
                <a:cs typeface="+mn-cs"/>
              </a:rPr>
              <a:t>и </a:t>
            </a:r>
            <a:r>
              <a:rPr lang="ru-RU" altLang="it-IT" sz="1800" dirty="0" smtClean="0">
                <a:latin typeface="+mn-lt"/>
                <a:cs typeface="+mn-cs"/>
              </a:rPr>
              <a:t>последствия) </a:t>
            </a:r>
            <a:r>
              <a:rPr lang="ru-RU" altLang="it-IT" sz="1800" dirty="0">
                <a:latin typeface="+mn-lt"/>
                <a:cs typeface="+mn-cs"/>
              </a:rPr>
              <a:t>с </a:t>
            </a:r>
            <a:r>
              <a:rPr lang="ru-RU" altLang="it-IT" sz="1800" dirty="0" smtClean="0">
                <a:latin typeface="+mn-lt"/>
                <a:cs typeface="+mn-cs"/>
              </a:rPr>
              <a:t>суммарным определением плюсов </a:t>
            </a:r>
            <a:r>
              <a:rPr lang="ru-RU" altLang="it-IT" sz="1800" dirty="0">
                <a:latin typeface="+mn-lt"/>
                <a:cs typeface="+mn-cs"/>
              </a:rPr>
              <a:t>и </a:t>
            </a:r>
            <a:r>
              <a:rPr lang="ru-RU" altLang="it-IT" sz="1800" dirty="0" smtClean="0">
                <a:latin typeface="+mn-lt"/>
                <a:cs typeface="+mn-cs"/>
              </a:rPr>
              <a:t>минусов.</a:t>
            </a:r>
            <a:endParaRPr lang="ru-RU" altLang="it-IT" sz="1800" dirty="0">
              <a:latin typeface="+mn-lt"/>
              <a:cs typeface="+mn-cs"/>
            </a:endParaRP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1800" dirty="0" smtClean="0">
                <a:latin typeface="+mn-lt"/>
                <a:cs typeface="+mn-cs"/>
              </a:rPr>
              <a:t>Критические/решающие </a:t>
            </a:r>
            <a:r>
              <a:rPr lang="ru-RU" altLang="it-IT" sz="1800" dirty="0">
                <a:latin typeface="+mn-lt"/>
                <a:cs typeface="+mn-cs"/>
              </a:rPr>
              <a:t>аспекты: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it-IT" sz="1800" dirty="0">
                <a:latin typeface="Calibri" panose="020F0502020204030204" pitchFamily="34" charset="0"/>
              </a:rPr>
              <a:t>Различные </a:t>
            </a:r>
            <a:r>
              <a:rPr lang="ru-RU" altLang="it-IT" sz="1800" dirty="0" smtClean="0">
                <a:latin typeface="Calibri" panose="020F0502020204030204" pitchFamily="34" charset="0"/>
              </a:rPr>
              <a:t>пути/истории </a:t>
            </a:r>
            <a:r>
              <a:rPr lang="ru-RU" altLang="it-IT" sz="1800" dirty="0">
                <a:latin typeface="Calibri" panose="020F0502020204030204" pitchFamily="34" charset="0"/>
              </a:rPr>
              <a:t>миграции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it-IT" sz="1800" dirty="0" smtClean="0">
                <a:latin typeface="Calibri" panose="020F0502020204030204" pitchFamily="34" charset="0"/>
              </a:rPr>
              <a:t>Предельные/ конечные периоды 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it-IT" sz="1800" dirty="0" smtClean="0">
                <a:latin typeface="Calibri" panose="020F0502020204030204" pitchFamily="34" charset="0"/>
              </a:rPr>
              <a:t>Охват </a:t>
            </a:r>
            <a:r>
              <a:rPr lang="ru-RU" altLang="it-IT" sz="1800" dirty="0">
                <a:latin typeface="Calibri" panose="020F0502020204030204" pitchFamily="34" charset="0"/>
              </a:rPr>
              <a:t>или </a:t>
            </a:r>
            <a:r>
              <a:rPr lang="ru-RU" altLang="it-IT" sz="1800" dirty="0" smtClean="0">
                <a:latin typeface="Calibri" panose="020F0502020204030204" pitchFamily="34" charset="0"/>
              </a:rPr>
              <a:t>граждане/иностранцы </a:t>
            </a:r>
            <a:r>
              <a:rPr lang="ru-RU" altLang="it-IT" sz="1800" dirty="0">
                <a:latin typeface="Calibri" panose="020F0502020204030204" pitchFamily="34" charset="0"/>
              </a:rPr>
              <a:t>и </a:t>
            </a:r>
            <a:r>
              <a:rPr lang="ru-RU" altLang="it-IT" sz="1800" dirty="0" smtClean="0">
                <a:latin typeface="Calibri" panose="020F0502020204030204" pitchFamily="34" charset="0"/>
              </a:rPr>
              <a:t>соответствующие категории населения </a:t>
            </a:r>
            <a:r>
              <a:rPr lang="ru-RU" altLang="it-IT" sz="1800" dirty="0">
                <a:latin typeface="Calibri" panose="020F0502020204030204" pitchFamily="34" charset="0"/>
              </a:rPr>
              <a:t>(</a:t>
            </a:r>
            <a:r>
              <a:rPr lang="ru-RU" altLang="it-IT" sz="1800" dirty="0" smtClean="0">
                <a:latin typeface="Calibri" panose="020F0502020204030204" pitchFamily="34" charset="0"/>
              </a:rPr>
              <a:t>напр., люди, входящие «в группу риска» по миграции)</a:t>
            </a:r>
            <a:endParaRPr lang="ru-RU" altLang="it-IT" sz="1800" dirty="0">
              <a:latin typeface="Calibri" panose="020F0502020204030204" pitchFamily="34" charset="0"/>
            </a:endParaRP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it-IT" sz="1800" dirty="0">
                <a:latin typeface="Calibri" panose="020F0502020204030204" pitchFamily="34" charset="0"/>
              </a:rPr>
              <a:t>Сбор данных </a:t>
            </a:r>
            <a:r>
              <a:rPr lang="ru-RU" altLang="it-IT" sz="1800" dirty="0" smtClean="0">
                <a:latin typeface="Calibri" panose="020F0502020204030204" pitchFamily="34" charset="0"/>
              </a:rPr>
              <a:t>о всех членах домашних хозяйств (а также бывших членах)</a:t>
            </a:r>
            <a:endParaRPr lang="ru-RU" altLang="it-IT" sz="1800" dirty="0">
              <a:latin typeface="Calibri" panose="020F0502020204030204" pitchFamily="34" charset="0"/>
            </a:endParaRP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it-IT" sz="1800" dirty="0">
                <a:latin typeface="Calibri" panose="020F0502020204030204" pitchFamily="34" charset="0"/>
              </a:rPr>
              <a:t>Респонденты </a:t>
            </a:r>
            <a:r>
              <a:rPr lang="ru-RU" altLang="it-IT" sz="1800" dirty="0" smtClean="0">
                <a:latin typeface="Calibri" panose="020F0502020204030204" pitchFamily="34" charset="0"/>
              </a:rPr>
              <a:t>в индивидуальных опросах</a:t>
            </a:r>
            <a:endParaRPr lang="ru-RU" altLang="it-IT" sz="1800" dirty="0">
              <a:latin typeface="Calibri" panose="020F0502020204030204" pitchFamily="34" charset="0"/>
            </a:endParaRP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it-IT" sz="1800" dirty="0">
                <a:latin typeface="Calibri" panose="020F0502020204030204" pitchFamily="34" charset="0"/>
              </a:rPr>
              <a:t>Технико-экономическое обоснование </a:t>
            </a:r>
            <a:r>
              <a:rPr lang="ru-RU" altLang="it-IT" sz="1800" dirty="0" smtClean="0">
                <a:latin typeface="Calibri" panose="020F0502020204030204" pitchFamily="34" charset="0"/>
              </a:rPr>
              <a:t>и вопросы расходов на проведение обследований в стране происхождения (</a:t>
            </a:r>
            <a:r>
              <a:rPr lang="ru-RU" altLang="it-IT" sz="1800" dirty="0">
                <a:latin typeface="Calibri" panose="020F0502020204030204" pitchFamily="34" charset="0"/>
              </a:rPr>
              <a:t>O) и </a:t>
            </a:r>
            <a:r>
              <a:rPr lang="ru-RU" altLang="it-IT" sz="1800" dirty="0" smtClean="0">
                <a:latin typeface="Calibri" panose="020F0502020204030204" pitchFamily="34" charset="0"/>
              </a:rPr>
              <a:t>стране выбытия </a:t>
            </a:r>
            <a:r>
              <a:rPr lang="ru-RU" altLang="it-IT" sz="1800" dirty="0">
                <a:latin typeface="Calibri" panose="020F0502020204030204" pitchFamily="34" charset="0"/>
              </a:rPr>
              <a:t>(D</a:t>
            </a:r>
            <a:r>
              <a:rPr lang="ru-RU" altLang="it-IT" sz="1800" dirty="0" smtClean="0">
                <a:latin typeface="Calibri" panose="020F0502020204030204" pitchFamily="34" charset="0"/>
              </a:rPr>
              <a:t>)</a:t>
            </a:r>
          </a:p>
          <a:p>
            <a:pPr marL="800100" lvl="1" indent="-342900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  <a:defRPr/>
            </a:pPr>
            <a:r>
              <a:rPr lang="ru-RU" altLang="it-IT" sz="1800" dirty="0">
                <a:solidFill>
                  <a:srgbClr val="C00000"/>
                </a:solidFill>
                <a:latin typeface="+mn-lt"/>
                <a:cs typeface="+mn-cs"/>
              </a:rPr>
              <a:t>Основные использованные источники</a:t>
            </a:r>
            <a:r>
              <a:rPr lang="en-US" altLang="it-IT" sz="1800" dirty="0" smtClean="0">
                <a:solidFill>
                  <a:srgbClr val="C00000"/>
                </a:solidFill>
                <a:latin typeface="+mn-lt"/>
                <a:cs typeface="+mn-cs"/>
              </a:rPr>
              <a:t>: </a:t>
            </a:r>
            <a:r>
              <a:rPr lang="ru-RU" altLang="it-IT" sz="1800" dirty="0" smtClean="0">
                <a:solidFill>
                  <a:srgbClr val="C00000"/>
                </a:solidFill>
                <a:latin typeface="+mn-lt"/>
                <a:cs typeface="+mn-cs"/>
              </a:rPr>
              <a:t>МОТ</a:t>
            </a:r>
            <a:r>
              <a:rPr lang="en-US" altLang="it-IT" sz="1800" dirty="0" smtClean="0">
                <a:solidFill>
                  <a:srgbClr val="C00000"/>
                </a:solidFill>
                <a:latin typeface="+mn-lt"/>
                <a:cs typeface="+mn-cs"/>
              </a:rPr>
              <a:t>-1997 </a:t>
            </a:r>
            <a:r>
              <a:rPr lang="ru-RU" altLang="it-IT" sz="1800" dirty="0" smtClean="0">
                <a:solidFill>
                  <a:srgbClr val="C00000"/>
                </a:solidFill>
                <a:latin typeface="+mn-lt"/>
                <a:cs typeface="+mn-cs"/>
              </a:rPr>
              <a:t>и РБ</a:t>
            </a:r>
            <a:r>
              <a:rPr lang="en-US" altLang="it-IT" sz="1800" dirty="0" smtClean="0">
                <a:solidFill>
                  <a:srgbClr val="C00000"/>
                </a:solidFill>
                <a:latin typeface="+mn-lt"/>
                <a:cs typeface="+mn-cs"/>
              </a:rPr>
              <a:t>-2007</a:t>
            </a:r>
          </a:p>
        </p:txBody>
      </p:sp>
    </p:spTree>
    <p:extLst>
      <p:ext uri="{BB962C8B-B14F-4D97-AF65-F5344CB8AC3E}">
        <p14:creationId xmlns:p14="http://schemas.microsoft.com/office/powerpoint/2010/main" val="263344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950" y="116632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>
              <a:buSzPct val="150000"/>
            </a:pPr>
            <a:r>
              <a:rPr lang="ru-RU" altLang="it-IT" sz="3600" b="1" dirty="0">
                <a:solidFill>
                  <a:prstClr val="black"/>
                </a:solidFill>
                <a:latin typeface="Calibri" pitchFamily="34" charset="0"/>
              </a:rPr>
              <a:t>Определение целевого населения</a:t>
            </a:r>
            <a:r>
              <a:rPr lang="en-US" altLang="it-IT" sz="3600" b="1" dirty="0">
                <a:solidFill>
                  <a:prstClr val="black"/>
                </a:solidFill>
                <a:latin typeface="Calibri" pitchFamily="34" charset="0"/>
              </a:rPr>
              <a:t> (III.B.1) </a:t>
            </a:r>
            <a:endParaRPr lang="en-GB" altLang="it-IT" sz="36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1788" y="1268760"/>
            <a:ext cx="8712968" cy="49672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sz="2800" b="1" dirty="0">
                <a:latin typeface="+mn-lt"/>
                <a:cs typeface="Times New Roman" panose="02020603050405020304" pitchFamily="18" charset="0"/>
              </a:rPr>
              <a:t>Основные условия для </a:t>
            </a:r>
            <a:r>
              <a:rPr lang="ru-RU" altLang="it-IT" sz="2800" b="1" dirty="0" smtClean="0">
                <a:latin typeface="+mn-lt"/>
                <a:cs typeface="Times New Roman" panose="02020603050405020304" pitchFamily="18" charset="0"/>
              </a:rPr>
              <a:t>проведения </a:t>
            </a:r>
            <a:r>
              <a:rPr lang="ru-RU" altLang="it-IT" sz="2800" b="1" u="sng" dirty="0" smtClean="0">
                <a:latin typeface="+mn-lt"/>
                <a:cs typeface="Times New Roman" panose="02020603050405020304" pitchFamily="18" charset="0"/>
              </a:rPr>
              <a:t>однонаправленных</a:t>
            </a:r>
            <a:r>
              <a:rPr lang="ru-RU" altLang="it-IT" sz="2800" b="1" dirty="0" smtClean="0">
                <a:latin typeface="+mn-lt"/>
                <a:cs typeface="Times New Roman" panose="02020603050405020304" pitchFamily="18" charset="0"/>
              </a:rPr>
              <a:t> или </a:t>
            </a:r>
            <a:r>
              <a:rPr lang="ru-RU" altLang="it-IT" sz="2800" b="1" u="sng" dirty="0" smtClean="0">
                <a:latin typeface="+mn-lt"/>
                <a:cs typeface="Times New Roman" panose="02020603050405020304" pitchFamily="18" charset="0"/>
              </a:rPr>
              <a:t>двунаправленных </a:t>
            </a:r>
            <a:r>
              <a:rPr lang="ru-RU" altLang="it-IT" sz="2800" b="1" dirty="0" smtClean="0">
                <a:latin typeface="+mn-lt"/>
                <a:cs typeface="Times New Roman" panose="02020603050405020304" pitchFamily="18" charset="0"/>
              </a:rPr>
              <a:t>обследований</a:t>
            </a:r>
            <a:endParaRPr lang="ru-RU" altLang="it-IT" sz="2800" dirty="0" smtClean="0">
              <a:latin typeface="+mn-lt"/>
              <a:cs typeface="Times New Roman" panose="02020603050405020304" pitchFamily="18" charset="0"/>
            </a:endParaRP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000" dirty="0">
                <a:latin typeface="+mn-lt"/>
                <a:cs typeface="Times New Roman" panose="02020603050405020304" pitchFamily="18" charset="0"/>
              </a:rPr>
              <a:t>Актуальность явлений в </a:t>
            </a:r>
            <a:r>
              <a:rPr lang="ru-RU" altLang="it-IT" sz="2000" dirty="0" smtClean="0">
                <a:latin typeface="+mn-lt"/>
                <a:cs typeface="Times New Roman" panose="02020603050405020304" pitchFamily="18" charset="0"/>
              </a:rPr>
              <a:t>стране </a:t>
            </a:r>
            <a:r>
              <a:rPr lang="en-US" altLang="it-IT" sz="2000" dirty="0" smtClean="0">
                <a:latin typeface="+mn-lt"/>
                <a:cs typeface="Times New Roman" panose="02020603050405020304" pitchFamily="18" charset="0"/>
              </a:rPr>
              <a:t>O </a:t>
            </a:r>
            <a:r>
              <a:rPr lang="ru-RU" altLang="it-IT" sz="2000" dirty="0" smtClean="0">
                <a:latin typeface="+mn-lt"/>
                <a:cs typeface="Times New Roman" panose="02020603050405020304" pitchFamily="18" charset="0"/>
              </a:rPr>
              <a:t>и стране </a:t>
            </a:r>
            <a:r>
              <a:rPr lang="en-US" altLang="it-IT" sz="2000" dirty="0" smtClean="0">
                <a:latin typeface="+mn-lt"/>
                <a:cs typeface="Times New Roman" panose="02020603050405020304" pitchFamily="18" charset="0"/>
              </a:rPr>
              <a:t>D</a:t>
            </a:r>
            <a:r>
              <a:rPr lang="ru-RU" altLang="it-IT" sz="2000" dirty="0" smtClean="0">
                <a:latin typeface="+mn-lt"/>
                <a:cs typeface="Times New Roman" panose="02020603050405020304" pitchFamily="18" charset="0"/>
              </a:rPr>
              <a:t>.</a:t>
            </a:r>
            <a:endParaRPr lang="ru-RU" altLang="it-IT" sz="2000" dirty="0">
              <a:latin typeface="+mn-lt"/>
              <a:cs typeface="Times New Roman" panose="02020603050405020304" pitchFamily="18" charset="0"/>
            </a:endParaRP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000" dirty="0">
                <a:latin typeface="+mn-lt"/>
                <a:cs typeface="Times New Roman" panose="02020603050405020304" pitchFamily="18" charset="0"/>
              </a:rPr>
              <a:t>Количество и сочетания основных стран O и </a:t>
            </a:r>
            <a:r>
              <a:rPr lang="ru-RU" altLang="it-IT" sz="2000" dirty="0" smtClean="0">
                <a:latin typeface="+mn-lt"/>
                <a:cs typeface="Times New Roman" panose="02020603050405020304" pitchFamily="18" charset="0"/>
              </a:rPr>
              <a:t>D (напр., потоки в страну значительной иммиграции могут поступать из </a:t>
            </a:r>
            <a:r>
              <a:rPr lang="ru-RU" altLang="it-IT" sz="2000" dirty="0">
                <a:latin typeface="+mn-lt"/>
                <a:cs typeface="Times New Roman" panose="02020603050405020304" pitchFamily="18" charset="0"/>
              </a:rPr>
              <a:t>различных стран происхождения).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000" dirty="0" smtClean="0">
                <a:latin typeface="+mn-lt"/>
                <a:cs typeface="Times New Roman" panose="02020603050405020304" pitchFamily="18" charset="0"/>
              </a:rPr>
              <a:t>Совпадение </a:t>
            </a:r>
            <a:r>
              <a:rPr lang="ru-RU" altLang="it-IT" sz="2000" dirty="0">
                <a:latin typeface="+mn-lt"/>
                <a:cs typeface="Times New Roman" panose="02020603050405020304" pitchFamily="18" charset="0"/>
              </a:rPr>
              <a:t>интересов стран происхождения и </a:t>
            </a:r>
            <a:r>
              <a:rPr lang="ru-RU" altLang="it-IT" sz="2000" dirty="0" smtClean="0">
                <a:latin typeface="+mn-lt"/>
                <a:cs typeface="Times New Roman" panose="02020603050405020304" pitchFamily="18" charset="0"/>
              </a:rPr>
              <a:t>выбытия </a:t>
            </a:r>
            <a:r>
              <a:rPr lang="ru-RU" altLang="it-IT" sz="2000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ru-RU" altLang="it-IT" sz="2000" dirty="0" smtClean="0">
                <a:latin typeface="+mn-lt"/>
                <a:cs typeface="Times New Roman" panose="02020603050405020304" pitchFamily="18" charset="0"/>
              </a:rPr>
              <a:t>напр., </a:t>
            </a:r>
            <a:r>
              <a:rPr lang="ru-RU" altLang="it-IT" sz="2000" dirty="0">
                <a:latin typeface="+mn-lt"/>
                <a:cs typeface="Times New Roman" panose="02020603050405020304" pitchFamily="18" charset="0"/>
              </a:rPr>
              <a:t>традиционные страны назначения </a:t>
            </a:r>
            <a:r>
              <a:rPr lang="ru-RU" altLang="it-IT" sz="2000" dirty="0" smtClean="0">
                <a:latin typeface="+mn-lt"/>
                <a:cs typeface="Times New Roman" panose="02020603050405020304" pitchFamily="18" charset="0"/>
              </a:rPr>
              <a:t>мигрантов могут пожелать сосредоточить внимание на вопросах интеграции </a:t>
            </a:r>
            <a:r>
              <a:rPr lang="ru-RU" altLang="it-IT" sz="2000" dirty="0">
                <a:latin typeface="+mn-lt"/>
                <a:cs typeface="Times New Roman" panose="02020603050405020304" pitchFamily="18" charset="0"/>
              </a:rPr>
              <a:t>«второго и третьего </a:t>
            </a:r>
            <a:r>
              <a:rPr lang="ru-RU" altLang="it-IT" sz="2000" dirty="0" smtClean="0">
                <a:latin typeface="+mn-lt"/>
                <a:cs typeface="Times New Roman" panose="02020603050405020304" pitchFamily="18" charset="0"/>
              </a:rPr>
              <a:t>поколения», а не на недавно прибывших мигрантах в отличие от основных </a:t>
            </a:r>
            <a:r>
              <a:rPr lang="ru-RU" altLang="it-IT" sz="2000" dirty="0">
                <a:latin typeface="+mn-lt"/>
                <a:cs typeface="Times New Roman" panose="02020603050405020304" pitchFamily="18" charset="0"/>
              </a:rPr>
              <a:t>стран происхождения их иммигрантов ).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000" dirty="0">
                <a:latin typeface="+mn-lt"/>
                <a:cs typeface="Times New Roman" panose="02020603050405020304" pitchFamily="18" charset="0"/>
              </a:rPr>
              <a:t>Технико-экономическое обоснование </a:t>
            </a:r>
            <a:r>
              <a:rPr lang="ru-RU" altLang="it-IT" sz="2000" dirty="0" smtClean="0">
                <a:latin typeface="+mn-lt"/>
                <a:cs typeface="Times New Roman" panose="02020603050405020304" pitchFamily="18" charset="0"/>
              </a:rPr>
              <a:t>инициатив двустороннего/ многостороннего </a:t>
            </a:r>
            <a:r>
              <a:rPr lang="ru-RU" altLang="it-IT" sz="2000" dirty="0">
                <a:latin typeface="+mn-lt"/>
                <a:cs typeface="Times New Roman" panose="02020603050405020304" pitchFamily="18" charset="0"/>
              </a:rPr>
              <a:t>сотрудничества.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it-IT" sz="2000" dirty="0">
                <a:latin typeface="+mn-lt"/>
                <a:cs typeface="Times New Roman" panose="02020603050405020304" pitchFamily="18" charset="0"/>
              </a:rPr>
              <a:t>Наличие средств.</a:t>
            </a:r>
            <a:endParaRPr lang="en-US" altLang="it-IT" sz="20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26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950" y="116632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>
              <a:buSzPct val="150000"/>
            </a:pPr>
            <a:r>
              <a:rPr lang="ru-RU" altLang="it-IT" sz="3600" b="1" dirty="0">
                <a:solidFill>
                  <a:prstClr val="black"/>
                </a:solidFill>
                <a:latin typeface="Calibri" pitchFamily="34" charset="0"/>
              </a:rPr>
              <a:t>Определение целевого населения</a:t>
            </a:r>
            <a:r>
              <a:rPr lang="en-US" altLang="it-IT" sz="3600" b="1" dirty="0">
                <a:solidFill>
                  <a:prstClr val="black"/>
                </a:solidFill>
                <a:latin typeface="Calibri" pitchFamily="34" charset="0"/>
              </a:rPr>
              <a:t> (III.B.1) </a:t>
            </a:r>
            <a:endParaRPr lang="en-GB" altLang="it-IT" sz="36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950" y="1052736"/>
            <a:ext cx="8578850" cy="5175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b="1" dirty="0">
                <a:latin typeface="+mn-lt"/>
                <a:cs typeface="+mn-cs"/>
              </a:rPr>
              <a:t>Изучение детерминант </a:t>
            </a:r>
            <a:r>
              <a:rPr lang="ru-RU" altLang="it-IT" b="1" dirty="0" smtClean="0">
                <a:latin typeface="+mn-lt"/>
                <a:cs typeface="+mn-cs"/>
              </a:rPr>
              <a:t>миграции</a:t>
            </a:r>
            <a:endParaRPr lang="en-US" altLang="it-IT" b="1" dirty="0" smtClean="0">
              <a:latin typeface="+mn-lt"/>
              <a:cs typeface="+mn-cs"/>
            </a:endParaRPr>
          </a:p>
          <a:p>
            <a:pPr marL="914400" lvl="1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300" dirty="0">
                <a:latin typeface="+mn-lt"/>
              </a:rPr>
              <a:t>Сбор данных в основных странах </a:t>
            </a:r>
            <a:r>
              <a:rPr lang="ru-RU" sz="2300" dirty="0" smtClean="0">
                <a:latin typeface="+mn-lt"/>
              </a:rPr>
              <a:t>выбытия </a:t>
            </a:r>
            <a:r>
              <a:rPr lang="ru-RU" sz="2300" dirty="0">
                <a:latin typeface="+mn-lt"/>
              </a:rPr>
              <a:t>(D1, D2, D3) </a:t>
            </a:r>
            <a:r>
              <a:rPr lang="ru-RU" sz="2300" dirty="0" smtClean="0">
                <a:latin typeface="+mn-lt"/>
              </a:rPr>
              <a:t>о выборках </a:t>
            </a:r>
            <a:r>
              <a:rPr lang="ru-RU" sz="2300" dirty="0">
                <a:latin typeface="+mn-lt"/>
              </a:rPr>
              <a:t>людей, </a:t>
            </a:r>
            <a:r>
              <a:rPr lang="ru-RU" sz="2300" dirty="0" smtClean="0">
                <a:latin typeface="+mn-lt"/>
              </a:rPr>
              <a:t>мигрировавших туда из </a:t>
            </a:r>
            <a:r>
              <a:rPr lang="ru-RU" sz="2300" dirty="0">
                <a:latin typeface="+mn-lt"/>
              </a:rPr>
              <a:t>O </a:t>
            </a:r>
            <a:r>
              <a:rPr lang="ru-RU" sz="2300" dirty="0" smtClean="0">
                <a:latin typeface="+mn-lt"/>
              </a:rPr>
              <a:t>за последние х лет, </a:t>
            </a:r>
            <a:r>
              <a:rPr lang="ru-RU" sz="2300" dirty="0">
                <a:latin typeface="+mn-lt"/>
              </a:rPr>
              <a:t>и </a:t>
            </a:r>
            <a:r>
              <a:rPr lang="ru-RU" sz="2300" dirty="0" smtClean="0">
                <a:latin typeface="+mn-lt"/>
              </a:rPr>
              <a:t>данных от </a:t>
            </a:r>
            <a:r>
              <a:rPr lang="ru-RU" sz="2300" dirty="0" err="1" smtClean="0">
                <a:latin typeface="+mn-lt"/>
              </a:rPr>
              <a:t>немигрантов</a:t>
            </a:r>
            <a:r>
              <a:rPr lang="ru-RU" sz="2300" dirty="0" smtClean="0">
                <a:latin typeface="+mn-lt"/>
              </a:rPr>
              <a:t> </a:t>
            </a:r>
            <a:r>
              <a:rPr lang="ru-RU" sz="2300" dirty="0">
                <a:latin typeface="+mn-lt"/>
              </a:rPr>
              <a:t>в О.</a:t>
            </a:r>
          </a:p>
          <a:p>
            <a:pPr marL="914400" lvl="1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300" dirty="0">
                <a:latin typeface="+mn-lt"/>
              </a:rPr>
              <a:t>Сбор данных в </a:t>
            </a:r>
            <a:r>
              <a:rPr lang="ru-RU" sz="2300" dirty="0" smtClean="0">
                <a:latin typeface="+mn-lt"/>
              </a:rPr>
              <a:t>основной стране выбытия </a:t>
            </a:r>
            <a:r>
              <a:rPr lang="ru-RU" sz="2300" dirty="0">
                <a:latin typeface="+mn-lt"/>
              </a:rPr>
              <a:t>(D) </a:t>
            </a:r>
            <a:r>
              <a:rPr lang="ru-RU" sz="2300" dirty="0" smtClean="0">
                <a:latin typeface="+mn-lt"/>
              </a:rPr>
              <a:t>о выборках людей</a:t>
            </a:r>
            <a:r>
              <a:rPr lang="ru-RU" sz="2300" dirty="0">
                <a:latin typeface="+mn-lt"/>
              </a:rPr>
              <a:t>, </a:t>
            </a:r>
            <a:r>
              <a:rPr lang="ru-RU" sz="2300" dirty="0" smtClean="0">
                <a:latin typeface="+mn-lt"/>
              </a:rPr>
              <a:t>мигрировавших туда из </a:t>
            </a:r>
            <a:r>
              <a:rPr lang="ru-RU" sz="2300" dirty="0">
                <a:latin typeface="+mn-lt"/>
              </a:rPr>
              <a:t>O </a:t>
            </a:r>
            <a:r>
              <a:rPr lang="ru-RU" sz="2300" dirty="0" smtClean="0">
                <a:latin typeface="+mn-lt"/>
              </a:rPr>
              <a:t>в течение указанного выше периода, </a:t>
            </a:r>
            <a:r>
              <a:rPr lang="ru-RU" sz="2300" dirty="0">
                <a:latin typeface="+mn-lt"/>
              </a:rPr>
              <a:t>и </a:t>
            </a:r>
            <a:r>
              <a:rPr lang="ru-RU" sz="2300" dirty="0" smtClean="0">
                <a:latin typeface="+mn-lt"/>
              </a:rPr>
              <a:t>данных от </a:t>
            </a:r>
            <a:r>
              <a:rPr lang="ru-RU" sz="2300" dirty="0" err="1" smtClean="0">
                <a:latin typeface="+mn-lt"/>
              </a:rPr>
              <a:t>немигрантов</a:t>
            </a:r>
            <a:r>
              <a:rPr lang="ru-RU" sz="2300" dirty="0" smtClean="0">
                <a:latin typeface="+mn-lt"/>
              </a:rPr>
              <a:t> </a:t>
            </a:r>
            <a:r>
              <a:rPr lang="ru-RU" sz="2300" dirty="0">
                <a:latin typeface="+mn-lt"/>
              </a:rPr>
              <a:t>в О.</a:t>
            </a:r>
          </a:p>
          <a:p>
            <a:pPr marL="914400" lvl="1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300" dirty="0">
                <a:latin typeface="+mn-lt"/>
              </a:rPr>
              <a:t>Сбор данных только в О, в домашних хозяйствах с и без мигрантов, </a:t>
            </a:r>
            <a:r>
              <a:rPr lang="ru-RU" sz="2300" dirty="0" smtClean="0">
                <a:latin typeface="+mn-lt"/>
              </a:rPr>
              <a:t>о бывших членах домашних хозяйств</a:t>
            </a:r>
            <a:r>
              <a:rPr lang="ru-RU" sz="2300" dirty="0">
                <a:latin typeface="+mn-lt"/>
              </a:rPr>
              <a:t>, которые в настоящее время </a:t>
            </a:r>
            <a:r>
              <a:rPr lang="ru-RU" sz="2300" dirty="0" smtClean="0">
                <a:latin typeface="+mn-lt"/>
              </a:rPr>
              <a:t>являются эмигрантами </a:t>
            </a:r>
            <a:r>
              <a:rPr lang="ru-RU" sz="2300" dirty="0">
                <a:latin typeface="+mn-lt"/>
              </a:rPr>
              <a:t>(через </a:t>
            </a:r>
            <a:r>
              <a:rPr lang="ru-RU" sz="2300" i="1" dirty="0" smtClean="0">
                <a:latin typeface="+mn-lt"/>
              </a:rPr>
              <a:t>представителя</a:t>
            </a:r>
            <a:r>
              <a:rPr lang="ru-RU" sz="2300" dirty="0" smtClean="0">
                <a:latin typeface="+mn-lt"/>
              </a:rPr>
              <a:t>) </a:t>
            </a:r>
            <a:r>
              <a:rPr lang="ru-RU" sz="2300" dirty="0">
                <a:latin typeface="+mn-lt"/>
              </a:rPr>
              <a:t>и о потенциальных </a:t>
            </a:r>
            <a:r>
              <a:rPr lang="ru-RU" sz="2300" dirty="0" smtClean="0">
                <a:latin typeface="+mn-lt"/>
              </a:rPr>
              <a:t>мигрантах </a:t>
            </a:r>
            <a:r>
              <a:rPr lang="ru-RU" sz="2300" dirty="0">
                <a:latin typeface="+mn-lt"/>
              </a:rPr>
              <a:t>(через </a:t>
            </a:r>
            <a:r>
              <a:rPr lang="ru-RU" sz="2300" dirty="0" smtClean="0">
                <a:latin typeface="+mn-lt"/>
              </a:rPr>
              <a:t>прямой опрос).</a:t>
            </a:r>
            <a:endParaRPr lang="ru-RU" sz="2300" dirty="0">
              <a:latin typeface="+mn-lt"/>
            </a:endParaRPr>
          </a:p>
          <a:p>
            <a:pPr marL="800100" lvl="1" indent="-342900" fontAlgn="auto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altLang="it-IT" sz="2300" dirty="0" smtClean="0">
                <a:latin typeface="+mn-lt"/>
              </a:rPr>
              <a:t>В центре внимания: </a:t>
            </a:r>
            <a:r>
              <a:rPr lang="ru-RU" altLang="it-IT" sz="2300" dirty="0">
                <a:latin typeface="+mn-lt"/>
              </a:rPr>
              <a:t>положение </a:t>
            </a:r>
            <a:r>
              <a:rPr lang="ru-RU" altLang="it-IT" sz="2300" dirty="0" smtClean="0">
                <a:latin typeface="+mn-lt"/>
              </a:rPr>
              <a:t>мигрантов во время выбытия и </a:t>
            </a:r>
            <a:r>
              <a:rPr lang="ru-RU" altLang="it-IT" sz="2300" dirty="0">
                <a:latin typeface="+mn-lt"/>
              </a:rPr>
              <a:t>положение </a:t>
            </a:r>
            <a:r>
              <a:rPr lang="ru-RU" altLang="it-IT" sz="2300" dirty="0" err="1">
                <a:latin typeface="+mn-lt"/>
              </a:rPr>
              <a:t>немигрантов</a:t>
            </a:r>
            <a:r>
              <a:rPr lang="ru-RU" altLang="it-IT" sz="2300" dirty="0">
                <a:latin typeface="+mn-lt"/>
              </a:rPr>
              <a:t> </a:t>
            </a:r>
            <a:r>
              <a:rPr lang="ru-RU" altLang="it-IT" sz="2300" dirty="0" smtClean="0">
                <a:latin typeface="+mn-lt"/>
              </a:rPr>
              <a:t>в </a:t>
            </a:r>
            <a:r>
              <a:rPr lang="ru-RU" altLang="it-IT" sz="2300" dirty="0">
                <a:latin typeface="+mn-lt"/>
              </a:rPr>
              <a:t>среднее время </a:t>
            </a:r>
            <a:r>
              <a:rPr lang="ru-RU" altLang="it-IT" sz="2300" dirty="0" smtClean="0">
                <a:latin typeface="+mn-lt"/>
              </a:rPr>
              <a:t>выбытия мигрантов</a:t>
            </a:r>
            <a:endParaRPr lang="en-GB" altLang="it-IT" sz="2300" dirty="0">
              <a:latin typeface="+mn-lt"/>
            </a:endParaRPr>
          </a:p>
          <a:p>
            <a:pPr marL="457200" lvl="1" indent="0" fontAlgn="auto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defRPr/>
            </a:pPr>
            <a:endParaRPr lang="en-GB" altLang="it-IT" sz="20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222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950" y="116632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>
              <a:buSzPct val="150000"/>
            </a:pPr>
            <a:endParaRPr lang="ru-RU" altLang="it-IT" sz="3600" b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lvl="0">
              <a:buSzPct val="150000"/>
            </a:pPr>
            <a:r>
              <a:rPr lang="ru-RU" altLang="it-IT" sz="3600" b="1" dirty="0" smtClean="0">
                <a:solidFill>
                  <a:prstClr val="black"/>
                </a:solidFill>
                <a:latin typeface="Calibri" pitchFamily="34" charset="0"/>
              </a:rPr>
              <a:t>Определение </a:t>
            </a:r>
            <a:r>
              <a:rPr lang="ru-RU" altLang="it-IT" sz="3600" b="1" dirty="0">
                <a:solidFill>
                  <a:prstClr val="black"/>
                </a:solidFill>
                <a:latin typeface="Calibri" pitchFamily="34" charset="0"/>
              </a:rPr>
              <a:t>целевого населения</a:t>
            </a:r>
            <a:r>
              <a:rPr lang="en-US" altLang="it-IT" sz="3600" b="1" dirty="0">
                <a:solidFill>
                  <a:prstClr val="black"/>
                </a:solidFill>
                <a:latin typeface="Calibri" pitchFamily="34" charset="0"/>
              </a:rPr>
              <a:t> (III.B.1) </a:t>
            </a:r>
            <a:endParaRPr lang="en-GB" altLang="it-IT" sz="3600" b="1" dirty="0">
              <a:solidFill>
                <a:prstClr val="black"/>
              </a:solidFill>
              <a:latin typeface="Calibri" pitchFamily="34" charset="0"/>
            </a:endParaRPr>
          </a:p>
          <a:p>
            <a:pPr>
              <a:buSzPct val="150000"/>
            </a:pPr>
            <a:r>
              <a:rPr lang="en-US" altLang="it-IT" sz="4000" b="1" dirty="0" smtClean="0">
                <a:latin typeface="Calibri" pitchFamily="34" charset="0"/>
              </a:rPr>
              <a:t> </a:t>
            </a:r>
            <a:endParaRPr lang="en-GB" altLang="it-IT" sz="4000" b="1" dirty="0">
              <a:latin typeface="Calibri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6172" y="927808"/>
            <a:ext cx="8578850" cy="5175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b="1" dirty="0" smtClean="0">
                <a:latin typeface="Calibri" panose="020F0502020204030204" pitchFamily="34" charset="0"/>
                <a:cs typeface="+mn-cs"/>
              </a:rPr>
              <a:t>Изучение последствий миграции</a:t>
            </a:r>
            <a:endParaRPr lang="en-US" altLang="it-IT" b="1" dirty="0" smtClean="0">
              <a:latin typeface="Calibri" panose="020F0502020204030204" pitchFamily="34" charset="0"/>
              <a:cs typeface="+mn-cs"/>
            </a:endParaRPr>
          </a:p>
          <a:p>
            <a:pPr marL="914400" lvl="1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300" dirty="0" smtClean="0">
                <a:latin typeface="+mn-lt"/>
                <a:cs typeface="+mn-cs"/>
              </a:rPr>
              <a:t>Сбор данных о </a:t>
            </a:r>
            <a:r>
              <a:rPr lang="ru-RU" sz="2300" dirty="0" err="1" smtClean="0">
                <a:latin typeface="+mn-lt"/>
                <a:cs typeface="+mn-cs"/>
              </a:rPr>
              <a:t>немигрантах</a:t>
            </a:r>
            <a:r>
              <a:rPr lang="ru-RU" sz="2300" dirty="0" smtClean="0">
                <a:latin typeface="+mn-lt"/>
                <a:cs typeface="+mn-cs"/>
              </a:rPr>
              <a:t> в стране O и данных о мигрантах из страны O, проживающих в стране </a:t>
            </a:r>
            <a:r>
              <a:rPr lang="en-US" sz="2300" dirty="0" smtClean="0">
                <a:latin typeface="+mn-lt"/>
                <a:cs typeface="+mn-cs"/>
              </a:rPr>
              <a:t>D</a:t>
            </a:r>
            <a:r>
              <a:rPr lang="ru-RU" sz="2300" dirty="0" smtClean="0">
                <a:latin typeface="+mn-lt"/>
                <a:cs typeface="+mn-cs"/>
              </a:rPr>
              <a:t>.</a:t>
            </a:r>
          </a:p>
          <a:p>
            <a:pPr marL="914400" lvl="1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300" dirty="0" smtClean="0">
                <a:latin typeface="+mn-lt"/>
                <a:cs typeface="+mn-cs"/>
              </a:rPr>
              <a:t>Сбор данных о </a:t>
            </a:r>
            <a:r>
              <a:rPr lang="ru-RU" sz="2300" dirty="0" err="1" smtClean="0">
                <a:latin typeface="+mn-lt"/>
                <a:cs typeface="+mn-cs"/>
              </a:rPr>
              <a:t>немигрантах</a:t>
            </a:r>
            <a:r>
              <a:rPr lang="ru-RU" sz="2300" dirty="0" smtClean="0">
                <a:latin typeface="+mn-lt"/>
                <a:cs typeface="+mn-cs"/>
              </a:rPr>
              <a:t> в ряде стран происхождения (О1, О2, О3, ...) и данных о мигрантах из стран O1, O2, O3, ..., проживающих в стране D.</a:t>
            </a:r>
          </a:p>
          <a:p>
            <a:pPr marL="914400" lvl="1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300" dirty="0" smtClean="0">
                <a:latin typeface="+mn-lt"/>
                <a:cs typeface="+mn-cs"/>
              </a:rPr>
              <a:t>Сбор данных о текущем статусе эмигрантов из страны </a:t>
            </a:r>
            <a:r>
              <a:rPr lang="en-US" sz="2300" dirty="0" smtClean="0">
                <a:latin typeface="+mn-lt"/>
                <a:cs typeface="+mn-cs"/>
              </a:rPr>
              <a:t>O </a:t>
            </a:r>
            <a:r>
              <a:rPr lang="ru-RU" sz="2300" dirty="0" smtClean="0">
                <a:latin typeface="+mn-lt"/>
                <a:cs typeface="+mn-cs"/>
              </a:rPr>
              <a:t>в страну D путем опроса респондентов-представителей, принадлежащих к домашним хозяйствам их происхождения и данных о </a:t>
            </a:r>
            <a:r>
              <a:rPr lang="ru-RU" sz="2300" dirty="0" err="1" smtClean="0">
                <a:latin typeface="+mn-lt"/>
                <a:cs typeface="+mn-cs"/>
              </a:rPr>
              <a:t>немигрантах</a:t>
            </a:r>
            <a:r>
              <a:rPr lang="ru-RU" sz="2300" dirty="0" smtClean="0">
                <a:latin typeface="+mn-lt"/>
                <a:cs typeface="+mn-cs"/>
              </a:rPr>
              <a:t> в стране O.</a:t>
            </a:r>
          </a:p>
          <a:p>
            <a:pPr marL="914400" lvl="1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300" dirty="0" smtClean="0">
                <a:latin typeface="+mn-lt"/>
                <a:cs typeface="+mn-cs"/>
              </a:rPr>
              <a:t>Сбор данных о </a:t>
            </a:r>
            <a:r>
              <a:rPr lang="ru-RU" sz="2300" dirty="0" err="1" smtClean="0">
                <a:latin typeface="+mn-lt"/>
                <a:cs typeface="+mn-cs"/>
              </a:rPr>
              <a:t>немигрантах</a:t>
            </a:r>
            <a:r>
              <a:rPr lang="ru-RU" sz="2300" dirty="0" smtClean="0">
                <a:latin typeface="+mn-lt"/>
                <a:cs typeface="+mn-cs"/>
              </a:rPr>
              <a:t> в стране D, а также мигрантах из страны O путем прямого опроса </a:t>
            </a:r>
            <a:r>
              <a:rPr lang="ru-RU" sz="2300" dirty="0" err="1" smtClean="0">
                <a:latin typeface="+mn-lt"/>
                <a:cs typeface="+mn-cs"/>
              </a:rPr>
              <a:t>опроса</a:t>
            </a:r>
            <a:r>
              <a:rPr lang="ru-RU" sz="2300" dirty="0" smtClean="0">
                <a:latin typeface="+mn-lt"/>
                <a:cs typeface="+mn-cs"/>
              </a:rPr>
              <a:t>, проводимого в стране D.</a:t>
            </a:r>
            <a:endParaRPr lang="en-US" altLang="it-IT" sz="2300" b="1" dirty="0" smtClean="0">
              <a:latin typeface="+mn-lt"/>
              <a:cs typeface="+mn-cs"/>
            </a:endParaRPr>
          </a:p>
          <a:p>
            <a:pPr marL="800100" lvl="1" indent="-342900" fontAlgn="auto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altLang="it-IT" sz="2300" dirty="0" smtClean="0">
                <a:latin typeface="+mn-lt"/>
                <a:cs typeface="+mn-cs"/>
              </a:rPr>
              <a:t>В центре внимания: положение </a:t>
            </a:r>
            <a:r>
              <a:rPr lang="ru-RU" altLang="it-IT" sz="2300" dirty="0">
                <a:latin typeface="+mn-lt"/>
                <a:cs typeface="+mn-cs"/>
              </a:rPr>
              <a:t>на момент </a:t>
            </a:r>
            <a:r>
              <a:rPr lang="ru-RU" altLang="it-IT" sz="2300" dirty="0" smtClean="0">
                <a:latin typeface="+mn-lt"/>
                <a:cs typeface="+mn-cs"/>
              </a:rPr>
              <a:t>обследования</a:t>
            </a:r>
            <a:endParaRPr lang="ru-RU" altLang="it-IT" sz="23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646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5CD64-A4D5-4808-9AE6-95E46B52C2A5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1196752"/>
            <a:ext cx="8569325" cy="48863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it-IT" b="1" dirty="0" smtClean="0">
                <a:latin typeface="+mn-lt"/>
                <a:cs typeface="+mn-cs"/>
              </a:rPr>
              <a:t>Основные проблемы</a:t>
            </a:r>
            <a:r>
              <a:rPr lang="en-GB" altLang="it-IT" b="1" dirty="0" smtClean="0">
                <a:latin typeface="+mn-lt"/>
                <a:cs typeface="+mn-cs"/>
              </a:rPr>
              <a:t> (1)</a:t>
            </a:r>
            <a:endParaRPr lang="en-GB" altLang="it-IT" b="1" dirty="0">
              <a:latin typeface="+mn-lt"/>
              <a:cs typeface="+mn-cs"/>
            </a:endParaRPr>
          </a:p>
          <a:p>
            <a:pPr marL="457200" lvl="1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ru-RU" altLang="it-IT" sz="2300" u="sng" dirty="0" smtClean="0">
                <a:latin typeface="+mn-lt"/>
                <a:cs typeface="Times New Roman" panose="02020603050405020304" pitchFamily="18" charset="0"/>
              </a:rPr>
              <a:t>В случае однонаправленных эмиграционных обследований:</a:t>
            </a:r>
            <a:endParaRPr lang="ru-RU" altLang="it-IT" sz="2300" u="sng" dirty="0">
              <a:latin typeface="+mn-lt"/>
              <a:cs typeface="Times New Roman" panose="02020603050405020304" pitchFamily="18" charset="0"/>
            </a:endParaRPr>
          </a:p>
          <a:p>
            <a:pPr lvl="1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it-IT" sz="2300" dirty="0">
                <a:latin typeface="+mn-lt"/>
                <a:cs typeface="Times New Roman" panose="02020603050405020304" pitchFamily="18" charset="0"/>
              </a:rPr>
              <a:t>Сбор данных о </a:t>
            </a:r>
            <a:r>
              <a:rPr lang="ru-RU" altLang="it-IT" sz="2300" dirty="0" smtClean="0">
                <a:latin typeface="+mn-lt"/>
                <a:cs typeface="Times New Roman" panose="02020603050405020304" pitchFamily="18" charset="0"/>
              </a:rPr>
              <a:t>нынешних эмигрантах </a:t>
            </a:r>
            <a:r>
              <a:rPr lang="ru-RU" altLang="it-IT" sz="2300" dirty="0">
                <a:latin typeface="+mn-lt"/>
                <a:cs typeface="Times New Roman" panose="02020603050405020304" pitchFamily="18" charset="0"/>
              </a:rPr>
              <a:t>путем опроса членов их </a:t>
            </a:r>
            <a:r>
              <a:rPr lang="ru-RU" altLang="it-IT" sz="2300" dirty="0" smtClean="0">
                <a:latin typeface="+mn-lt"/>
                <a:cs typeface="Times New Roman" panose="02020603050405020304" pitchFamily="18" charset="0"/>
              </a:rPr>
              <a:t>домашних хозяйств, все еще находящихся в </a:t>
            </a:r>
            <a:r>
              <a:rPr lang="ru-RU" altLang="it-IT" sz="2300" dirty="0">
                <a:latin typeface="+mn-lt"/>
                <a:cs typeface="Times New Roman" panose="02020603050405020304" pitchFamily="18" charset="0"/>
              </a:rPr>
              <a:t>стране происхождения (</a:t>
            </a:r>
            <a:r>
              <a:rPr lang="ru-RU" altLang="it-IT" sz="2300" i="1" u="sng" dirty="0">
                <a:latin typeface="+mn-lt"/>
                <a:cs typeface="Times New Roman" panose="02020603050405020304" pitchFamily="18" charset="0"/>
              </a:rPr>
              <a:t>прокси</a:t>
            </a:r>
            <a:r>
              <a:rPr lang="ru-RU" altLang="it-IT" sz="2300" u="sng" dirty="0">
                <a:latin typeface="+mn-lt"/>
                <a:cs typeface="Times New Roman" panose="02020603050405020304" pitchFamily="18" charset="0"/>
              </a:rPr>
              <a:t> респондентов</a:t>
            </a:r>
            <a:r>
              <a:rPr lang="ru-RU" altLang="it-IT" sz="2300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ru-RU" altLang="it-IT" sz="2300" dirty="0" smtClean="0">
                <a:latin typeface="+mn-lt"/>
                <a:cs typeface="Times New Roman" panose="02020603050405020304" pitchFamily="18" charset="0"/>
              </a:rPr>
              <a:t>т.е. глав домашних хозяйств, оставленных супругов или другого </a:t>
            </a:r>
            <a:r>
              <a:rPr lang="ru-RU" altLang="it-IT" sz="2300" dirty="0" err="1" smtClean="0">
                <a:latin typeface="+mn-lt"/>
                <a:cs typeface="Times New Roman" panose="02020603050405020304" pitchFamily="18" charset="0"/>
              </a:rPr>
              <a:t>референтного</a:t>
            </a:r>
            <a:r>
              <a:rPr lang="ru-RU" altLang="it-IT" sz="2300" dirty="0" smtClean="0">
                <a:latin typeface="+mn-lt"/>
                <a:cs typeface="Times New Roman" panose="02020603050405020304" pitchFamily="18" charset="0"/>
              </a:rPr>
              <a:t> лица).</a:t>
            </a:r>
            <a:endParaRPr lang="ru-RU" altLang="it-IT" sz="2300" dirty="0">
              <a:latin typeface="+mn-lt"/>
              <a:cs typeface="Times New Roman" panose="02020603050405020304" pitchFamily="18" charset="0"/>
            </a:endParaRP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it-IT" sz="2300" dirty="0">
                <a:latin typeface="+mn-lt"/>
                <a:cs typeface="+mn-cs"/>
              </a:rPr>
              <a:t>Учитывая </a:t>
            </a:r>
            <a:r>
              <a:rPr lang="ru-RU" altLang="it-IT" sz="2300" dirty="0" smtClean="0">
                <a:latin typeface="+mn-lt"/>
                <a:cs typeface="+mn-cs"/>
              </a:rPr>
              <a:t>детали опроса, </a:t>
            </a:r>
            <a:r>
              <a:rPr lang="ru-RU" altLang="it-IT" sz="2300" dirty="0">
                <a:latin typeface="+mn-lt"/>
                <a:cs typeface="+mn-cs"/>
              </a:rPr>
              <a:t>это </a:t>
            </a:r>
            <a:r>
              <a:rPr lang="ru-RU" altLang="it-IT" sz="2300" dirty="0" smtClean="0">
                <a:latin typeface="+mn-lt"/>
                <a:cs typeface="+mn-cs"/>
              </a:rPr>
              <a:t>намного </a:t>
            </a:r>
            <a:r>
              <a:rPr lang="ru-RU" altLang="it-IT" sz="2300" dirty="0">
                <a:latin typeface="+mn-lt"/>
                <a:cs typeface="+mn-cs"/>
              </a:rPr>
              <a:t>более </a:t>
            </a:r>
            <a:r>
              <a:rPr lang="ru-RU" altLang="it-IT" sz="2300" dirty="0" smtClean="0">
                <a:latin typeface="+mn-lt"/>
                <a:cs typeface="+mn-cs"/>
              </a:rPr>
              <a:t>актуально </a:t>
            </a:r>
            <a:r>
              <a:rPr lang="ru-RU" altLang="it-IT" sz="2300" dirty="0">
                <a:latin typeface="+mn-lt"/>
                <a:cs typeface="+mn-cs"/>
              </a:rPr>
              <a:t>здесь, чем для </a:t>
            </a:r>
            <a:r>
              <a:rPr lang="ru-RU" altLang="it-IT" sz="2300" dirty="0" smtClean="0">
                <a:latin typeface="+mn-lt"/>
                <a:cs typeface="+mn-cs"/>
              </a:rPr>
              <a:t>миграционных </a:t>
            </a:r>
            <a:r>
              <a:rPr lang="ru-RU" altLang="it-IT" sz="2300" dirty="0">
                <a:latin typeface="+mn-lt"/>
                <a:cs typeface="+mn-cs"/>
              </a:rPr>
              <a:t>модулей.</a:t>
            </a:r>
          </a:p>
          <a:p>
            <a:pPr marL="1200150" lvl="2" indent="-3429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it-IT" sz="2300" dirty="0">
                <a:latin typeface="+mn-lt"/>
                <a:cs typeface="+mn-cs"/>
              </a:rPr>
              <a:t>Влияние на полноту или качество ответов, в </a:t>
            </a:r>
            <a:r>
              <a:rPr lang="ru-RU" altLang="it-IT" sz="2300" dirty="0" smtClean="0">
                <a:latin typeface="+mn-lt"/>
                <a:cs typeface="+mn-cs"/>
              </a:rPr>
              <a:t>частности, </a:t>
            </a:r>
            <a:r>
              <a:rPr lang="ru-RU" altLang="it-IT" sz="2300" dirty="0">
                <a:latin typeface="+mn-lt"/>
                <a:cs typeface="+mn-cs"/>
              </a:rPr>
              <a:t>в отношении ответов </a:t>
            </a:r>
            <a:r>
              <a:rPr lang="ru-RU" altLang="it-IT" sz="2300" dirty="0" smtClean="0">
                <a:latin typeface="+mn-lt"/>
                <a:cs typeface="+mn-cs"/>
              </a:rPr>
              <a:t>о личностном поведении </a:t>
            </a:r>
            <a:r>
              <a:rPr lang="ru-RU" altLang="it-IT" sz="2300" dirty="0">
                <a:latin typeface="+mn-lt"/>
                <a:cs typeface="+mn-cs"/>
              </a:rPr>
              <a:t>или </a:t>
            </a:r>
            <a:r>
              <a:rPr lang="ru-RU" altLang="it-IT" sz="2300" dirty="0" smtClean="0">
                <a:latin typeface="+mn-lt"/>
                <a:cs typeface="+mn-cs"/>
              </a:rPr>
              <a:t>ценностях.</a:t>
            </a:r>
            <a:endParaRPr lang="ru-RU" altLang="it-IT" sz="2300" dirty="0">
              <a:latin typeface="+mn-lt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950" y="116632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>
              <a:buSzPct val="150000"/>
            </a:pPr>
            <a:r>
              <a:rPr lang="ru-RU" altLang="it-IT" sz="3600" b="1" dirty="0">
                <a:solidFill>
                  <a:prstClr val="black"/>
                </a:solidFill>
                <a:latin typeface="Calibri" pitchFamily="34" charset="0"/>
              </a:rPr>
              <a:t>Определение целевого населения</a:t>
            </a:r>
            <a:r>
              <a:rPr lang="en-US" altLang="it-IT" sz="3600" b="1" dirty="0">
                <a:solidFill>
                  <a:prstClr val="black"/>
                </a:solidFill>
                <a:latin typeface="Calibri" pitchFamily="34" charset="0"/>
              </a:rPr>
              <a:t> (III.B.1) </a:t>
            </a:r>
            <a:endParaRPr lang="en-GB" altLang="it-IT" sz="36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38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5791</TotalTime>
  <Words>1835</Words>
  <Application>Microsoft Office PowerPoint</Application>
  <PresentationFormat>Экран (4:3)</PresentationFormat>
  <Paragraphs>200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Office Theme</vt:lpstr>
      <vt:lpstr>Сессия 6 – Проектирование и проведение выборочных обследований</vt:lpstr>
      <vt:lpstr>Содержание (в соответствии с Разделом III.B)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EU eXpertise (MIEUX)</dc:title>
  <dc:creator>Hodiwala Naozad</dc:creator>
  <cp:lastModifiedBy>7</cp:lastModifiedBy>
  <cp:revision>327</cp:revision>
  <dcterms:created xsi:type="dcterms:W3CDTF">2015-03-25T15:45:52Z</dcterms:created>
  <dcterms:modified xsi:type="dcterms:W3CDTF">2015-05-26T07:26:33Z</dcterms:modified>
</cp:coreProperties>
</file>