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1" r:id="rId3"/>
  </p:sldMasterIdLst>
  <p:notesMasterIdLst>
    <p:notesMasterId r:id="rId24"/>
  </p:notesMasterIdLst>
  <p:sldIdLst>
    <p:sldId id="256" r:id="rId4"/>
    <p:sldId id="258" r:id="rId5"/>
    <p:sldId id="267" r:id="rId6"/>
    <p:sldId id="261" r:id="rId7"/>
    <p:sldId id="259" r:id="rId8"/>
    <p:sldId id="266" r:id="rId9"/>
    <p:sldId id="262" r:id="rId10"/>
    <p:sldId id="268" r:id="rId11"/>
    <p:sldId id="270" r:id="rId12"/>
    <p:sldId id="282" r:id="rId13"/>
    <p:sldId id="283" r:id="rId14"/>
    <p:sldId id="284" r:id="rId15"/>
    <p:sldId id="260" r:id="rId16"/>
    <p:sldId id="263" r:id="rId17"/>
    <p:sldId id="265" r:id="rId18"/>
    <p:sldId id="269" r:id="rId19"/>
    <p:sldId id="280" r:id="rId20"/>
    <p:sldId id="279" r:id="rId21"/>
    <p:sldId id="264"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9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51DC8-F690-4F61-BBEC-CE975926B5DD}"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7EE958D5-1870-4C9B-A689-B50F3DFC2AD0}">
      <dgm:prSet/>
      <dgm:spPr/>
      <dgm:t>
        <a:bodyPr/>
        <a:lstStyle/>
        <a:p>
          <a:pPr rtl="0"/>
          <a:r>
            <a:rPr lang="en-US" b="1" dirty="0" smtClean="0"/>
            <a:t>A significant share of migratory processes within EECA are for the purpose of employment</a:t>
          </a:r>
          <a:endParaRPr lang="en-US" b="1" dirty="0"/>
        </a:p>
      </dgm:t>
    </dgm:pt>
    <dgm:pt modelId="{4817A703-95D9-4D1A-896A-360BE43FC562}" type="parTrans" cxnId="{9060A717-9BFA-4B90-B832-0C9D98324063}">
      <dgm:prSet/>
      <dgm:spPr/>
      <dgm:t>
        <a:bodyPr/>
        <a:lstStyle/>
        <a:p>
          <a:endParaRPr lang="en-US"/>
        </a:p>
      </dgm:t>
    </dgm:pt>
    <dgm:pt modelId="{AA232D55-D205-4813-BFD8-23E700632425}" type="sibTrans" cxnId="{9060A717-9BFA-4B90-B832-0C9D98324063}">
      <dgm:prSet/>
      <dgm:spPr/>
      <dgm:t>
        <a:bodyPr/>
        <a:lstStyle/>
        <a:p>
          <a:endParaRPr lang="en-US"/>
        </a:p>
      </dgm:t>
    </dgm:pt>
    <dgm:pt modelId="{5438B254-AC42-41FC-9ACB-85CD983AEC73}">
      <dgm:prSet custT="1"/>
      <dgm:spPr/>
      <dgm:t>
        <a:bodyPr/>
        <a:lstStyle/>
        <a:p>
          <a:pPr rtl="0"/>
          <a:r>
            <a:rPr lang="en-US" sz="1800" b="1" dirty="0" smtClean="0"/>
            <a:t>10 % </a:t>
          </a:r>
          <a:r>
            <a:rPr lang="en-US" sz="1800" dirty="0" smtClean="0"/>
            <a:t>of Moldova and Tajikistan population work abroad </a:t>
          </a:r>
          <a:endParaRPr lang="en-US" sz="1800" dirty="0"/>
        </a:p>
      </dgm:t>
    </dgm:pt>
    <dgm:pt modelId="{C481BE29-FDFA-4CE7-8681-2A4B0022210C}" type="parTrans" cxnId="{525ACCFB-A63E-4575-977F-A4241FAC719E}">
      <dgm:prSet/>
      <dgm:spPr/>
      <dgm:t>
        <a:bodyPr/>
        <a:lstStyle/>
        <a:p>
          <a:endParaRPr lang="en-US"/>
        </a:p>
      </dgm:t>
    </dgm:pt>
    <dgm:pt modelId="{07FC59EE-13D0-4F19-A667-5B8B41001FDB}" type="sibTrans" cxnId="{525ACCFB-A63E-4575-977F-A4241FAC719E}">
      <dgm:prSet/>
      <dgm:spPr/>
      <dgm:t>
        <a:bodyPr/>
        <a:lstStyle/>
        <a:p>
          <a:endParaRPr lang="en-US"/>
        </a:p>
      </dgm:t>
    </dgm:pt>
    <dgm:pt modelId="{09C4AF98-ED46-4B0E-A3E4-715884BC9FF6}">
      <dgm:prSet custT="1"/>
      <dgm:spPr/>
      <dgm:t>
        <a:bodyPr/>
        <a:lstStyle/>
        <a:p>
          <a:pPr rtl="0"/>
          <a:r>
            <a:rPr lang="en-US" sz="1800" dirty="0" smtClean="0"/>
            <a:t>Russia registered </a:t>
          </a:r>
          <a:r>
            <a:rPr lang="en-US" sz="1800" b="1" dirty="0" smtClean="0"/>
            <a:t>4 times more cases </a:t>
          </a:r>
          <a:r>
            <a:rPr lang="en-US" sz="1800" dirty="0" smtClean="0"/>
            <a:t>of work-related migration than change of residence-related migration in 2011 (2.1 </a:t>
          </a:r>
          <a:r>
            <a:rPr lang="en-US" sz="1800" dirty="0" err="1" smtClean="0"/>
            <a:t>mln</a:t>
          </a:r>
          <a:r>
            <a:rPr lang="en-US" sz="1800" dirty="0" smtClean="0"/>
            <a:t> vs. 356 thousand)</a:t>
          </a:r>
          <a:endParaRPr lang="en-US" sz="1800" dirty="0"/>
        </a:p>
      </dgm:t>
    </dgm:pt>
    <dgm:pt modelId="{A7DA9CCC-F2A4-46FB-8EC8-B07FF63C1393}" type="parTrans" cxnId="{C68C166F-A6B0-4878-B032-A979E68474F2}">
      <dgm:prSet/>
      <dgm:spPr/>
      <dgm:t>
        <a:bodyPr/>
        <a:lstStyle/>
        <a:p>
          <a:endParaRPr lang="en-US"/>
        </a:p>
      </dgm:t>
    </dgm:pt>
    <dgm:pt modelId="{E0CE4828-BD64-4AD6-B18E-DE1945665675}" type="sibTrans" cxnId="{C68C166F-A6B0-4878-B032-A979E68474F2}">
      <dgm:prSet/>
      <dgm:spPr/>
      <dgm:t>
        <a:bodyPr/>
        <a:lstStyle/>
        <a:p>
          <a:endParaRPr lang="en-US"/>
        </a:p>
      </dgm:t>
    </dgm:pt>
    <dgm:pt modelId="{0E656ECC-ABBD-49F0-846D-5B3FCA0C70A7}">
      <dgm:prSet/>
      <dgm:spPr/>
      <dgm:t>
        <a:bodyPr/>
        <a:lstStyle/>
        <a:p>
          <a:pPr rtl="0"/>
          <a:r>
            <a:rPr lang="en-US" b="1" dirty="0" smtClean="0"/>
            <a:t>Imbalances in </a:t>
          </a:r>
          <a:r>
            <a:rPr lang="en-US" b="1" dirty="0" err="1" smtClean="0"/>
            <a:t>labour</a:t>
          </a:r>
          <a:r>
            <a:rPr lang="en-US" b="1" dirty="0" smtClean="0"/>
            <a:t> markets in the region drive and will continue to drive migratory processes </a:t>
          </a:r>
          <a:endParaRPr lang="en-US" b="1" dirty="0"/>
        </a:p>
      </dgm:t>
    </dgm:pt>
    <dgm:pt modelId="{76194E0C-A3E7-4DFE-8D77-98CCB0907E37}" type="parTrans" cxnId="{9253DC02-1549-4122-9076-081214F9F1F7}">
      <dgm:prSet/>
      <dgm:spPr/>
      <dgm:t>
        <a:bodyPr/>
        <a:lstStyle/>
        <a:p>
          <a:endParaRPr lang="en-US"/>
        </a:p>
      </dgm:t>
    </dgm:pt>
    <dgm:pt modelId="{BDF11EB8-9BCD-4276-A75C-9ADA70188222}" type="sibTrans" cxnId="{9253DC02-1549-4122-9076-081214F9F1F7}">
      <dgm:prSet/>
      <dgm:spPr/>
      <dgm:t>
        <a:bodyPr/>
        <a:lstStyle/>
        <a:p>
          <a:endParaRPr lang="en-US"/>
        </a:p>
      </dgm:t>
    </dgm:pt>
    <dgm:pt modelId="{511A49BC-60D4-44D9-83A2-1BFBDEFB1D7F}">
      <dgm:prSet custT="1"/>
      <dgm:spPr/>
      <dgm:t>
        <a:bodyPr/>
        <a:lstStyle/>
        <a:p>
          <a:pPr rtl="0"/>
          <a:r>
            <a:rPr lang="en-US" sz="1800" b="1" dirty="0" smtClean="0"/>
            <a:t>Surplus</a:t>
          </a:r>
          <a:r>
            <a:rPr lang="en-US" sz="1800" dirty="0" smtClean="0"/>
            <a:t> of </a:t>
          </a:r>
          <a:r>
            <a:rPr lang="en-US" sz="1800" dirty="0" err="1" smtClean="0"/>
            <a:t>labour</a:t>
          </a:r>
          <a:r>
            <a:rPr lang="en-US" sz="1800" dirty="0" smtClean="0"/>
            <a:t> in Central Asia, Eastern Europe and Caucasus</a:t>
          </a:r>
          <a:endParaRPr lang="en-US" sz="1800" dirty="0"/>
        </a:p>
      </dgm:t>
    </dgm:pt>
    <dgm:pt modelId="{0A6775D8-8D48-4D07-9863-7421E5B2E727}" type="parTrans" cxnId="{A06EDD67-BA46-43EC-BFC6-E4A8A41E9ED7}">
      <dgm:prSet/>
      <dgm:spPr/>
      <dgm:t>
        <a:bodyPr/>
        <a:lstStyle/>
        <a:p>
          <a:endParaRPr lang="en-US"/>
        </a:p>
      </dgm:t>
    </dgm:pt>
    <dgm:pt modelId="{A8622356-62A4-46B1-8D65-CC207F2339B3}" type="sibTrans" cxnId="{A06EDD67-BA46-43EC-BFC6-E4A8A41E9ED7}">
      <dgm:prSet/>
      <dgm:spPr/>
      <dgm:t>
        <a:bodyPr/>
        <a:lstStyle/>
        <a:p>
          <a:endParaRPr lang="en-US"/>
        </a:p>
      </dgm:t>
    </dgm:pt>
    <dgm:pt modelId="{72C777B2-D6CF-4260-A6BC-0F6B1ECD9638}">
      <dgm:prSet custT="1"/>
      <dgm:spPr/>
      <dgm:t>
        <a:bodyPr/>
        <a:lstStyle/>
        <a:p>
          <a:pPr rtl="0"/>
          <a:r>
            <a:rPr lang="en-US" sz="1800" b="1" dirty="0" smtClean="0"/>
            <a:t>Shortage</a:t>
          </a:r>
          <a:r>
            <a:rPr lang="en-US" sz="1800" dirty="0" smtClean="0"/>
            <a:t> of </a:t>
          </a:r>
          <a:r>
            <a:rPr lang="en-US" sz="1800" dirty="0" err="1" smtClean="0"/>
            <a:t>labour</a:t>
          </a:r>
          <a:r>
            <a:rPr lang="en-US" sz="1800" dirty="0" smtClean="0"/>
            <a:t> in Russia, Kazakhstan and Azerbaijan</a:t>
          </a:r>
          <a:endParaRPr lang="en-US" sz="1800" dirty="0"/>
        </a:p>
      </dgm:t>
    </dgm:pt>
    <dgm:pt modelId="{A5EE2409-A2A2-4059-B7E7-61DD9A0E3629}" type="parTrans" cxnId="{BB213B86-96FD-4B0B-A7EB-C099E40D3433}">
      <dgm:prSet/>
      <dgm:spPr/>
      <dgm:t>
        <a:bodyPr/>
        <a:lstStyle/>
        <a:p>
          <a:endParaRPr lang="en-US"/>
        </a:p>
      </dgm:t>
    </dgm:pt>
    <dgm:pt modelId="{B00778A4-B5E4-41C3-B47B-6BE1AF2E5BB4}" type="sibTrans" cxnId="{BB213B86-96FD-4B0B-A7EB-C099E40D3433}">
      <dgm:prSet/>
      <dgm:spPr/>
      <dgm:t>
        <a:bodyPr/>
        <a:lstStyle/>
        <a:p>
          <a:endParaRPr lang="en-US"/>
        </a:p>
      </dgm:t>
    </dgm:pt>
    <dgm:pt modelId="{27B60A0E-8FFB-4365-A9C7-1C6C5B63F4B1}">
      <dgm:prSet/>
      <dgm:spPr/>
      <dgm:t>
        <a:bodyPr/>
        <a:lstStyle/>
        <a:p>
          <a:pPr rtl="0"/>
          <a:r>
            <a:rPr lang="en-US" b="1" dirty="0" smtClean="0"/>
            <a:t>Regulation of </a:t>
          </a:r>
          <a:r>
            <a:rPr lang="en-US" b="1" dirty="0" err="1" smtClean="0"/>
            <a:t>labour</a:t>
          </a:r>
          <a:r>
            <a:rPr lang="en-US" b="1" dirty="0" smtClean="0"/>
            <a:t> migration has not yet been streamlined to ensure key principles of development:</a:t>
          </a:r>
          <a:endParaRPr lang="en-US" b="1" dirty="0"/>
        </a:p>
      </dgm:t>
    </dgm:pt>
    <dgm:pt modelId="{09B701FB-9217-4BF1-893E-485F3DA74697}" type="parTrans" cxnId="{284582DF-EA15-4C97-9DDC-3954B2B63AB8}">
      <dgm:prSet/>
      <dgm:spPr/>
      <dgm:t>
        <a:bodyPr/>
        <a:lstStyle/>
        <a:p>
          <a:endParaRPr lang="en-US"/>
        </a:p>
      </dgm:t>
    </dgm:pt>
    <dgm:pt modelId="{21704529-7A61-4AE1-954E-28BC57AC26EF}" type="sibTrans" cxnId="{284582DF-EA15-4C97-9DDC-3954B2B63AB8}">
      <dgm:prSet/>
      <dgm:spPr/>
      <dgm:t>
        <a:bodyPr/>
        <a:lstStyle/>
        <a:p>
          <a:endParaRPr lang="en-US"/>
        </a:p>
      </dgm:t>
    </dgm:pt>
    <dgm:pt modelId="{06AAAAC5-12A2-48D5-9B11-244ACE39353D}">
      <dgm:prSet custT="1"/>
      <dgm:spPr/>
      <dgm:t>
        <a:bodyPr/>
        <a:lstStyle/>
        <a:p>
          <a:pPr rtl="0"/>
          <a:r>
            <a:rPr lang="en-US" sz="1800" b="1" dirty="0" smtClean="0"/>
            <a:t>Right protection</a:t>
          </a:r>
          <a:endParaRPr lang="en-US" sz="1800" b="1" dirty="0"/>
        </a:p>
      </dgm:t>
    </dgm:pt>
    <dgm:pt modelId="{C1D950F5-4F80-47EA-9961-5D8E7CB68AE4}" type="parTrans" cxnId="{1510AAB8-A302-4C25-8B8B-746E04E836C5}">
      <dgm:prSet/>
      <dgm:spPr/>
      <dgm:t>
        <a:bodyPr/>
        <a:lstStyle/>
        <a:p>
          <a:endParaRPr lang="en-US"/>
        </a:p>
      </dgm:t>
    </dgm:pt>
    <dgm:pt modelId="{1E75C41C-6BE7-476C-ACC8-9EAB8B7EC3D8}" type="sibTrans" cxnId="{1510AAB8-A302-4C25-8B8B-746E04E836C5}">
      <dgm:prSet/>
      <dgm:spPr/>
      <dgm:t>
        <a:bodyPr/>
        <a:lstStyle/>
        <a:p>
          <a:endParaRPr lang="en-US"/>
        </a:p>
      </dgm:t>
    </dgm:pt>
    <dgm:pt modelId="{904B2F2D-DD52-4A85-886D-C1DAFFF5771D}">
      <dgm:prSet custT="1"/>
      <dgm:spPr/>
      <dgm:t>
        <a:bodyPr/>
        <a:lstStyle/>
        <a:p>
          <a:pPr rtl="0"/>
          <a:r>
            <a:rPr lang="en-US" sz="1800" b="1" dirty="0" smtClean="0"/>
            <a:t>Equality </a:t>
          </a:r>
          <a:endParaRPr lang="en-US" sz="1800" b="1" dirty="0"/>
        </a:p>
      </dgm:t>
    </dgm:pt>
    <dgm:pt modelId="{A7919D7B-06D2-4CF9-BDA2-A0BEAB7B5AF9}" type="parTrans" cxnId="{A18FF97C-D396-4038-8E4F-FC99DBDC33D5}">
      <dgm:prSet/>
      <dgm:spPr/>
      <dgm:t>
        <a:bodyPr/>
        <a:lstStyle/>
        <a:p>
          <a:endParaRPr lang="en-US"/>
        </a:p>
      </dgm:t>
    </dgm:pt>
    <dgm:pt modelId="{CBA7BAA4-1E07-4532-BB9F-24DDA7679C9F}" type="sibTrans" cxnId="{A18FF97C-D396-4038-8E4F-FC99DBDC33D5}">
      <dgm:prSet/>
      <dgm:spPr/>
      <dgm:t>
        <a:bodyPr/>
        <a:lstStyle/>
        <a:p>
          <a:endParaRPr lang="en-US"/>
        </a:p>
      </dgm:t>
    </dgm:pt>
    <dgm:pt modelId="{ABC79753-E95B-4C62-93D2-9D5CD4C56323}">
      <dgm:prSet custT="1"/>
      <dgm:spPr/>
      <dgm:t>
        <a:bodyPr/>
        <a:lstStyle/>
        <a:p>
          <a:pPr rtl="0"/>
          <a:r>
            <a:rPr lang="en-US" sz="1800" b="1" dirty="0" smtClean="0"/>
            <a:t>Sustainability</a:t>
          </a:r>
          <a:endParaRPr lang="en-US" sz="1800" b="1" dirty="0"/>
        </a:p>
      </dgm:t>
    </dgm:pt>
    <dgm:pt modelId="{DA7CBC7E-066A-420C-82B6-3CB5C5D0FCE2}" type="parTrans" cxnId="{A01A76AD-0ABE-44A1-9BB6-DFA3C9D38859}">
      <dgm:prSet/>
      <dgm:spPr/>
      <dgm:t>
        <a:bodyPr/>
        <a:lstStyle/>
        <a:p>
          <a:endParaRPr lang="en-US"/>
        </a:p>
      </dgm:t>
    </dgm:pt>
    <dgm:pt modelId="{265D8360-E4CD-4A15-AE08-719F0C728E42}" type="sibTrans" cxnId="{A01A76AD-0ABE-44A1-9BB6-DFA3C9D38859}">
      <dgm:prSet/>
      <dgm:spPr/>
      <dgm:t>
        <a:bodyPr/>
        <a:lstStyle/>
        <a:p>
          <a:endParaRPr lang="en-US"/>
        </a:p>
      </dgm:t>
    </dgm:pt>
    <dgm:pt modelId="{DD476D29-7C7A-4B55-A59E-41AFC8FFB445}" type="pres">
      <dgm:prSet presAssocID="{B4C51DC8-F690-4F61-BBEC-CE975926B5DD}" presName="linear" presStyleCnt="0">
        <dgm:presLayoutVars>
          <dgm:animLvl val="lvl"/>
          <dgm:resizeHandles val="exact"/>
        </dgm:presLayoutVars>
      </dgm:prSet>
      <dgm:spPr/>
      <dgm:t>
        <a:bodyPr/>
        <a:lstStyle/>
        <a:p>
          <a:endParaRPr lang="en-US"/>
        </a:p>
      </dgm:t>
    </dgm:pt>
    <dgm:pt modelId="{E5009F3A-1E53-4D47-A1CA-6F3777B1E613}" type="pres">
      <dgm:prSet presAssocID="{7EE958D5-1870-4C9B-A689-B50F3DFC2AD0}" presName="parentText" presStyleLbl="node1" presStyleIdx="0" presStyleCnt="3">
        <dgm:presLayoutVars>
          <dgm:chMax val="0"/>
          <dgm:bulletEnabled val="1"/>
        </dgm:presLayoutVars>
      </dgm:prSet>
      <dgm:spPr/>
      <dgm:t>
        <a:bodyPr/>
        <a:lstStyle/>
        <a:p>
          <a:endParaRPr lang="en-US"/>
        </a:p>
      </dgm:t>
    </dgm:pt>
    <dgm:pt modelId="{ABCCBC69-1A17-414D-AA6B-B12494614239}" type="pres">
      <dgm:prSet presAssocID="{7EE958D5-1870-4C9B-A689-B50F3DFC2AD0}" presName="childText" presStyleLbl="revTx" presStyleIdx="0" presStyleCnt="3">
        <dgm:presLayoutVars>
          <dgm:bulletEnabled val="1"/>
        </dgm:presLayoutVars>
      </dgm:prSet>
      <dgm:spPr/>
      <dgm:t>
        <a:bodyPr/>
        <a:lstStyle/>
        <a:p>
          <a:endParaRPr lang="en-US"/>
        </a:p>
      </dgm:t>
    </dgm:pt>
    <dgm:pt modelId="{ACD1F4D3-1787-46AE-A224-8379C49987D5}" type="pres">
      <dgm:prSet presAssocID="{0E656ECC-ABBD-49F0-846D-5B3FCA0C70A7}" presName="parentText" presStyleLbl="node1" presStyleIdx="1" presStyleCnt="3">
        <dgm:presLayoutVars>
          <dgm:chMax val="0"/>
          <dgm:bulletEnabled val="1"/>
        </dgm:presLayoutVars>
      </dgm:prSet>
      <dgm:spPr/>
      <dgm:t>
        <a:bodyPr/>
        <a:lstStyle/>
        <a:p>
          <a:endParaRPr lang="en-US"/>
        </a:p>
      </dgm:t>
    </dgm:pt>
    <dgm:pt modelId="{EE285D80-704A-4C3E-90E8-4C17ECC155FF}" type="pres">
      <dgm:prSet presAssocID="{0E656ECC-ABBD-49F0-846D-5B3FCA0C70A7}" presName="childText" presStyleLbl="revTx" presStyleIdx="1" presStyleCnt="3">
        <dgm:presLayoutVars>
          <dgm:bulletEnabled val="1"/>
        </dgm:presLayoutVars>
      </dgm:prSet>
      <dgm:spPr/>
      <dgm:t>
        <a:bodyPr/>
        <a:lstStyle/>
        <a:p>
          <a:endParaRPr lang="en-US"/>
        </a:p>
      </dgm:t>
    </dgm:pt>
    <dgm:pt modelId="{D5449950-0178-4635-91F7-723BEC2917CD}" type="pres">
      <dgm:prSet presAssocID="{27B60A0E-8FFB-4365-A9C7-1C6C5B63F4B1}" presName="parentText" presStyleLbl="node1" presStyleIdx="2" presStyleCnt="3">
        <dgm:presLayoutVars>
          <dgm:chMax val="0"/>
          <dgm:bulletEnabled val="1"/>
        </dgm:presLayoutVars>
      </dgm:prSet>
      <dgm:spPr/>
      <dgm:t>
        <a:bodyPr/>
        <a:lstStyle/>
        <a:p>
          <a:endParaRPr lang="en-US"/>
        </a:p>
      </dgm:t>
    </dgm:pt>
    <dgm:pt modelId="{3F8D2FEB-2820-415F-9AA4-681B2E75209E}" type="pres">
      <dgm:prSet presAssocID="{27B60A0E-8FFB-4365-A9C7-1C6C5B63F4B1}" presName="childText" presStyleLbl="revTx" presStyleIdx="2" presStyleCnt="3">
        <dgm:presLayoutVars>
          <dgm:bulletEnabled val="1"/>
        </dgm:presLayoutVars>
      </dgm:prSet>
      <dgm:spPr/>
      <dgm:t>
        <a:bodyPr/>
        <a:lstStyle/>
        <a:p>
          <a:endParaRPr lang="en-US"/>
        </a:p>
      </dgm:t>
    </dgm:pt>
  </dgm:ptLst>
  <dgm:cxnLst>
    <dgm:cxn modelId="{149051C8-42A8-442F-A6AF-B6E78A337512}" type="presOf" srcId="{06AAAAC5-12A2-48D5-9B11-244ACE39353D}" destId="{3F8D2FEB-2820-415F-9AA4-681B2E75209E}" srcOrd="0" destOrd="0" presId="urn:microsoft.com/office/officeart/2005/8/layout/vList2"/>
    <dgm:cxn modelId="{FECE0DD8-E976-4B6E-AFF3-998675D92A76}" type="presOf" srcId="{09C4AF98-ED46-4B0E-A3E4-715884BC9FF6}" destId="{ABCCBC69-1A17-414D-AA6B-B12494614239}" srcOrd="0" destOrd="1" presId="urn:microsoft.com/office/officeart/2005/8/layout/vList2"/>
    <dgm:cxn modelId="{FA230929-A45E-4683-95EF-A2C6CA6A4C7F}" type="presOf" srcId="{5438B254-AC42-41FC-9ACB-85CD983AEC73}" destId="{ABCCBC69-1A17-414D-AA6B-B12494614239}" srcOrd="0" destOrd="0" presId="urn:microsoft.com/office/officeart/2005/8/layout/vList2"/>
    <dgm:cxn modelId="{C1CF591A-1FFA-46A6-BF05-04B447EB6FF5}" type="presOf" srcId="{B4C51DC8-F690-4F61-BBEC-CE975926B5DD}" destId="{DD476D29-7C7A-4B55-A59E-41AFC8FFB445}" srcOrd="0" destOrd="0" presId="urn:microsoft.com/office/officeart/2005/8/layout/vList2"/>
    <dgm:cxn modelId="{A18FF97C-D396-4038-8E4F-FC99DBDC33D5}" srcId="{27B60A0E-8FFB-4365-A9C7-1C6C5B63F4B1}" destId="{904B2F2D-DD52-4A85-886D-C1DAFFF5771D}" srcOrd="1" destOrd="0" parTransId="{A7919D7B-06D2-4CF9-BDA2-A0BEAB7B5AF9}" sibTransId="{CBA7BAA4-1E07-4532-BB9F-24DDA7679C9F}"/>
    <dgm:cxn modelId="{9060A717-9BFA-4B90-B832-0C9D98324063}" srcId="{B4C51DC8-F690-4F61-BBEC-CE975926B5DD}" destId="{7EE958D5-1870-4C9B-A689-B50F3DFC2AD0}" srcOrd="0" destOrd="0" parTransId="{4817A703-95D9-4D1A-896A-360BE43FC562}" sibTransId="{AA232D55-D205-4813-BFD8-23E700632425}"/>
    <dgm:cxn modelId="{C08DD1D8-4A5B-46BE-A0A9-92144BA76DF4}" type="presOf" srcId="{ABC79753-E95B-4C62-93D2-9D5CD4C56323}" destId="{3F8D2FEB-2820-415F-9AA4-681B2E75209E}" srcOrd="0" destOrd="2" presId="urn:microsoft.com/office/officeart/2005/8/layout/vList2"/>
    <dgm:cxn modelId="{1510AAB8-A302-4C25-8B8B-746E04E836C5}" srcId="{27B60A0E-8FFB-4365-A9C7-1C6C5B63F4B1}" destId="{06AAAAC5-12A2-48D5-9B11-244ACE39353D}" srcOrd="0" destOrd="0" parTransId="{C1D950F5-4F80-47EA-9961-5D8E7CB68AE4}" sibTransId="{1E75C41C-6BE7-476C-ACC8-9EAB8B7EC3D8}"/>
    <dgm:cxn modelId="{A01A76AD-0ABE-44A1-9BB6-DFA3C9D38859}" srcId="{27B60A0E-8FFB-4365-A9C7-1C6C5B63F4B1}" destId="{ABC79753-E95B-4C62-93D2-9D5CD4C56323}" srcOrd="2" destOrd="0" parTransId="{DA7CBC7E-066A-420C-82B6-3CB5C5D0FCE2}" sibTransId="{265D8360-E4CD-4A15-AE08-719F0C728E42}"/>
    <dgm:cxn modelId="{9253DC02-1549-4122-9076-081214F9F1F7}" srcId="{B4C51DC8-F690-4F61-BBEC-CE975926B5DD}" destId="{0E656ECC-ABBD-49F0-846D-5B3FCA0C70A7}" srcOrd="1" destOrd="0" parTransId="{76194E0C-A3E7-4DFE-8D77-98CCB0907E37}" sibTransId="{BDF11EB8-9BCD-4276-A75C-9ADA70188222}"/>
    <dgm:cxn modelId="{284582DF-EA15-4C97-9DDC-3954B2B63AB8}" srcId="{B4C51DC8-F690-4F61-BBEC-CE975926B5DD}" destId="{27B60A0E-8FFB-4365-A9C7-1C6C5B63F4B1}" srcOrd="2" destOrd="0" parTransId="{09B701FB-9217-4BF1-893E-485F3DA74697}" sibTransId="{21704529-7A61-4AE1-954E-28BC57AC26EF}"/>
    <dgm:cxn modelId="{23518EDF-E841-4B7A-AE1A-509DF8F7CC31}" type="presOf" srcId="{904B2F2D-DD52-4A85-886D-C1DAFFF5771D}" destId="{3F8D2FEB-2820-415F-9AA4-681B2E75209E}" srcOrd="0" destOrd="1" presId="urn:microsoft.com/office/officeart/2005/8/layout/vList2"/>
    <dgm:cxn modelId="{96FF18DE-AA55-4E4B-9731-05F46EBE837F}" type="presOf" srcId="{7EE958D5-1870-4C9B-A689-B50F3DFC2AD0}" destId="{E5009F3A-1E53-4D47-A1CA-6F3777B1E613}" srcOrd="0" destOrd="0" presId="urn:microsoft.com/office/officeart/2005/8/layout/vList2"/>
    <dgm:cxn modelId="{597E774F-03FD-4CEE-905D-7D77DF7D4E54}" type="presOf" srcId="{27B60A0E-8FFB-4365-A9C7-1C6C5B63F4B1}" destId="{D5449950-0178-4635-91F7-723BEC2917CD}" srcOrd="0" destOrd="0" presId="urn:microsoft.com/office/officeart/2005/8/layout/vList2"/>
    <dgm:cxn modelId="{525ACCFB-A63E-4575-977F-A4241FAC719E}" srcId="{7EE958D5-1870-4C9B-A689-B50F3DFC2AD0}" destId="{5438B254-AC42-41FC-9ACB-85CD983AEC73}" srcOrd="0" destOrd="0" parTransId="{C481BE29-FDFA-4CE7-8681-2A4B0022210C}" sibTransId="{07FC59EE-13D0-4F19-A667-5B8B41001FDB}"/>
    <dgm:cxn modelId="{A06EDD67-BA46-43EC-BFC6-E4A8A41E9ED7}" srcId="{0E656ECC-ABBD-49F0-846D-5B3FCA0C70A7}" destId="{511A49BC-60D4-44D9-83A2-1BFBDEFB1D7F}" srcOrd="0" destOrd="0" parTransId="{0A6775D8-8D48-4D07-9863-7421E5B2E727}" sibTransId="{A8622356-62A4-46B1-8D65-CC207F2339B3}"/>
    <dgm:cxn modelId="{BB213B86-96FD-4B0B-A7EB-C099E40D3433}" srcId="{0E656ECC-ABBD-49F0-846D-5B3FCA0C70A7}" destId="{72C777B2-D6CF-4260-A6BC-0F6B1ECD9638}" srcOrd="1" destOrd="0" parTransId="{A5EE2409-A2A2-4059-B7E7-61DD9A0E3629}" sibTransId="{B00778A4-B5E4-41C3-B47B-6BE1AF2E5BB4}"/>
    <dgm:cxn modelId="{C68C166F-A6B0-4878-B032-A979E68474F2}" srcId="{7EE958D5-1870-4C9B-A689-B50F3DFC2AD0}" destId="{09C4AF98-ED46-4B0E-A3E4-715884BC9FF6}" srcOrd="1" destOrd="0" parTransId="{A7DA9CCC-F2A4-46FB-8EC8-B07FF63C1393}" sibTransId="{E0CE4828-BD64-4AD6-B18E-DE1945665675}"/>
    <dgm:cxn modelId="{B32A5A06-C881-42E0-A74C-B1EC6EABF7A0}" type="presOf" srcId="{72C777B2-D6CF-4260-A6BC-0F6B1ECD9638}" destId="{EE285D80-704A-4C3E-90E8-4C17ECC155FF}" srcOrd="0" destOrd="1" presId="urn:microsoft.com/office/officeart/2005/8/layout/vList2"/>
    <dgm:cxn modelId="{3AF03B9C-FE7F-4D57-B86E-46B439A78929}" type="presOf" srcId="{0E656ECC-ABBD-49F0-846D-5B3FCA0C70A7}" destId="{ACD1F4D3-1787-46AE-A224-8379C49987D5}" srcOrd="0" destOrd="0" presId="urn:microsoft.com/office/officeart/2005/8/layout/vList2"/>
    <dgm:cxn modelId="{5C447937-E20C-432D-9312-62D981B20679}" type="presOf" srcId="{511A49BC-60D4-44D9-83A2-1BFBDEFB1D7F}" destId="{EE285D80-704A-4C3E-90E8-4C17ECC155FF}" srcOrd="0" destOrd="0" presId="urn:microsoft.com/office/officeart/2005/8/layout/vList2"/>
    <dgm:cxn modelId="{11FD1462-03A5-4435-89CC-258A69A33A9A}" type="presParOf" srcId="{DD476D29-7C7A-4B55-A59E-41AFC8FFB445}" destId="{E5009F3A-1E53-4D47-A1CA-6F3777B1E613}" srcOrd="0" destOrd="0" presId="urn:microsoft.com/office/officeart/2005/8/layout/vList2"/>
    <dgm:cxn modelId="{F8C03413-2C31-4C02-8944-75AF3AA2FFE2}" type="presParOf" srcId="{DD476D29-7C7A-4B55-A59E-41AFC8FFB445}" destId="{ABCCBC69-1A17-414D-AA6B-B12494614239}" srcOrd="1" destOrd="0" presId="urn:microsoft.com/office/officeart/2005/8/layout/vList2"/>
    <dgm:cxn modelId="{07F0A0A1-8394-4610-827E-B08BCD13EE79}" type="presParOf" srcId="{DD476D29-7C7A-4B55-A59E-41AFC8FFB445}" destId="{ACD1F4D3-1787-46AE-A224-8379C49987D5}" srcOrd="2" destOrd="0" presId="urn:microsoft.com/office/officeart/2005/8/layout/vList2"/>
    <dgm:cxn modelId="{9DF4E588-F899-49B7-80D8-6DC5ACE094BC}" type="presParOf" srcId="{DD476D29-7C7A-4B55-A59E-41AFC8FFB445}" destId="{EE285D80-704A-4C3E-90E8-4C17ECC155FF}" srcOrd="3" destOrd="0" presId="urn:microsoft.com/office/officeart/2005/8/layout/vList2"/>
    <dgm:cxn modelId="{6DC43837-C830-4804-843D-AFF9F4110B93}" type="presParOf" srcId="{DD476D29-7C7A-4B55-A59E-41AFC8FFB445}" destId="{D5449950-0178-4635-91F7-723BEC2917CD}" srcOrd="4" destOrd="0" presId="urn:microsoft.com/office/officeart/2005/8/layout/vList2"/>
    <dgm:cxn modelId="{FDFA574B-BDB2-4256-B8F1-08C43A7AE638}" type="presParOf" srcId="{DD476D29-7C7A-4B55-A59E-41AFC8FFB445}" destId="{3F8D2FEB-2820-415F-9AA4-681B2E75209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FC8C70-1584-4F60-AC9A-BA6337CB2177}"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101604FC-7987-4728-AB35-BE48DB3CAC4D}">
      <dgm:prSet custT="1"/>
      <dgm:spPr/>
      <dgm:t>
        <a:bodyPr/>
        <a:lstStyle/>
        <a:p>
          <a:pPr rtl="0"/>
          <a:r>
            <a:rPr lang="en-US" sz="2000" b="1" dirty="0" smtClean="0"/>
            <a:t>Social</a:t>
          </a:r>
          <a:endParaRPr lang="en-US" sz="2000" b="1" dirty="0"/>
        </a:p>
      </dgm:t>
    </dgm:pt>
    <dgm:pt modelId="{7F0E79A6-3085-4883-A3DE-3A4C444C3232}" type="parTrans" cxnId="{ECE22860-859A-462B-B1BA-379BBD586CE4}">
      <dgm:prSet/>
      <dgm:spPr/>
      <dgm:t>
        <a:bodyPr/>
        <a:lstStyle/>
        <a:p>
          <a:endParaRPr lang="en-US"/>
        </a:p>
      </dgm:t>
    </dgm:pt>
    <dgm:pt modelId="{A48ADDB2-4F7B-4C47-BD5B-063BA4A9595A}" type="sibTrans" cxnId="{ECE22860-859A-462B-B1BA-379BBD586CE4}">
      <dgm:prSet/>
      <dgm:spPr/>
      <dgm:t>
        <a:bodyPr/>
        <a:lstStyle/>
        <a:p>
          <a:endParaRPr lang="en-US"/>
        </a:p>
      </dgm:t>
    </dgm:pt>
    <dgm:pt modelId="{584D5181-67D0-426E-8E51-5034EC86DF85}">
      <dgm:prSet custT="1"/>
      <dgm:spPr/>
      <dgm:t>
        <a:bodyPr/>
        <a:lstStyle/>
        <a:p>
          <a:pPr rtl="0"/>
          <a:r>
            <a:rPr lang="en-US" sz="2000" b="1" dirty="0" smtClean="0"/>
            <a:t>Economic</a:t>
          </a:r>
          <a:endParaRPr lang="en-US" sz="2000" b="1" dirty="0"/>
        </a:p>
      </dgm:t>
    </dgm:pt>
    <dgm:pt modelId="{64E65591-17A4-4258-BC2D-10FAB3E7F658}" type="parTrans" cxnId="{6131500C-960F-42EB-B7A6-078010AEDC75}">
      <dgm:prSet/>
      <dgm:spPr/>
      <dgm:t>
        <a:bodyPr/>
        <a:lstStyle/>
        <a:p>
          <a:endParaRPr lang="en-US"/>
        </a:p>
      </dgm:t>
    </dgm:pt>
    <dgm:pt modelId="{538EE893-5487-4896-861B-FD61E4A20A90}" type="sibTrans" cxnId="{6131500C-960F-42EB-B7A6-078010AEDC75}">
      <dgm:prSet/>
      <dgm:spPr/>
      <dgm:t>
        <a:bodyPr/>
        <a:lstStyle/>
        <a:p>
          <a:endParaRPr lang="en-US"/>
        </a:p>
      </dgm:t>
    </dgm:pt>
    <dgm:pt modelId="{AA9B97F8-EB24-4627-95ED-83220094B4FE}">
      <dgm:prSet custT="1"/>
      <dgm:spPr/>
      <dgm:t>
        <a:bodyPr/>
        <a:lstStyle/>
        <a:p>
          <a:pPr rtl="0"/>
          <a:r>
            <a:rPr lang="en-US" sz="2000" b="1" dirty="0" smtClean="0"/>
            <a:t>Environmental</a:t>
          </a:r>
          <a:endParaRPr lang="en-US" sz="2000" b="1" dirty="0"/>
        </a:p>
      </dgm:t>
    </dgm:pt>
    <dgm:pt modelId="{E66236E0-EEAC-42D7-ABDD-3F84187D4127}" type="parTrans" cxnId="{3065D7AE-263B-4AB4-B5B3-DADB9B829E18}">
      <dgm:prSet/>
      <dgm:spPr/>
      <dgm:t>
        <a:bodyPr/>
        <a:lstStyle/>
        <a:p>
          <a:endParaRPr lang="en-US"/>
        </a:p>
      </dgm:t>
    </dgm:pt>
    <dgm:pt modelId="{D92563D4-B9A3-4E08-B4C6-0E8A9B25775C}" type="sibTrans" cxnId="{3065D7AE-263B-4AB4-B5B3-DADB9B829E18}">
      <dgm:prSet/>
      <dgm:spPr/>
      <dgm:t>
        <a:bodyPr/>
        <a:lstStyle/>
        <a:p>
          <a:endParaRPr lang="en-US"/>
        </a:p>
      </dgm:t>
    </dgm:pt>
    <dgm:pt modelId="{40A2556F-1CCC-4364-A2AA-0B7F5E2139ED}">
      <dgm:prSet custT="1"/>
      <dgm:spPr/>
      <dgm:t>
        <a:bodyPr/>
        <a:lstStyle/>
        <a:p>
          <a:pPr rtl="0"/>
          <a:r>
            <a:rPr lang="en-US" sz="1400" dirty="0" smtClean="0"/>
            <a:t>End poverty</a:t>
          </a:r>
          <a:endParaRPr lang="en-US" sz="1400" dirty="0"/>
        </a:p>
      </dgm:t>
    </dgm:pt>
    <dgm:pt modelId="{6F69E603-71D0-4E40-A849-5298EB764FBF}" type="parTrans" cxnId="{77600A39-755A-4486-9F23-13334BCC7A07}">
      <dgm:prSet/>
      <dgm:spPr/>
      <dgm:t>
        <a:bodyPr/>
        <a:lstStyle/>
        <a:p>
          <a:endParaRPr lang="en-US"/>
        </a:p>
      </dgm:t>
    </dgm:pt>
    <dgm:pt modelId="{BB592227-E6C9-4C9A-8229-7AEBF3914072}" type="sibTrans" cxnId="{77600A39-755A-4486-9F23-13334BCC7A07}">
      <dgm:prSet/>
      <dgm:spPr/>
      <dgm:t>
        <a:bodyPr/>
        <a:lstStyle/>
        <a:p>
          <a:endParaRPr lang="en-US"/>
        </a:p>
      </dgm:t>
    </dgm:pt>
    <dgm:pt modelId="{875EC89C-FA20-4761-8035-E9867D63CDDC}">
      <dgm:prSet custT="1"/>
      <dgm:spPr/>
      <dgm:t>
        <a:bodyPr/>
        <a:lstStyle/>
        <a:p>
          <a:pPr rtl="0"/>
          <a:r>
            <a:rPr lang="en-US" sz="1400" dirty="0" smtClean="0"/>
            <a:t>Gender equality</a:t>
          </a:r>
          <a:endParaRPr lang="en-US" sz="1400" dirty="0"/>
        </a:p>
      </dgm:t>
    </dgm:pt>
    <dgm:pt modelId="{DA35E4AD-4F1B-4F08-9489-F3849765FE21}" type="parTrans" cxnId="{E752CADE-4568-4591-B712-72731554CF4A}">
      <dgm:prSet/>
      <dgm:spPr/>
      <dgm:t>
        <a:bodyPr/>
        <a:lstStyle/>
        <a:p>
          <a:endParaRPr lang="en-US"/>
        </a:p>
      </dgm:t>
    </dgm:pt>
    <dgm:pt modelId="{8360FD12-F12E-4F30-BD22-D7EE45B429CB}" type="sibTrans" cxnId="{E752CADE-4568-4591-B712-72731554CF4A}">
      <dgm:prSet/>
      <dgm:spPr/>
      <dgm:t>
        <a:bodyPr/>
        <a:lstStyle/>
        <a:p>
          <a:endParaRPr lang="en-US"/>
        </a:p>
      </dgm:t>
    </dgm:pt>
    <dgm:pt modelId="{439E2432-9F6C-419C-92D3-47C198082897}">
      <dgm:prSet custT="1"/>
      <dgm:spPr/>
      <dgm:t>
        <a:bodyPr/>
        <a:lstStyle/>
        <a:p>
          <a:pPr rtl="0"/>
          <a:r>
            <a:rPr lang="en-US" sz="1400" dirty="0" smtClean="0"/>
            <a:t>Quality education</a:t>
          </a:r>
          <a:endParaRPr lang="en-US" sz="1400" dirty="0"/>
        </a:p>
      </dgm:t>
    </dgm:pt>
    <dgm:pt modelId="{87151D17-2970-4B2C-B823-CC38A638FF73}" type="parTrans" cxnId="{B7A3F020-DBAE-4571-A6C0-24907E2C6F03}">
      <dgm:prSet/>
      <dgm:spPr/>
      <dgm:t>
        <a:bodyPr/>
        <a:lstStyle/>
        <a:p>
          <a:endParaRPr lang="en-US"/>
        </a:p>
      </dgm:t>
    </dgm:pt>
    <dgm:pt modelId="{BD3C1DF7-6C18-4D5A-BC51-8CB70C0CA4BF}" type="sibTrans" cxnId="{B7A3F020-DBAE-4571-A6C0-24907E2C6F03}">
      <dgm:prSet/>
      <dgm:spPr/>
      <dgm:t>
        <a:bodyPr/>
        <a:lstStyle/>
        <a:p>
          <a:endParaRPr lang="en-US"/>
        </a:p>
      </dgm:t>
    </dgm:pt>
    <dgm:pt modelId="{B418C7D0-42AD-40A7-B617-D48874351C10}">
      <dgm:prSet custT="1"/>
      <dgm:spPr/>
      <dgm:t>
        <a:bodyPr/>
        <a:lstStyle/>
        <a:p>
          <a:pPr rtl="0"/>
          <a:r>
            <a:rPr lang="en-US" sz="1400" dirty="0" smtClean="0"/>
            <a:t>Healthy lives</a:t>
          </a:r>
          <a:endParaRPr lang="en-US" sz="1400" dirty="0"/>
        </a:p>
      </dgm:t>
    </dgm:pt>
    <dgm:pt modelId="{544F0889-8369-4C95-B061-53A686F4CC57}" type="parTrans" cxnId="{DB07D62F-94F1-4A3B-9DC4-F9413FB62346}">
      <dgm:prSet/>
      <dgm:spPr/>
      <dgm:t>
        <a:bodyPr/>
        <a:lstStyle/>
        <a:p>
          <a:endParaRPr lang="en-US"/>
        </a:p>
      </dgm:t>
    </dgm:pt>
    <dgm:pt modelId="{0B91B5F0-1453-4707-9F67-8ED401E724AF}" type="sibTrans" cxnId="{DB07D62F-94F1-4A3B-9DC4-F9413FB62346}">
      <dgm:prSet/>
      <dgm:spPr/>
      <dgm:t>
        <a:bodyPr/>
        <a:lstStyle/>
        <a:p>
          <a:endParaRPr lang="en-US"/>
        </a:p>
      </dgm:t>
    </dgm:pt>
    <dgm:pt modelId="{376FD380-09DA-4BF9-AA1D-496145AEA88A}">
      <dgm:prSet custT="1"/>
      <dgm:spPr/>
      <dgm:t>
        <a:bodyPr/>
        <a:lstStyle/>
        <a:p>
          <a:pPr rtl="0"/>
          <a:r>
            <a:rPr lang="en-US" sz="1400" dirty="0" smtClean="0"/>
            <a:t>Food security and good nutrition</a:t>
          </a:r>
          <a:endParaRPr lang="en-US" sz="1400" dirty="0"/>
        </a:p>
      </dgm:t>
    </dgm:pt>
    <dgm:pt modelId="{A9705F93-B879-4666-B7A0-96BC7492D6F1}" type="parTrans" cxnId="{DA3C35EC-E9B6-4932-96EA-5BAF6BC120A0}">
      <dgm:prSet/>
      <dgm:spPr/>
      <dgm:t>
        <a:bodyPr/>
        <a:lstStyle/>
        <a:p>
          <a:endParaRPr lang="en-US"/>
        </a:p>
      </dgm:t>
    </dgm:pt>
    <dgm:pt modelId="{7B27EB88-A1D2-4259-982B-2C3D3A9701C8}" type="sibTrans" cxnId="{DA3C35EC-E9B6-4932-96EA-5BAF6BC120A0}">
      <dgm:prSet/>
      <dgm:spPr/>
      <dgm:t>
        <a:bodyPr/>
        <a:lstStyle/>
        <a:p>
          <a:endParaRPr lang="en-US"/>
        </a:p>
      </dgm:t>
    </dgm:pt>
    <dgm:pt modelId="{004FB43A-2DD0-4052-8C98-7C4F45AF0C24}">
      <dgm:prSet custT="1"/>
      <dgm:spPr/>
      <dgm:t>
        <a:bodyPr/>
        <a:lstStyle/>
        <a:p>
          <a:pPr rtl="0"/>
          <a:r>
            <a:rPr lang="en-US" sz="1400" dirty="0" smtClean="0"/>
            <a:t>Universal access to water, sanitation</a:t>
          </a:r>
          <a:endParaRPr lang="en-US" sz="1400" dirty="0"/>
        </a:p>
      </dgm:t>
    </dgm:pt>
    <dgm:pt modelId="{1C053850-E3FB-455D-8791-409EB2371AFF}" type="parTrans" cxnId="{4335ACB3-D9F0-4574-A332-615D9BFECAD1}">
      <dgm:prSet/>
      <dgm:spPr/>
      <dgm:t>
        <a:bodyPr/>
        <a:lstStyle/>
        <a:p>
          <a:endParaRPr lang="en-US"/>
        </a:p>
      </dgm:t>
    </dgm:pt>
    <dgm:pt modelId="{1E574430-E2D0-4B38-853A-CA06A43D938E}" type="sibTrans" cxnId="{4335ACB3-D9F0-4574-A332-615D9BFECAD1}">
      <dgm:prSet/>
      <dgm:spPr/>
      <dgm:t>
        <a:bodyPr/>
        <a:lstStyle/>
        <a:p>
          <a:endParaRPr lang="en-US"/>
        </a:p>
      </dgm:t>
    </dgm:pt>
    <dgm:pt modelId="{1DAC37F4-C041-4021-9C6F-620060061396}">
      <dgm:prSet custT="1"/>
      <dgm:spPr/>
      <dgm:t>
        <a:bodyPr/>
        <a:lstStyle/>
        <a:p>
          <a:pPr rtl="0"/>
          <a:r>
            <a:rPr lang="en-US" sz="1400" dirty="0" smtClean="0"/>
            <a:t>Sustainable energy</a:t>
          </a:r>
        </a:p>
      </dgm:t>
    </dgm:pt>
    <dgm:pt modelId="{5BCCBCF7-F045-48CC-B6FA-68E262562CBF}" type="parTrans" cxnId="{7F5632FF-3360-4807-A5E6-9288ED6854A9}">
      <dgm:prSet/>
      <dgm:spPr/>
      <dgm:t>
        <a:bodyPr/>
        <a:lstStyle/>
        <a:p>
          <a:endParaRPr lang="en-US"/>
        </a:p>
      </dgm:t>
    </dgm:pt>
    <dgm:pt modelId="{49D21500-55DD-435F-8BA8-C61290DA80B4}" type="sibTrans" cxnId="{7F5632FF-3360-4807-A5E6-9288ED6854A9}">
      <dgm:prSet/>
      <dgm:spPr/>
      <dgm:t>
        <a:bodyPr/>
        <a:lstStyle/>
        <a:p>
          <a:endParaRPr lang="en-US"/>
        </a:p>
      </dgm:t>
    </dgm:pt>
    <dgm:pt modelId="{6A5C4E16-2C6A-49A8-8E0A-AFD4C37EBE04}">
      <dgm:prSet custT="1"/>
      <dgm:spPr/>
      <dgm:t>
        <a:bodyPr/>
        <a:lstStyle/>
        <a:p>
          <a:pPr rtl="0"/>
          <a:r>
            <a:rPr lang="en-US" sz="1400" dirty="0" smtClean="0"/>
            <a:t>Jobs, sustainable livelihood and equitable growth</a:t>
          </a:r>
          <a:endParaRPr lang="en-US" sz="1400" dirty="0"/>
        </a:p>
      </dgm:t>
    </dgm:pt>
    <dgm:pt modelId="{2DFA4438-3583-404E-AF30-37A47354F302}" type="parTrans" cxnId="{AE9FE73F-333F-476F-925B-2DDF6C1D1487}">
      <dgm:prSet/>
      <dgm:spPr/>
      <dgm:t>
        <a:bodyPr/>
        <a:lstStyle/>
        <a:p>
          <a:endParaRPr lang="en-US"/>
        </a:p>
      </dgm:t>
    </dgm:pt>
    <dgm:pt modelId="{8C2B2CBF-4101-42B2-B192-5EC585DD5A73}" type="sibTrans" cxnId="{AE9FE73F-333F-476F-925B-2DDF6C1D1487}">
      <dgm:prSet/>
      <dgm:spPr/>
      <dgm:t>
        <a:bodyPr/>
        <a:lstStyle/>
        <a:p>
          <a:endParaRPr lang="en-US"/>
        </a:p>
      </dgm:t>
    </dgm:pt>
    <dgm:pt modelId="{B39B30E5-5406-4BD3-9146-4BE6BC263488}">
      <dgm:prSet custT="1"/>
      <dgm:spPr/>
      <dgm:t>
        <a:bodyPr/>
        <a:lstStyle/>
        <a:p>
          <a:pPr rtl="0"/>
          <a:r>
            <a:rPr lang="en-US" sz="2000" b="1" dirty="0" smtClean="0"/>
            <a:t>Peace and security</a:t>
          </a:r>
        </a:p>
      </dgm:t>
    </dgm:pt>
    <dgm:pt modelId="{DD40BBE9-6EBA-48D7-9548-AD1CB7188D9A}" type="parTrans" cxnId="{39D9F8A5-7953-4C81-97C6-D682C782E802}">
      <dgm:prSet/>
      <dgm:spPr/>
      <dgm:t>
        <a:bodyPr/>
        <a:lstStyle/>
        <a:p>
          <a:endParaRPr lang="en-US"/>
        </a:p>
      </dgm:t>
    </dgm:pt>
    <dgm:pt modelId="{CC0FAC6D-AAEB-4E97-A8BA-09E58C1038B7}" type="sibTrans" cxnId="{39D9F8A5-7953-4C81-97C6-D682C782E802}">
      <dgm:prSet/>
      <dgm:spPr/>
      <dgm:t>
        <a:bodyPr/>
        <a:lstStyle/>
        <a:p>
          <a:endParaRPr lang="en-US"/>
        </a:p>
      </dgm:t>
    </dgm:pt>
    <dgm:pt modelId="{93F047F8-8130-4497-BDA5-B169E4D13102}">
      <dgm:prSet custT="1"/>
      <dgm:spPr/>
      <dgm:t>
        <a:bodyPr/>
        <a:lstStyle/>
        <a:p>
          <a:pPr rtl="0"/>
          <a:r>
            <a:rPr lang="en-US" sz="1400" dirty="0" smtClean="0"/>
            <a:t>Ensure stable and peaceful societies</a:t>
          </a:r>
        </a:p>
        <a:p>
          <a:pPr rtl="0"/>
          <a:endParaRPr lang="en-US" sz="1400" dirty="0" smtClean="0"/>
        </a:p>
      </dgm:t>
    </dgm:pt>
    <dgm:pt modelId="{FA082964-98FD-4D2E-B2A1-E7532B810082}" type="parTrans" cxnId="{F9D5D3A5-3074-458C-AE9A-97317802AD86}">
      <dgm:prSet/>
      <dgm:spPr/>
      <dgm:t>
        <a:bodyPr/>
        <a:lstStyle/>
        <a:p>
          <a:endParaRPr lang="en-US"/>
        </a:p>
      </dgm:t>
    </dgm:pt>
    <dgm:pt modelId="{9AF9CB06-E4A2-4280-9D41-7942B1F9DC17}" type="sibTrans" cxnId="{F9D5D3A5-3074-458C-AE9A-97317802AD86}">
      <dgm:prSet/>
      <dgm:spPr/>
      <dgm:t>
        <a:bodyPr/>
        <a:lstStyle/>
        <a:p>
          <a:endParaRPr lang="en-US"/>
        </a:p>
      </dgm:t>
    </dgm:pt>
    <dgm:pt modelId="{2933FD5B-4435-4A16-A727-2B670AC7CAA4}">
      <dgm:prSet custT="1"/>
      <dgm:spPr/>
      <dgm:t>
        <a:bodyPr/>
        <a:lstStyle/>
        <a:p>
          <a:pPr rtl="0"/>
          <a:r>
            <a:rPr lang="en-US" sz="1400" dirty="0" smtClean="0"/>
            <a:t>Manage natural resources sustainably</a:t>
          </a:r>
        </a:p>
      </dgm:t>
    </dgm:pt>
    <dgm:pt modelId="{F74CCA6E-52C8-4E31-B56D-D05E6E7E3BA9}" type="parTrans" cxnId="{2A1396AF-39D2-4771-8217-A0C1260D7B38}">
      <dgm:prSet/>
      <dgm:spPr/>
      <dgm:t>
        <a:bodyPr/>
        <a:lstStyle/>
        <a:p>
          <a:endParaRPr lang="en-US"/>
        </a:p>
      </dgm:t>
    </dgm:pt>
    <dgm:pt modelId="{3D2CCD02-F5E7-4691-9F9F-531879042059}" type="sibTrans" cxnId="{2A1396AF-39D2-4771-8217-A0C1260D7B38}">
      <dgm:prSet/>
      <dgm:spPr/>
      <dgm:t>
        <a:bodyPr/>
        <a:lstStyle/>
        <a:p>
          <a:endParaRPr lang="en-US"/>
        </a:p>
      </dgm:t>
    </dgm:pt>
    <dgm:pt modelId="{AAC27CCA-AAED-4782-A9E5-15E10AFDD204}">
      <dgm:prSet custT="1"/>
      <dgm:spPr/>
      <dgm:t>
        <a:bodyPr/>
        <a:lstStyle/>
        <a:p>
          <a:pPr rtl="0"/>
          <a:r>
            <a:rPr lang="en-US" sz="1400" dirty="0" smtClean="0"/>
            <a:t>Create a global enabling environment and catalyze long-term finance</a:t>
          </a:r>
          <a:endParaRPr lang="en-US" sz="1400" dirty="0"/>
        </a:p>
      </dgm:t>
    </dgm:pt>
    <dgm:pt modelId="{7BAD3510-428D-4002-8BCA-004BFF04E46B}" type="parTrans" cxnId="{9EF6BF4B-23C2-4616-AAA4-1CAEB536E109}">
      <dgm:prSet/>
      <dgm:spPr/>
      <dgm:t>
        <a:bodyPr/>
        <a:lstStyle/>
        <a:p>
          <a:endParaRPr lang="en-US"/>
        </a:p>
      </dgm:t>
    </dgm:pt>
    <dgm:pt modelId="{B68902DC-FAED-4A8B-BEA5-2415F7ED92D8}" type="sibTrans" cxnId="{9EF6BF4B-23C2-4616-AAA4-1CAEB536E109}">
      <dgm:prSet/>
      <dgm:spPr/>
      <dgm:t>
        <a:bodyPr/>
        <a:lstStyle/>
        <a:p>
          <a:endParaRPr lang="en-US"/>
        </a:p>
      </dgm:t>
    </dgm:pt>
    <dgm:pt modelId="{DF342F27-0DAA-4035-8475-113EF73937CE}" type="pres">
      <dgm:prSet presAssocID="{49FC8C70-1584-4F60-AC9A-BA6337CB2177}" presName="linearFlow" presStyleCnt="0">
        <dgm:presLayoutVars>
          <dgm:dir/>
          <dgm:animLvl val="lvl"/>
          <dgm:resizeHandles/>
        </dgm:presLayoutVars>
      </dgm:prSet>
      <dgm:spPr/>
      <dgm:t>
        <a:bodyPr/>
        <a:lstStyle/>
        <a:p>
          <a:endParaRPr lang="en-US"/>
        </a:p>
      </dgm:t>
    </dgm:pt>
    <dgm:pt modelId="{3A37297B-E0D8-417C-9CD3-70A0D194B662}" type="pres">
      <dgm:prSet presAssocID="{101604FC-7987-4728-AB35-BE48DB3CAC4D}" presName="compositeNode" presStyleCnt="0">
        <dgm:presLayoutVars>
          <dgm:bulletEnabled val="1"/>
        </dgm:presLayoutVars>
      </dgm:prSet>
      <dgm:spPr/>
    </dgm:pt>
    <dgm:pt modelId="{A0707AEF-7094-4BAA-B49D-F14ADD421031}" type="pres">
      <dgm:prSet presAssocID="{101604FC-7987-4728-AB35-BE48DB3CAC4D}" presName="imag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2C140ED2-759A-4C89-89A6-B2F259EB5AA7}" type="pres">
      <dgm:prSet presAssocID="{101604FC-7987-4728-AB35-BE48DB3CAC4D}" presName="childNode" presStyleLbl="node1" presStyleIdx="0" presStyleCnt="4">
        <dgm:presLayoutVars>
          <dgm:bulletEnabled val="1"/>
        </dgm:presLayoutVars>
      </dgm:prSet>
      <dgm:spPr/>
      <dgm:t>
        <a:bodyPr/>
        <a:lstStyle/>
        <a:p>
          <a:endParaRPr lang="en-US"/>
        </a:p>
      </dgm:t>
    </dgm:pt>
    <dgm:pt modelId="{822820C4-7AF7-4EA3-9323-BD6D4897DEF2}" type="pres">
      <dgm:prSet presAssocID="{101604FC-7987-4728-AB35-BE48DB3CAC4D}" presName="parentNode" presStyleLbl="revTx" presStyleIdx="0" presStyleCnt="4">
        <dgm:presLayoutVars>
          <dgm:chMax val="0"/>
          <dgm:bulletEnabled val="1"/>
        </dgm:presLayoutVars>
      </dgm:prSet>
      <dgm:spPr/>
      <dgm:t>
        <a:bodyPr/>
        <a:lstStyle/>
        <a:p>
          <a:endParaRPr lang="en-US"/>
        </a:p>
      </dgm:t>
    </dgm:pt>
    <dgm:pt modelId="{4762FEAE-5ECA-441E-9A00-977FAA40422C}" type="pres">
      <dgm:prSet presAssocID="{A48ADDB2-4F7B-4C47-BD5B-063BA4A9595A}" presName="sibTrans" presStyleCnt="0"/>
      <dgm:spPr/>
    </dgm:pt>
    <dgm:pt modelId="{9B485B89-D5C0-4C8F-9586-F7593AD7E8FC}" type="pres">
      <dgm:prSet presAssocID="{584D5181-67D0-426E-8E51-5034EC86DF85}" presName="compositeNode" presStyleCnt="0">
        <dgm:presLayoutVars>
          <dgm:bulletEnabled val="1"/>
        </dgm:presLayoutVars>
      </dgm:prSet>
      <dgm:spPr/>
    </dgm:pt>
    <dgm:pt modelId="{F9A1EB34-5D66-4ED0-BA96-34F66ADDC8B7}" type="pres">
      <dgm:prSet presAssocID="{584D5181-67D0-426E-8E51-5034EC86DF85}" presName="image" presStyleLbl="fgImgPlace1" presStyleIdx="1" presStyleCnt="4"/>
      <dgm:spPr>
        <a:blipFill rotWithShape="1">
          <a:blip xmlns:r="http://schemas.openxmlformats.org/officeDocument/2006/relationships" r:embed="rId2"/>
          <a:stretch>
            <a:fillRect/>
          </a:stretch>
        </a:blipFill>
      </dgm:spPr>
    </dgm:pt>
    <dgm:pt modelId="{2E3ED7CA-6BD9-42C5-95F8-488563F82334}" type="pres">
      <dgm:prSet presAssocID="{584D5181-67D0-426E-8E51-5034EC86DF85}" presName="childNode" presStyleLbl="node1" presStyleIdx="1" presStyleCnt="4">
        <dgm:presLayoutVars>
          <dgm:bulletEnabled val="1"/>
        </dgm:presLayoutVars>
      </dgm:prSet>
      <dgm:spPr/>
      <dgm:t>
        <a:bodyPr/>
        <a:lstStyle/>
        <a:p>
          <a:endParaRPr lang="en-US"/>
        </a:p>
      </dgm:t>
    </dgm:pt>
    <dgm:pt modelId="{593666C9-D2A7-4248-9EF4-4160797B747E}" type="pres">
      <dgm:prSet presAssocID="{584D5181-67D0-426E-8E51-5034EC86DF85}" presName="parentNode" presStyleLbl="revTx" presStyleIdx="1" presStyleCnt="4">
        <dgm:presLayoutVars>
          <dgm:chMax val="0"/>
          <dgm:bulletEnabled val="1"/>
        </dgm:presLayoutVars>
      </dgm:prSet>
      <dgm:spPr/>
      <dgm:t>
        <a:bodyPr/>
        <a:lstStyle/>
        <a:p>
          <a:endParaRPr lang="en-US"/>
        </a:p>
      </dgm:t>
    </dgm:pt>
    <dgm:pt modelId="{A64E8B5F-3D8E-49F9-89E6-24FD158562AA}" type="pres">
      <dgm:prSet presAssocID="{538EE893-5487-4896-861B-FD61E4A20A90}" presName="sibTrans" presStyleCnt="0"/>
      <dgm:spPr/>
    </dgm:pt>
    <dgm:pt modelId="{76C68AF8-C7A4-4E79-B40B-8CC657E4020D}" type="pres">
      <dgm:prSet presAssocID="{AA9B97F8-EB24-4627-95ED-83220094B4FE}" presName="compositeNode" presStyleCnt="0">
        <dgm:presLayoutVars>
          <dgm:bulletEnabled val="1"/>
        </dgm:presLayoutVars>
      </dgm:prSet>
      <dgm:spPr/>
    </dgm:pt>
    <dgm:pt modelId="{8A427251-9E0F-496D-BA22-5ABA1F2727C5}" type="pres">
      <dgm:prSet presAssocID="{AA9B97F8-EB24-4627-95ED-83220094B4FE}" presName="image" presStyleLbl="fgImgPlace1" presStyleIdx="2" presStyleCnt="4"/>
      <dgm:spPr>
        <a:blipFill rotWithShape="1">
          <a:blip xmlns:r="http://schemas.openxmlformats.org/officeDocument/2006/relationships" r:embed="rId3"/>
          <a:stretch>
            <a:fillRect/>
          </a:stretch>
        </a:blipFill>
      </dgm:spPr>
    </dgm:pt>
    <dgm:pt modelId="{41426D24-B9FC-4ACE-A1B5-BF3F0CDD2E15}" type="pres">
      <dgm:prSet presAssocID="{AA9B97F8-EB24-4627-95ED-83220094B4FE}" presName="childNode" presStyleLbl="node1" presStyleIdx="2" presStyleCnt="4">
        <dgm:presLayoutVars>
          <dgm:bulletEnabled val="1"/>
        </dgm:presLayoutVars>
      </dgm:prSet>
      <dgm:spPr/>
      <dgm:t>
        <a:bodyPr/>
        <a:lstStyle/>
        <a:p>
          <a:endParaRPr lang="en-US"/>
        </a:p>
      </dgm:t>
    </dgm:pt>
    <dgm:pt modelId="{FCF08CC1-E455-46E0-991C-3830A8873899}" type="pres">
      <dgm:prSet presAssocID="{AA9B97F8-EB24-4627-95ED-83220094B4FE}" presName="parentNode" presStyleLbl="revTx" presStyleIdx="2" presStyleCnt="4">
        <dgm:presLayoutVars>
          <dgm:chMax val="0"/>
          <dgm:bulletEnabled val="1"/>
        </dgm:presLayoutVars>
      </dgm:prSet>
      <dgm:spPr/>
      <dgm:t>
        <a:bodyPr/>
        <a:lstStyle/>
        <a:p>
          <a:endParaRPr lang="en-US"/>
        </a:p>
      </dgm:t>
    </dgm:pt>
    <dgm:pt modelId="{6D252BBD-47EF-4A35-BC9C-C50C1A39E72C}" type="pres">
      <dgm:prSet presAssocID="{D92563D4-B9A3-4E08-B4C6-0E8A9B25775C}" presName="sibTrans" presStyleCnt="0"/>
      <dgm:spPr/>
    </dgm:pt>
    <dgm:pt modelId="{1C76AEC3-BE81-4464-8743-FCC2BEE9EC5E}" type="pres">
      <dgm:prSet presAssocID="{B39B30E5-5406-4BD3-9146-4BE6BC263488}" presName="compositeNode" presStyleCnt="0">
        <dgm:presLayoutVars>
          <dgm:bulletEnabled val="1"/>
        </dgm:presLayoutVars>
      </dgm:prSet>
      <dgm:spPr/>
    </dgm:pt>
    <dgm:pt modelId="{4C948D17-76E9-4788-B105-C4D40F1D8B9E}" type="pres">
      <dgm:prSet presAssocID="{B39B30E5-5406-4BD3-9146-4BE6BC263488}" presName="image" presStyleLbl="fgImgPlace1" presStyleIdx="3" presStyleCnt="4"/>
      <dgm:spPr>
        <a:blipFill rotWithShape="1">
          <a:blip xmlns:r="http://schemas.openxmlformats.org/officeDocument/2006/relationships" r:embed="rId4"/>
          <a:stretch>
            <a:fillRect/>
          </a:stretch>
        </a:blipFill>
      </dgm:spPr>
    </dgm:pt>
    <dgm:pt modelId="{6A1DE446-FCD0-4157-A25F-B1F9C4384A0F}" type="pres">
      <dgm:prSet presAssocID="{B39B30E5-5406-4BD3-9146-4BE6BC263488}" presName="childNode" presStyleLbl="node1" presStyleIdx="3" presStyleCnt="4">
        <dgm:presLayoutVars>
          <dgm:bulletEnabled val="1"/>
        </dgm:presLayoutVars>
      </dgm:prSet>
      <dgm:spPr/>
      <dgm:t>
        <a:bodyPr/>
        <a:lstStyle/>
        <a:p>
          <a:endParaRPr lang="en-US"/>
        </a:p>
      </dgm:t>
    </dgm:pt>
    <dgm:pt modelId="{28403469-22E4-4EDD-A95D-CAC56B659746}" type="pres">
      <dgm:prSet presAssocID="{B39B30E5-5406-4BD3-9146-4BE6BC263488}" presName="parentNode" presStyleLbl="revTx" presStyleIdx="3" presStyleCnt="4">
        <dgm:presLayoutVars>
          <dgm:chMax val="0"/>
          <dgm:bulletEnabled val="1"/>
        </dgm:presLayoutVars>
      </dgm:prSet>
      <dgm:spPr/>
      <dgm:t>
        <a:bodyPr/>
        <a:lstStyle/>
        <a:p>
          <a:endParaRPr lang="en-US"/>
        </a:p>
      </dgm:t>
    </dgm:pt>
  </dgm:ptLst>
  <dgm:cxnLst>
    <dgm:cxn modelId="{5756B8CD-1C95-4870-B6E6-7BA8237B9EAD}" type="presOf" srcId="{AAC27CCA-AAED-4782-A9E5-15E10AFDD204}" destId="{2E3ED7CA-6BD9-42C5-95F8-488563F82334}" srcOrd="0" destOrd="1" presId="urn:microsoft.com/office/officeart/2005/8/layout/hList2"/>
    <dgm:cxn modelId="{DA3C35EC-E9B6-4932-96EA-5BAF6BC120A0}" srcId="{101604FC-7987-4728-AB35-BE48DB3CAC4D}" destId="{376FD380-09DA-4BF9-AA1D-496145AEA88A}" srcOrd="4" destOrd="0" parTransId="{A9705F93-B879-4666-B7A0-96BC7492D6F1}" sibTransId="{7B27EB88-A1D2-4259-982B-2C3D3A9701C8}"/>
    <dgm:cxn modelId="{625BA7D9-355F-4023-987A-D7747915B181}" type="presOf" srcId="{101604FC-7987-4728-AB35-BE48DB3CAC4D}" destId="{822820C4-7AF7-4EA3-9323-BD6D4897DEF2}" srcOrd="0" destOrd="0" presId="urn:microsoft.com/office/officeart/2005/8/layout/hList2"/>
    <dgm:cxn modelId="{27912E5A-A45F-4A44-9953-54D964F4B725}" type="presOf" srcId="{439E2432-9F6C-419C-92D3-47C198082897}" destId="{2C140ED2-759A-4C89-89A6-B2F259EB5AA7}" srcOrd="0" destOrd="2" presId="urn:microsoft.com/office/officeart/2005/8/layout/hList2"/>
    <dgm:cxn modelId="{77600A39-755A-4486-9F23-13334BCC7A07}" srcId="{101604FC-7987-4728-AB35-BE48DB3CAC4D}" destId="{40A2556F-1CCC-4364-A2AA-0B7F5E2139ED}" srcOrd="0" destOrd="0" parTransId="{6F69E603-71D0-4E40-A849-5298EB764FBF}" sibTransId="{BB592227-E6C9-4C9A-8229-7AEBF3914072}"/>
    <dgm:cxn modelId="{D260D4DF-BD3B-48FD-9500-402BE94E463B}" type="presOf" srcId="{6A5C4E16-2C6A-49A8-8E0A-AFD4C37EBE04}" destId="{2E3ED7CA-6BD9-42C5-95F8-488563F82334}" srcOrd="0" destOrd="0" presId="urn:microsoft.com/office/officeart/2005/8/layout/hList2"/>
    <dgm:cxn modelId="{3065D7AE-263B-4AB4-B5B3-DADB9B829E18}" srcId="{49FC8C70-1584-4F60-AC9A-BA6337CB2177}" destId="{AA9B97F8-EB24-4627-95ED-83220094B4FE}" srcOrd="2" destOrd="0" parTransId="{E66236E0-EEAC-42D7-ABDD-3F84187D4127}" sibTransId="{D92563D4-B9A3-4E08-B4C6-0E8A9B25775C}"/>
    <dgm:cxn modelId="{B7A3F020-DBAE-4571-A6C0-24907E2C6F03}" srcId="{101604FC-7987-4728-AB35-BE48DB3CAC4D}" destId="{439E2432-9F6C-419C-92D3-47C198082897}" srcOrd="2" destOrd="0" parTransId="{87151D17-2970-4B2C-B823-CC38A638FF73}" sibTransId="{BD3C1DF7-6C18-4D5A-BC51-8CB70C0CA4BF}"/>
    <dgm:cxn modelId="{9EF6BF4B-23C2-4616-AAA4-1CAEB536E109}" srcId="{584D5181-67D0-426E-8E51-5034EC86DF85}" destId="{AAC27CCA-AAED-4782-A9E5-15E10AFDD204}" srcOrd="1" destOrd="0" parTransId="{7BAD3510-428D-4002-8BCA-004BFF04E46B}" sibTransId="{B68902DC-FAED-4A8B-BEA5-2415F7ED92D8}"/>
    <dgm:cxn modelId="{39D9F8A5-7953-4C81-97C6-D682C782E802}" srcId="{49FC8C70-1584-4F60-AC9A-BA6337CB2177}" destId="{B39B30E5-5406-4BD3-9146-4BE6BC263488}" srcOrd="3" destOrd="0" parTransId="{DD40BBE9-6EBA-48D7-9548-AD1CB7188D9A}" sibTransId="{CC0FAC6D-AAEB-4E97-A8BA-09E58C1038B7}"/>
    <dgm:cxn modelId="{7F5632FF-3360-4807-A5E6-9288ED6854A9}" srcId="{AA9B97F8-EB24-4627-95ED-83220094B4FE}" destId="{1DAC37F4-C041-4021-9C6F-620060061396}" srcOrd="1" destOrd="0" parTransId="{5BCCBCF7-F045-48CC-B6FA-68E262562CBF}" sibTransId="{49D21500-55DD-435F-8BA8-C61290DA80B4}"/>
    <dgm:cxn modelId="{34B23DA9-6812-4DF5-9412-C808331E2A3C}" type="presOf" srcId="{B418C7D0-42AD-40A7-B617-D48874351C10}" destId="{2C140ED2-759A-4C89-89A6-B2F259EB5AA7}" srcOrd="0" destOrd="3" presId="urn:microsoft.com/office/officeart/2005/8/layout/hList2"/>
    <dgm:cxn modelId="{D806B7C9-7B95-40FE-84DB-A01D411249B0}" type="presOf" srcId="{93F047F8-8130-4497-BDA5-B169E4D13102}" destId="{6A1DE446-FCD0-4157-A25F-B1F9C4384A0F}" srcOrd="0" destOrd="0" presId="urn:microsoft.com/office/officeart/2005/8/layout/hList2"/>
    <dgm:cxn modelId="{2A1396AF-39D2-4771-8217-A0C1260D7B38}" srcId="{AA9B97F8-EB24-4627-95ED-83220094B4FE}" destId="{2933FD5B-4435-4A16-A727-2B670AC7CAA4}" srcOrd="2" destOrd="0" parTransId="{F74CCA6E-52C8-4E31-B56D-D05E6E7E3BA9}" sibTransId="{3D2CCD02-F5E7-4691-9F9F-531879042059}"/>
    <dgm:cxn modelId="{A26E47F5-0B73-4E62-A768-C4E1C79DCA2C}" type="presOf" srcId="{1DAC37F4-C041-4021-9C6F-620060061396}" destId="{41426D24-B9FC-4ACE-A1B5-BF3F0CDD2E15}" srcOrd="0" destOrd="1" presId="urn:microsoft.com/office/officeart/2005/8/layout/hList2"/>
    <dgm:cxn modelId="{DB07D62F-94F1-4A3B-9DC4-F9413FB62346}" srcId="{101604FC-7987-4728-AB35-BE48DB3CAC4D}" destId="{B418C7D0-42AD-40A7-B617-D48874351C10}" srcOrd="3" destOrd="0" parTransId="{544F0889-8369-4C95-B061-53A686F4CC57}" sibTransId="{0B91B5F0-1453-4707-9F67-8ED401E724AF}"/>
    <dgm:cxn modelId="{F9D5D3A5-3074-458C-AE9A-97317802AD86}" srcId="{B39B30E5-5406-4BD3-9146-4BE6BC263488}" destId="{93F047F8-8130-4497-BDA5-B169E4D13102}" srcOrd="0" destOrd="0" parTransId="{FA082964-98FD-4D2E-B2A1-E7532B810082}" sibTransId="{9AF9CB06-E4A2-4280-9D41-7942B1F9DC17}"/>
    <dgm:cxn modelId="{E08B847A-10B2-42BC-8115-451996A52719}" type="presOf" srcId="{40A2556F-1CCC-4364-A2AA-0B7F5E2139ED}" destId="{2C140ED2-759A-4C89-89A6-B2F259EB5AA7}" srcOrd="0" destOrd="0" presId="urn:microsoft.com/office/officeart/2005/8/layout/hList2"/>
    <dgm:cxn modelId="{64C83328-C7C6-49E3-8F97-43F4C2841C68}" type="presOf" srcId="{B39B30E5-5406-4BD3-9146-4BE6BC263488}" destId="{28403469-22E4-4EDD-A95D-CAC56B659746}" srcOrd="0" destOrd="0" presId="urn:microsoft.com/office/officeart/2005/8/layout/hList2"/>
    <dgm:cxn modelId="{E752CADE-4568-4591-B712-72731554CF4A}" srcId="{101604FC-7987-4728-AB35-BE48DB3CAC4D}" destId="{875EC89C-FA20-4761-8035-E9867D63CDDC}" srcOrd="1" destOrd="0" parTransId="{DA35E4AD-4F1B-4F08-9489-F3849765FE21}" sibTransId="{8360FD12-F12E-4F30-BD22-D7EE45B429CB}"/>
    <dgm:cxn modelId="{AE9FE73F-333F-476F-925B-2DDF6C1D1487}" srcId="{584D5181-67D0-426E-8E51-5034EC86DF85}" destId="{6A5C4E16-2C6A-49A8-8E0A-AFD4C37EBE04}" srcOrd="0" destOrd="0" parTransId="{2DFA4438-3583-404E-AF30-37A47354F302}" sibTransId="{8C2B2CBF-4101-42B2-B192-5EC585DD5A73}"/>
    <dgm:cxn modelId="{4335ACB3-D9F0-4574-A332-615D9BFECAD1}" srcId="{AA9B97F8-EB24-4627-95ED-83220094B4FE}" destId="{004FB43A-2DD0-4052-8C98-7C4F45AF0C24}" srcOrd="0" destOrd="0" parTransId="{1C053850-E3FB-455D-8791-409EB2371AFF}" sibTransId="{1E574430-E2D0-4B38-853A-CA06A43D938E}"/>
    <dgm:cxn modelId="{5D115FFD-9A40-458B-82D6-FF8425CC6A69}" type="presOf" srcId="{004FB43A-2DD0-4052-8C98-7C4F45AF0C24}" destId="{41426D24-B9FC-4ACE-A1B5-BF3F0CDD2E15}" srcOrd="0" destOrd="0" presId="urn:microsoft.com/office/officeart/2005/8/layout/hList2"/>
    <dgm:cxn modelId="{C3FA2260-AE89-41C6-BFB0-7945BA787CDA}" type="presOf" srcId="{49FC8C70-1584-4F60-AC9A-BA6337CB2177}" destId="{DF342F27-0DAA-4035-8475-113EF73937CE}" srcOrd="0" destOrd="0" presId="urn:microsoft.com/office/officeart/2005/8/layout/hList2"/>
    <dgm:cxn modelId="{F825A22B-2E49-47CB-8265-0E4457C7BDCA}" type="presOf" srcId="{584D5181-67D0-426E-8E51-5034EC86DF85}" destId="{593666C9-D2A7-4248-9EF4-4160797B747E}" srcOrd="0" destOrd="0" presId="urn:microsoft.com/office/officeart/2005/8/layout/hList2"/>
    <dgm:cxn modelId="{DB6FDF9F-D54F-4A15-8147-1FE9CD459AD8}" type="presOf" srcId="{376FD380-09DA-4BF9-AA1D-496145AEA88A}" destId="{2C140ED2-759A-4C89-89A6-B2F259EB5AA7}" srcOrd="0" destOrd="4" presId="urn:microsoft.com/office/officeart/2005/8/layout/hList2"/>
    <dgm:cxn modelId="{ECE22860-859A-462B-B1BA-379BBD586CE4}" srcId="{49FC8C70-1584-4F60-AC9A-BA6337CB2177}" destId="{101604FC-7987-4728-AB35-BE48DB3CAC4D}" srcOrd="0" destOrd="0" parTransId="{7F0E79A6-3085-4883-A3DE-3A4C444C3232}" sibTransId="{A48ADDB2-4F7B-4C47-BD5B-063BA4A9595A}"/>
    <dgm:cxn modelId="{461A6023-B31F-4E8E-BBC3-C4D4CA61B0B8}" type="presOf" srcId="{2933FD5B-4435-4A16-A727-2B670AC7CAA4}" destId="{41426D24-B9FC-4ACE-A1B5-BF3F0CDD2E15}" srcOrd="0" destOrd="2" presId="urn:microsoft.com/office/officeart/2005/8/layout/hList2"/>
    <dgm:cxn modelId="{6131500C-960F-42EB-B7A6-078010AEDC75}" srcId="{49FC8C70-1584-4F60-AC9A-BA6337CB2177}" destId="{584D5181-67D0-426E-8E51-5034EC86DF85}" srcOrd="1" destOrd="0" parTransId="{64E65591-17A4-4258-BC2D-10FAB3E7F658}" sibTransId="{538EE893-5487-4896-861B-FD61E4A20A90}"/>
    <dgm:cxn modelId="{1174D1B6-9C58-468C-8E24-F1D7940B3253}" type="presOf" srcId="{AA9B97F8-EB24-4627-95ED-83220094B4FE}" destId="{FCF08CC1-E455-46E0-991C-3830A8873899}" srcOrd="0" destOrd="0" presId="urn:microsoft.com/office/officeart/2005/8/layout/hList2"/>
    <dgm:cxn modelId="{094707A8-0558-4EAA-ACD8-1C9C204EE1D7}" type="presOf" srcId="{875EC89C-FA20-4761-8035-E9867D63CDDC}" destId="{2C140ED2-759A-4C89-89A6-B2F259EB5AA7}" srcOrd="0" destOrd="1" presId="urn:microsoft.com/office/officeart/2005/8/layout/hList2"/>
    <dgm:cxn modelId="{80CB3373-84C2-42DE-BCF3-CF818A381BBC}" type="presParOf" srcId="{DF342F27-0DAA-4035-8475-113EF73937CE}" destId="{3A37297B-E0D8-417C-9CD3-70A0D194B662}" srcOrd="0" destOrd="0" presId="urn:microsoft.com/office/officeart/2005/8/layout/hList2"/>
    <dgm:cxn modelId="{40C60755-0963-45EA-B4A1-95E78090DB03}" type="presParOf" srcId="{3A37297B-E0D8-417C-9CD3-70A0D194B662}" destId="{A0707AEF-7094-4BAA-B49D-F14ADD421031}" srcOrd="0" destOrd="0" presId="urn:microsoft.com/office/officeart/2005/8/layout/hList2"/>
    <dgm:cxn modelId="{6C892D36-A8C0-4145-8EA9-AD8B34D91487}" type="presParOf" srcId="{3A37297B-E0D8-417C-9CD3-70A0D194B662}" destId="{2C140ED2-759A-4C89-89A6-B2F259EB5AA7}" srcOrd="1" destOrd="0" presId="urn:microsoft.com/office/officeart/2005/8/layout/hList2"/>
    <dgm:cxn modelId="{3EC7A1B5-025D-4F1D-BC14-EBAF23DC2EA8}" type="presParOf" srcId="{3A37297B-E0D8-417C-9CD3-70A0D194B662}" destId="{822820C4-7AF7-4EA3-9323-BD6D4897DEF2}" srcOrd="2" destOrd="0" presId="urn:microsoft.com/office/officeart/2005/8/layout/hList2"/>
    <dgm:cxn modelId="{787F0834-34BD-4E25-876C-8227C8AB34DB}" type="presParOf" srcId="{DF342F27-0DAA-4035-8475-113EF73937CE}" destId="{4762FEAE-5ECA-441E-9A00-977FAA40422C}" srcOrd="1" destOrd="0" presId="urn:microsoft.com/office/officeart/2005/8/layout/hList2"/>
    <dgm:cxn modelId="{876281F3-DAD5-4B3A-AFD1-5A549774B528}" type="presParOf" srcId="{DF342F27-0DAA-4035-8475-113EF73937CE}" destId="{9B485B89-D5C0-4C8F-9586-F7593AD7E8FC}" srcOrd="2" destOrd="0" presId="urn:microsoft.com/office/officeart/2005/8/layout/hList2"/>
    <dgm:cxn modelId="{FE841F3E-0193-46C2-B8BC-A7C4087392F1}" type="presParOf" srcId="{9B485B89-D5C0-4C8F-9586-F7593AD7E8FC}" destId="{F9A1EB34-5D66-4ED0-BA96-34F66ADDC8B7}" srcOrd="0" destOrd="0" presId="urn:microsoft.com/office/officeart/2005/8/layout/hList2"/>
    <dgm:cxn modelId="{0173EA54-18BC-4439-8162-9C189729F08C}" type="presParOf" srcId="{9B485B89-D5C0-4C8F-9586-F7593AD7E8FC}" destId="{2E3ED7CA-6BD9-42C5-95F8-488563F82334}" srcOrd="1" destOrd="0" presId="urn:microsoft.com/office/officeart/2005/8/layout/hList2"/>
    <dgm:cxn modelId="{BC362C20-C3C2-4B00-A57C-54623B661867}" type="presParOf" srcId="{9B485B89-D5C0-4C8F-9586-F7593AD7E8FC}" destId="{593666C9-D2A7-4248-9EF4-4160797B747E}" srcOrd="2" destOrd="0" presId="urn:microsoft.com/office/officeart/2005/8/layout/hList2"/>
    <dgm:cxn modelId="{47D1D1FC-34F8-45E0-A5CF-F9E4232E6B8B}" type="presParOf" srcId="{DF342F27-0DAA-4035-8475-113EF73937CE}" destId="{A64E8B5F-3D8E-49F9-89E6-24FD158562AA}" srcOrd="3" destOrd="0" presId="urn:microsoft.com/office/officeart/2005/8/layout/hList2"/>
    <dgm:cxn modelId="{F9AFFA0B-0A54-4F0F-813F-F2A2DAB23848}" type="presParOf" srcId="{DF342F27-0DAA-4035-8475-113EF73937CE}" destId="{76C68AF8-C7A4-4E79-B40B-8CC657E4020D}" srcOrd="4" destOrd="0" presId="urn:microsoft.com/office/officeart/2005/8/layout/hList2"/>
    <dgm:cxn modelId="{BDF187CA-2076-402D-806E-0BA1AA850334}" type="presParOf" srcId="{76C68AF8-C7A4-4E79-B40B-8CC657E4020D}" destId="{8A427251-9E0F-496D-BA22-5ABA1F2727C5}" srcOrd="0" destOrd="0" presId="urn:microsoft.com/office/officeart/2005/8/layout/hList2"/>
    <dgm:cxn modelId="{396CF6BC-7F2C-4391-97A7-DCD42768AC9F}" type="presParOf" srcId="{76C68AF8-C7A4-4E79-B40B-8CC657E4020D}" destId="{41426D24-B9FC-4ACE-A1B5-BF3F0CDD2E15}" srcOrd="1" destOrd="0" presId="urn:microsoft.com/office/officeart/2005/8/layout/hList2"/>
    <dgm:cxn modelId="{1B9EDE6C-C1B9-4CA2-BB0D-ED855CAF6B92}" type="presParOf" srcId="{76C68AF8-C7A4-4E79-B40B-8CC657E4020D}" destId="{FCF08CC1-E455-46E0-991C-3830A8873899}" srcOrd="2" destOrd="0" presId="urn:microsoft.com/office/officeart/2005/8/layout/hList2"/>
    <dgm:cxn modelId="{20681529-35FF-4BFA-ADDF-E23903BF0981}" type="presParOf" srcId="{DF342F27-0DAA-4035-8475-113EF73937CE}" destId="{6D252BBD-47EF-4A35-BC9C-C50C1A39E72C}" srcOrd="5" destOrd="0" presId="urn:microsoft.com/office/officeart/2005/8/layout/hList2"/>
    <dgm:cxn modelId="{6E318D35-0CCA-4BD0-85BA-7E6BD5224685}" type="presParOf" srcId="{DF342F27-0DAA-4035-8475-113EF73937CE}" destId="{1C76AEC3-BE81-4464-8743-FCC2BEE9EC5E}" srcOrd="6" destOrd="0" presId="urn:microsoft.com/office/officeart/2005/8/layout/hList2"/>
    <dgm:cxn modelId="{6CD11CCA-795C-437B-99F1-615388D44B82}" type="presParOf" srcId="{1C76AEC3-BE81-4464-8743-FCC2BEE9EC5E}" destId="{4C948D17-76E9-4788-B105-C4D40F1D8B9E}" srcOrd="0" destOrd="0" presId="urn:microsoft.com/office/officeart/2005/8/layout/hList2"/>
    <dgm:cxn modelId="{72351652-E9A0-4D08-A6E8-D2254836F1F3}" type="presParOf" srcId="{1C76AEC3-BE81-4464-8743-FCC2BEE9EC5E}" destId="{6A1DE446-FCD0-4157-A25F-B1F9C4384A0F}" srcOrd="1" destOrd="0" presId="urn:microsoft.com/office/officeart/2005/8/layout/hList2"/>
    <dgm:cxn modelId="{D1B8C45E-5D91-4441-90E7-23DF743E603E}" type="presParOf" srcId="{1C76AEC3-BE81-4464-8743-FCC2BEE9EC5E}" destId="{28403469-22E4-4EDD-A95D-CAC56B659746}"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328AED-5405-404F-B8E0-BEF220EC34E9}" type="doc">
      <dgm:prSet loTypeId="urn:microsoft.com/office/officeart/2008/layout/HorizontalMultiLevelHierarchy" loCatId="hierarchy" qsTypeId="urn:microsoft.com/office/officeart/2005/8/quickstyle/3d1" qsCatId="3D" csTypeId="urn:microsoft.com/office/officeart/2005/8/colors/accent1_2" csCatId="accent1" phldr="1"/>
      <dgm:spPr/>
      <dgm:t>
        <a:bodyPr/>
        <a:lstStyle/>
        <a:p>
          <a:endParaRPr lang="en-US"/>
        </a:p>
      </dgm:t>
    </dgm:pt>
    <dgm:pt modelId="{179A4C43-7B9B-4400-A396-F3834061C66E}">
      <dgm:prSet/>
      <dgm:spPr/>
      <dgm:t>
        <a:bodyPr/>
        <a:lstStyle/>
        <a:p>
          <a:pPr rtl="0"/>
          <a:r>
            <a:rPr lang="en-US" dirty="0" smtClean="0"/>
            <a:t>Migration</a:t>
          </a:r>
          <a:endParaRPr lang="en-US" dirty="0"/>
        </a:p>
      </dgm:t>
    </dgm:pt>
    <dgm:pt modelId="{8FC5383D-F65F-4323-90DE-E259DF1B3F71}" type="parTrans" cxnId="{6CA1D50C-C1B2-49C3-961D-A6D49EBA17AC}">
      <dgm:prSet/>
      <dgm:spPr/>
      <dgm:t>
        <a:bodyPr/>
        <a:lstStyle/>
        <a:p>
          <a:endParaRPr lang="en-US"/>
        </a:p>
      </dgm:t>
    </dgm:pt>
    <dgm:pt modelId="{C7E56D67-B177-4DFE-8934-84450B38289A}" type="sibTrans" cxnId="{6CA1D50C-C1B2-49C3-961D-A6D49EBA17AC}">
      <dgm:prSet/>
      <dgm:spPr/>
      <dgm:t>
        <a:bodyPr/>
        <a:lstStyle/>
        <a:p>
          <a:endParaRPr lang="en-US"/>
        </a:p>
      </dgm:t>
    </dgm:pt>
    <dgm:pt modelId="{44905538-1D45-4B78-93F1-AAC9D3D55CB2}">
      <dgm:prSet/>
      <dgm:spPr/>
      <dgm:t>
        <a:bodyPr/>
        <a:lstStyle/>
        <a:p>
          <a:pPr rtl="0"/>
          <a:r>
            <a:rPr lang="en-US" dirty="0" smtClean="0"/>
            <a:t>NOT a goal on its own (more migration? Less migration? BETTER MANAGED migration!)</a:t>
          </a:r>
          <a:endParaRPr lang="en-US" dirty="0"/>
        </a:p>
      </dgm:t>
    </dgm:pt>
    <dgm:pt modelId="{72D335D6-CA75-4FE8-81D4-36DDDDD7B915}" type="parTrans" cxnId="{DFB4F200-7185-4300-ABEA-B2AED6006391}">
      <dgm:prSet/>
      <dgm:spPr/>
      <dgm:t>
        <a:bodyPr/>
        <a:lstStyle/>
        <a:p>
          <a:endParaRPr lang="en-US"/>
        </a:p>
      </dgm:t>
    </dgm:pt>
    <dgm:pt modelId="{2D297B98-825A-414E-804C-65EC34C33F28}" type="sibTrans" cxnId="{DFB4F200-7185-4300-ABEA-B2AED6006391}">
      <dgm:prSet/>
      <dgm:spPr/>
      <dgm:t>
        <a:bodyPr/>
        <a:lstStyle/>
        <a:p>
          <a:endParaRPr lang="en-US"/>
        </a:p>
      </dgm:t>
    </dgm:pt>
    <dgm:pt modelId="{F1EBF646-07FB-4F77-9C78-7B17F600826A}">
      <dgm:prSet/>
      <dgm:spPr/>
      <dgm:t>
        <a:bodyPr/>
        <a:lstStyle/>
        <a:p>
          <a:pPr rtl="0"/>
          <a:r>
            <a:rPr lang="en-US" dirty="0" smtClean="0"/>
            <a:t>As a significant focus of PARTNERSHIP goal</a:t>
          </a:r>
          <a:endParaRPr lang="en-US" dirty="0"/>
        </a:p>
      </dgm:t>
    </dgm:pt>
    <dgm:pt modelId="{930C77F9-1A7B-419E-9BD7-F24B2D55B9E5}" type="parTrans" cxnId="{F3116E05-3E92-4641-B881-7B34CD71A982}">
      <dgm:prSet/>
      <dgm:spPr/>
      <dgm:t>
        <a:bodyPr/>
        <a:lstStyle/>
        <a:p>
          <a:endParaRPr lang="en-US"/>
        </a:p>
      </dgm:t>
    </dgm:pt>
    <dgm:pt modelId="{F2B134E1-0F04-434B-8D51-62C65C685726}" type="sibTrans" cxnId="{F3116E05-3E92-4641-B881-7B34CD71A982}">
      <dgm:prSet/>
      <dgm:spPr/>
      <dgm:t>
        <a:bodyPr/>
        <a:lstStyle/>
        <a:p>
          <a:endParaRPr lang="en-US"/>
        </a:p>
      </dgm:t>
    </dgm:pt>
    <dgm:pt modelId="{A19A0B94-0AC4-4A94-A7B7-9EA7794A3493}">
      <dgm:prSet/>
      <dgm:spPr/>
      <dgm:t>
        <a:bodyPr/>
        <a:lstStyle/>
        <a:p>
          <a:pPr rtl="0"/>
          <a:r>
            <a:rPr lang="en-US" smtClean="0"/>
            <a:t>Within the GOOD GOVERNANCE goal</a:t>
          </a:r>
          <a:endParaRPr lang="en-US"/>
        </a:p>
      </dgm:t>
    </dgm:pt>
    <dgm:pt modelId="{DE7202F6-57B0-489F-AD84-ADE3A90CC9B2}" type="parTrans" cxnId="{A0256512-2355-4809-A34C-72BF549DEE56}">
      <dgm:prSet/>
      <dgm:spPr/>
      <dgm:t>
        <a:bodyPr/>
        <a:lstStyle/>
        <a:p>
          <a:endParaRPr lang="en-US"/>
        </a:p>
      </dgm:t>
    </dgm:pt>
    <dgm:pt modelId="{C8633D1C-C353-40F0-9CEE-55391CD782D7}" type="sibTrans" cxnId="{A0256512-2355-4809-A34C-72BF549DEE56}">
      <dgm:prSet/>
      <dgm:spPr/>
      <dgm:t>
        <a:bodyPr/>
        <a:lstStyle/>
        <a:p>
          <a:endParaRPr lang="en-US"/>
        </a:p>
      </dgm:t>
    </dgm:pt>
    <dgm:pt modelId="{864965D7-6273-47AE-92AC-5A85C9F3DCC0}">
      <dgm:prSet/>
      <dgm:spPr/>
      <dgm:t>
        <a:bodyPr/>
        <a:lstStyle/>
        <a:p>
          <a:pPr rtl="0"/>
          <a:r>
            <a:rPr lang="en-US" dirty="0" smtClean="0"/>
            <a:t>As a CROSS-CUTTING issue  and ENABLER in other thematic goals (e.g. health, education, gender, poverty reduction)</a:t>
          </a:r>
          <a:endParaRPr lang="en-US" dirty="0"/>
        </a:p>
      </dgm:t>
    </dgm:pt>
    <dgm:pt modelId="{720E2E18-2EA6-45E6-8E7C-153571B9CB1F}" type="parTrans" cxnId="{8FCF53EB-4019-4F0A-87CB-D0333BD99C0A}">
      <dgm:prSet/>
      <dgm:spPr/>
      <dgm:t>
        <a:bodyPr/>
        <a:lstStyle/>
        <a:p>
          <a:endParaRPr lang="en-US"/>
        </a:p>
      </dgm:t>
    </dgm:pt>
    <dgm:pt modelId="{E167BFF9-C56E-417B-A74B-A56A7626EC29}" type="sibTrans" cxnId="{8FCF53EB-4019-4F0A-87CB-D0333BD99C0A}">
      <dgm:prSet/>
      <dgm:spPr/>
      <dgm:t>
        <a:bodyPr/>
        <a:lstStyle/>
        <a:p>
          <a:endParaRPr lang="en-US"/>
        </a:p>
      </dgm:t>
    </dgm:pt>
    <dgm:pt modelId="{E6C4F452-F1C2-4A15-A1E2-EB2174BE19E0}" type="pres">
      <dgm:prSet presAssocID="{6D328AED-5405-404F-B8E0-BEF220EC34E9}" presName="Name0" presStyleCnt="0">
        <dgm:presLayoutVars>
          <dgm:chPref val="1"/>
          <dgm:dir/>
          <dgm:animOne val="branch"/>
          <dgm:animLvl val="lvl"/>
          <dgm:resizeHandles val="exact"/>
        </dgm:presLayoutVars>
      </dgm:prSet>
      <dgm:spPr/>
      <dgm:t>
        <a:bodyPr/>
        <a:lstStyle/>
        <a:p>
          <a:endParaRPr lang="en-US"/>
        </a:p>
      </dgm:t>
    </dgm:pt>
    <dgm:pt modelId="{49E862E9-BE8A-48A8-826E-DAB5719F6274}" type="pres">
      <dgm:prSet presAssocID="{179A4C43-7B9B-4400-A396-F3834061C66E}" presName="root1" presStyleCnt="0"/>
      <dgm:spPr/>
    </dgm:pt>
    <dgm:pt modelId="{2F620884-0EA2-4444-844E-BA181E0945B7}" type="pres">
      <dgm:prSet presAssocID="{179A4C43-7B9B-4400-A396-F3834061C66E}" presName="LevelOneTextNode" presStyleLbl="node0" presStyleIdx="0" presStyleCnt="1">
        <dgm:presLayoutVars>
          <dgm:chPref val="3"/>
        </dgm:presLayoutVars>
      </dgm:prSet>
      <dgm:spPr/>
      <dgm:t>
        <a:bodyPr/>
        <a:lstStyle/>
        <a:p>
          <a:endParaRPr lang="en-US"/>
        </a:p>
      </dgm:t>
    </dgm:pt>
    <dgm:pt modelId="{F4780644-0156-4A9E-81E8-537678CF81BA}" type="pres">
      <dgm:prSet presAssocID="{179A4C43-7B9B-4400-A396-F3834061C66E}" presName="level2hierChild" presStyleCnt="0"/>
      <dgm:spPr/>
    </dgm:pt>
    <dgm:pt modelId="{9621AD4F-35FD-4B64-91EF-D2124F64C3CE}" type="pres">
      <dgm:prSet presAssocID="{72D335D6-CA75-4FE8-81D4-36DDDDD7B915}" presName="conn2-1" presStyleLbl="parChTrans1D2" presStyleIdx="0" presStyleCnt="4"/>
      <dgm:spPr/>
      <dgm:t>
        <a:bodyPr/>
        <a:lstStyle/>
        <a:p>
          <a:endParaRPr lang="en-US"/>
        </a:p>
      </dgm:t>
    </dgm:pt>
    <dgm:pt modelId="{70EEE511-9FA9-4E9F-83FB-12E05D9C6D27}" type="pres">
      <dgm:prSet presAssocID="{72D335D6-CA75-4FE8-81D4-36DDDDD7B915}" presName="connTx" presStyleLbl="parChTrans1D2" presStyleIdx="0" presStyleCnt="4"/>
      <dgm:spPr/>
      <dgm:t>
        <a:bodyPr/>
        <a:lstStyle/>
        <a:p>
          <a:endParaRPr lang="en-US"/>
        </a:p>
      </dgm:t>
    </dgm:pt>
    <dgm:pt modelId="{F7DF16AE-6050-4054-9B6C-E9EA89DDECC5}" type="pres">
      <dgm:prSet presAssocID="{44905538-1D45-4B78-93F1-AAC9D3D55CB2}" presName="root2" presStyleCnt="0"/>
      <dgm:spPr/>
    </dgm:pt>
    <dgm:pt modelId="{DD4FEA5D-B148-450C-AE39-61FFEDCB94B1}" type="pres">
      <dgm:prSet presAssocID="{44905538-1D45-4B78-93F1-AAC9D3D55CB2}" presName="LevelTwoTextNode" presStyleLbl="node2" presStyleIdx="0" presStyleCnt="4" custScaleX="151217">
        <dgm:presLayoutVars>
          <dgm:chPref val="3"/>
        </dgm:presLayoutVars>
      </dgm:prSet>
      <dgm:spPr/>
      <dgm:t>
        <a:bodyPr/>
        <a:lstStyle/>
        <a:p>
          <a:endParaRPr lang="en-US"/>
        </a:p>
      </dgm:t>
    </dgm:pt>
    <dgm:pt modelId="{E85381DF-59C5-482C-A06B-87F4718DDC31}" type="pres">
      <dgm:prSet presAssocID="{44905538-1D45-4B78-93F1-AAC9D3D55CB2}" presName="level3hierChild" presStyleCnt="0"/>
      <dgm:spPr/>
    </dgm:pt>
    <dgm:pt modelId="{A70E4EC6-9EFE-4C8D-8F20-6E13E3F399EB}" type="pres">
      <dgm:prSet presAssocID="{930C77F9-1A7B-419E-9BD7-F24B2D55B9E5}" presName="conn2-1" presStyleLbl="parChTrans1D2" presStyleIdx="1" presStyleCnt="4"/>
      <dgm:spPr/>
      <dgm:t>
        <a:bodyPr/>
        <a:lstStyle/>
        <a:p>
          <a:endParaRPr lang="en-US"/>
        </a:p>
      </dgm:t>
    </dgm:pt>
    <dgm:pt modelId="{16989D91-3CB5-4A49-B8C6-614C9CA00D15}" type="pres">
      <dgm:prSet presAssocID="{930C77F9-1A7B-419E-9BD7-F24B2D55B9E5}" presName="connTx" presStyleLbl="parChTrans1D2" presStyleIdx="1" presStyleCnt="4"/>
      <dgm:spPr/>
      <dgm:t>
        <a:bodyPr/>
        <a:lstStyle/>
        <a:p>
          <a:endParaRPr lang="en-US"/>
        </a:p>
      </dgm:t>
    </dgm:pt>
    <dgm:pt modelId="{E66E0FF3-30E6-47FD-B9A3-5CCC0D77102A}" type="pres">
      <dgm:prSet presAssocID="{F1EBF646-07FB-4F77-9C78-7B17F600826A}" presName="root2" presStyleCnt="0"/>
      <dgm:spPr/>
    </dgm:pt>
    <dgm:pt modelId="{19A79C78-2D9F-4313-92C2-FDFCD67CA755}" type="pres">
      <dgm:prSet presAssocID="{F1EBF646-07FB-4F77-9C78-7B17F600826A}" presName="LevelTwoTextNode" presStyleLbl="node2" presStyleIdx="1" presStyleCnt="4" custScaleX="151217">
        <dgm:presLayoutVars>
          <dgm:chPref val="3"/>
        </dgm:presLayoutVars>
      </dgm:prSet>
      <dgm:spPr/>
      <dgm:t>
        <a:bodyPr/>
        <a:lstStyle/>
        <a:p>
          <a:endParaRPr lang="en-US"/>
        </a:p>
      </dgm:t>
    </dgm:pt>
    <dgm:pt modelId="{C4C16DE2-AF9B-409B-8EFF-F548E17238E9}" type="pres">
      <dgm:prSet presAssocID="{F1EBF646-07FB-4F77-9C78-7B17F600826A}" presName="level3hierChild" presStyleCnt="0"/>
      <dgm:spPr/>
    </dgm:pt>
    <dgm:pt modelId="{2F437FDB-74E2-442C-8F3B-131CE8743436}" type="pres">
      <dgm:prSet presAssocID="{DE7202F6-57B0-489F-AD84-ADE3A90CC9B2}" presName="conn2-1" presStyleLbl="parChTrans1D2" presStyleIdx="2" presStyleCnt="4"/>
      <dgm:spPr/>
      <dgm:t>
        <a:bodyPr/>
        <a:lstStyle/>
        <a:p>
          <a:endParaRPr lang="en-US"/>
        </a:p>
      </dgm:t>
    </dgm:pt>
    <dgm:pt modelId="{5639A5B6-A136-4423-AA2B-B9826F10765F}" type="pres">
      <dgm:prSet presAssocID="{DE7202F6-57B0-489F-AD84-ADE3A90CC9B2}" presName="connTx" presStyleLbl="parChTrans1D2" presStyleIdx="2" presStyleCnt="4"/>
      <dgm:spPr/>
      <dgm:t>
        <a:bodyPr/>
        <a:lstStyle/>
        <a:p>
          <a:endParaRPr lang="en-US"/>
        </a:p>
      </dgm:t>
    </dgm:pt>
    <dgm:pt modelId="{B6B18006-A94E-4A82-952D-EC890A9A53DB}" type="pres">
      <dgm:prSet presAssocID="{A19A0B94-0AC4-4A94-A7B7-9EA7794A3493}" presName="root2" presStyleCnt="0"/>
      <dgm:spPr/>
    </dgm:pt>
    <dgm:pt modelId="{2A72806A-5574-4C06-A547-AB09857C9AB4}" type="pres">
      <dgm:prSet presAssocID="{A19A0B94-0AC4-4A94-A7B7-9EA7794A3493}" presName="LevelTwoTextNode" presStyleLbl="node2" presStyleIdx="2" presStyleCnt="4" custScaleX="151217">
        <dgm:presLayoutVars>
          <dgm:chPref val="3"/>
        </dgm:presLayoutVars>
      </dgm:prSet>
      <dgm:spPr/>
      <dgm:t>
        <a:bodyPr/>
        <a:lstStyle/>
        <a:p>
          <a:endParaRPr lang="en-US"/>
        </a:p>
      </dgm:t>
    </dgm:pt>
    <dgm:pt modelId="{694AD193-25C1-41EF-98C4-415D4573243D}" type="pres">
      <dgm:prSet presAssocID="{A19A0B94-0AC4-4A94-A7B7-9EA7794A3493}" presName="level3hierChild" presStyleCnt="0"/>
      <dgm:spPr/>
    </dgm:pt>
    <dgm:pt modelId="{70ABEC5F-BD2F-4F75-870A-4A1FDBE9A8E8}" type="pres">
      <dgm:prSet presAssocID="{720E2E18-2EA6-45E6-8E7C-153571B9CB1F}" presName="conn2-1" presStyleLbl="parChTrans1D2" presStyleIdx="3" presStyleCnt="4"/>
      <dgm:spPr/>
      <dgm:t>
        <a:bodyPr/>
        <a:lstStyle/>
        <a:p>
          <a:endParaRPr lang="en-US"/>
        </a:p>
      </dgm:t>
    </dgm:pt>
    <dgm:pt modelId="{F5E1E4FB-F171-4E51-A1CF-7766E6B6598B}" type="pres">
      <dgm:prSet presAssocID="{720E2E18-2EA6-45E6-8E7C-153571B9CB1F}" presName="connTx" presStyleLbl="parChTrans1D2" presStyleIdx="3" presStyleCnt="4"/>
      <dgm:spPr/>
      <dgm:t>
        <a:bodyPr/>
        <a:lstStyle/>
        <a:p>
          <a:endParaRPr lang="en-US"/>
        </a:p>
      </dgm:t>
    </dgm:pt>
    <dgm:pt modelId="{2CE7B073-CFA1-4AF4-9D18-3871AFD01354}" type="pres">
      <dgm:prSet presAssocID="{864965D7-6273-47AE-92AC-5A85C9F3DCC0}" presName="root2" presStyleCnt="0"/>
      <dgm:spPr/>
    </dgm:pt>
    <dgm:pt modelId="{CAD003AA-ED9E-4758-9FAE-1627AC336DE8}" type="pres">
      <dgm:prSet presAssocID="{864965D7-6273-47AE-92AC-5A85C9F3DCC0}" presName="LevelTwoTextNode" presStyleLbl="node2" presStyleIdx="3" presStyleCnt="4" custScaleX="151217">
        <dgm:presLayoutVars>
          <dgm:chPref val="3"/>
        </dgm:presLayoutVars>
      </dgm:prSet>
      <dgm:spPr/>
      <dgm:t>
        <a:bodyPr/>
        <a:lstStyle/>
        <a:p>
          <a:endParaRPr lang="en-US"/>
        </a:p>
      </dgm:t>
    </dgm:pt>
    <dgm:pt modelId="{6CFA2822-4F8E-455A-A9FF-7D63CB597194}" type="pres">
      <dgm:prSet presAssocID="{864965D7-6273-47AE-92AC-5A85C9F3DCC0}" presName="level3hierChild" presStyleCnt="0"/>
      <dgm:spPr/>
    </dgm:pt>
  </dgm:ptLst>
  <dgm:cxnLst>
    <dgm:cxn modelId="{DFB4F200-7185-4300-ABEA-B2AED6006391}" srcId="{179A4C43-7B9B-4400-A396-F3834061C66E}" destId="{44905538-1D45-4B78-93F1-AAC9D3D55CB2}" srcOrd="0" destOrd="0" parTransId="{72D335D6-CA75-4FE8-81D4-36DDDDD7B915}" sibTransId="{2D297B98-825A-414E-804C-65EC34C33F28}"/>
    <dgm:cxn modelId="{129725DC-60B7-479D-B40E-F4D905E531C7}" type="presOf" srcId="{720E2E18-2EA6-45E6-8E7C-153571B9CB1F}" destId="{70ABEC5F-BD2F-4F75-870A-4A1FDBE9A8E8}" srcOrd="0" destOrd="0" presId="urn:microsoft.com/office/officeart/2008/layout/HorizontalMultiLevelHierarchy"/>
    <dgm:cxn modelId="{6E6929FC-66DC-4365-928C-689E9BE5A818}" type="presOf" srcId="{930C77F9-1A7B-419E-9BD7-F24B2D55B9E5}" destId="{A70E4EC6-9EFE-4C8D-8F20-6E13E3F399EB}" srcOrd="0" destOrd="0" presId="urn:microsoft.com/office/officeart/2008/layout/HorizontalMultiLevelHierarchy"/>
    <dgm:cxn modelId="{6CA1D50C-C1B2-49C3-961D-A6D49EBA17AC}" srcId="{6D328AED-5405-404F-B8E0-BEF220EC34E9}" destId="{179A4C43-7B9B-4400-A396-F3834061C66E}" srcOrd="0" destOrd="0" parTransId="{8FC5383D-F65F-4323-90DE-E259DF1B3F71}" sibTransId="{C7E56D67-B177-4DFE-8934-84450B38289A}"/>
    <dgm:cxn modelId="{8FCF53EB-4019-4F0A-87CB-D0333BD99C0A}" srcId="{179A4C43-7B9B-4400-A396-F3834061C66E}" destId="{864965D7-6273-47AE-92AC-5A85C9F3DCC0}" srcOrd="3" destOrd="0" parTransId="{720E2E18-2EA6-45E6-8E7C-153571B9CB1F}" sibTransId="{E167BFF9-C56E-417B-A74B-A56A7626EC29}"/>
    <dgm:cxn modelId="{86EBAD10-86A2-4EFD-975F-51463BE43776}" type="presOf" srcId="{F1EBF646-07FB-4F77-9C78-7B17F600826A}" destId="{19A79C78-2D9F-4313-92C2-FDFCD67CA755}" srcOrd="0" destOrd="0" presId="urn:microsoft.com/office/officeart/2008/layout/HorizontalMultiLevelHierarchy"/>
    <dgm:cxn modelId="{31679E07-4FE8-4F19-AD4B-5612307894A7}" type="presOf" srcId="{6D328AED-5405-404F-B8E0-BEF220EC34E9}" destId="{E6C4F452-F1C2-4A15-A1E2-EB2174BE19E0}" srcOrd="0" destOrd="0" presId="urn:microsoft.com/office/officeart/2008/layout/HorizontalMultiLevelHierarchy"/>
    <dgm:cxn modelId="{A989FA9C-0EF6-4F81-9D8D-543F099593C2}" type="presOf" srcId="{44905538-1D45-4B78-93F1-AAC9D3D55CB2}" destId="{DD4FEA5D-B148-450C-AE39-61FFEDCB94B1}" srcOrd="0" destOrd="0" presId="urn:microsoft.com/office/officeart/2008/layout/HorizontalMultiLevelHierarchy"/>
    <dgm:cxn modelId="{F3116E05-3E92-4641-B881-7B34CD71A982}" srcId="{179A4C43-7B9B-4400-A396-F3834061C66E}" destId="{F1EBF646-07FB-4F77-9C78-7B17F600826A}" srcOrd="1" destOrd="0" parTransId="{930C77F9-1A7B-419E-9BD7-F24B2D55B9E5}" sibTransId="{F2B134E1-0F04-434B-8D51-62C65C685726}"/>
    <dgm:cxn modelId="{A0256512-2355-4809-A34C-72BF549DEE56}" srcId="{179A4C43-7B9B-4400-A396-F3834061C66E}" destId="{A19A0B94-0AC4-4A94-A7B7-9EA7794A3493}" srcOrd="2" destOrd="0" parTransId="{DE7202F6-57B0-489F-AD84-ADE3A90CC9B2}" sibTransId="{C8633D1C-C353-40F0-9CEE-55391CD782D7}"/>
    <dgm:cxn modelId="{57917ED5-BB7B-4A81-9A45-053A23594B5F}" type="presOf" srcId="{DE7202F6-57B0-489F-AD84-ADE3A90CC9B2}" destId="{2F437FDB-74E2-442C-8F3B-131CE8743436}" srcOrd="0" destOrd="0" presId="urn:microsoft.com/office/officeart/2008/layout/HorizontalMultiLevelHierarchy"/>
    <dgm:cxn modelId="{037921B6-A7D1-4806-A918-77B42E8C7481}" type="presOf" srcId="{A19A0B94-0AC4-4A94-A7B7-9EA7794A3493}" destId="{2A72806A-5574-4C06-A547-AB09857C9AB4}" srcOrd="0" destOrd="0" presId="urn:microsoft.com/office/officeart/2008/layout/HorizontalMultiLevelHierarchy"/>
    <dgm:cxn modelId="{EBB64771-3A33-4657-9C0F-82E033C3055A}" type="presOf" srcId="{DE7202F6-57B0-489F-AD84-ADE3A90CC9B2}" destId="{5639A5B6-A136-4423-AA2B-B9826F10765F}" srcOrd="1" destOrd="0" presId="urn:microsoft.com/office/officeart/2008/layout/HorizontalMultiLevelHierarchy"/>
    <dgm:cxn modelId="{B8CBA0ED-296D-4D1B-B62A-3E8C8A433BC2}" type="presOf" srcId="{72D335D6-CA75-4FE8-81D4-36DDDDD7B915}" destId="{70EEE511-9FA9-4E9F-83FB-12E05D9C6D27}" srcOrd="1" destOrd="0" presId="urn:microsoft.com/office/officeart/2008/layout/HorizontalMultiLevelHierarchy"/>
    <dgm:cxn modelId="{AB37688D-0EA4-4DF8-A409-CBE9AAAAEE0B}" type="presOf" srcId="{720E2E18-2EA6-45E6-8E7C-153571B9CB1F}" destId="{F5E1E4FB-F171-4E51-A1CF-7766E6B6598B}" srcOrd="1" destOrd="0" presId="urn:microsoft.com/office/officeart/2008/layout/HorizontalMultiLevelHierarchy"/>
    <dgm:cxn modelId="{38BE83F5-4715-4D59-A691-76DC34587566}" type="presOf" srcId="{179A4C43-7B9B-4400-A396-F3834061C66E}" destId="{2F620884-0EA2-4444-844E-BA181E0945B7}" srcOrd="0" destOrd="0" presId="urn:microsoft.com/office/officeart/2008/layout/HorizontalMultiLevelHierarchy"/>
    <dgm:cxn modelId="{7B681381-A017-4B07-9A4C-AE3DC848E996}" type="presOf" srcId="{864965D7-6273-47AE-92AC-5A85C9F3DCC0}" destId="{CAD003AA-ED9E-4758-9FAE-1627AC336DE8}" srcOrd="0" destOrd="0" presId="urn:microsoft.com/office/officeart/2008/layout/HorizontalMultiLevelHierarchy"/>
    <dgm:cxn modelId="{D596C6FA-5E9D-4A95-BFEC-81A06ACFC5E6}" type="presOf" srcId="{72D335D6-CA75-4FE8-81D4-36DDDDD7B915}" destId="{9621AD4F-35FD-4B64-91EF-D2124F64C3CE}" srcOrd="0" destOrd="0" presId="urn:microsoft.com/office/officeart/2008/layout/HorizontalMultiLevelHierarchy"/>
    <dgm:cxn modelId="{D6E17FF7-31F6-42CF-9DCB-08268F26873E}" type="presOf" srcId="{930C77F9-1A7B-419E-9BD7-F24B2D55B9E5}" destId="{16989D91-3CB5-4A49-B8C6-614C9CA00D15}" srcOrd="1" destOrd="0" presId="urn:microsoft.com/office/officeart/2008/layout/HorizontalMultiLevelHierarchy"/>
    <dgm:cxn modelId="{2C829F86-158E-45D4-9D98-4215FFE87130}" type="presParOf" srcId="{E6C4F452-F1C2-4A15-A1E2-EB2174BE19E0}" destId="{49E862E9-BE8A-48A8-826E-DAB5719F6274}" srcOrd="0" destOrd="0" presId="urn:microsoft.com/office/officeart/2008/layout/HorizontalMultiLevelHierarchy"/>
    <dgm:cxn modelId="{00310C5E-234A-4078-BC92-A289554F5D8C}" type="presParOf" srcId="{49E862E9-BE8A-48A8-826E-DAB5719F6274}" destId="{2F620884-0EA2-4444-844E-BA181E0945B7}" srcOrd="0" destOrd="0" presId="urn:microsoft.com/office/officeart/2008/layout/HorizontalMultiLevelHierarchy"/>
    <dgm:cxn modelId="{DDC29BBC-F49B-470A-8607-888D7E30A05E}" type="presParOf" srcId="{49E862E9-BE8A-48A8-826E-DAB5719F6274}" destId="{F4780644-0156-4A9E-81E8-537678CF81BA}" srcOrd="1" destOrd="0" presId="urn:microsoft.com/office/officeart/2008/layout/HorizontalMultiLevelHierarchy"/>
    <dgm:cxn modelId="{A61A2E1C-2C35-4C3F-86B1-44D2AAF67186}" type="presParOf" srcId="{F4780644-0156-4A9E-81E8-537678CF81BA}" destId="{9621AD4F-35FD-4B64-91EF-D2124F64C3CE}" srcOrd="0" destOrd="0" presId="urn:microsoft.com/office/officeart/2008/layout/HorizontalMultiLevelHierarchy"/>
    <dgm:cxn modelId="{0F111005-92EB-4FCA-98A9-8D233F7D24C0}" type="presParOf" srcId="{9621AD4F-35FD-4B64-91EF-D2124F64C3CE}" destId="{70EEE511-9FA9-4E9F-83FB-12E05D9C6D27}" srcOrd="0" destOrd="0" presId="urn:microsoft.com/office/officeart/2008/layout/HorizontalMultiLevelHierarchy"/>
    <dgm:cxn modelId="{A6BC5741-3813-42D7-99B3-2A28675E6D19}" type="presParOf" srcId="{F4780644-0156-4A9E-81E8-537678CF81BA}" destId="{F7DF16AE-6050-4054-9B6C-E9EA89DDECC5}" srcOrd="1" destOrd="0" presId="urn:microsoft.com/office/officeart/2008/layout/HorizontalMultiLevelHierarchy"/>
    <dgm:cxn modelId="{72C414B7-CBC4-4F22-848F-273D21DADB2A}" type="presParOf" srcId="{F7DF16AE-6050-4054-9B6C-E9EA89DDECC5}" destId="{DD4FEA5D-B148-450C-AE39-61FFEDCB94B1}" srcOrd="0" destOrd="0" presId="urn:microsoft.com/office/officeart/2008/layout/HorizontalMultiLevelHierarchy"/>
    <dgm:cxn modelId="{F3A38441-F454-4F6D-B384-799085ABC6AA}" type="presParOf" srcId="{F7DF16AE-6050-4054-9B6C-E9EA89DDECC5}" destId="{E85381DF-59C5-482C-A06B-87F4718DDC31}" srcOrd="1" destOrd="0" presId="urn:microsoft.com/office/officeart/2008/layout/HorizontalMultiLevelHierarchy"/>
    <dgm:cxn modelId="{1BC1351E-06BF-482A-AB35-640C20C397CC}" type="presParOf" srcId="{F4780644-0156-4A9E-81E8-537678CF81BA}" destId="{A70E4EC6-9EFE-4C8D-8F20-6E13E3F399EB}" srcOrd="2" destOrd="0" presId="urn:microsoft.com/office/officeart/2008/layout/HorizontalMultiLevelHierarchy"/>
    <dgm:cxn modelId="{4C992A08-8AF1-43B3-ABB1-E7DDFF1CCE90}" type="presParOf" srcId="{A70E4EC6-9EFE-4C8D-8F20-6E13E3F399EB}" destId="{16989D91-3CB5-4A49-B8C6-614C9CA00D15}" srcOrd="0" destOrd="0" presId="urn:microsoft.com/office/officeart/2008/layout/HorizontalMultiLevelHierarchy"/>
    <dgm:cxn modelId="{AC604576-19EE-4265-B330-0F5507FCA801}" type="presParOf" srcId="{F4780644-0156-4A9E-81E8-537678CF81BA}" destId="{E66E0FF3-30E6-47FD-B9A3-5CCC0D77102A}" srcOrd="3" destOrd="0" presId="urn:microsoft.com/office/officeart/2008/layout/HorizontalMultiLevelHierarchy"/>
    <dgm:cxn modelId="{D71488BB-F788-4107-8E05-3B89054090D0}" type="presParOf" srcId="{E66E0FF3-30E6-47FD-B9A3-5CCC0D77102A}" destId="{19A79C78-2D9F-4313-92C2-FDFCD67CA755}" srcOrd="0" destOrd="0" presId="urn:microsoft.com/office/officeart/2008/layout/HorizontalMultiLevelHierarchy"/>
    <dgm:cxn modelId="{01B463BC-DEA2-4600-A5BD-6191FD66833B}" type="presParOf" srcId="{E66E0FF3-30E6-47FD-B9A3-5CCC0D77102A}" destId="{C4C16DE2-AF9B-409B-8EFF-F548E17238E9}" srcOrd="1" destOrd="0" presId="urn:microsoft.com/office/officeart/2008/layout/HorizontalMultiLevelHierarchy"/>
    <dgm:cxn modelId="{6EBC2014-B1B9-461E-A8E5-F1D5E5FF2A01}" type="presParOf" srcId="{F4780644-0156-4A9E-81E8-537678CF81BA}" destId="{2F437FDB-74E2-442C-8F3B-131CE8743436}" srcOrd="4" destOrd="0" presId="urn:microsoft.com/office/officeart/2008/layout/HorizontalMultiLevelHierarchy"/>
    <dgm:cxn modelId="{509F2824-2D9B-4666-AC39-60AD23375E49}" type="presParOf" srcId="{2F437FDB-74E2-442C-8F3B-131CE8743436}" destId="{5639A5B6-A136-4423-AA2B-B9826F10765F}" srcOrd="0" destOrd="0" presId="urn:microsoft.com/office/officeart/2008/layout/HorizontalMultiLevelHierarchy"/>
    <dgm:cxn modelId="{46369A9C-9A7F-4EEB-9E9F-E2D29E733A72}" type="presParOf" srcId="{F4780644-0156-4A9E-81E8-537678CF81BA}" destId="{B6B18006-A94E-4A82-952D-EC890A9A53DB}" srcOrd="5" destOrd="0" presId="urn:microsoft.com/office/officeart/2008/layout/HorizontalMultiLevelHierarchy"/>
    <dgm:cxn modelId="{974379DD-C658-48CD-A96A-5F9567B2B8B9}" type="presParOf" srcId="{B6B18006-A94E-4A82-952D-EC890A9A53DB}" destId="{2A72806A-5574-4C06-A547-AB09857C9AB4}" srcOrd="0" destOrd="0" presId="urn:microsoft.com/office/officeart/2008/layout/HorizontalMultiLevelHierarchy"/>
    <dgm:cxn modelId="{3468AB88-9534-498E-B6D3-D77D2A3C8F6B}" type="presParOf" srcId="{B6B18006-A94E-4A82-952D-EC890A9A53DB}" destId="{694AD193-25C1-41EF-98C4-415D4573243D}" srcOrd="1" destOrd="0" presId="urn:microsoft.com/office/officeart/2008/layout/HorizontalMultiLevelHierarchy"/>
    <dgm:cxn modelId="{1011FB22-B10E-49DE-B874-D48B73E6AF76}" type="presParOf" srcId="{F4780644-0156-4A9E-81E8-537678CF81BA}" destId="{70ABEC5F-BD2F-4F75-870A-4A1FDBE9A8E8}" srcOrd="6" destOrd="0" presId="urn:microsoft.com/office/officeart/2008/layout/HorizontalMultiLevelHierarchy"/>
    <dgm:cxn modelId="{56121CCA-4681-4190-BBB6-781B699DAFEF}" type="presParOf" srcId="{70ABEC5F-BD2F-4F75-870A-4A1FDBE9A8E8}" destId="{F5E1E4FB-F171-4E51-A1CF-7766E6B6598B}" srcOrd="0" destOrd="0" presId="urn:microsoft.com/office/officeart/2008/layout/HorizontalMultiLevelHierarchy"/>
    <dgm:cxn modelId="{5E9D0D58-12F1-4F6C-B757-E1E0F19DFDF1}" type="presParOf" srcId="{F4780644-0156-4A9E-81E8-537678CF81BA}" destId="{2CE7B073-CFA1-4AF4-9D18-3871AFD01354}" srcOrd="7" destOrd="0" presId="urn:microsoft.com/office/officeart/2008/layout/HorizontalMultiLevelHierarchy"/>
    <dgm:cxn modelId="{2CCCBDD0-6533-4062-9BA1-CE993DE0BE40}" type="presParOf" srcId="{2CE7B073-CFA1-4AF4-9D18-3871AFD01354}" destId="{CAD003AA-ED9E-4758-9FAE-1627AC336DE8}" srcOrd="0" destOrd="0" presId="urn:microsoft.com/office/officeart/2008/layout/HorizontalMultiLevelHierarchy"/>
    <dgm:cxn modelId="{EADEB072-60CD-4724-99DB-43798A687937}" type="presParOf" srcId="{2CE7B073-CFA1-4AF4-9D18-3871AFD01354}" destId="{6CFA2822-4F8E-455A-A9FF-7D63CB59719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253DAA-EF09-4C63-A5C0-2D1AC906D4F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44592CB-4A9D-4C42-A37C-194836061E9A}">
      <dgm:prSet/>
      <dgm:spPr/>
      <dgm:t>
        <a:bodyPr/>
        <a:lstStyle/>
        <a:p>
          <a:pPr rtl="0"/>
          <a:r>
            <a:rPr lang="en-GB" dirty="0" smtClean="0"/>
            <a:t>Regional free movement agreements and labour matching schemes</a:t>
          </a:r>
          <a:endParaRPr lang="en-US" dirty="0"/>
        </a:p>
      </dgm:t>
    </dgm:pt>
    <dgm:pt modelId="{EB8C717F-F340-4C46-AB2A-83C3E96F0C69}" type="parTrans" cxnId="{D49DCCA9-9A81-4170-8460-DB3F03444B59}">
      <dgm:prSet/>
      <dgm:spPr/>
      <dgm:t>
        <a:bodyPr/>
        <a:lstStyle/>
        <a:p>
          <a:endParaRPr lang="en-US"/>
        </a:p>
      </dgm:t>
    </dgm:pt>
    <dgm:pt modelId="{A581422F-6D27-4706-AE9D-B9544238F3B0}" type="sibTrans" cxnId="{D49DCCA9-9A81-4170-8460-DB3F03444B59}">
      <dgm:prSet/>
      <dgm:spPr/>
      <dgm:t>
        <a:bodyPr/>
        <a:lstStyle/>
        <a:p>
          <a:endParaRPr lang="en-US"/>
        </a:p>
      </dgm:t>
    </dgm:pt>
    <dgm:pt modelId="{D502986C-2F84-4D6D-8AC4-53F794D3C1D8}">
      <dgm:prSet/>
      <dgm:spPr/>
      <dgm:t>
        <a:bodyPr/>
        <a:lstStyle/>
        <a:p>
          <a:pPr rtl="0"/>
          <a:r>
            <a:rPr lang="en-GB" dirty="0" smtClean="0"/>
            <a:t>Reduction of upfront costs for migrants, e.g. recruitment costs, regulation of recruitment industry</a:t>
          </a:r>
          <a:endParaRPr lang="en-US" dirty="0"/>
        </a:p>
      </dgm:t>
    </dgm:pt>
    <dgm:pt modelId="{1AA11A96-22F1-4EF9-AC95-FA10D9388A24}" type="parTrans" cxnId="{5A57FF06-221F-487C-994E-AE563988D23D}">
      <dgm:prSet/>
      <dgm:spPr/>
      <dgm:t>
        <a:bodyPr/>
        <a:lstStyle/>
        <a:p>
          <a:endParaRPr lang="en-US"/>
        </a:p>
      </dgm:t>
    </dgm:pt>
    <dgm:pt modelId="{04181659-1D30-4570-91B3-A0C036B1F4C0}" type="sibTrans" cxnId="{5A57FF06-221F-487C-994E-AE563988D23D}">
      <dgm:prSet/>
      <dgm:spPr/>
      <dgm:t>
        <a:bodyPr/>
        <a:lstStyle/>
        <a:p>
          <a:endParaRPr lang="en-US"/>
        </a:p>
      </dgm:t>
    </dgm:pt>
    <dgm:pt modelId="{516DD311-C322-4D3B-9CF8-8ACCB94F8ECB}">
      <dgm:prSet/>
      <dgm:spPr/>
      <dgm:t>
        <a:bodyPr/>
        <a:lstStyle/>
        <a:p>
          <a:pPr rtl="0"/>
          <a:r>
            <a:rPr lang="en-GB" dirty="0" smtClean="0"/>
            <a:t>Recognition of foreign educational qualifications, skills and portability of social benefits</a:t>
          </a:r>
          <a:endParaRPr lang="en-US" dirty="0"/>
        </a:p>
      </dgm:t>
    </dgm:pt>
    <dgm:pt modelId="{43E1911F-600E-4706-9EF8-4D9ADCE32A10}" type="parTrans" cxnId="{F3C0702F-FEFA-4CAE-809E-31A5158FCDC6}">
      <dgm:prSet/>
      <dgm:spPr/>
      <dgm:t>
        <a:bodyPr/>
        <a:lstStyle/>
        <a:p>
          <a:endParaRPr lang="en-US"/>
        </a:p>
      </dgm:t>
    </dgm:pt>
    <dgm:pt modelId="{71EDA9B3-E592-4D60-9401-F36CCFC96E74}" type="sibTrans" cxnId="{F3C0702F-FEFA-4CAE-809E-31A5158FCDC6}">
      <dgm:prSet/>
      <dgm:spPr/>
      <dgm:t>
        <a:bodyPr/>
        <a:lstStyle/>
        <a:p>
          <a:endParaRPr lang="en-US"/>
        </a:p>
      </dgm:t>
    </dgm:pt>
    <dgm:pt modelId="{2FE95446-9089-4931-AC01-599FCE749150}">
      <dgm:prSet/>
      <dgm:spPr/>
      <dgm:t>
        <a:bodyPr/>
        <a:lstStyle/>
        <a:p>
          <a:pPr rtl="0"/>
          <a:r>
            <a:rPr lang="en-GB" dirty="0" smtClean="0"/>
            <a:t>Ensuring working conditions, wages, occupational safety and health services equal to those among local population</a:t>
          </a:r>
          <a:endParaRPr lang="en-US" dirty="0"/>
        </a:p>
      </dgm:t>
    </dgm:pt>
    <dgm:pt modelId="{71457278-9FC7-4DA1-8587-472509D648E7}" type="parTrans" cxnId="{851566B7-F97B-4254-AEFD-4475F39D92E7}">
      <dgm:prSet/>
      <dgm:spPr/>
      <dgm:t>
        <a:bodyPr/>
        <a:lstStyle/>
        <a:p>
          <a:endParaRPr lang="en-US"/>
        </a:p>
      </dgm:t>
    </dgm:pt>
    <dgm:pt modelId="{287CF0A2-3969-4898-A4B6-CB30BC1A7F3B}" type="sibTrans" cxnId="{851566B7-F97B-4254-AEFD-4475F39D92E7}">
      <dgm:prSet/>
      <dgm:spPr/>
      <dgm:t>
        <a:bodyPr/>
        <a:lstStyle/>
        <a:p>
          <a:endParaRPr lang="en-US"/>
        </a:p>
      </dgm:t>
    </dgm:pt>
    <dgm:pt modelId="{400CAA43-BB21-4102-B7D1-980AE47EA700}" type="pres">
      <dgm:prSet presAssocID="{3B253DAA-EF09-4C63-A5C0-2D1AC906D4FD}" presName="CompostProcess" presStyleCnt="0">
        <dgm:presLayoutVars>
          <dgm:dir/>
          <dgm:resizeHandles val="exact"/>
        </dgm:presLayoutVars>
      </dgm:prSet>
      <dgm:spPr/>
      <dgm:t>
        <a:bodyPr/>
        <a:lstStyle/>
        <a:p>
          <a:endParaRPr lang="en-US"/>
        </a:p>
      </dgm:t>
    </dgm:pt>
    <dgm:pt modelId="{E43EE99A-41C7-4237-BFC4-4855D156558C}" type="pres">
      <dgm:prSet presAssocID="{3B253DAA-EF09-4C63-A5C0-2D1AC906D4FD}" presName="arrow" presStyleLbl="bgShp" presStyleIdx="0" presStyleCnt="1"/>
      <dgm:spPr/>
    </dgm:pt>
    <dgm:pt modelId="{5E3CCF93-CA91-4D79-956A-D8DAB81A6ED8}" type="pres">
      <dgm:prSet presAssocID="{3B253DAA-EF09-4C63-A5C0-2D1AC906D4FD}" presName="linearProcess" presStyleCnt="0"/>
      <dgm:spPr/>
    </dgm:pt>
    <dgm:pt modelId="{341EA97E-07BD-49D0-8555-7F7C5FCD6C40}" type="pres">
      <dgm:prSet presAssocID="{244592CB-4A9D-4C42-A37C-194836061E9A}" presName="textNode" presStyleLbl="node1" presStyleIdx="0" presStyleCnt="4">
        <dgm:presLayoutVars>
          <dgm:bulletEnabled val="1"/>
        </dgm:presLayoutVars>
      </dgm:prSet>
      <dgm:spPr/>
      <dgm:t>
        <a:bodyPr/>
        <a:lstStyle/>
        <a:p>
          <a:endParaRPr lang="en-US"/>
        </a:p>
      </dgm:t>
    </dgm:pt>
    <dgm:pt modelId="{D7B574B5-9FBC-4A6F-B138-49BB1DE9BEE4}" type="pres">
      <dgm:prSet presAssocID="{A581422F-6D27-4706-AE9D-B9544238F3B0}" presName="sibTrans" presStyleCnt="0"/>
      <dgm:spPr/>
    </dgm:pt>
    <dgm:pt modelId="{4605BB0F-00E4-49A8-B0E3-231E9916963D}" type="pres">
      <dgm:prSet presAssocID="{D502986C-2F84-4D6D-8AC4-53F794D3C1D8}" presName="textNode" presStyleLbl="node1" presStyleIdx="1" presStyleCnt="4">
        <dgm:presLayoutVars>
          <dgm:bulletEnabled val="1"/>
        </dgm:presLayoutVars>
      </dgm:prSet>
      <dgm:spPr/>
      <dgm:t>
        <a:bodyPr/>
        <a:lstStyle/>
        <a:p>
          <a:endParaRPr lang="en-US"/>
        </a:p>
      </dgm:t>
    </dgm:pt>
    <dgm:pt modelId="{7D12967A-D28C-4AEA-AA5F-E73120DB08F8}" type="pres">
      <dgm:prSet presAssocID="{04181659-1D30-4570-91B3-A0C036B1F4C0}" presName="sibTrans" presStyleCnt="0"/>
      <dgm:spPr/>
    </dgm:pt>
    <dgm:pt modelId="{E9EC30E4-54A5-4621-A769-665FE60D892A}" type="pres">
      <dgm:prSet presAssocID="{516DD311-C322-4D3B-9CF8-8ACCB94F8ECB}" presName="textNode" presStyleLbl="node1" presStyleIdx="2" presStyleCnt="4">
        <dgm:presLayoutVars>
          <dgm:bulletEnabled val="1"/>
        </dgm:presLayoutVars>
      </dgm:prSet>
      <dgm:spPr/>
      <dgm:t>
        <a:bodyPr/>
        <a:lstStyle/>
        <a:p>
          <a:endParaRPr lang="en-US"/>
        </a:p>
      </dgm:t>
    </dgm:pt>
    <dgm:pt modelId="{CD5CD91B-5289-4CFB-8667-720A183074A5}" type="pres">
      <dgm:prSet presAssocID="{71EDA9B3-E592-4D60-9401-F36CCFC96E74}" presName="sibTrans" presStyleCnt="0"/>
      <dgm:spPr/>
    </dgm:pt>
    <dgm:pt modelId="{18B98FAA-80AB-49E7-9CCD-8A6E2CD7A307}" type="pres">
      <dgm:prSet presAssocID="{2FE95446-9089-4931-AC01-599FCE749150}" presName="textNode" presStyleLbl="node1" presStyleIdx="3" presStyleCnt="4">
        <dgm:presLayoutVars>
          <dgm:bulletEnabled val="1"/>
        </dgm:presLayoutVars>
      </dgm:prSet>
      <dgm:spPr/>
      <dgm:t>
        <a:bodyPr/>
        <a:lstStyle/>
        <a:p>
          <a:endParaRPr lang="en-US"/>
        </a:p>
      </dgm:t>
    </dgm:pt>
  </dgm:ptLst>
  <dgm:cxnLst>
    <dgm:cxn modelId="{80F4E531-43B8-4B46-8477-6F429AD28812}" type="presOf" srcId="{D502986C-2F84-4D6D-8AC4-53F794D3C1D8}" destId="{4605BB0F-00E4-49A8-B0E3-231E9916963D}" srcOrd="0" destOrd="0" presId="urn:microsoft.com/office/officeart/2005/8/layout/hProcess9"/>
    <dgm:cxn modelId="{F3C0702F-FEFA-4CAE-809E-31A5158FCDC6}" srcId="{3B253DAA-EF09-4C63-A5C0-2D1AC906D4FD}" destId="{516DD311-C322-4D3B-9CF8-8ACCB94F8ECB}" srcOrd="2" destOrd="0" parTransId="{43E1911F-600E-4706-9EF8-4D9ADCE32A10}" sibTransId="{71EDA9B3-E592-4D60-9401-F36CCFC96E74}"/>
    <dgm:cxn modelId="{D49DCCA9-9A81-4170-8460-DB3F03444B59}" srcId="{3B253DAA-EF09-4C63-A5C0-2D1AC906D4FD}" destId="{244592CB-4A9D-4C42-A37C-194836061E9A}" srcOrd="0" destOrd="0" parTransId="{EB8C717F-F340-4C46-AB2A-83C3E96F0C69}" sibTransId="{A581422F-6D27-4706-AE9D-B9544238F3B0}"/>
    <dgm:cxn modelId="{5A57FF06-221F-487C-994E-AE563988D23D}" srcId="{3B253DAA-EF09-4C63-A5C0-2D1AC906D4FD}" destId="{D502986C-2F84-4D6D-8AC4-53F794D3C1D8}" srcOrd="1" destOrd="0" parTransId="{1AA11A96-22F1-4EF9-AC95-FA10D9388A24}" sibTransId="{04181659-1D30-4570-91B3-A0C036B1F4C0}"/>
    <dgm:cxn modelId="{0C54219E-FD93-4055-A3D0-1C9C23B37F94}" type="presOf" srcId="{3B253DAA-EF09-4C63-A5C0-2D1AC906D4FD}" destId="{400CAA43-BB21-4102-B7D1-980AE47EA700}" srcOrd="0" destOrd="0" presId="urn:microsoft.com/office/officeart/2005/8/layout/hProcess9"/>
    <dgm:cxn modelId="{851566B7-F97B-4254-AEFD-4475F39D92E7}" srcId="{3B253DAA-EF09-4C63-A5C0-2D1AC906D4FD}" destId="{2FE95446-9089-4931-AC01-599FCE749150}" srcOrd="3" destOrd="0" parTransId="{71457278-9FC7-4DA1-8587-472509D648E7}" sibTransId="{287CF0A2-3969-4898-A4B6-CB30BC1A7F3B}"/>
    <dgm:cxn modelId="{642D93AD-70D1-47D2-8C11-3DFB0152E28E}" type="presOf" srcId="{2FE95446-9089-4931-AC01-599FCE749150}" destId="{18B98FAA-80AB-49E7-9CCD-8A6E2CD7A307}" srcOrd="0" destOrd="0" presId="urn:microsoft.com/office/officeart/2005/8/layout/hProcess9"/>
    <dgm:cxn modelId="{2E4450A2-CCA0-4856-B1CA-8FB81B5C3F5D}" type="presOf" srcId="{516DD311-C322-4D3B-9CF8-8ACCB94F8ECB}" destId="{E9EC30E4-54A5-4621-A769-665FE60D892A}" srcOrd="0" destOrd="0" presId="urn:microsoft.com/office/officeart/2005/8/layout/hProcess9"/>
    <dgm:cxn modelId="{5AD5AACB-49C3-4E69-BDC6-15A391861820}" type="presOf" srcId="{244592CB-4A9D-4C42-A37C-194836061E9A}" destId="{341EA97E-07BD-49D0-8555-7F7C5FCD6C40}" srcOrd="0" destOrd="0" presId="urn:microsoft.com/office/officeart/2005/8/layout/hProcess9"/>
    <dgm:cxn modelId="{D3E3F3DA-A963-4199-A6B4-88740B4CF3E7}" type="presParOf" srcId="{400CAA43-BB21-4102-B7D1-980AE47EA700}" destId="{E43EE99A-41C7-4237-BFC4-4855D156558C}" srcOrd="0" destOrd="0" presId="urn:microsoft.com/office/officeart/2005/8/layout/hProcess9"/>
    <dgm:cxn modelId="{0EEA72EA-7E83-4670-B95E-F5549BC68058}" type="presParOf" srcId="{400CAA43-BB21-4102-B7D1-980AE47EA700}" destId="{5E3CCF93-CA91-4D79-956A-D8DAB81A6ED8}" srcOrd="1" destOrd="0" presId="urn:microsoft.com/office/officeart/2005/8/layout/hProcess9"/>
    <dgm:cxn modelId="{9BDA1C76-D302-4AB0-9DE8-359E1EAE617A}" type="presParOf" srcId="{5E3CCF93-CA91-4D79-956A-D8DAB81A6ED8}" destId="{341EA97E-07BD-49D0-8555-7F7C5FCD6C40}" srcOrd="0" destOrd="0" presId="urn:microsoft.com/office/officeart/2005/8/layout/hProcess9"/>
    <dgm:cxn modelId="{F9C46405-0E71-4370-93DB-32725E43DA0B}" type="presParOf" srcId="{5E3CCF93-CA91-4D79-956A-D8DAB81A6ED8}" destId="{D7B574B5-9FBC-4A6F-B138-49BB1DE9BEE4}" srcOrd="1" destOrd="0" presId="urn:microsoft.com/office/officeart/2005/8/layout/hProcess9"/>
    <dgm:cxn modelId="{94AB572A-1D35-4CA3-8BCB-838CFA0861ED}" type="presParOf" srcId="{5E3CCF93-CA91-4D79-956A-D8DAB81A6ED8}" destId="{4605BB0F-00E4-49A8-B0E3-231E9916963D}" srcOrd="2" destOrd="0" presId="urn:microsoft.com/office/officeart/2005/8/layout/hProcess9"/>
    <dgm:cxn modelId="{19F0D2D9-6B43-42B2-A5C4-E1C090210AB4}" type="presParOf" srcId="{5E3CCF93-CA91-4D79-956A-D8DAB81A6ED8}" destId="{7D12967A-D28C-4AEA-AA5F-E73120DB08F8}" srcOrd="3" destOrd="0" presId="urn:microsoft.com/office/officeart/2005/8/layout/hProcess9"/>
    <dgm:cxn modelId="{781642FB-FB54-4644-B2CD-2A3EB18EBBC0}" type="presParOf" srcId="{5E3CCF93-CA91-4D79-956A-D8DAB81A6ED8}" destId="{E9EC30E4-54A5-4621-A769-665FE60D892A}" srcOrd="4" destOrd="0" presId="urn:microsoft.com/office/officeart/2005/8/layout/hProcess9"/>
    <dgm:cxn modelId="{3DF3796D-6D63-49D7-8108-AD8831B5607E}" type="presParOf" srcId="{5E3CCF93-CA91-4D79-956A-D8DAB81A6ED8}" destId="{CD5CD91B-5289-4CFB-8667-720A183074A5}" srcOrd="5" destOrd="0" presId="urn:microsoft.com/office/officeart/2005/8/layout/hProcess9"/>
    <dgm:cxn modelId="{753E4721-8A49-4B87-8AA8-A4E3D60D7D07}" type="presParOf" srcId="{5E3CCF93-CA91-4D79-956A-D8DAB81A6ED8}" destId="{18B98FAA-80AB-49E7-9CCD-8A6E2CD7A30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D0EAB3-D58E-473D-A9B7-261ECDAC4247}"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9A2B2701-5508-4054-BB39-B628E7DD1B32}">
      <dgm:prSet custT="1"/>
      <dgm:spPr/>
      <dgm:t>
        <a:bodyPr/>
        <a:lstStyle/>
        <a:p>
          <a:pPr rtl="0"/>
          <a:r>
            <a:rPr lang="en-US" sz="2000" dirty="0" smtClean="0"/>
            <a:t>Brain circulation (and circular migration)</a:t>
          </a:r>
          <a:endParaRPr lang="en-US" sz="2000" dirty="0"/>
        </a:p>
      </dgm:t>
    </dgm:pt>
    <dgm:pt modelId="{209BF8E2-4F71-4ED8-A09B-DB8B19B04DB6}" type="parTrans" cxnId="{10EC12BB-7183-4B37-B59E-914F5EAD97CD}">
      <dgm:prSet/>
      <dgm:spPr/>
      <dgm:t>
        <a:bodyPr/>
        <a:lstStyle/>
        <a:p>
          <a:endParaRPr lang="en-US"/>
        </a:p>
      </dgm:t>
    </dgm:pt>
    <dgm:pt modelId="{B4998061-E9E1-490A-8ECB-BABFD4B88FD6}" type="sibTrans" cxnId="{10EC12BB-7183-4B37-B59E-914F5EAD97CD}">
      <dgm:prSet/>
      <dgm:spPr/>
      <dgm:t>
        <a:bodyPr/>
        <a:lstStyle/>
        <a:p>
          <a:endParaRPr lang="en-US"/>
        </a:p>
      </dgm:t>
    </dgm:pt>
    <dgm:pt modelId="{4FB57D44-9476-4197-A6B2-18192FBA77A6}">
      <dgm:prSet custT="1"/>
      <dgm:spPr/>
      <dgm:t>
        <a:bodyPr/>
        <a:lstStyle/>
        <a:p>
          <a:pPr rtl="0"/>
          <a:r>
            <a:rPr lang="en-US" sz="2000" smtClean="0"/>
            <a:t>Social remittances</a:t>
          </a:r>
          <a:endParaRPr lang="en-US" sz="2000"/>
        </a:p>
      </dgm:t>
    </dgm:pt>
    <dgm:pt modelId="{2D15AFB3-72CE-481A-BB88-8F92B9CD14CA}" type="parTrans" cxnId="{9C29A4C3-C076-47BF-8045-F2AA82D3B188}">
      <dgm:prSet/>
      <dgm:spPr/>
      <dgm:t>
        <a:bodyPr/>
        <a:lstStyle/>
        <a:p>
          <a:endParaRPr lang="en-US"/>
        </a:p>
      </dgm:t>
    </dgm:pt>
    <dgm:pt modelId="{E9AD1C0D-4C83-4220-8DA4-6A12DE3C8396}" type="sibTrans" cxnId="{9C29A4C3-C076-47BF-8045-F2AA82D3B188}">
      <dgm:prSet/>
      <dgm:spPr/>
      <dgm:t>
        <a:bodyPr/>
        <a:lstStyle/>
        <a:p>
          <a:endParaRPr lang="en-US"/>
        </a:p>
      </dgm:t>
    </dgm:pt>
    <dgm:pt modelId="{2651ACCC-D481-421F-9593-30E0C80DB075}">
      <dgm:prSet custT="1"/>
      <dgm:spPr/>
      <dgm:t>
        <a:bodyPr/>
        <a:lstStyle/>
        <a:p>
          <a:pPr rtl="0"/>
          <a:r>
            <a:rPr lang="en-US" sz="2000" dirty="0" smtClean="0"/>
            <a:t>Portability of social rights</a:t>
          </a:r>
          <a:endParaRPr lang="en-US" sz="2000" dirty="0"/>
        </a:p>
      </dgm:t>
    </dgm:pt>
    <dgm:pt modelId="{F96ADF63-5949-41E0-84F2-20130876294D}" type="parTrans" cxnId="{A3E79850-BD34-4009-9D2E-8EE81C79DCD2}">
      <dgm:prSet/>
      <dgm:spPr/>
      <dgm:t>
        <a:bodyPr/>
        <a:lstStyle/>
        <a:p>
          <a:endParaRPr lang="en-US"/>
        </a:p>
      </dgm:t>
    </dgm:pt>
    <dgm:pt modelId="{CF36073B-BB4D-4F9D-A1AF-1CDC94D2D41B}" type="sibTrans" cxnId="{A3E79850-BD34-4009-9D2E-8EE81C79DCD2}">
      <dgm:prSet/>
      <dgm:spPr/>
      <dgm:t>
        <a:bodyPr/>
        <a:lstStyle/>
        <a:p>
          <a:endParaRPr lang="en-US"/>
        </a:p>
      </dgm:t>
    </dgm:pt>
    <dgm:pt modelId="{A1BC80EF-0EB3-4F50-AB22-BC6F3E476E84}">
      <dgm:prSet custT="1"/>
      <dgm:spPr/>
      <dgm:t>
        <a:bodyPr/>
        <a:lstStyle/>
        <a:p>
          <a:pPr rtl="0"/>
          <a:r>
            <a:rPr lang="en-US" sz="2000" dirty="0" smtClean="0"/>
            <a:t>Well-being</a:t>
          </a:r>
          <a:endParaRPr lang="en-US" sz="2000" dirty="0"/>
        </a:p>
      </dgm:t>
    </dgm:pt>
    <dgm:pt modelId="{7FACE6ED-23C7-4EB1-AFEC-6B1588153C6E}" type="parTrans" cxnId="{219ABD03-4F94-419A-A81F-7B4C060475BA}">
      <dgm:prSet/>
      <dgm:spPr/>
      <dgm:t>
        <a:bodyPr/>
        <a:lstStyle/>
        <a:p>
          <a:endParaRPr lang="en-US"/>
        </a:p>
      </dgm:t>
    </dgm:pt>
    <dgm:pt modelId="{596E9250-B83D-4647-AE4C-43885CDD5F57}" type="sibTrans" cxnId="{219ABD03-4F94-419A-A81F-7B4C060475BA}">
      <dgm:prSet/>
      <dgm:spPr/>
      <dgm:t>
        <a:bodyPr/>
        <a:lstStyle/>
        <a:p>
          <a:endParaRPr lang="en-US"/>
        </a:p>
      </dgm:t>
    </dgm:pt>
    <dgm:pt modelId="{D7EEC8C2-AE98-478F-AE36-84985A2638D8}">
      <dgm:prSet custT="1"/>
      <dgm:spPr/>
      <dgm:t>
        <a:bodyPr/>
        <a:lstStyle/>
        <a:p>
          <a:pPr rtl="0"/>
          <a:r>
            <a:rPr lang="en-US" sz="2000" smtClean="0"/>
            <a:t>Integration</a:t>
          </a:r>
          <a:endParaRPr lang="en-US" sz="2000" dirty="0"/>
        </a:p>
      </dgm:t>
    </dgm:pt>
    <dgm:pt modelId="{7058A778-6BE9-4514-B87B-219F6681F6FC}" type="parTrans" cxnId="{4245754A-ED06-4A6C-9873-CB7BE8108654}">
      <dgm:prSet/>
      <dgm:spPr/>
      <dgm:t>
        <a:bodyPr/>
        <a:lstStyle/>
        <a:p>
          <a:endParaRPr lang="en-US"/>
        </a:p>
      </dgm:t>
    </dgm:pt>
    <dgm:pt modelId="{2D0DAB3A-1C86-4E71-BFA1-9DFD524CDD63}" type="sibTrans" cxnId="{4245754A-ED06-4A6C-9873-CB7BE8108654}">
      <dgm:prSet/>
      <dgm:spPr/>
      <dgm:t>
        <a:bodyPr/>
        <a:lstStyle/>
        <a:p>
          <a:endParaRPr lang="en-US"/>
        </a:p>
      </dgm:t>
    </dgm:pt>
    <dgm:pt modelId="{04112E67-1B00-42C7-BB1C-D01E90C34AC6}" type="pres">
      <dgm:prSet presAssocID="{83D0EAB3-D58E-473D-A9B7-261ECDAC4247}" presName="arrowDiagram" presStyleCnt="0">
        <dgm:presLayoutVars>
          <dgm:chMax val="5"/>
          <dgm:dir/>
          <dgm:resizeHandles val="exact"/>
        </dgm:presLayoutVars>
      </dgm:prSet>
      <dgm:spPr/>
      <dgm:t>
        <a:bodyPr/>
        <a:lstStyle/>
        <a:p>
          <a:endParaRPr lang="en-US"/>
        </a:p>
      </dgm:t>
    </dgm:pt>
    <dgm:pt modelId="{F27AFDA5-A0EB-4ACA-BCA4-8395111819CA}" type="pres">
      <dgm:prSet presAssocID="{83D0EAB3-D58E-473D-A9B7-261ECDAC4247}" presName="arrow" presStyleLbl="bgShp" presStyleIdx="0" presStyleCnt="1"/>
      <dgm:spPr/>
    </dgm:pt>
    <dgm:pt modelId="{577EC513-75F8-4BEE-BE47-C55C9EAE9CAC}" type="pres">
      <dgm:prSet presAssocID="{83D0EAB3-D58E-473D-A9B7-261ECDAC4247}" presName="arrowDiagram5" presStyleCnt="0"/>
      <dgm:spPr/>
    </dgm:pt>
    <dgm:pt modelId="{35131B47-944C-4626-A1D2-7CBBAD6642A9}" type="pres">
      <dgm:prSet presAssocID="{9A2B2701-5508-4054-BB39-B628E7DD1B32}" presName="bullet5a" presStyleLbl="node1" presStyleIdx="0" presStyleCnt="5"/>
      <dgm:spPr/>
    </dgm:pt>
    <dgm:pt modelId="{903C4F65-E15C-4880-9B0D-44DB3D35E5CC}" type="pres">
      <dgm:prSet presAssocID="{9A2B2701-5508-4054-BB39-B628E7DD1B32}" presName="textBox5a" presStyleLbl="revTx" presStyleIdx="0" presStyleCnt="5" custScaleX="130397">
        <dgm:presLayoutVars>
          <dgm:bulletEnabled val="1"/>
        </dgm:presLayoutVars>
      </dgm:prSet>
      <dgm:spPr/>
      <dgm:t>
        <a:bodyPr/>
        <a:lstStyle/>
        <a:p>
          <a:endParaRPr lang="en-US"/>
        </a:p>
      </dgm:t>
    </dgm:pt>
    <dgm:pt modelId="{E9E81261-E75E-4587-96BA-CB6B3D0B6D72}" type="pres">
      <dgm:prSet presAssocID="{4FB57D44-9476-4197-A6B2-18192FBA77A6}" presName="bullet5b" presStyleLbl="node1" presStyleIdx="1" presStyleCnt="5"/>
      <dgm:spPr/>
    </dgm:pt>
    <dgm:pt modelId="{C249D445-8C24-424F-9140-E15BB55E41CF}" type="pres">
      <dgm:prSet presAssocID="{4FB57D44-9476-4197-A6B2-18192FBA77A6}" presName="textBox5b" presStyleLbl="revTx" presStyleIdx="1" presStyleCnt="5" custScaleX="130397">
        <dgm:presLayoutVars>
          <dgm:bulletEnabled val="1"/>
        </dgm:presLayoutVars>
      </dgm:prSet>
      <dgm:spPr/>
      <dgm:t>
        <a:bodyPr/>
        <a:lstStyle/>
        <a:p>
          <a:endParaRPr lang="en-US"/>
        </a:p>
      </dgm:t>
    </dgm:pt>
    <dgm:pt modelId="{2E627138-3BC6-4B47-8B94-05E33E6EDA03}" type="pres">
      <dgm:prSet presAssocID="{2651ACCC-D481-421F-9593-30E0C80DB075}" presName="bullet5c" presStyleLbl="node1" presStyleIdx="2" presStyleCnt="5"/>
      <dgm:spPr/>
    </dgm:pt>
    <dgm:pt modelId="{E007DEE2-686B-46B6-84CC-D49048A41DFA}" type="pres">
      <dgm:prSet presAssocID="{2651ACCC-D481-421F-9593-30E0C80DB075}" presName="textBox5c" presStyleLbl="revTx" presStyleIdx="2" presStyleCnt="5" custScaleX="130397">
        <dgm:presLayoutVars>
          <dgm:bulletEnabled val="1"/>
        </dgm:presLayoutVars>
      </dgm:prSet>
      <dgm:spPr/>
      <dgm:t>
        <a:bodyPr/>
        <a:lstStyle/>
        <a:p>
          <a:endParaRPr lang="en-US"/>
        </a:p>
      </dgm:t>
    </dgm:pt>
    <dgm:pt modelId="{CF926EA2-6AF8-479F-8778-E74F2F7E60C2}" type="pres">
      <dgm:prSet presAssocID="{D7EEC8C2-AE98-478F-AE36-84985A2638D8}" presName="bullet5d" presStyleLbl="node1" presStyleIdx="3" presStyleCnt="5"/>
      <dgm:spPr/>
    </dgm:pt>
    <dgm:pt modelId="{09091AF1-C384-4EB7-986E-13B01697BF01}" type="pres">
      <dgm:prSet presAssocID="{D7EEC8C2-AE98-478F-AE36-84985A2638D8}" presName="textBox5d" presStyleLbl="revTx" presStyleIdx="3" presStyleCnt="5" custScaleX="130397">
        <dgm:presLayoutVars>
          <dgm:bulletEnabled val="1"/>
        </dgm:presLayoutVars>
      </dgm:prSet>
      <dgm:spPr/>
      <dgm:t>
        <a:bodyPr/>
        <a:lstStyle/>
        <a:p>
          <a:endParaRPr lang="en-US"/>
        </a:p>
      </dgm:t>
    </dgm:pt>
    <dgm:pt modelId="{40BA8585-0958-40F1-AE89-08A9435368DB}" type="pres">
      <dgm:prSet presAssocID="{A1BC80EF-0EB3-4F50-AB22-BC6F3E476E84}" presName="bullet5e" presStyleLbl="node1" presStyleIdx="4" presStyleCnt="5"/>
      <dgm:spPr/>
    </dgm:pt>
    <dgm:pt modelId="{F30DDB97-7AA5-42BA-A19E-C37E899CB69D}" type="pres">
      <dgm:prSet presAssocID="{A1BC80EF-0EB3-4F50-AB22-BC6F3E476E84}" presName="textBox5e" presStyleLbl="revTx" presStyleIdx="4" presStyleCnt="5" custScaleX="130397">
        <dgm:presLayoutVars>
          <dgm:bulletEnabled val="1"/>
        </dgm:presLayoutVars>
      </dgm:prSet>
      <dgm:spPr/>
      <dgm:t>
        <a:bodyPr/>
        <a:lstStyle/>
        <a:p>
          <a:endParaRPr lang="en-US"/>
        </a:p>
      </dgm:t>
    </dgm:pt>
  </dgm:ptLst>
  <dgm:cxnLst>
    <dgm:cxn modelId="{12F10AC0-E5ED-4909-B400-56F8AD3C7BF9}" type="presOf" srcId="{D7EEC8C2-AE98-478F-AE36-84985A2638D8}" destId="{09091AF1-C384-4EB7-986E-13B01697BF01}" srcOrd="0" destOrd="0" presId="urn:microsoft.com/office/officeart/2005/8/layout/arrow2"/>
    <dgm:cxn modelId="{94F8FE3B-3BD1-45C3-86C0-3E090ACFE329}" type="presOf" srcId="{2651ACCC-D481-421F-9593-30E0C80DB075}" destId="{E007DEE2-686B-46B6-84CC-D49048A41DFA}" srcOrd="0" destOrd="0" presId="urn:microsoft.com/office/officeart/2005/8/layout/arrow2"/>
    <dgm:cxn modelId="{AF7C7D80-4581-4236-8520-660E974BF6CA}" type="presOf" srcId="{A1BC80EF-0EB3-4F50-AB22-BC6F3E476E84}" destId="{F30DDB97-7AA5-42BA-A19E-C37E899CB69D}" srcOrd="0" destOrd="0" presId="urn:microsoft.com/office/officeart/2005/8/layout/arrow2"/>
    <dgm:cxn modelId="{97DDE512-15C2-4C1E-877A-ECA02DCB9FA8}" type="presOf" srcId="{83D0EAB3-D58E-473D-A9B7-261ECDAC4247}" destId="{04112E67-1B00-42C7-BB1C-D01E90C34AC6}" srcOrd="0" destOrd="0" presId="urn:microsoft.com/office/officeart/2005/8/layout/arrow2"/>
    <dgm:cxn modelId="{4245754A-ED06-4A6C-9873-CB7BE8108654}" srcId="{83D0EAB3-D58E-473D-A9B7-261ECDAC4247}" destId="{D7EEC8C2-AE98-478F-AE36-84985A2638D8}" srcOrd="3" destOrd="0" parTransId="{7058A778-6BE9-4514-B87B-219F6681F6FC}" sibTransId="{2D0DAB3A-1C86-4E71-BFA1-9DFD524CDD63}"/>
    <dgm:cxn modelId="{219ABD03-4F94-419A-A81F-7B4C060475BA}" srcId="{83D0EAB3-D58E-473D-A9B7-261ECDAC4247}" destId="{A1BC80EF-0EB3-4F50-AB22-BC6F3E476E84}" srcOrd="4" destOrd="0" parTransId="{7FACE6ED-23C7-4EB1-AFEC-6B1588153C6E}" sibTransId="{596E9250-B83D-4647-AE4C-43885CDD5F57}"/>
    <dgm:cxn modelId="{10EC12BB-7183-4B37-B59E-914F5EAD97CD}" srcId="{83D0EAB3-D58E-473D-A9B7-261ECDAC4247}" destId="{9A2B2701-5508-4054-BB39-B628E7DD1B32}" srcOrd="0" destOrd="0" parTransId="{209BF8E2-4F71-4ED8-A09B-DB8B19B04DB6}" sibTransId="{B4998061-E9E1-490A-8ECB-BABFD4B88FD6}"/>
    <dgm:cxn modelId="{7F8306B6-C68E-4E23-A4C9-6F088676ACC3}" type="presOf" srcId="{9A2B2701-5508-4054-BB39-B628E7DD1B32}" destId="{903C4F65-E15C-4880-9B0D-44DB3D35E5CC}" srcOrd="0" destOrd="0" presId="urn:microsoft.com/office/officeart/2005/8/layout/arrow2"/>
    <dgm:cxn modelId="{9C29A4C3-C076-47BF-8045-F2AA82D3B188}" srcId="{83D0EAB3-D58E-473D-A9B7-261ECDAC4247}" destId="{4FB57D44-9476-4197-A6B2-18192FBA77A6}" srcOrd="1" destOrd="0" parTransId="{2D15AFB3-72CE-481A-BB88-8F92B9CD14CA}" sibTransId="{E9AD1C0D-4C83-4220-8DA4-6A12DE3C8396}"/>
    <dgm:cxn modelId="{2ECA6AEC-EFB2-4584-B8B3-A0252E19EDF7}" type="presOf" srcId="{4FB57D44-9476-4197-A6B2-18192FBA77A6}" destId="{C249D445-8C24-424F-9140-E15BB55E41CF}" srcOrd="0" destOrd="0" presId="urn:microsoft.com/office/officeart/2005/8/layout/arrow2"/>
    <dgm:cxn modelId="{A3E79850-BD34-4009-9D2E-8EE81C79DCD2}" srcId="{83D0EAB3-D58E-473D-A9B7-261ECDAC4247}" destId="{2651ACCC-D481-421F-9593-30E0C80DB075}" srcOrd="2" destOrd="0" parTransId="{F96ADF63-5949-41E0-84F2-20130876294D}" sibTransId="{CF36073B-BB4D-4F9D-A1AF-1CDC94D2D41B}"/>
    <dgm:cxn modelId="{7B16D9E7-0DE6-4F81-8034-6E8EFBBCB776}" type="presParOf" srcId="{04112E67-1B00-42C7-BB1C-D01E90C34AC6}" destId="{F27AFDA5-A0EB-4ACA-BCA4-8395111819CA}" srcOrd="0" destOrd="0" presId="urn:microsoft.com/office/officeart/2005/8/layout/arrow2"/>
    <dgm:cxn modelId="{39F80285-70E3-42D8-833F-21F3763B1673}" type="presParOf" srcId="{04112E67-1B00-42C7-BB1C-D01E90C34AC6}" destId="{577EC513-75F8-4BEE-BE47-C55C9EAE9CAC}" srcOrd="1" destOrd="0" presId="urn:microsoft.com/office/officeart/2005/8/layout/arrow2"/>
    <dgm:cxn modelId="{6A17D833-0407-4A22-A670-D3EA8FAC3686}" type="presParOf" srcId="{577EC513-75F8-4BEE-BE47-C55C9EAE9CAC}" destId="{35131B47-944C-4626-A1D2-7CBBAD6642A9}" srcOrd="0" destOrd="0" presId="urn:microsoft.com/office/officeart/2005/8/layout/arrow2"/>
    <dgm:cxn modelId="{F4F629CE-10BD-4910-AFF6-844EB6D217AE}" type="presParOf" srcId="{577EC513-75F8-4BEE-BE47-C55C9EAE9CAC}" destId="{903C4F65-E15C-4880-9B0D-44DB3D35E5CC}" srcOrd="1" destOrd="0" presId="urn:microsoft.com/office/officeart/2005/8/layout/arrow2"/>
    <dgm:cxn modelId="{409F5A7D-96E4-4D88-B839-039185B53C13}" type="presParOf" srcId="{577EC513-75F8-4BEE-BE47-C55C9EAE9CAC}" destId="{E9E81261-E75E-4587-96BA-CB6B3D0B6D72}" srcOrd="2" destOrd="0" presId="urn:microsoft.com/office/officeart/2005/8/layout/arrow2"/>
    <dgm:cxn modelId="{A1268286-6593-4AA9-8837-D32E6E7F9C96}" type="presParOf" srcId="{577EC513-75F8-4BEE-BE47-C55C9EAE9CAC}" destId="{C249D445-8C24-424F-9140-E15BB55E41CF}" srcOrd="3" destOrd="0" presId="urn:microsoft.com/office/officeart/2005/8/layout/arrow2"/>
    <dgm:cxn modelId="{6213665B-8218-40BD-9E30-CB6C011170DD}" type="presParOf" srcId="{577EC513-75F8-4BEE-BE47-C55C9EAE9CAC}" destId="{2E627138-3BC6-4B47-8B94-05E33E6EDA03}" srcOrd="4" destOrd="0" presId="urn:microsoft.com/office/officeart/2005/8/layout/arrow2"/>
    <dgm:cxn modelId="{A63ABF7A-3FED-4363-BA12-BA76839CA33C}" type="presParOf" srcId="{577EC513-75F8-4BEE-BE47-C55C9EAE9CAC}" destId="{E007DEE2-686B-46B6-84CC-D49048A41DFA}" srcOrd="5" destOrd="0" presId="urn:microsoft.com/office/officeart/2005/8/layout/arrow2"/>
    <dgm:cxn modelId="{4E46D1D4-7E06-49F7-B239-6C1E0119EC0C}" type="presParOf" srcId="{577EC513-75F8-4BEE-BE47-C55C9EAE9CAC}" destId="{CF926EA2-6AF8-479F-8778-E74F2F7E60C2}" srcOrd="6" destOrd="0" presId="urn:microsoft.com/office/officeart/2005/8/layout/arrow2"/>
    <dgm:cxn modelId="{78C9F211-29FB-4C60-8BED-934FA973C186}" type="presParOf" srcId="{577EC513-75F8-4BEE-BE47-C55C9EAE9CAC}" destId="{09091AF1-C384-4EB7-986E-13B01697BF01}" srcOrd="7" destOrd="0" presId="urn:microsoft.com/office/officeart/2005/8/layout/arrow2"/>
    <dgm:cxn modelId="{00C8B2D0-F091-4C8C-859B-19E7E75D9392}" type="presParOf" srcId="{577EC513-75F8-4BEE-BE47-C55C9EAE9CAC}" destId="{40BA8585-0958-40F1-AE89-08A9435368DB}" srcOrd="8" destOrd="0" presId="urn:microsoft.com/office/officeart/2005/8/layout/arrow2"/>
    <dgm:cxn modelId="{DDF809B0-9BA4-4973-8DD8-2A9E9CFC3169}" type="presParOf" srcId="{577EC513-75F8-4BEE-BE47-C55C9EAE9CAC}" destId="{F30DDB97-7AA5-42BA-A19E-C37E899CB69D}"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ED3597-AC73-429D-ABE4-EBB193D3418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156AFF3-C5A2-4B21-AB31-6D62DE046DD2}">
      <dgm:prSet/>
      <dgm:spPr/>
      <dgm:t>
        <a:bodyPr/>
        <a:lstStyle/>
        <a:p>
          <a:pPr rtl="0"/>
          <a:r>
            <a:rPr lang="en-US" smtClean="0"/>
            <a:t>SMART</a:t>
          </a:r>
          <a:endParaRPr lang="en-US"/>
        </a:p>
      </dgm:t>
    </dgm:pt>
    <dgm:pt modelId="{FEC2330D-CBB1-4661-9067-EA66848F4592}" type="parTrans" cxnId="{D8AFA20A-736A-409C-8259-3372E1409C39}">
      <dgm:prSet/>
      <dgm:spPr/>
      <dgm:t>
        <a:bodyPr/>
        <a:lstStyle/>
        <a:p>
          <a:endParaRPr lang="en-US"/>
        </a:p>
      </dgm:t>
    </dgm:pt>
    <dgm:pt modelId="{0775A099-E1EB-45E9-8045-9ED01C8F1EB9}" type="sibTrans" cxnId="{D8AFA20A-736A-409C-8259-3372E1409C39}">
      <dgm:prSet/>
      <dgm:spPr/>
      <dgm:t>
        <a:bodyPr/>
        <a:lstStyle/>
        <a:p>
          <a:endParaRPr lang="en-US"/>
        </a:p>
      </dgm:t>
    </dgm:pt>
    <dgm:pt modelId="{8F2DEAFF-572F-41D3-AA98-880AF80A1FF5}">
      <dgm:prSet/>
      <dgm:spPr/>
      <dgm:t>
        <a:bodyPr/>
        <a:lstStyle/>
        <a:p>
          <a:pPr rtl="0"/>
          <a:r>
            <a:rPr lang="en-US" b="1" dirty="0" smtClean="0"/>
            <a:t>Specific</a:t>
          </a:r>
          <a:r>
            <a:rPr lang="en-US" dirty="0" smtClean="0"/>
            <a:t> – target a specific area for improvement.</a:t>
          </a:r>
          <a:endParaRPr lang="en-US" dirty="0"/>
        </a:p>
      </dgm:t>
    </dgm:pt>
    <dgm:pt modelId="{8BCBD7E6-4E73-4400-B474-8B1087EFABE3}" type="parTrans" cxnId="{7EA3EC07-1431-4154-A245-142A859A13FC}">
      <dgm:prSet/>
      <dgm:spPr/>
      <dgm:t>
        <a:bodyPr/>
        <a:lstStyle/>
        <a:p>
          <a:endParaRPr lang="en-US"/>
        </a:p>
      </dgm:t>
    </dgm:pt>
    <dgm:pt modelId="{F58A3AB8-6AE6-4A68-BC8A-6E89D84F8F52}" type="sibTrans" cxnId="{7EA3EC07-1431-4154-A245-142A859A13FC}">
      <dgm:prSet/>
      <dgm:spPr/>
      <dgm:t>
        <a:bodyPr/>
        <a:lstStyle/>
        <a:p>
          <a:endParaRPr lang="en-US"/>
        </a:p>
      </dgm:t>
    </dgm:pt>
    <dgm:pt modelId="{2A06F84E-977C-4413-AC36-B3B45D1C980E}">
      <dgm:prSet/>
      <dgm:spPr/>
      <dgm:t>
        <a:bodyPr/>
        <a:lstStyle/>
        <a:p>
          <a:pPr rtl="0"/>
          <a:r>
            <a:rPr lang="en-US" b="1" dirty="0" smtClean="0"/>
            <a:t>Measurable</a:t>
          </a:r>
          <a:r>
            <a:rPr lang="en-US" dirty="0" smtClean="0"/>
            <a:t> – quantify or at least suggest an indicator of progress.</a:t>
          </a:r>
          <a:endParaRPr lang="en-US" dirty="0"/>
        </a:p>
      </dgm:t>
    </dgm:pt>
    <dgm:pt modelId="{43E7E643-1A3D-499A-94CC-0A6709D4C25A}" type="parTrans" cxnId="{1D4A8156-2F96-4576-8D5B-5031C6ECE7B5}">
      <dgm:prSet/>
      <dgm:spPr/>
      <dgm:t>
        <a:bodyPr/>
        <a:lstStyle/>
        <a:p>
          <a:endParaRPr lang="en-US"/>
        </a:p>
      </dgm:t>
    </dgm:pt>
    <dgm:pt modelId="{1829B401-E7C7-4F39-9C1C-1729ABB74536}" type="sibTrans" cxnId="{1D4A8156-2F96-4576-8D5B-5031C6ECE7B5}">
      <dgm:prSet/>
      <dgm:spPr/>
      <dgm:t>
        <a:bodyPr/>
        <a:lstStyle/>
        <a:p>
          <a:endParaRPr lang="en-US"/>
        </a:p>
      </dgm:t>
    </dgm:pt>
    <dgm:pt modelId="{E57D6D30-5CCC-4A13-8CDF-EF1CB99E6919}">
      <dgm:prSet/>
      <dgm:spPr/>
      <dgm:t>
        <a:bodyPr/>
        <a:lstStyle/>
        <a:p>
          <a:pPr rtl="0"/>
          <a:r>
            <a:rPr lang="en-US" b="1" dirty="0" smtClean="0"/>
            <a:t>Assignable</a:t>
          </a:r>
          <a:r>
            <a:rPr lang="en-US" dirty="0" smtClean="0"/>
            <a:t> – specify who will do it.</a:t>
          </a:r>
          <a:endParaRPr lang="en-US" dirty="0"/>
        </a:p>
      </dgm:t>
    </dgm:pt>
    <dgm:pt modelId="{E9401880-FAEC-4E0E-9166-20A0FB6EC6A1}" type="parTrans" cxnId="{0C5071FE-174B-48B2-8062-F2D274D80203}">
      <dgm:prSet/>
      <dgm:spPr/>
      <dgm:t>
        <a:bodyPr/>
        <a:lstStyle/>
        <a:p>
          <a:endParaRPr lang="en-US"/>
        </a:p>
      </dgm:t>
    </dgm:pt>
    <dgm:pt modelId="{46DCBF9A-1B0B-45C1-91C2-27E9CCF3C21B}" type="sibTrans" cxnId="{0C5071FE-174B-48B2-8062-F2D274D80203}">
      <dgm:prSet/>
      <dgm:spPr/>
      <dgm:t>
        <a:bodyPr/>
        <a:lstStyle/>
        <a:p>
          <a:endParaRPr lang="en-US"/>
        </a:p>
      </dgm:t>
    </dgm:pt>
    <dgm:pt modelId="{334D4E21-2FAA-4FD9-9F30-B2CF1CA28DFA}">
      <dgm:prSet/>
      <dgm:spPr/>
      <dgm:t>
        <a:bodyPr/>
        <a:lstStyle/>
        <a:p>
          <a:pPr rtl="0"/>
          <a:r>
            <a:rPr lang="en-US" b="1" dirty="0" smtClean="0"/>
            <a:t>Realistic</a:t>
          </a:r>
          <a:r>
            <a:rPr lang="en-US" dirty="0" smtClean="0"/>
            <a:t> – state what results can realistically be achieved, given available resources.</a:t>
          </a:r>
          <a:endParaRPr lang="en-US" dirty="0"/>
        </a:p>
      </dgm:t>
    </dgm:pt>
    <dgm:pt modelId="{C645B0F6-B90A-4645-B706-0BB6F23E75CA}" type="parTrans" cxnId="{6976EEBD-102D-468B-861D-28503D72E062}">
      <dgm:prSet/>
      <dgm:spPr/>
      <dgm:t>
        <a:bodyPr/>
        <a:lstStyle/>
        <a:p>
          <a:endParaRPr lang="en-US"/>
        </a:p>
      </dgm:t>
    </dgm:pt>
    <dgm:pt modelId="{E68AA9EC-16F8-4A4F-BA9D-64515C198383}" type="sibTrans" cxnId="{6976EEBD-102D-468B-861D-28503D72E062}">
      <dgm:prSet/>
      <dgm:spPr/>
      <dgm:t>
        <a:bodyPr/>
        <a:lstStyle/>
        <a:p>
          <a:endParaRPr lang="en-US"/>
        </a:p>
      </dgm:t>
    </dgm:pt>
    <dgm:pt modelId="{4C64D2B1-FC05-4BDC-870F-83B4620D8964}">
      <dgm:prSet/>
      <dgm:spPr/>
      <dgm:t>
        <a:bodyPr/>
        <a:lstStyle/>
        <a:p>
          <a:pPr rtl="0"/>
          <a:r>
            <a:rPr lang="en-US" b="1" dirty="0" smtClean="0"/>
            <a:t>Time-related </a:t>
          </a:r>
          <a:r>
            <a:rPr lang="en-US" dirty="0" smtClean="0"/>
            <a:t>— specify when the result(s) can be achieved</a:t>
          </a:r>
          <a:endParaRPr lang="en-US" dirty="0"/>
        </a:p>
      </dgm:t>
    </dgm:pt>
    <dgm:pt modelId="{D4148CB2-1242-472F-BD1C-7C9A93FEA4B8}" type="parTrans" cxnId="{DDBCF4BA-2F41-4778-8343-50F05146B5E5}">
      <dgm:prSet/>
      <dgm:spPr/>
      <dgm:t>
        <a:bodyPr/>
        <a:lstStyle/>
        <a:p>
          <a:endParaRPr lang="en-US"/>
        </a:p>
      </dgm:t>
    </dgm:pt>
    <dgm:pt modelId="{F62F50BA-3BD2-4296-966F-750F865AF827}" type="sibTrans" cxnId="{DDBCF4BA-2F41-4778-8343-50F05146B5E5}">
      <dgm:prSet/>
      <dgm:spPr/>
      <dgm:t>
        <a:bodyPr/>
        <a:lstStyle/>
        <a:p>
          <a:endParaRPr lang="en-US"/>
        </a:p>
      </dgm:t>
    </dgm:pt>
    <dgm:pt modelId="{C75804F0-57DB-448A-BDF4-30946C69C143}" type="pres">
      <dgm:prSet presAssocID="{4CED3597-AC73-429D-ABE4-EBB193D3418B}" presName="vert0" presStyleCnt="0">
        <dgm:presLayoutVars>
          <dgm:dir/>
          <dgm:animOne val="branch"/>
          <dgm:animLvl val="lvl"/>
        </dgm:presLayoutVars>
      </dgm:prSet>
      <dgm:spPr/>
      <dgm:t>
        <a:bodyPr/>
        <a:lstStyle/>
        <a:p>
          <a:endParaRPr lang="en-US"/>
        </a:p>
      </dgm:t>
    </dgm:pt>
    <dgm:pt modelId="{AD980EC1-FEA5-45AC-B0C4-449502C60703}" type="pres">
      <dgm:prSet presAssocID="{2156AFF3-C5A2-4B21-AB31-6D62DE046DD2}" presName="thickLine" presStyleLbl="alignNode1" presStyleIdx="0" presStyleCnt="1"/>
      <dgm:spPr/>
    </dgm:pt>
    <dgm:pt modelId="{473855E1-D910-486A-986E-3DD861DD00D4}" type="pres">
      <dgm:prSet presAssocID="{2156AFF3-C5A2-4B21-AB31-6D62DE046DD2}" presName="horz1" presStyleCnt="0"/>
      <dgm:spPr/>
    </dgm:pt>
    <dgm:pt modelId="{1352765E-8C74-4F72-B711-A9F88403387C}" type="pres">
      <dgm:prSet presAssocID="{2156AFF3-C5A2-4B21-AB31-6D62DE046DD2}" presName="tx1" presStyleLbl="revTx" presStyleIdx="0" presStyleCnt="6"/>
      <dgm:spPr/>
      <dgm:t>
        <a:bodyPr/>
        <a:lstStyle/>
        <a:p>
          <a:endParaRPr lang="en-US"/>
        </a:p>
      </dgm:t>
    </dgm:pt>
    <dgm:pt modelId="{23EA4249-7552-49DB-A863-106BD380FC66}" type="pres">
      <dgm:prSet presAssocID="{2156AFF3-C5A2-4B21-AB31-6D62DE046DD2}" presName="vert1" presStyleCnt="0"/>
      <dgm:spPr/>
    </dgm:pt>
    <dgm:pt modelId="{5DD1A1E1-FF58-4CDE-B8BF-C0A667773CD5}" type="pres">
      <dgm:prSet presAssocID="{8F2DEAFF-572F-41D3-AA98-880AF80A1FF5}" presName="vertSpace2a" presStyleCnt="0"/>
      <dgm:spPr/>
    </dgm:pt>
    <dgm:pt modelId="{748B69DF-44E4-4385-A1AD-202989EEA00A}" type="pres">
      <dgm:prSet presAssocID="{8F2DEAFF-572F-41D3-AA98-880AF80A1FF5}" presName="horz2" presStyleCnt="0"/>
      <dgm:spPr/>
    </dgm:pt>
    <dgm:pt modelId="{74DAE0BE-BCE6-432C-A809-7706D774FA97}" type="pres">
      <dgm:prSet presAssocID="{8F2DEAFF-572F-41D3-AA98-880AF80A1FF5}" presName="horzSpace2" presStyleCnt="0"/>
      <dgm:spPr/>
    </dgm:pt>
    <dgm:pt modelId="{FAFB2546-0D9F-4E85-B449-18BBCF5C0834}" type="pres">
      <dgm:prSet presAssocID="{8F2DEAFF-572F-41D3-AA98-880AF80A1FF5}" presName="tx2" presStyleLbl="revTx" presStyleIdx="1" presStyleCnt="6"/>
      <dgm:spPr/>
      <dgm:t>
        <a:bodyPr/>
        <a:lstStyle/>
        <a:p>
          <a:endParaRPr lang="en-US"/>
        </a:p>
      </dgm:t>
    </dgm:pt>
    <dgm:pt modelId="{A7797283-21FE-4A92-8462-EFE47A062F33}" type="pres">
      <dgm:prSet presAssocID="{8F2DEAFF-572F-41D3-AA98-880AF80A1FF5}" presName="vert2" presStyleCnt="0"/>
      <dgm:spPr/>
    </dgm:pt>
    <dgm:pt modelId="{D74DAD6F-0572-4AD3-B1AA-356E96F4670D}" type="pres">
      <dgm:prSet presAssocID="{8F2DEAFF-572F-41D3-AA98-880AF80A1FF5}" presName="thinLine2b" presStyleLbl="callout" presStyleIdx="0" presStyleCnt="5"/>
      <dgm:spPr/>
    </dgm:pt>
    <dgm:pt modelId="{67D6BB6A-A680-4423-9570-D716C2155D0D}" type="pres">
      <dgm:prSet presAssocID="{8F2DEAFF-572F-41D3-AA98-880AF80A1FF5}" presName="vertSpace2b" presStyleCnt="0"/>
      <dgm:spPr/>
    </dgm:pt>
    <dgm:pt modelId="{EC28FB43-E359-48E1-88C9-EC0A6EA3E3E4}" type="pres">
      <dgm:prSet presAssocID="{2A06F84E-977C-4413-AC36-B3B45D1C980E}" presName="horz2" presStyleCnt="0"/>
      <dgm:spPr/>
    </dgm:pt>
    <dgm:pt modelId="{9A1C386F-8706-4822-A8AB-2A4EA2932210}" type="pres">
      <dgm:prSet presAssocID="{2A06F84E-977C-4413-AC36-B3B45D1C980E}" presName="horzSpace2" presStyleCnt="0"/>
      <dgm:spPr/>
    </dgm:pt>
    <dgm:pt modelId="{E2E88D65-D9FF-4916-885C-A1BE9D57F805}" type="pres">
      <dgm:prSet presAssocID="{2A06F84E-977C-4413-AC36-B3B45D1C980E}" presName="tx2" presStyleLbl="revTx" presStyleIdx="2" presStyleCnt="6"/>
      <dgm:spPr/>
      <dgm:t>
        <a:bodyPr/>
        <a:lstStyle/>
        <a:p>
          <a:endParaRPr lang="en-US"/>
        </a:p>
      </dgm:t>
    </dgm:pt>
    <dgm:pt modelId="{F49350BF-300C-4158-9E3D-23A804B37FEF}" type="pres">
      <dgm:prSet presAssocID="{2A06F84E-977C-4413-AC36-B3B45D1C980E}" presName="vert2" presStyleCnt="0"/>
      <dgm:spPr/>
    </dgm:pt>
    <dgm:pt modelId="{E17600AE-81CF-4EB1-BBA7-FF737CE9FF23}" type="pres">
      <dgm:prSet presAssocID="{2A06F84E-977C-4413-AC36-B3B45D1C980E}" presName="thinLine2b" presStyleLbl="callout" presStyleIdx="1" presStyleCnt="5"/>
      <dgm:spPr/>
    </dgm:pt>
    <dgm:pt modelId="{7FB95003-2C9B-44F3-BCDB-DF3D06680400}" type="pres">
      <dgm:prSet presAssocID="{2A06F84E-977C-4413-AC36-B3B45D1C980E}" presName="vertSpace2b" presStyleCnt="0"/>
      <dgm:spPr/>
    </dgm:pt>
    <dgm:pt modelId="{0C37FE21-0108-42B6-8D89-7EE45FAB9853}" type="pres">
      <dgm:prSet presAssocID="{E57D6D30-5CCC-4A13-8CDF-EF1CB99E6919}" presName="horz2" presStyleCnt="0"/>
      <dgm:spPr/>
    </dgm:pt>
    <dgm:pt modelId="{11C6CF05-E365-48B1-A13D-4B52C0E78F94}" type="pres">
      <dgm:prSet presAssocID="{E57D6D30-5CCC-4A13-8CDF-EF1CB99E6919}" presName="horzSpace2" presStyleCnt="0"/>
      <dgm:spPr/>
    </dgm:pt>
    <dgm:pt modelId="{6CFEA0FC-16E6-478C-A789-476E1B9996DE}" type="pres">
      <dgm:prSet presAssocID="{E57D6D30-5CCC-4A13-8CDF-EF1CB99E6919}" presName="tx2" presStyleLbl="revTx" presStyleIdx="3" presStyleCnt="6"/>
      <dgm:spPr/>
      <dgm:t>
        <a:bodyPr/>
        <a:lstStyle/>
        <a:p>
          <a:endParaRPr lang="en-US"/>
        </a:p>
      </dgm:t>
    </dgm:pt>
    <dgm:pt modelId="{DAFE3C70-4A5F-4818-85CF-4E78BBB55601}" type="pres">
      <dgm:prSet presAssocID="{E57D6D30-5CCC-4A13-8CDF-EF1CB99E6919}" presName="vert2" presStyleCnt="0"/>
      <dgm:spPr/>
    </dgm:pt>
    <dgm:pt modelId="{009B98C5-DD34-40EC-8622-AA65DB0FE76B}" type="pres">
      <dgm:prSet presAssocID="{E57D6D30-5CCC-4A13-8CDF-EF1CB99E6919}" presName="thinLine2b" presStyleLbl="callout" presStyleIdx="2" presStyleCnt="5"/>
      <dgm:spPr/>
    </dgm:pt>
    <dgm:pt modelId="{ADFA6AA6-98AA-4918-9272-CA0976702E8B}" type="pres">
      <dgm:prSet presAssocID="{E57D6D30-5CCC-4A13-8CDF-EF1CB99E6919}" presName="vertSpace2b" presStyleCnt="0"/>
      <dgm:spPr/>
    </dgm:pt>
    <dgm:pt modelId="{A9D4D54F-CDEB-4B0D-A168-C457806EB3CB}" type="pres">
      <dgm:prSet presAssocID="{334D4E21-2FAA-4FD9-9F30-B2CF1CA28DFA}" presName="horz2" presStyleCnt="0"/>
      <dgm:spPr/>
    </dgm:pt>
    <dgm:pt modelId="{709C029C-CF9C-4816-878A-BB04588E4BCB}" type="pres">
      <dgm:prSet presAssocID="{334D4E21-2FAA-4FD9-9F30-B2CF1CA28DFA}" presName="horzSpace2" presStyleCnt="0"/>
      <dgm:spPr/>
    </dgm:pt>
    <dgm:pt modelId="{98F4FDED-B4ED-4E73-BA10-C28128262025}" type="pres">
      <dgm:prSet presAssocID="{334D4E21-2FAA-4FD9-9F30-B2CF1CA28DFA}" presName="tx2" presStyleLbl="revTx" presStyleIdx="4" presStyleCnt="6"/>
      <dgm:spPr/>
      <dgm:t>
        <a:bodyPr/>
        <a:lstStyle/>
        <a:p>
          <a:endParaRPr lang="en-US"/>
        </a:p>
      </dgm:t>
    </dgm:pt>
    <dgm:pt modelId="{8BA37D9B-4FC7-4667-AF18-C883DF76DE97}" type="pres">
      <dgm:prSet presAssocID="{334D4E21-2FAA-4FD9-9F30-B2CF1CA28DFA}" presName="vert2" presStyleCnt="0"/>
      <dgm:spPr/>
    </dgm:pt>
    <dgm:pt modelId="{CD1AC9FB-FAC5-43A9-A311-CAFE13A4444E}" type="pres">
      <dgm:prSet presAssocID="{334D4E21-2FAA-4FD9-9F30-B2CF1CA28DFA}" presName="thinLine2b" presStyleLbl="callout" presStyleIdx="3" presStyleCnt="5"/>
      <dgm:spPr/>
    </dgm:pt>
    <dgm:pt modelId="{CF84E967-8CA7-4E9A-B537-7E7A53F4C5AE}" type="pres">
      <dgm:prSet presAssocID="{334D4E21-2FAA-4FD9-9F30-B2CF1CA28DFA}" presName="vertSpace2b" presStyleCnt="0"/>
      <dgm:spPr/>
    </dgm:pt>
    <dgm:pt modelId="{512BABED-5BEF-49D2-9461-CB30E1D94158}" type="pres">
      <dgm:prSet presAssocID="{4C64D2B1-FC05-4BDC-870F-83B4620D8964}" presName="horz2" presStyleCnt="0"/>
      <dgm:spPr/>
    </dgm:pt>
    <dgm:pt modelId="{E2D289E6-1E53-430A-A54E-0628E46B968D}" type="pres">
      <dgm:prSet presAssocID="{4C64D2B1-FC05-4BDC-870F-83B4620D8964}" presName="horzSpace2" presStyleCnt="0"/>
      <dgm:spPr/>
    </dgm:pt>
    <dgm:pt modelId="{6FF7357C-6A43-4E51-8E13-97C90E017435}" type="pres">
      <dgm:prSet presAssocID="{4C64D2B1-FC05-4BDC-870F-83B4620D8964}" presName="tx2" presStyleLbl="revTx" presStyleIdx="5" presStyleCnt="6"/>
      <dgm:spPr/>
      <dgm:t>
        <a:bodyPr/>
        <a:lstStyle/>
        <a:p>
          <a:endParaRPr lang="en-US"/>
        </a:p>
      </dgm:t>
    </dgm:pt>
    <dgm:pt modelId="{E151DF14-9734-41EC-A2C5-3AA32FE2063C}" type="pres">
      <dgm:prSet presAssocID="{4C64D2B1-FC05-4BDC-870F-83B4620D8964}" presName="vert2" presStyleCnt="0"/>
      <dgm:spPr/>
    </dgm:pt>
    <dgm:pt modelId="{A33CB7E7-728B-4B2D-AC58-65ECD0DD217B}" type="pres">
      <dgm:prSet presAssocID="{4C64D2B1-FC05-4BDC-870F-83B4620D8964}" presName="thinLine2b" presStyleLbl="callout" presStyleIdx="4" presStyleCnt="5"/>
      <dgm:spPr/>
    </dgm:pt>
    <dgm:pt modelId="{A2D5838F-AE78-4C9A-9379-A56DA160BCA3}" type="pres">
      <dgm:prSet presAssocID="{4C64D2B1-FC05-4BDC-870F-83B4620D8964}" presName="vertSpace2b" presStyleCnt="0"/>
      <dgm:spPr/>
    </dgm:pt>
  </dgm:ptLst>
  <dgm:cxnLst>
    <dgm:cxn modelId="{81C0BA3D-AD35-41CD-BDE0-DB1912A9DB86}" type="presOf" srcId="{4C64D2B1-FC05-4BDC-870F-83B4620D8964}" destId="{6FF7357C-6A43-4E51-8E13-97C90E017435}" srcOrd="0" destOrd="0" presId="urn:microsoft.com/office/officeart/2008/layout/LinedList"/>
    <dgm:cxn modelId="{1D4A8156-2F96-4576-8D5B-5031C6ECE7B5}" srcId="{2156AFF3-C5A2-4B21-AB31-6D62DE046DD2}" destId="{2A06F84E-977C-4413-AC36-B3B45D1C980E}" srcOrd="1" destOrd="0" parTransId="{43E7E643-1A3D-499A-94CC-0A6709D4C25A}" sibTransId="{1829B401-E7C7-4F39-9C1C-1729ABB74536}"/>
    <dgm:cxn modelId="{6976EEBD-102D-468B-861D-28503D72E062}" srcId="{2156AFF3-C5A2-4B21-AB31-6D62DE046DD2}" destId="{334D4E21-2FAA-4FD9-9F30-B2CF1CA28DFA}" srcOrd="3" destOrd="0" parTransId="{C645B0F6-B90A-4645-B706-0BB6F23E75CA}" sibTransId="{E68AA9EC-16F8-4A4F-BA9D-64515C198383}"/>
    <dgm:cxn modelId="{51F8046E-62BF-4A0C-8398-8138BF5F16DC}" type="presOf" srcId="{4CED3597-AC73-429D-ABE4-EBB193D3418B}" destId="{C75804F0-57DB-448A-BDF4-30946C69C143}" srcOrd="0" destOrd="0" presId="urn:microsoft.com/office/officeart/2008/layout/LinedList"/>
    <dgm:cxn modelId="{7EA3EC07-1431-4154-A245-142A859A13FC}" srcId="{2156AFF3-C5A2-4B21-AB31-6D62DE046DD2}" destId="{8F2DEAFF-572F-41D3-AA98-880AF80A1FF5}" srcOrd="0" destOrd="0" parTransId="{8BCBD7E6-4E73-4400-B474-8B1087EFABE3}" sibTransId="{F58A3AB8-6AE6-4A68-BC8A-6E89D84F8F52}"/>
    <dgm:cxn modelId="{2F9E0216-3E38-4AFF-8F3D-F5F78AF69468}" type="presOf" srcId="{2A06F84E-977C-4413-AC36-B3B45D1C980E}" destId="{E2E88D65-D9FF-4916-885C-A1BE9D57F805}" srcOrd="0" destOrd="0" presId="urn:microsoft.com/office/officeart/2008/layout/LinedList"/>
    <dgm:cxn modelId="{5F5CDA74-75ED-425E-828C-0A250987BB8A}" type="presOf" srcId="{E57D6D30-5CCC-4A13-8CDF-EF1CB99E6919}" destId="{6CFEA0FC-16E6-478C-A789-476E1B9996DE}" srcOrd="0" destOrd="0" presId="urn:microsoft.com/office/officeart/2008/layout/LinedList"/>
    <dgm:cxn modelId="{D8AFA20A-736A-409C-8259-3372E1409C39}" srcId="{4CED3597-AC73-429D-ABE4-EBB193D3418B}" destId="{2156AFF3-C5A2-4B21-AB31-6D62DE046DD2}" srcOrd="0" destOrd="0" parTransId="{FEC2330D-CBB1-4661-9067-EA66848F4592}" sibTransId="{0775A099-E1EB-45E9-8045-9ED01C8F1EB9}"/>
    <dgm:cxn modelId="{2A0672F8-2991-4C3B-A4CA-3DC4038CB374}" type="presOf" srcId="{334D4E21-2FAA-4FD9-9F30-B2CF1CA28DFA}" destId="{98F4FDED-B4ED-4E73-BA10-C28128262025}" srcOrd="0" destOrd="0" presId="urn:microsoft.com/office/officeart/2008/layout/LinedList"/>
    <dgm:cxn modelId="{8F2CB662-B102-45A1-A39F-A5A252D8A63B}" type="presOf" srcId="{2156AFF3-C5A2-4B21-AB31-6D62DE046DD2}" destId="{1352765E-8C74-4F72-B711-A9F88403387C}" srcOrd="0" destOrd="0" presId="urn:microsoft.com/office/officeart/2008/layout/LinedList"/>
    <dgm:cxn modelId="{0C5071FE-174B-48B2-8062-F2D274D80203}" srcId="{2156AFF3-C5A2-4B21-AB31-6D62DE046DD2}" destId="{E57D6D30-5CCC-4A13-8CDF-EF1CB99E6919}" srcOrd="2" destOrd="0" parTransId="{E9401880-FAEC-4E0E-9166-20A0FB6EC6A1}" sibTransId="{46DCBF9A-1B0B-45C1-91C2-27E9CCF3C21B}"/>
    <dgm:cxn modelId="{52AE3C43-27E6-4BDD-BB9B-28F4BA479CD1}" type="presOf" srcId="{8F2DEAFF-572F-41D3-AA98-880AF80A1FF5}" destId="{FAFB2546-0D9F-4E85-B449-18BBCF5C0834}" srcOrd="0" destOrd="0" presId="urn:microsoft.com/office/officeart/2008/layout/LinedList"/>
    <dgm:cxn modelId="{DDBCF4BA-2F41-4778-8343-50F05146B5E5}" srcId="{2156AFF3-C5A2-4B21-AB31-6D62DE046DD2}" destId="{4C64D2B1-FC05-4BDC-870F-83B4620D8964}" srcOrd="4" destOrd="0" parTransId="{D4148CB2-1242-472F-BD1C-7C9A93FEA4B8}" sibTransId="{F62F50BA-3BD2-4296-966F-750F865AF827}"/>
    <dgm:cxn modelId="{4B9E2EBD-5590-4CEB-9EE1-5386B831CA8B}" type="presParOf" srcId="{C75804F0-57DB-448A-BDF4-30946C69C143}" destId="{AD980EC1-FEA5-45AC-B0C4-449502C60703}" srcOrd="0" destOrd="0" presId="urn:microsoft.com/office/officeart/2008/layout/LinedList"/>
    <dgm:cxn modelId="{09727DAD-E54A-4DE1-B3AB-6C194ADE4BC8}" type="presParOf" srcId="{C75804F0-57DB-448A-BDF4-30946C69C143}" destId="{473855E1-D910-486A-986E-3DD861DD00D4}" srcOrd="1" destOrd="0" presId="urn:microsoft.com/office/officeart/2008/layout/LinedList"/>
    <dgm:cxn modelId="{4E83C53C-9059-4673-9AB3-37AB9B3B4E85}" type="presParOf" srcId="{473855E1-D910-486A-986E-3DD861DD00D4}" destId="{1352765E-8C74-4F72-B711-A9F88403387C}" srcOrd="0" destOrd="0" presId="urn:microsoft.com/office/officeart/2008/layout/LinedList"/>
    <dgm:cxn modelId="{AEB81CE0-3238-4D29-9E69-8F6F231835C6}" type="presParOf" srcId="{473855E1-D910-486A-986E-3DD861DD00D4}" destId="{23EA4249-7552-49DB-A863-106BD380FC66}" srcOrd="1" destOrd="0" presId="urn:microsoft.com/office/officeart/2008/layout/LinedList"/>
    <dgm:cxn modelId="{FEFDC4E1-8AB6-47D7-A6DF-8171A7B7D7BF}" type="presParOf" srcId="{23EA4249-7552-49DB-A863-106BD380FC66}" destId="{5DD1A1E1-FF58-4CDE-B8BF-C0A667773CD5}" srcOrd="0" destOrd="0" presId="urn:microsoft.com/office/officeart/2008/layout/LinedList"/>
    <dgm:cxn modelId="{F1865C4C-DABB-4A92-92C2-555AAFDDAB78}" type="presParOf" srcId="{23EA4249-7552-49DB-A863-106BD380FC66}" destId="{748B69DF-44E4-4385-A1AD-202989EEA00A}" srcOrd="1" destOrd="0" presId="urn:microsoft.com/office/officeart/2008/layout/LinedList"/>
    <dgm:cxn modelId="{B343BA0D-A337-4825-9CE3-E10B9D576712}" type="presParOf" srcId="{748B69DF-44E4-4385-A1AD-202989EEA00A}" destId="{74DAE0BE-BCE6-432C-A809-7706D774FA97}" srcOrd="0" destOrd="0" presId="urn:microsoft.com/office/officeart/2008/layout/LinedList"/>
    <dgm:cxn modelId="{4DB38849-CEB2-4CA0-AEB4-AC25C98F24E6}" type="presParOf" srcId="{748B69DF-44E4-4385-A1AD-202989EEA00A}" destId="{FAFB2546-0D9F-4E85-B449-18BBCF5C0834}" srcOrd="1" destOrd="0" presId="urn:microsoft.com/office/officeart/2008/layout/LinedList"/>
    <dgm:cxn modelId="{BE5C51B6-E93D-4748-AD3B-A5041D402E72}" type="presParOf" srcId="{748B69DF-44E4-4385-A1AD-202989EEA00A}" destId="{A7797283-21FE-4A92-8462-EFE47A062F33}" srcOrd="2" destOrd="0" presId="urn:microsoft.com/office/officeart/2008/layout/LinedList"/>
    <dgm:cxn modelId="{EB170736-BFBF-431A-B637-98A600D03B0C}" type="presParOf" srcId="{23EA4249-7552-49DB-A863-106BD380FC66}" destId="{D74DAD6F-0572-4AD3-B1AA-356E96F4670D}" srcOrd="2" destOrd="0" presId="urn:microsoft.com/office/officeart/2008/layout/LinedList"/>
    <dgm:cxn modelId="{806BE13A-9E81-42CD-9BB4-874A51B32975}" type="presParOf" srcId="{23EA4249-7552-49DB-A863-106BD380FC66}" destId="{67D6BB6A-A680-4423-9570-D716C2155D0D}" srcOrd="3" destOrd="0" presId="urn:microsoft.com/office/officeart/2008/layout/LinedList"/>
    <dgm:cxn modelId="{29A9B1DF-0060-4F09-811B-6F6E654C23B7}" type="presParOf" srcId="{23EA4249-7552-49DB-A863-106BD380FC66}" destId="{EC28FB43-E359-48E1-88C9-EC0A6EA3E3E4}" srcOrd="4" destOrd="0" presId="urn:microsoft.com/office/officeart/2008/layout/LinedList"/>
    <dgm:cxn modelId="{BD71C49F-8125-4E46-BA89-2682B5100AA0}" type="presParOf" srcId="{EC28FB43-E359-48E1-88C9-EC0A6EA3E3E4}" destId="{9A1C386F-8706-4822-A8AB-2A4EA2932210}" srcOrd="0" destOrd="0" presId="urn:microsoft.com/office/officeart/2008/layout/LinedList"/>
    <dgm:cxn modelId="{98911CA4-9251-4697-8A6C-A7F43D09F71B}" type="presParOf" srcId="{EC28FB43-E359-48E1-88C9-EC0A6EA3E3E4}" destId="{E2E88D65-D9FF-4916-885C-A1BE9D57F805}" srcOrd="1" destOrd="0" presId="urn:microsoft.com/office/officeart/2008/layout/LinedList"/>
    <dgm:cxn modelId="{DD731953-BB29-40AC-A693-07CDE70692BB}" type="presParOf" srcId="{EC28FB43-E359-48E1-88C9-EC0A6EA3E3E4}" destId="{F49350BF-300C-4158-9E3D-23A804B37FEF}" srcOrd="2" destOrd="0" presId="urn:microsoft.com/office/officeart/2008/layout/LinedList"/>
    <dgm:cxn modelId="{9769BE4D-E176-4E25-BAE6-D3D152005307}" type="presParOf" srcId="{23EA4249-7552-49DB-A863-106BD380FC66}" destId="{E17600AE-81CF-4EB1-BBA7-FF737CE9FF23}" srcOrd="5" destOrd="0" presId="urn:microsoft.com/office/officeart/2008/layout/LinedList"/>
    <dgm:cxn modelId="{16BF8E56-263C-446A-AEAD-9797A5AE3D4A}" type="presParOf" srcId="{23EA4249-7552-49DB-A863-106BD380FC66}" destId="{7FB95003-2C9B-44F3-BCDB-DF3D06680400}" srcOrd="6" destOrd="0" presId="urn:microsoft.com/office/officeart/2008/layout/LinedList"/>
    <dgm:cxn modelId="{A86E55EA-316C-45D5-B6E4-D23A9406E570}" type="presParOf" srcId="{23EA4249-7552-49DB-A863-106BD380FC66}" destId="{0C37FE21-0108-42B6-8D89-7EE45FAB9853}" srcOrd="7" destOrd="0" presId="urn:microsoft.com/office/officeart/2008/layout/LinedList"/>
    <dgm:cxn modelId="{C4A14D59-BAE3-40FB-B7E5-CC6FFB7561A1}" type="presParOf" srcId="{0C37FE21-0108-42B6-8D89-7EE45FAB9853}" destId="{11C6CF05-E365-48B1-A13D-4B52C0E78F94}" srcOrd="0" destOrd="0" presId="urn:microsoft.com/office/officeart/2008/layout/LinedList"/>
    <dgm:cxn modelId="{3A42DA10-CCDE-47BB-AD0B-8BA469327697}" type="presParOf" srcId="{0C37FE21-0108-42B6-8D89-7EE45FAB9853}" destId="{6CFEA0FC-16E6-478C-A789-476E1B9996DE}" srcOrd="1" destOrd="0" presId="urn:microsoft.com/office/officeart/2008/layout/LinedList"/>
    <dgm:cxn modelId="{BB168F72-01F8-4AD0-AB0A-B0A70AAB40B4}" type="presParOf" srcId="{0C37FE21-0108-42B6-8D89-7EE45FAB9853}" destId="{DAFE3C70-4A5F-4818-85CF-4E78BBB55601}" srcOrd="2" destOrd="0" presId="urn:microsoft.com/office/officeart/2008/layout/LinedList"/>
    <dgm:cxn modelId="{CA0B57D6-4996-4AE1-AAB1-2878C8359E86}" type="presParOf" srcId="{23EA4249-7552-49DB-A863-106BD380FC66}" destId="{009B98C5-DD34-40EC-8622-AA65DB0FE76B}" srcOrd="8" destOrd="0" presId="urn:microsoft.com/office/officeart/2008/layout/LinedList"/>
    <dgm:cxn modelId="{964A195E-2389-44A5-93E7-DBC0410A107E}" type="presParOf" srcId="{23EA4249-7552-49DB-A863-106BD380FC66}" destId="{ADFA6AA6-98AA-4918-9272-CA0976702E8B}" srcOrd="9" destOrd="0" presId="urn:microsoft.com/office/officeart/2008/layout/LinedList"/>
    <dgm:cxn modelId="{ECCD3D8E-0451-4A80-91CD-59B4B5A2944E}" type="presParOf" srcId="{23EA4249-7552-49DB-A863-106BD380FC66}" destId="{A9D4D54F-CDEB-4B0D-A168-C457806EB3CB}" srcOrd="10" destOrd="0" presId="urn:microsoft.com/office/officeart/2008/layout/LinedList"/>
    <dgm:cxn modelId="{73F15581-1CD5-4589-B5C9-8C53E0E9E637}" type="presParOf" srcId="{A9D4D54F-CDEB-4B0D-A168-C457806EB3CB}" destId="{709C029C-CF9C-4816-878A-BB04588E4BCB}" srcOrd="0" destOrd="0" presId="urn:microsoft.com/office/officeart/2008/layout/LinedList"/>
    <dgm:cxn modelId="{32E09C33-16A0-4123-8449-CAF111E0B4E5}" type="presParOf" srcId="{A9D4D54F-CDEB-4B0D-A168-C457806EB3CB}" destId="{98F4FDED-B4ED-4E73-BA10-C28128262025}" srcOrd="1" destOrd="0" presId="urn:microsoft.com/office/officeart/2008/layout/LinedList"/>
    <dgm:cxn modelId="{41AD048A-5CE5-46AA-8A07-0B28EEBF3B99}" type="presParOf" srcId="{A9D4D54F-CDEB-4B0D-A168-C457806EB3CB}" destId="{8BA37D9B-4FC7-4667-AF18-C883DF76DE97}" srcOrd="2" destOrd="0" presId="urn:microsoft.com/office/officeart/2008/layout/LinedList"/>
    <dgm:cxn modelId="{E4616446-45C7-4A62-9460-00863A4713A7}" type="presParOf" srcId="{23EA4249-7552-49DB-A863-106BD380FC66}" destId="{CD1AC9FB-FAC5-43A9-A311-CAFE13A4444E}" srcOrd="11" destOrd="0" presId="urn:microsoft.com/office/officeart/2008/layout/LinedList"/>
    <dgm:cxn modelId="{6509CA4D-5A50-4FE1-B759-3522335B434F}" type="presParOf" srcId="{23EA4249-7552-49DB-A863-106BD380FC66}" destId="{CF84E967-8CA7-4E9A-B537-7E7A53F4C5AE}" srcOrd="12" destOrd="0" presId="urn:microsoft.com/office/officeart/2008/layout/LinedList"/>
    <dgm:cxn modelId="{D9AE1C8E-06C9-4F03-84AB-9D951DA4FCED}" type="presParOf" srcId="{23EA4249-7552-49DB-A863-106BD380FC66}" destId="{512BABED-5BEF-49D2-9461-CB30E1D94158}" srcOrd="13" destOrd="0" presId="urn:microsoft.com/office/officeart/2008/layout/LinedList"/>
    <dgm:cxn modelId="{9AF0A472-F21B-4CBC-8FEE-1F66D560383A}" type="presParOf" srcId="{512BABED-5BEF-49D2-9461-CB30E1D94158}" destId="{E2D289E6-1E53-430A-A54E-0628E46B968D}" srcOrd="0" destOrd="0" presId="urn:microsoft.com/office/officeart/2008/layout/LinedList"/>
    <dgm:cxn modelId="{C4525FB9-D70B-458B-A745-8636C908F993}" type="presParOf" srcId="{512BABED-5BEF-49D2-9461-CB30E1D94158}" destId="{6FF7357C-6A43-4E51-8E13-97C90E017435}" srcOrd="1" destOrd="0" presId="urn:microsoft.com/office/officeart/2008/layout/LinedList"/>
    <dgm:cxn modelId="{F5743C29-C05E-40DB-A211-256FB8298B98}" type="presParOf" srcId="{512BABED-5BEF-49D2-9461-CB30E1D94158}" destId="{E151DF14-9734-41EC-A2C5-3AA32FE2063C}" srcOrd="2" destOrd="0" presId="urn:microsoft.com/office/officeart/2008/layout/LinedList"/>
    <dgm:cxn modelId="{D6F29A8C-56F9-482E-A2E4-0B4F47B99389}" type="presParOf" srcId="{23EA4249-7552-49DB-A863-106BD380FC66}" destId="{A33CB7E7-728B-4B2D-AC58-65ECD0DD217B}" srcOrd="14" destOrd="0" presId="urn:microsoft.com/office/officeart/2008/layout/LinedList"/>
    <dgm:cxn modelId="{E3C8DAB6-620C-48B8-9EE5-FD3D20C09F50}" type="presParOf" srcId="{23EA4249-7552-49DB-A863-106BD380FC66}" destId="{A2D5838F-AE78-4C9A-9379-A56DA160BCA3}"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7B582C-DE05-406D-8076-94F60F664E6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DAD9D3D-DDF3-45A3-8A48-0F89986D8E23}">
      <dgm:prSet/>
      <dgm:spPr/>
      <dgm:t>
        <a:bodyPr/>
        <a:lstStyle/>
        <a:p>
          <a:pPr rtl="0"/>
          <a:r>
            <a:rPr lang="en-US" smtClean="0"/>
            <a:t>Issued residence permits with the purpose of remunerated activity OR issued work permits</a:t>
          </a:r>
          <a:endParaRPr lang="en-US"/>
        </a:p>
      </dgm:t>
    </dgm:pt>
    <dgm:pt modelId="{1AC00C24-D234-4F22-A353-D53C4B1C476E}" type="parTrans" cxnId="{728DCEE3-160D-4951-A423-F679408898FE}">
      <dgm:prSet/>
      <dgm:spPr/>
      <dgm:t>
        <a:bodyPr/>
        <a:lstStyle/>
        <a:p>
          <a:endParaRPr lang="en-US"/>
        </a:p>
      </dgm:t>
    </dgm:pt>
    <dgm:pt modelId="{5D9DDD42-DD05-4FD0-A39B-3C2215F061D1}" type="sibTrans" cxnId="{728DCEE3-160D-4951-A423-F679408898FE}">
      <dgm:prSet/>
      <dgm:spPr/>
      <dgm:t>
        <a:bodyPr/>
        <a:lstStyle/>
        <a:p>
          <a:endParaRPr lang="en-US"/>
        </a:p>
      </dgm:t>
    </dgm:pt>
    <dgm:pt modelId="{D9209D67-FF83-4EE7-A0E6-22FBCF8AF7CF}">
      <dgm:prSet/>
      <dgm:spPr/>
      <dgm:t>
        <a:bodyPr/>
        <a:lstStyle/>
        <a:p>
          <a:pPr rtl="0"/>
          <a:r>
            <a:rPr lang="en-US" smtClean="0"/>
            <a:t>Good for destination countries only</a:t>
          </a:r>
          <a:endParaRPr lang="en-US"/>
        </a:p>
      </dgm:t>
    </dgm:pt>
    <dgm:pt modelId="{D834BED5-C75E-46E1-B7DC-3DF2D915ECB1}" type="parTrans" cxnId="{C1CD0B4E-51D2-474D-902E-CB29D85F576C}">
      <dgm:prSet/>
      <dgm:spPr/>
      <dgm:t>
        <a:bodyPr/>
        <a:lstStyle/>
        <a:p>
          <a:endParaRPr lang="en-US"/>
        </a:p>
      </dgm:t>
    </dgm:pt>
    <dgm:pt modelId="{5DD5B77D-46B6-4BC0-AE98-1A2A55E4E26A}" type="sibTrans" cxnId="{C1CD0B4E-51D2-474D-902E-CB29D85F576C}">
      <dgm:prSet/>
      <dgm:spPr/>
      <dgm:t>
        <a:bodyPr/>
        <a:lstStyle/>
        <a:p>
          <a:endParaRPr lang="en-US"/>
        </a:p>
      </dgm:t>
    </dgm:pt>
    <dgm:pt modelId="{6E7D447E-F038-4683-B4CC-19FBBA8CD81C}">
      <dgm:prSet/>
      <dgm:spPr/>
      <dgm:t>
        <a:bodyPr/>
        <a:lstStyle/>
        <a:p>
          <a:pPr rtl="0"/>
          <a:r>
            <a:rPr lang="en-US" smtClean="0"/>
            <a:t>Not disaggregated sufficiently to capture information on migrant characteristics (e.g. economic sector, profession, age etc.)</a:t>
          </a:r>
          <a:endParaRPr lang="en-US"/>
        </a:p>
      </dgm:t>
    </dgm:pt>
    <dgm:pt modelId="{904CCD44-BAD3-49CD-B83C-C48196C77972}" type="parTrans" cxnId="{4CD5C863-7179-485D-A366-79868D4F25CC}">
      <dgm:prSet/>
      <dgm:spPr/>
      <dgm:t>
        <a:bodyPr/>
        <a:lstStyle/>
        <a:p>
          <a:endParaRPr lang="en-US"/>
        </a:p>
      </dgm:t>
    </dgm:pt>
    <dgm:pt modelId="{66570086-B254-47F4-82C0-E055DB18EDF9}" type="sibTrans" cxnId="{4CD5C863-7179-485D-A366-79868D4F25CC}">
      <dgm:prSet/>
      <dgm:spPr/>
      <dgm:t>
        <a:bodyPr/>
        <a:lstStyle/>
        <a:p>
          <a:endParaRPr lang="en-US"/>
        </a:p>
      </dgm:t>
    </dgm:pt>
    <dgm:pt modelId="{75827B33-DB48-4780-8614-FF1740FB1CB8}">
      <dgm:prSet/>
      <dgm:spPr/>
      <dgm:t>
        <a:bodyPr/>
        <a:lstStyle/>
        <a:p>
          <a:pPr rtl="0"/>
          <a:r>
            <a:rPr lang="en-US" smtClean="0"/>
            <a:t>Labour force surveys</a:t>
          </a:r>
          <a:endParaRPr lang="en-US"/>
        </a:p>
      </dgm:t>
    </dgm:pt>
    <dgm:pt modelId="{3E697700-FBC5-482A-B670-900CB1DCD4E6}" type="parTrans" cxnId="{4C532865-1330-4777-803F-191F3461EC02}">
      <dgm:prSet/>
      <dgm:spPr/>
      <dgm:t>
        <a:bodyPr/>
        <a:lstStyle/>
        <a:p>
          <a:endParaRPr lang="en-US"/>
        </a:p>
      </dgm:t>
    </dgm:pt>
    <dgm:pt modelId="{9C6DB25E-B415-4F00-87D8-381FC26F1799}" type="sibTrans" cxnId="{4C532865-1330-4777-803F-191F3461EC02}">
      <dgm:prSet/>
      <dgm:spPr/>
      <dgm:t>
        <a:bodyPr/>
        <a:lstStyle/>
        <a:p>
          <a:endParaRPr lang="en-US"/>
        </a:p>
      </dgm:t>
    </dgm:pt>
    <dgm:pt modelId="{4DE5FCF4-57D2-4766-801F-3D37FB6953EF}">
      <dgm:prSet/>
      <dgm:spPr/>
      <dgm:t>
        <a:bodyPr/>
        <a:lstStyle/>
        <a:p>
          <a:pPr rtl="0"/>
          <a:r>
            <a:rPr lang="en-US" smtClean="0"/>
            <a:t>Lack of methodologies for capturing data on migrants</a:t>
          </a:r>
          <a:endParaRPr lang="en-US"/>
        </a:p>
      </dgm:t>
    </dgm:pt>
    <dgm:pt modelId="{7C6D5948-B9EE-49E4-A83E-C6DA6FEDCC9D}" type="parTrans" cxnId="{01799E3F-BE3E-42D9-AE34-CD911E287606}">
      <dgm:prSet/>
      <dgm:spPr/>
      <dgm:t>
        <a:bodyPr/>
        <a:lstStyle/>
        <a:p>
          <a:endParaRPr lang="en-US"/>
        </a:p>
      </dgm:t>
    </dgm:pt>
    <dgm:pt modelId="{18AF92D0-4CF6-48F8-911F-427141218358}" type="sibTrans" cxnId="{01799E3F-BE3E-42D9-AE34-CD911E287606}">
      <dgm:prSet/>
      <dgm:spPr/>
      <dgm:t>
        <a:bodyPr/>
        <a:lstStyle/>
        <a:p>
          <a:endParaRPr lang="en-US"/>
        </a:p>
      </dgm:t>
    </dgm:pt>
    <dgm:pt modelId="{8539BF64-67AB-4034-90FC-139A2E4009C0}">
      <dgm:prSet/>
      <dgm:spPr/>
      <dgm:t>
        <a:bodyPr/>
        <a:lstStyle/>
        <a:p>
          <a:pPr rtl="0"/>
          <a:r>
            <a:rPr lang="en-US" smtClean="0"/>
            <a:t>“Ad hoc” module of Eurostat – on labour market integration of migrants</a:t>
          </a:r>
          <a:endParaRPr lang="en-US"/>
        </a:p>
      </dgm:t>
    </dgm:pt>
    <dgm:pt modelId="{AA2EE6A3-7F3E-40CE-8E73-F6D0AE03CA99}" type="parTrans" cxnId="{2BE541A2-9F4B-4F00-9108-17564BF8428F}">
      <dgm:prSet/>
      <dgm:spPr/>
      <dgm:t>
        <a:bodyPr/>
        <a:lstStyle/>
        <a:p>
          <a:endParaRPr lang="en-US"/>
        </a:p>
      </dgm:t>
    </dgm:pt>
    <dgm:pt modelId="{A043BDA2-EF57-455F-B3C3-49CC98B2C058}" type="sibTrans" cxnId="{2BE541A2-9F4B-4F00-9108-17564BF8428F}">
      <dgm:prSet/>
      <dgm:spPr/>
      <dgm:t>
        <a:bodyPr/>
        <a:lstStyle/>
        <a:p>
          <a:endParaRPr lang="en-US"/>
        </a:p>
      </dgm:t>
    </dgm:pt>
    <dgm:pt modelId="{DD33D937-34B6-444E-8C25-A32225ADD4A5}">
      <dgm:prSet/>
      <dgm:spPr/>
      <dgm:t>
        <a:bodyPr/>
        <a:lstStyle/>
        <a:p>
          <a:pPr rtl="0"/>
          <a:r>
            <a:rPr lang="en-US" smtClean="0"/>
            <a:t>Ad hoc surveys</a:t>
          </a:r>
          <a:endParaRPr lang="en-US"/>
        </a:p>
      </dgm:t>
    </dgm:pt>
    <dgm:pt modelId="{0411B5AF-088B-4D4E-9012-FBEA5A414C34}" type="parTrans" cxnId="{116F55EA-7263-4B63-8B94-C4553B27A454}">
      <dgm:prSet/>
      <dgm:spPr/>
      <dgm:t>
        <a:bodyPr/>
        <a:lstStyle/>
        <a:p>
          <a:endParaRPr lang="en-US"/>
        </a:p>
      </dgm:t>
    </dgm:pt>
    <dgm:pt modelId="{5559903E-F03B-4660-990C-596A593F8B65}" type="sibTrans" cxnId="{116F55EA-7263-4B63-8B94-C4553B27A454}">
      <dgm:prSet/>
      <dgm:spPr/>
      <dgm:t>
        <a:bodyPr/>
        <a:lstStyle/>
        <a:p>
          <a:endParaRPr lang="en-US"/>
        </a:p>
      </dgm:t>
    </dgm:pt>
    <dgm:pt modelId="{D02BFE1F-01D6-4294-9BCB-FF8F4648BD3E}">
      <dgm:prSet/>
      <dgm:spPr/>
      <dgm:t>
        <a:bodyPr/>
        <a:lstStyle/>
        <a:p>
          <a:pPr rtl="0"/>
          <a:r>
            <a:rPr lang="en-US" smtClean="0"/>
            <a:t>Irregular</a:t>
          </a:r>
          <a:endParaRPr lang="en-US"/>
        </a:p>
      </dgm:t>
    </dgm:pt>
    <dgm:pt modelId="{441A63B4-A82E-4DE9-98E7-44800B833915}" type="parTrans" cxnId="{FAF0E896-7319-4663-8C51-A2495F0F1C47}">
      <dgm:prSet/>
      <dgm:spPr/>
      <dgm:t>
        <a:bodyPr/>
        <a:lstStyle/>
        <a:p>
          <a:endParaRPr lang="en-US"/>
        </a:p>
      </dgm:t>
    </dgm:pt>
    <dgm:pt modelId="{AFB31A17-45C0-4187-827C-4EA28998FC6F}" type="sibTrans" cxnId="{FAF0E896-7319-4663-8C51-A2495F0F1C47}">
      <dgm:prSet/>
      <dgm:spPr/>
      <dgm:t>
        <a:bodyPr/>
        <a:lstStyle/>
        <a:p>
          <a:endParaRPr lang="en-US"/>
        </a:p>
      </dgm:t>
    </dgm:pt>
    <dgm:pt modelId="{1D1A1C9B-3D52-4811-B426-740F2BFBC624}">
      <dgm:prSet/>
      <dgm:spPr/>
      <dgm:t>
        <a:bodyPr/>
        <a:lstStyle/>
        <a:p>
          <a:pPr rtl="0"/>
          <a:r>
            <a:rPr lang="en-US" smtClean="0"/>
            <a:t>Costly</a:t>
          </a:r>
          <a:endParaRPr lang="en-US"/>
        </a:p>
      </dgm:t>
    </dgm:pt>
    <dgm:pt modelId="{11593512-10C5-444A-8FD8-2A59C35C91B8}" type="parTrans" cxnId="{BCDA5F9C-BDA8-4FB1-A6D7-95EEDD947F34}">
      <dgm:prSet/>
      <dgm:spPr/>
      <dgm:t>
        <a:bodyPr/>
        <a:lstStyle/>
        <a:p>
          <a:endParaRPr lang="en-US"/>
        </a:p>
      </dgm:t>
    </dgm:pt>
    <dgm:pt modelId="{B8129C84-A693-44FA-BCDA-A659D9DCEA53}" type="sibTrans" cxnId="{BCDA5F9C-BDA8-4FB1-A6D7-95EEDD947F34}">
      <dgm:prSet/>
      <dgm:spPr/>
      <dgm:t>
        <a:bodyPr/>
        <a:lstStyle/>
        <a:p>
          <a:endParaRPr lang="en-US"/>
        </a:p>
      </dgm:t>
    </dgm:pt>
    <dgm:pt modelId="{0D9E1559-CAE1-4E52-A873-8B1538AB9E09}" type="pres">
      <dgm:prSet presAssocID="{2F7B582C-DE05-406D-8076-94F60F664E68}" presName="linear" presStyleCnt="0">
        <dgm:presLayoutVars>
          <dgm:animLvl val="lvl"/>
          <dgm:resizeHandles val="exact"/>
        </dgm:presLayoutVars>
      </dgm:prSet>
      <dgm:spPr/>
      <dgm:t>
        <a:bodyPr/>
        <a:lstStyle/>
        <a:p>
          <a:endParaRPr lang="en-US"/>
        </a:p>
      </dgm:t>
    </dgm:pt>
    <dgm:pt modelId="{3F1AF92E-BB16-462B-BFA1-FCE009241985}" type="pres">
      <dgm:prSet presAssocID="{DDAD9D3D-DDF3-45A3-8A48-0F89986D8E23}" presName="parentText" presStyleLbl="node1" presStyleIdx="0" presStyleCnt="3">
        <dgm:presLayoutVars>
          <dgm:chMax val="0"/>
          <dgm:bulletEnabled val="1"/>
        </dgm:presLayoutVars>
      </dgm:prSet>
      <dgm:spPr/>
      <dgm:t>
        <a:bodyPr/>
        <a:lstStyle/>
        <a:p>
          <a:endParaRPr lang="en-US"/>
        </a:p>
      </dgm:t>
    </dgm:pt>
    <dgm:pt modelId="{84947C2E-2D63-4A1D-B969-3B3C9313EBF9}" type="pres">
      <dgm:prSet presAssocID="{DDAD9D3D-DDF3-45A3-8A48-0F89986D8E23}" presName="childText" presStyleLbl="revTx" presStyleIdx="0" presStyleCnt="3">
        <dgm:presLayoutVars>
          <dgm:bulletEnabled val="1"/>
        </dgm:presLayoutVars>
      </dgm:prSet>
      <dgm:spPr/>
      <dgm:t>
        <a:bodyPr/>
        <a:lstStyle/>
        <a:p>
          <a:endParaRPr lang="en-US"/>
        </a:p>
      </dgm:t>
    </dgm:pt>
    <dgm:pt modelId="{2E494922-9988-4C0E-9184-4FC4B2566BF6}" type="pres">
      <dgm:prSet presAssocID="{75827B33-DB48-4780-8614-FF1740FB1CB8}" presName="parentText" presStyleLbl="node1" presStyleIdx="1" presStyleCnt="3">
        <dgm:presLayoutVars>
          <dgm:chMax val="0"/>
          <dgm:bulletEnabled val="1"/>
        </dgm:presLayoutVars>
      </dgm:prSet>
      <dgm:spPr/>
      <dgm:t>
        <a:bodyPr/>
        <a:lstStyle/>
        <a:p>
          <a:endParaRPr lang="en-US"/>
        </a:p>
      </dgm:t>
    </dgm:pt>
    <dgm:pt modelId="{815827D1-F2DD-4B46-83FD-E78FFF49FD5C}" type="pres">
      <dgm:prSet presAssocID="{75827B33-DB48-4780-8614-FF1740FB1CB8}" presName="childText" presStyleLbl="revTx" presStyleIdx="1" presStyleCnt="3">
        <dgm:presLayoutVars>
          <dgm:bulletEnabled val="1"/>
        </dgm:presLayoutVars>
      </dgm:prSet>
      <dgm:spPr/>
      <dgm:t>
        <a:bodyPr/>
        <a:lstStyle/>
        <a:p>
          <a:endParaRPr lang="en-US"/>
        </a:p>
      </dgm:t>
    </dgm:pt>
    <dgm:pt modelId="{88ED998A-508B-444D-9DD1-3F09BFA48B1E}" type="pres">
      <dgm:prSet presAssocID="{DD33D937-34B6-444E-8C25-A32225ADD4A5}" presName="parentText" presStyleLbl="node1" presStyleIdx="2" presStyleCnt="3">
        <dgm:presLayoutVars>
          <dgm:chMax val="0"/>
          <dgm:bulletEnabled val="1"/>
        </dgm:presLayoutVars>
      </dgm:prSet>
      <dgm:spPr/>
      <dgm:t>
        <a:bodyPr/>
        <a:lstStyle/>
        <a:p>
          <a:endParaRPr lang="en-US"/>
        </a:p>
      </dgm:t>
    </dgm:pt>
    <dgm:pt modelId="{E0CA2EFB-99D0-49E8-8E5C-272274B95D01}" type="pres">
      <dgm:prSet presAssocID="{DD33D937-34B6-444E-8C25-A32225ADD4A5}" presName="childText" presStyleLbl="revTx" presStyleIdx="2" presStyleCnt="3">
        <dgm:presLayoutVars>
          <dgm:bulletEnabled val="1"/>
        </dgm:presLayoutVars>
      </dgm:prSet>
      <dgm:spPr/>
      <dgm:t>
        <a:bodyPr/>
        <a:lstStyle/>
        <a:p>
          <a:endParaRPr lang="en-US"/>
        </a:p>
      </dgm:t>
    </dgm:pt>
  </dgm:ptLst>
  <dgm:cxnLst>
    <dgm:cxn modelId="{2A9B7422-4E0B-441D-93BB-C8EA351DD87A}" type="presOf" srcId="{DDAD9D3D-DDF3-45A3-8A48-0F89986D8E23}" destId="{3F1AF92E-BB16-462B-BFA1-FCE009241985}" srcOrd="0" destOrd="0" presId="urn:microsoft.com/office/officeart/2005/8/layout/vList2"/>
    <dgm:cxn modelId="{C49B4868-7D9A-48C0-A55E-1BF3AA4B0CF0}" type="presOf" srcId="{2F7B582C-DE05-406D-8076-94F60F664E68}" destId="{0D9E1559-CAE1-4E52-A873-8B1538AB9E09}" srcOrd="0" destOrd="0" presId="urn:microsoft.com/office/officeart/2005/8/layout/vList2"/>
    <dgm:cxn modelId="{2BE541A2-9F4B-4F00-9108-17564BF8428F}" srcId="{75827B33-DB48-4780-8614-FF1740FB1CB8}" destId="{8539BF64-67AB-4034-90FC-139A2E4009C0}" srcOrd="1" destOrd="0" parTransId="{AA2EE6A3-7F3E-40CE-8E73-F6D0AE03CA99}" sibTransId="{A043BDA2-EF57-455F-B3C3-49CC98B2C058}"/>
    <dgm:cxn modelId="{4C532865-1330-4777-803F-191F3461EC02}" srcId="{2F7B582C-DE05-406D-8076-94F60F664E68}" destId="{75827B33-DB48-4780-8614-FF1740FB1CB8}" srcOrd="1" destOrd="0" parTransId="{3E697700-FBC5-482A-B670-900CB1DCD4E6}" sibTransId="{9C6DB25E-B415-4F00-87D8-381FC26F1799}"/>
    <dgm:cxn modelId="{EF5C4892-FE75-45C8-A44A-28F3CC2195CC}" type="presOf" srcId="{D9209D67-FF83-4EE7-A0E6-22FBCF8AF7CF}" destId="{84947C2E-2D63-4A1D-B969-3B3C9313EBF9}" srcOrd="0" destOrd="0" presId="urn:microsoft.com/office/officeart/2005/8/layout/vList2"/>
    <dgm:cxn modelId="{01799E3F-BE3E-42D9-AE34-CD911E287606}" srcId="{75827B33-DB48-4780-8614-FF1740FB1CB8}" destId="{4DE5FCF4-57D2-4766-801F-3D37FB6953EF}" srcOrd="0" destOrd="0" parTransId="{7C6D5948-B9EE-49E4-A83E-C6DA6FEDCC9D}" sibTransId="{18AF92D0-4CF6-48F8-911F-427141218358}"/>
    <dgm:cxn modelId="{3BC26BDE-9D41-4FED-8B20-DC4F227026FC}" type="presOf" srcId="{D02BFE1F-01D6-4294-9BCB-FF8F4648BD3E}" destId="{E0CA2EFB-99D0-49E8-8E5C-272274B95D01}" srcOrd="0" destOrd="0" presId="urn:microsoft.com/office/officeart/2005/8/layout/vList2"/>
    <dgm:cxn modelId="{88550503-73E4-4B09-B050-F4927E78C569}" type="presOf" srcId="{75827B33-DB48-4780-8614-FF1740FB1CB8}" destId="{2E494922-9988-4C0E-9184-4FC4B2566BF6}" srcOrd="0" destOrd="0" presId="urn:microsoft.com/office/officeart/2005/8/layout/vList2"/>
    <dgm:cxn modelId="{AACC5F16-72DF-4725-BA7E-B3608B6EAF82}" type="presOf" srcId="{8539BF64-67AB-4034-90FC-139A2E4009C0}" destId="{815827D1-F2DD-4B46-83FD-E78FFF49FD5C}" srcOrd="0" destOrd="1" presId="urn:microsoft.com/office/officeart/2005/8/layout/vList2"/>
    <dgm:cxn modelId="{C1CD0B4E-51D2-474D-902E-CB29D85F576C}" srcId="{DDAD9D3D-DDF3-45A3-8A48-0F89986D8E23}" destId="{D9209D67-FF83-4EE7-A0E6-22FBCF8AF7CF}" srcOrd="0" destOrd="0" parTransId="{D834BED5-C75E-46E1-B7DC-3DF2D915ECB1}" sibTransId="{5DD5B77D-46B6-4BC0-AE98-1A2A55E4E26A}"/>
    <dgm:cxn modelId="{FAF0E896-7319-4663-8C51-A2495F0F1C47}" srcId="{DD33D937-34B6-444E-8C25-A32225ADD4A5}" destId="{D02BFE1F-01D6-4294-9BCB-FF8F4648BD3E}" srcOrd="0" destOrd="0" parTransId="{441A63B4-A82E-4DE9-98E7-44800B833915}" sibTransId="{AFB31A17-45C0-4187-827C-4EA28998FC6F}"/>
    <dgm:cxn modelId="{BCDA5F9C-BDA8-4FB1-A6D7-95EEDD947F34}" srcId="{DD33D937-34B6-444E-8C25-A32225ADD4A5}" destId="{1D1A1C9B-3D52-4811-B426-740F2BFBC624}" srcOrd="1" destOrd="0" parTransId="{11593512-10C5-444A-8FD8-2A59C35C91B8}" sibTransId="{B8129C84-A693-44FA-BCDA-A659D9DCEA53}"/>
    <dgm:cxn modelId="{D3E44E61-AF34-496C-8642-E853A5B1CBB8}" type="presOf" srcId="{DD33D937-34B6-444E-8C25-A32225ADD4A5}" destId="{88ED998A-508B-444D-9DD1-3F09BFA48B1E}" srcOrd="0" destOrd="0" presId="urn:microsoft.com/office/officeart/2005/8/layout/vList2"/>
    <dgm:cxn modelId="{728DCEE3-160D-4951-A423-F679408898FE}" srcId="{2F7B582C-DE05-406D-8076-94F60F664E68}" destId="{DDAD9D3D-DDF3-45A3-8A48-0F89986D8E23}" srcOrd="0" destOrd="0" parTransId="{1AC00C24-D234-4F22-A353-D53C4B1C476E}" sibTransId="{5D9DDD42-DD05-4FD0-A39B-3C2215F061D1}"/>
    <dgm:cxn modelId="{116F55EA-7263-4B63-8B94-C4553B27A454}" srcId="{2F7B582C-DE05-406D-8076-94F60F664E68}" destId="{DD33D937-34B6-444E-8C25-A32225ADD4A5}" srcOrd="2" destOrd="0" parTransId="{0411B5AF-088B-4D4E-9012-FBEA5A414C34}" sibTransId="{5559903E-F03B-4660-990C-596A593F8B65}"/>
    <dgm:cxn modelId="{4CD5C863-7179-485D-A366-79868D4F25CC}" srcId="{DDAD9D3D-DDF3-45A3-8A48-0F89986D8E23}" destId="{6E7D447E-F038-4683-B4CC-19FBBA8CD81C}" srcOrd="1" destOrd="0" parTransId="{904CCD44-BAD3-49CD-B83C-C48196C77972}" sibTransId="{66570086-B254-47F4-82C0-E055DB18EDF9}"/>
    <dgm:cxn modelId="{697A448A-B8EE-409A-B0CC-5DCCC456E36E}" type="presOf" srcId="{4DE5FCF4-57D2-4766-801F-3D37FB6953EF}" destId="{815827D1-F2DD-4B46-83FD-E78FFF49FD5C}" srcOrd="0" destOrd="0" presId="urn:microsoft.com/office/officeart/2005/8/layout/vList2"/>
    <dgm:cxn modelId="{97262D97-CF69-4A1D-8CA9-C316FBCAE7BB}" type="presOf" srcId="{1D1A1C9B-3D52-4811-B426-740F2BFBC624}" destId="{E0CA2EFB-99D0-49E8-8E5C-272274B95D01}" srcOrd="0" destOrd="1" presId="urn:microsoft.com/office/officeart/2005/8/layout/vList2"/>
    <dgm:cxn modelId="{78B97BCE-DFFC-4575-9271-FC666E46DCD0}" type="presOf" srcId="{6E7D447E-F038-4683-B4CC-19FBBA8CD81C}" destId="{84947C2E-2D63-4A1D-B969-3B3C9313EBF9}" srcOrd="0" destOrd="1" presId="urn:microsoft.com/office/officeart/2005/8/layout/vList2"/>
    <dgm:cxn modelId="{5851FA87-31E9-458F-935B-07E88EB50661}" type="presParOf" srcId="{0D9E1559-CAE1-4E52-A873-8B1538AB9E09}" destId="{3F1AF92E-BB16-462B-BFA1-FCE009241985}" srcOrd="0" destOrd="0" presId="urn:microsoft.com/office/officeart/2005/8/layout/vList2"/>
    <dgm:cxn modelId="{258A8717-1156-4F56-8737-0EF49CA42A90}" type="presParOf" srcId="{0D9E1559-CAE1-4E52-A873-8B1538AB9E09}" destId="{84947C2E-2D63-4A1D-B969-3B3C9313EBF9}" srcOrd="1" destOrd="0" presId="urn:microsoft.com/office/officeart/2005/8/layout/vList2"/>
    <dgm:cxn modelId="{8095B989-D2C4-4021-9F98-C9879BCCF8BE}" type="presParOf" srcId="{0D9E1559-CAE1-4E52-A873-8B1538AB9E09}" destId="{2E494922-9988-4C0E-9184-4FC4B2566BF6}" srcOrd="2" destOrd="0" presId="urn:microsoft.com/office/officeart/2005/8/layout/vList2"/>
    <dgm:cxn modelId="{683377BE-3660-4185-A476-504469064929}" type="presParOf" srcId="{0D9E1559-CAE1-4E52-A873-8B1538AB9E09}" destId="{815827D1-F2DD-4B46-83FD-E78FFF49FD5C}" srcOrd="3" destOrd="0" presId="urn:microsoft.com/office/officeart/2005/8/layout/vList2"/>
    <dgm:cxn modelId="{F7E51AB6-A4DE-4C66-90BD-CA7026F7F510}" type="presParOf" srcId="{0D9E1559-CAE1-4E52-A873-8B1538AB9E09}" destId="{88ED998A-508B-444D-9DD1-3F09BFA48B1E}" srcOrd="4" destOrd="0" presId="urn:microsoft.com/office/officeart/2005/8/layout/vList2"/>
    <dgm:cxn modelId="{8BCF1F9A-4A1D-405D-95BD-A089EBF9AA43}" type="presParOf" srcId="{0D9E1559-CAE1-4E52-A873-8B1538AB9E09}" destId="{E0CA2EFB-99D0-49E8-8E5C-272274B95D0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09F3A-1E53-4D47-A1CA-6F3777B1E613}">
      <dsp:nvSpPr>
        <dsp:cNvPr id="0" name=""/>
        <dsp:cNvSpPr/>
      </dsp:nvSpPr>
      <dsp:spPr>
        <a:xfrm>
          <a:off x="0" y="14077"/>
          <a:ext cx="8280920" cy="83537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A significant share of migratory processes within EECA are for the purpose of employment</a:t>
          </a:r>
          <a:endParaRPr lang="en-US" sz="2100" b="1" kern="1200" dirty="0"/>
        </a:p>
      </dsp:txBody>
      <dsp:txXfrm>
        <a:off x="40780" y="54857"/>
        <a:ext cx="8199360" cy="753819"/>
      </dsp:txXfrm>
    </dsp:sp>
    <dsp:sp modelId="{ABCCBC69-1A17-414D-AA6B-B12494614239}">
      <dsp:nvSpPr>
        <dsp:cNvPr id="0" name=""/>
        <dsp:cNvSpPr/>
      </dsp:nvSpPr>
      <dsp:spPr>
        <a:xfrm>
          <a:off x="0" y="849457"/>
          <a:ext cx="8280920"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smtClean="0"/>
            <a:t>10 % </a:t>
          </a:r>
          <a:r>
            <a:rPr lang="en-US" sz="1800" kern="1200" dirty="0" smtClean="0"/>
            <a:t>of Moldova and Tajikistan population work abroad </a:t>
          </a:r>
          <a:endParaRPr lang="en-US" sz="1800" kern="1200" dirty="0"/>
        </a:p>
        <a:p>
          <a:pPr marL="171450" lvl="1" indent="-171450" algn="l" defTabSz="800100" rtl="0">
            <a:lnSpc>
              <a:spcPct val="90000"/>
            </a:lnSpc>
            <a:spcBef>
              <a:spcPct val="0"/>
            </a:spcBef>
            <a:spcAft>
              <a:spcPct val="20000"/>
            </a:spcAft>
            <a:buChar char="••"/>
          </a:pPr>
          <a:r>
            <a:rPr lang="en-US" sz="1800" kern="1200" dirty="0" smtClean="0"/>
            <a:t>Russia registered </a:t>
          </a:r>
          <a:r>
            <a:rPr lang="en-US" sz="1800" b="1" kern="1200" dirty="0" smtClean="0"/>
            <a:t>4 times more cases </a:t>
          </a:r>
          <a:r>
            <a:rPr lang="en-US" sz="1800" kern="1200" dirty="0" smtClean="0"/>
            <a:t>of work-related migration than change of residence-related migration in 2011 (2.1 </a:t>
          </a:r>
          <a:r>
            <a:rPr lang="en-US" sz="1800" kern="1200" dirty="0" err="1" smtClean="0"/>
            <a:t>mln</a:t>
          </a:r>
          <a:r>
            <a:rPr lang="en-US" sz="1800" kern="1200" dirty="0" smtClean="0"/>
            <a:t> vs. 356 thousand)</a:t>
          </a:r>
          <a:endParaRPr lang="en-US" sz="1800" kern="1200" dirty="0"/>
        </a:p>
      </dsp:txBody>
      <dsp:txXfrm>
        <a:off x="0" y="849457"/>
        <a:ext cx="8280920" cy="869400"/>
      </dsp:txXfrm>
    </dsp:sp>
    <dsp:sp modelId="{ACD1F4D3-1787-46AE-A224-8379C49987D5}">
      <dsp:nvSpPr>
        <dsp:cNvPr id="0" name=""/>
        <dsp:cNvSpPr/>
      </dsp:nvSpPr>
      <dsp:spPr>
        <a:xfrm>
          <a:off x="0" y="1718857"/>
          <a:ext cx="8280920" cy="83537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Imbalances in </a:t>
          </a:r>
          <a:r>
            <a:rPr lang="en-US" sz="2100" b="1" kern="1200" dirty="0" err="1" smtClean="0"/>
            <a:t>labour</a:t>
          </a:r>
          <a:r>
            <a:rPr lang="en-US" sz="2100" b="1" kern="1200" dirty="0" smtClean="0"/>
            <a:t> markets in the region drive and will continue to drive migratory processes </a:t>
          </a:r>
          <a:endParaRPr lang="en-US" sz="2100" b="1" kern="1200" dirty="0"/>
        </a:p>
      </dsp:txBody>
      <dsp:txXfrm>
        <a:off x="40780" y="1759637"/>
        <a:ext cx="8199360" cy="753819"/>
      </dsp:txXfrm>
    </dsp:sp>
    <dsp:sp modelId="{EE285D80-704A-4C3E-90E8-4C17ECC155FF}">
      <dsp:nvSpPr>
        <dsp:cNvPr id="0" name=""/>
        <dsp:cNvSpPr/>
      </dsp:nvSpPr>
      <dsp:spPr>
        <a:xfrm>
          <a:off x="0" y="2554237"/>
          <a:ext cx="8280920" cy="60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smtClean="0"/>
            <a:t>Surplus</a:t>
          </a:r>
          <a:r>
            <a:rPr lang="en-US" sz="1800" kern="1200" dirty="0" smtClean="0"/>
            <a:t> of </a:t>
          </a:r>
          <a:r>
            <a:rPr lang="en-US" sz="1800" kern="1200" dirty="0" err="1" smtClean="0"/>
            <a:t>labour</a:t>
          </a:r>
          <a:r>
            <a:rPr lang="en-US" sz="1800" kern="1200" dirty="0" smtClean="0"/>
            <a:t> in Central Asia, Eastern Europe and Caucasus</a:t>
          </a:r>
          <a:endParaRPr lang="en-US" sz="1800" kern="1200" dirty="0"/>
        </a:p>
        <a:p>
          <a:pPr marL="171450" lvl="1" indent="-171450" algn="l" defTabSz="800100" rtl="0">
            <a:lnSpc>
              <a:spcPct val="90000"/>
            </a:lnSpc>
            <a:spcBef>
              <a:spcPct val="0"/>
            </a:spcBef>
            <a:spcAft>
              <a:spcPct val="20000"/>
            </a:spcAft>
            <a:buChar char="••"/>
          </a:pPr>
          <a:r>
            <a:rPr lang="en-US" sz="1800" b="1" kern="1200" dirty="0" smtClean="0"/>
            <a:t>Shortage</a:t>
          </a:r>
          <a:r>
            <a:rPr lang="en-US" sz="1800" kern="1200" dirty="0" smtClean="0"/>
            <a:t> of </a:t>
          </a:r>
          <a:r>
            <a:rPr lang="en-US" sz="1800" kern="1200" dirty="0" err="1" smtClean="0"/>
            <a:t>labour</a:t>
          </a:r>
          <a:r>
            <a:rPr lang="en-US" sz="1800" kern="1200" dirty="0" smtClean="0"/>
            <a:t> in Russia, Kazakhstan and Azerbaijan</a:t>
          </a:r>
          <a:endParaRPr lang="en-US" sz="1800" kern="1200" dirty="0"/>
        </a:p>
      </dsp:txBody>
      <dsp:txXfrm>
        <a:off x="0" y="2554237"/>
        <a:ext cx="8280920" cy="608580"/>
      </dsp:txXfrm>
    </dsp:sp>
    <dsp:sp modelId="{D5449950-0178-4635-91F7-723BEC2917CD}">
      <dsp:nvSpPr>
        <dsp:cNvPr id="0" name=""/>
        <dsp:cNvSpPr/>
      </dsp:nvSpPr>
      <dsp:spPr>
        <a:xfrm>
          <a:off x="0" y="3162817"/>
          <a:ext cx="8280920" cy="83537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Regulation of </a:t>
          </a:r>
          <a:r>
            <a:rPr lang="en-US" sz="2100" b="1" kern="1200" dirty="0" err="1" smtClean="0"/>
            <a:t>labour</a:t>
          </a:r>
          <a:r>
            <a:rPr lang="en-US" sz="2100" b="1" kern="1200" dirty="0" smtClean="0"/>
            <a:t> migration has not yet been streamlined to ensure key principles of development:</a:t>
          </a:r>
          <a:endParaRPr lang="en-US" sz="2100" b="1" kern="1200" dirty="0"/>
        </a:p>
      </dsp:txBody>
      <dsp:txXfrm>
        <a:off x="40780" y="3203597"/>
        <a:ext cx="8199360" cy="753819"/>
      </dsp:txXfrm>
    </dsp:sp>
    <dsp:sp modelId="{3F8D2FEB-2820-415F-9AA4-681B2E75209E}">
      <dsp:nvSpPr>
        <dsp:cNvPr id="0" name=""/>
        <dsp:cNvSpPr/>
      </dsp:nvSpPr>
      <dsp:spPr>
        <a:xfrm>
          <a:off x="0" y="3998197"/>
          <a:ext cx="8280920"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smtClean="0"/>
            <a:t>Right protection</a:t>
          </a:r>
          <a:endParaRPr lang="en-US" sz="1800" b="1" kern="1200" dirty="0"/>
        </a:p>
        <a:p>
          <a:pPr marL="171450" lvl="1" indent="-171450" algn="l" defTabSz="800100" rtl="0">
            <a:lnSpc>
              <a:spcPct val="90000"/>
            </a:lnSpc>
            <a:spcBef>
              <a:spcPct val="0"/>
            </a:spcBef>
            <a:spcAft>
              <a:spcPct val="20000"/>
            </a:spcAft>
            <a:buChar char="••"/>
          </a:pPr>
          <a:r>
            <a:rPr lang="en-US" sz="1800" b="1" kern="1200" dirty="0" smtClean="0"/>
            <a:t>Equality </a:t>
          </a:r>
          <a:endParaRPr lang="en-US" sz="1800" b="1" kern="1200" dirty="0"/>
        </a:p>
        <a:p>
          <a:pPr marL="171450" lvl="1" indent="-171450" algn="l" defTabSz="800100" rtl="0">
            <a:lnSpc>
              <a:spcPct val="90000"/>
            </a:lnSpc>
            <a:spcBef>
              <a:spcPct val="0"/>
            </a:spcBef>
            <a:spcAft>
              <a:spcPct val="20000"/>
            </a:spcAft>
            <a:buChar char="••"/>
          </a:pPr>
          <a:r>
            <a:rPr lang="en-US" sz="1800" b="1" kern="1200" dirty="0" smtClean="0"/>
            <a:t>Sustainability</a:t>
          </a:r>
          <a:endParaRPr lang="en-US" sz="1800" b="1" kern="1200" dirty="0"/>
        </a:p>
      </dsp:txBody>
      <dsp:txXfrm>
        <a:off x="0" y="3998197"/>
        <a:ext cx="8280920" cy="912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820C4-7AF7-4EA3-9323-BD6D4897DEF2}">
      <dsp:nvSpPr>
        <dsp:cNvPr id="0" name=""/>
        <dsp:cNvSpPr/>
      </dsp:nvSpPr>
      <dsp:spPr>
        <a:xfrm rot="16200000">
          <a:off x="-1084789" y="1706163"/>
          <a:ext cx="2583647" cy="3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493" bIns="0" numCol="1" spcCol="1270" anchor="t" anchorCtr="0">
          <a:noAutofit/>
        </a:bodyPr>
        <a:lstStyle/>
        <a:p>
          <a:pPr lvl="0" algn="r" defTabSz="889000" rtl="0">
            <a:lnSpc>
              <a:spcPct val="90000"/>
            </a:lnSpc>
            <a:spcBef>
              <a:spcPct val="0"/>
            </a:spcBef>
            <a:spcAft>
              <a:spcPct val="35000"/>
            </a:spcAft>
          </a:pPr>
          <a:r>
            <a:rPr lang="en-US" sz="2000" b="1" kern="1200" dirty="0" smtClean="0"/>
            <a:t>Social</a:t>
          </a:r>
          <a:endParaRPr lang="en-US" sz="2000" b="1" kern="1200" dirty="0"/>
        </a:p>
      </dsp:txBody>
      <dsp:txXfrm>
        <a:off x="-1084789" y="1706163"/>
        <a:ext cx="2583647" cy="312370"/>
      </dsp:txXfrm>
    </dsp:sp>
    <dsp:sp modelId="{2C140ED2-759A-4C89-89A6-B2F259EB5AA7}">
      <dsp:nvSpPr>
        <dsp:cNvPr id="0" name=""/>
        <dsp:cNvSpPr/>
      </dsp:nvSpPr>
      <dsp:spPr>
        <a:xfrm>
          <a:off x="363219" y="570524"/>
          <a:ext cx="1555936" cy="25836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75493" rIns="9956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End poverty</a:t>
          </a:r>
          <a:endParaRPr lang="en-US" sz="1400" kern="1200" dirty="0"/>
        </a:p>
        <a:p>
          <a:pPr marL="114300" lvl="1" indent="-114300" algn="l" defTabSz="622300" rtl="0">
            <a:lnSpc>
              <a:spcPct val="90000"/>
            </a:lnSpc>
            <a:spcBef>
              <a:spcPct val="0"/>
            </a:spcBef>
            <a:spcAft>
              <a:spcPct val="15000"/>
            </a:spcAft>
            <a:buChar char="••"/>
          </a:pPr>
          <a:r>
            <a:rPr lang="en-US" sz="1400" kern="1200" dirty="0" smtClean="0"/>
            <a:t>Gender equality</a:t>
          </a:r>
          <a:endParaRPr lang="en-US" sz="1400" kern="1200" dirty="0"/>
        </a:p>
        <a:p>
          <a:pPr marL="114300" lvl="1" indent="-114300" algn="l" defTabSz="622300" rtl="0">
            <a:lnSpc>
              <a:spcPct val="90000"/>
            </a:lnSpc>
            <a:spcBef>
              <a:spcPct val="0"/>
            </a:spcBef>
            <a:spcAft>
              <a:spcPct val="15000"/>
            </a:spcAft>
            <a:buChar char="••"/>
          </a:pPr>
          <a:r>
            <a:rPr lang="en-US" sz="1400" kern="1200" dirty="0" smtClean="0"/>
            <a:t>Quality education</a:t>
          </a:r>
          <a:endParaRPr lang="en-US" sz="1400" kern="1200" dirty="0"/>
        </a:p>
        <a:p>
          <a:pPr marL="114300" lvl="1" indent="-114300" algn="l" defTabSz="622300" rtl="0">
            <a:lnSpc>
              <a:spcPct val="90000"/>
            </a:lnSpc>
            <a:spcBef>
              <a:spcPct val="0"/>
            </a:spcBef>
            <a:spcAft>
              <a:spcPct val="15000"/>
            </a:spcAft>
            <a:buChar char="••"/>
          </a:pPr>
          <a:r>
            <a:rPr lang="en-US" sz="1400" kern="1200" dirty="0" smtClean="0"/>
            <a:t>Healthy lives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Food security and good nutrition</a:t>
          </a:r>
          <a:endParaRPr lang="en-US" sz="1400" kern="1200" dirty="0"/>
        </a:p>
      </dsp:txBody>
      <dsp:txXfrm>
        <a:off x="363219" y="570524"/>
        <a:ext cx="1555936" cy="2583647"/>
      </dsp:txXfrm>
    </dsp:sp>
    <dsp:sp modelId="{A0707AEF-7094-4BAA-B49D-F14ADD421031}">
      <dsp:nvSpPr>
        <dsp:cNvPr id="0" name=""/>
        <dsp:cNvSpPr/>
      </dsp:nvSpPr>
      <dsp:spPr>
        <a:xfrm>
          <a:off x="50849" y="158195"/>
          <a:ext cx="624740" cy="62474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666C9-D2A7-4248-9EF4-4160797B747E}">
      <dsp:nvSpPr>
        <dsp:cNvPr id="0" name=""/>
        <dsp:cNvSpPr/>
      </dsp:nvSpPr>
      <dsp:spPr>
        <a:xfrm rot="16200000">
          <a:off x="1198699" y="1706163"/>
          <a:ext cx="2583647" cy="3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493" bIns="0" numCol="1" spcCol="1270" anchor="t" anchorCtr="0">
          <a:noAutofit/>
        </a:bodyPr>
        <a:lstStyle/>
        <a:p>
          <a:pPr lvl="0" algn="r" defTabSz="889000" rtl="0">
            <a:lnSpc>
              <a:spcPct val="90000"/>
            </a:lnSpc>
            <a:spcBef>
              <a:spcPct val="0"/>
            </a:spcBef>
            <a:spcAft>
              <a:spcPct val="35000"/>
            </a:spcAft>
          </a:pPr>
          <a:r>
            <a:rPr lang="en-US" sz="2000" b="1" kern="1200" dirty="0" smtClean="0"/>
            <a:t>Economic</a:t>
          </a:r>
          <a:endParaRPr lang="en-US" sz="2000" b="1" kern="1200" dirty="0"/>
        </a:p>
      </dsp:txBody>
      <dsp:txXfrm>
        <a:off x="1198699" y="1706163"/>
        <a:ext cx="2583647" cy="312370"/>
      </dsp:txXfrm>
    </dsp:sp>
    <dsp:sp modelId="{2E3ED7CA-6BD9-42C5-95F8-488563F82334}">
      <dsp:nvSpPr>
        <dsp:cNvPr id="0" name=""/>
        <dsp:cNvSpPr/>
      </dsp:nvSpPr>
      <dsp:spPr>
        <a:xfrm>
          <a:off x="2646708" y="570524"/>
          <a:ext cx="1555936" cy="25836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75493" rIns="9956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Jobs, sustainable livelihood and equitable growth</a:t>
          </a:r>
          <a:endParaRPr lang="en-US" sz="1400" kern="1200" dirty="0"/>
        </a:p>
        <a:p>
          <a:pPr marL="114300" lvl="1" indent="-114300" algn="l" defTabSz="622300" rtl="0">
            <a:lnSpc>
              <a:spcPct val="90000"/>
            </a:lnSpc>
            <a:spcBef>
              <a:spcPct val="0"/>
            </a:spcBef>
            <a:spcAft>
              <a:spcPct val="15000"/>
            </a:spcAft>
            <a:buChar char="••"/>
          </a:pPr>
          <a:r>
            <a:rPr lang="en-US" sz="1400" kern="1200" dirty="0" smtClean="0"/>
            <a:t>Create a global enabling environment and catalyze long-term finance</a:t>
          </a:r>
          <a:endParaRPr lang="en-US" sz="1400" kern="1200" dirty="0"/>
        </a:p>
      </dsp:txBody>
      <dsp:txXfrm>
        <a:off x="2646708" y="570524"/>
        <a:ext cx="1555936" cy="2583647"/>
      </dsp:txXfrm>
    </dsp:sp>
    <dsp:sp modelId="{F9A1EB34-5D66-4ED0-BA96-34F66ADDC8B7}">
      <dsp:nvSpPr>
        <dsp:cNvPr id="0" name=""/>
        <dsp:cNvSpPr/>
      </dsp:nvSpPr>
      <dsp:spPr>
        <a:xfrm>
          <a:off x="2334338" y="158195"/>
          <a:ext cx="624740" cy="624740"/>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08CC1-E455-46E0-991C-3830A8873899}">
      <dsp:nvSpPr>
        <dsp:cNvPr id="0" name=""/>
        <dsp:cNvSpPr/>
      </dsp:nvSpPr>
      <dsp:spPr>
        <a:xfrm rot="16200000">
          <a:off x="3482188" y="1706163"/>
          <a:ext cx="2583647" cy="3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493" bIns="0" numCol="1" spcCol="1270" anchor="t" anchorCtr="0">
          <a:noAutofit/>
        </a:bodyPr>
        <a:lstStyle/>
        <a:p>
          <a:pPr lvl="0" algn="r" defTabSz="889000" rtl="0">
            <a:lnSpc>
              <a:spcPct val="90000"/>
            </a:lnSpc>
            <a:spcBef>
              <a:spcPct val="0"/>
            </a:spcBef>
            <a:spcAft>
              <a:spcPct val="35000"/>
            </a:spcAft>
          </a:pPr>
          <a:r>
            <a:rPr lang="en-US" sz="2000" b="1" kern="1200" dirty="0" smtClean="0"/>
            <a:t>Environmental</a:t>
          </a:r>
          <a:endParaRPr lang="en-US" sz="2000" b="1" kern="1200" dirty="0"/>
        </a:p>
      </dsp:txBody>
      <dsp:txXfrm>
        <a:off x="3482188" y="1706163"/>
        <a:ext cx="2583647" cy="312370"/>
      </dsp:txXfrm>
    </dsp:sp>
    <dsp:sp modelId="{41426D24-B9FC-4ACE-A1B5-BF3F0CDD2E15}">
      <dsp:nvSpPr>
        <dsp:cNvPr id="0" name=""/>
        <dsp:cNvSpPr/>
      </dsp:nvSpPr>
      <dsp:spPr>
        <a:xfrm>
          <a:off x="4930197" y="570524"/>
          <a:ext cx="1555936" cy="25836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75493" rIns="9956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Universal access to water, sanitation</a:t>
          </a:r>
          <a:endParaRPr lang="en-US" sz="1400" kern="1200" dirty="0"/>
        </a:p>
        <a:p>
          <a:pPr marL="114300" lvl="1" indent="-114300" algn="l" defTabSz="622300" rtl="0">
            <a:lnSpc>
              <a:spcPct val="90000"/>
            </a:lnSpc>
            <a:spcBef>
              <a:spcPct val="0"/>
            </a:spcBef>
            <a:spcAft>
              <a:spcPct val="15000"/>
            </a:spcAft>
            <a:buChar char="••"/>
          </a:pPr>
          <a:r>
            <a:rPr lang="en-US" sz="1400" kern="1200" dirty="0" smtClean="0"/>
            <a:t>Sustainable energy</a:t>
          </a:r>
        </a:p>
        <a:p>
          <a:pPr marL="114300" lvl="1" indent="-114300" algn="l" defTabSz="622300" rtl="0">
            <a:lnSpc>
              <a:spcPct val="90000"/>
            </a:lnSpc>
            <a:spcBef>
              <a:spcPct val="0"/>
            </a:spcBef>
            <a:spcAft>
              <a:spcPct val="15000"/>
            </a:spcAft>
            <a:buChar char="••"/>
          </a:pPr>
          <a:r>
            <a:rPr lang="en-US" sz="1400" kern="1200" dirty="0" smtClean="0"/>
            <a:t>Manage natural resources sustainably</a:t>
          </a:r>
        </a:p>
      </dsp:txBody>
      <dsp:txXfrm>
        <a:off x="4930197" y="570524"/>
        <a:ext cx="1555936" cy="2583647"/>
      </dsp:txXfrm>
    </dsp:sp>
    <dsp:sp modelId="{8A427251-9E0F-496D-BA22-5ABA1F2727C5}">
      <dsp:nvSpPr>
        <dsp:cNvPr id="0" name=""/>
        <dsp:cNvSpPr/>
      </dsp:nvSpPr>
      <dsp:spPr>
        <a:xfrm>
          <a:off x="4617827" y="158195"/>
          <a:ext cx="624740" cy="624740"/>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403469-22E4-4EDD-A95D-CAC56B659746}">
      <dsp:nvSpPr>
        <dsp:cNvPr id="0" name=""/>
        <dsp:cNvSpPr/>
      </dsp:nvSpPr>
      <dsp:spPr>
        <a:xfrm rot="16200000">
          <a:off x="5765677" y="1706163"/>
          <a:ext cx="2583647" cy="3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493" bIns="0" numCol="1" spcCol="1270" anchor="t" anchorCtr="0">
          <a:noAutofit/>
        </a:bodyPr>
        <a:lstStyle/>
        <a:p>
          <a:pPr lvl="0" algn="r" defTabSz="889000" rtl="0">
            <a:lnSpc>
              <a:spcPct val="90000"/>
            </a:lnSpc>
            <a:spcBef>
              <a:spcPct val="0"/>
            </a:spcBef>
            <a:spcAft>
              <a:spcPct val="35000"/>
            </a:spcAft>
          </a:pPr>
          <a:r>
            <a:rPr lang="en-US" sz="2000" b="1" kern="1200" dirty="0" smtClean="0"/>
            <a:t>Peace and security</a:t>
          </a:r>
        </a:p>
      </dsp:txBody>
      <dsp:txXfrm>
        <a:off x="5765677" y="1706163"/>
        <a:ext cx="2583647" cy="312370"/>
      </dsp:txXfrm>
    </dsp:sp>
    <dsp:sp modelId="{6A1DE446-FCD0-4157-A25F-B1F9C4384A0F}">
      <dsp:nvSpPr>
        <dsp:cNvPr id="0" name=""/>
        <dsp:cNvSpPr/>
      </dsp:nvSpPr>
      <dsp:spPr>
        <a:xfrm>
          <a:off x="7213686" y="570524"/>
          <a:ext cx="1555936" cy="25836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75493" rIns="9956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Ensure stable and peaceful societies</a:t>
          </a:r>
        </a:p>
        <a:p>
          <a:pPr marL="114300" lvl="1" indent="-114300" algn="l" defTabSz="622300" rtl="0">
            <a:lnSpc>
              <a:spcPct val="90000"/>
            </a:lnSpc>
            <a:spcBef>
              <a:spcPct val="0"/>
            </a:spcBef>
            <a:spcAft>
              <a:spcPct val="15000"/>
            </a:spcAft>
            <a:buChar char="••"/>
          </a:pPr>
          <a:endParaRPr lang="en-US" sz="1400" kern="1200" dirty="0" smtClean="0"/>
        </a:p>
      </dsp:txBody>
      <dsp:txXfrm>
        <a:off x="7213686" y="570524"/>
        <a:ext cx="1555936" cy="2583647"/>
      </dsp:txXfrm>
    </dsp:sp>
    <dsp:sp modelId="{4C948D17-76E9-4788-B105-C4D40F1D8B9E}">
      <dsp:nvSpPr>
        <dsp:cNvPr id="0" name=""/>
        <dsp:cNvSpPr/>
      </dsp:nvSpPr>
      <dsp:spPr>
        <a:xfrm>
          <a:off x="6901316" y="158195"/>
          <a:ext cx="624740" cy="624740"/>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BEC5F-BD2F-4F75-870A-4A1FDBE9A8E8}">
      <dsp:nvSpPr>
        <dsp:cNvPr id="0" name=""/>
        <dsp:cNvSpPr/>
      </dsp:nvSpPr>
      <dsp:spPr>
        <a:xfrm>
          <a:off x="1412251" y="2399642"/>
          <a:ext cx="598182" cy="1709744"/>
        </a:xfrm>
        <a:custGeom>
          <a:avLst/>
          <a:gdLst/>
          <a:ahLst/>
          <a:cxnLst/>
          <a:rect l="0" t="0" r="0" b="0"/>
          <a:pathLst>
            <a:path>
              <a:moveTo>
                <a:pt x="0" y="0"/>
              </a:moveTo>
              <a:lnTo>
                <a:pt x="299091" y="0"/>
              </a:lnTo>
              <a:lnTo>
                <a:pt x="299091" y="1709744"/>
              </a:lnTo>
              <a:lnTo>
                <a:pt x="598182" y="170974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666058" y="3209230"/>
        <a:ext cx="90568" cy="90568"/>
      </dsp:txXfrm>
    </dsp:sp>
    <dsp:sp modelId="{2F437FDB-74E2-442C-8F3B-131CE8743436}">
      <dsp:nvSpPr>
        <dsp:cNvPr id="0" name=""/>
        <dsp:cNvSpPr/>
      </dsp:nvSpPr>
      <dsp:spPr>
        <a:xfrm>
          <a:off x="1412251" y="2399642"/>
          <a:ext cx="598182" cy="569914"/>
        </a:xfrm>
        <a:custGeom>
          <a:avLst/>
          <a:gdLst/>
          <a:ahLst/>
          <a:cxnLst/>
          <a:rect l="0" t="0" r="0" b="0"/>
          <a:pathLst>
            <a:path>
              <a:moveTo>
                <a:pt x="0" y="0"/>
              </a:moveTo>
              <a:lnTo>
                <a:pt x="299091" y="0"/>
              </a:lnTo>
              <a:lnTo>
                <a:pt x="299091" y="569914"/>
              </a:lnTo>
              <a:lnTo>
                <a:pt x="598182" y="56991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90687" y="2663944"/>
        <a:ext cx="41310" cy="41310"/>
      </dsp:txXfrm>
    </dsp:sp>
    <dsp:sp modelId="{A70E4EC6-9EFE-4C8D-8F20-6E13E3F399EB}">
      <dsp:nvSpPr>
        <dsp:cNvPr id="0" name=""/>
        <dsp:cNvSpPr/>
      </dsp:nvSpPr>
      <dsp:spPr>
        <a:xfrm>
          <a:off x="1412251" y="1829727"/>
          <a:ext cx="598182" cy="569914"/>
        </a:xfrm>
        <a:custGeom>
          <a:avLst/>
          <a:gdLst/>
          <a:ahLst/>
          <a:cxnLst/>
          <a:rect l="0" t="0" r="0" b="0"/>
          <a:pathLst>
            <a:path>
              <a:moveTo>
                <a:pt x="0" y="569914"/>
              </a:moveTo>
              <a:lnTo>
                <a:pt x="299091" y="569914"/>
              </a:lnTo>
              <a:lnTo>
                <a:pt x="299091" y="0"/>
              </a:lnTo>
              <a:lnTo>
                <a:pt x="598182"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90687" y="2094029"/>
        <a:ext cx="41310" cy="41310"/>
      </dsp:txXfrm>
    </dsp:sp>
    <dsp:sp modelId="{9621AD4F-35FD-4B64-91EF-D2124F64C3CE}">
      <dsp:nvSpPr>
        <dsp:cNvPr id="0" name=""/>
        <dsp:cNvSpPr/>
      </dsp:nvSpPr>
      <dsp:spPr>
        <a:xfrm>
          <a:off x="1412251" y="689897"/>
          <a:ext cx="598182" cy="1709744"/>
        </a:xfrm>
        <a:custGeom>
          <a:avLst/>
          <a:gdLst/>
          <a:ahLst/>
          <a:cxnLst/>
          <a:rect l="0" t="0" r="0" b="0"/>
          <a:pathLst>
            <a:path>
              <a:moveTo>
                <a:pt x="0" y="1709744"/>
              </a:moveTo>
              <a:lnTo>
                <a:pt x="299091" y="1709744"/>
              </a:lnTo>
              <a:lnTo>
                <a:pt x="299091" y="0"/>
              </a:lnTo>
              <a:lnTo>
                <a:pt x="598182"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666058" y="1499485"/>
        <a:ext cx="90568" cy="90568"/>
      </dsp:txXfrm>
    </dsp:sp>
    <dsp:sp modelId="{2F620884-0EA2-4444-844E-BA181E0945B7}">
      <dsp:nvSpPr>
        <dsp:cNvPr id="0" name=""/>
        <dsp:cNvSpPr/>
      </dsp:nvSpPr>
      <dsp:spPr>
        <a:xfrm rot="16200000">
          <a:off x="-1443322" y="1943710"/>
          <a:ext cx="4799284" cy="911863"/>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rtl="0">
            <a:lnSpc>
              <a:spcPct val="90000"/>
            </a:lnSpc>
            <a:spcBef>
              <a:spcPct val="0"/>
            </a:spcBef>
            <a:spcAft>
              <a:spcPct val="35000"/>
            </a:spcAft>
          </a:pPr>
          <a:r>
            <a:rPr lang="en-US" sz="5900" kern="1200" dirty="0" smtClean="0"/>
            <a:t>Migration</a:t>
          </a:r>
          <a:endParaRPr lang="en-US" sz="5900" kern="1200" dirty="0"/>
        </a:p>
      </dsp:txBody>
      <dsp:txXfrm>
        <a:off x="-1443322" y="1943710"/>
        <a:ext cx="4799284" cy="911863"/>
      </dsp:txXfrm>
    </dsp:sp>
    <dsp:sp modelId="{DD4FEA5D-B148-450C-AE39-61FFEDCB94B1}">
      <dsp:nvSpPr>
        <dsp:cNvPr id="0" name=""/>
        <dsp:cNvSpPr/>
      </dsp:nvSpPr>
      <dsp:spPr>
        <a:xfrm>
          <a:off x="2010434" y="233965"/>
          <a:ext cx="4522770" cy="911863"/>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NOT a goal on its own (more migration? Less migration? BETTER MANAGED migration!)</a:t>
          </a:r>
          <a:endParaRPr lang="en-US" sz="1800" kern="1200" dirty="0"/>
        </a:p>
      </dsp:txBody>
      <dsp:txXfrm>
        <a:off x="2010434" y="233965"/>
        <a:ext cx="4522770" cy="911863"/>
      </dsp:txXfrm>
    </dsp:sp>
    <dsp:sp modelId="{19A79C78-2D9F-4313-92C2-FDFCD67CA755}">
      <dsp:nvSpPr>
        <dsp:cNvPr id="0" name=""/>
        <dsp:cNvSpPr/>
      </dsp:nvSpPr>
      <dsp:spPr>
        <a:xfrm>
          <a:off x="2010434" y="1373795"/>
          <a:ext cx="4522770" cy="911863"/>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As a significant focus of PARTNERSHIP goal</a:t>
          </a:r>
          <a:endParaRPr lang="en-US" sz="1800" kern="1200" dirty="0"/>
        </a:p>
      </dsp:txBody>
      <dsp:txXfrm>
        <a:off x="2010434" y="1373795"/>
        <a:ext cx="4522770" cy="911863"/>
      </dsp:txXfrm>
    </dsp:sp>
    <dsp:sp modelId="{2A72806A-5574-4C06-A547-AB09857C9AB4}">
      <dsp:nvSpPr>
        <dsp:cNvPr id="0" name=""/>
        <dsp:cNvSpPr/>
      </dsp:nvSpPr>
      <dsp:spPr>
        <a:xfrm>
          <a:off x="2010434" y="2513624"/>
          <a:ext cx="4522770" cy="911863"/>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smtClean="0"/>
            <a:t>Within the GOOD GOVERNANCE goal</a:t>
          </a:r>
          <a:endParaRPr lang="en-US" sz="1800" kern="1200"/>
        </a:p>
      </dsp:txBody>
      <dsp:txXfrm>
        <a:off x="2010434" y="2513624"/>
        <a:ext cx="4522770" cy="911863"/>
      </dsp:txXfrm>
    </dsp:sp>
    <dsp:sp modelId="{CAD003AA-ED9E-4758-9FAE-1627AC336DE8}">
      <dsp:nvSpPr>
        <dsp:cNvPr id="0" name=""/>
        <dsp:cNvSpPr/>
      </dsp:nvSpPr>
      <dsp:spPr>
        <a:xfrm>
          <a:off x="2010434" y="3653454"/>
          <a:ext cx="4522770" cy="911863"/>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As a CROSS-CUTTING issue  and ENABLER in other thematic goals (e.g. health, education, gender, poverty reduction)</a:t>
          </a:r>
          <a:endParaRPr lang="en-US" sz="1800" kern="1200" dirty="0"/>
        </a:p>
      </dsp:txBody>
      <dsp:txXfrm>
        <a:off x="2010434" y="3653454"/>
        <a:ext cx="4522770" cy="911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EE99A-41C7-4237-BFC4-4855D156558C}">
      <dsp:nvSpPr>
        <dsp:cNvPr id="0" name=""/>
        <dsp:cNvSpPr/>
      </dsp:nvSpPr>
      <dsp:spPr>
        <a:xfrm>
          <a:off x="610267" y="0"/>
          <a:ext cx="6916368" cy="54920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EA97E-07BD-49D0-8555-7F7C5FCD6C40}">
      <dsp:nvSpPr>
        <dsp:cNvPr id="0" name=""/>
        <dsp:cNvSpPr/>
      </dsp:nvSpPr>
      <dsp:spPr>
        <a:xfrm>
          <a:off x="4072" y="1647623"/>
          <a:ext cx="1958737" cy="2196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Regional free movement agreements and labour matching schemes</a:t>
          </a:r>
          <a:endParaRPr lang="en-US" sz="1700" kern="1200" dirty="0"/>
        </a:p>
      </dsp:txBody>
      <dsp:txXfrm>
        <a:off x="99690" y="1743241"/>
        <a:ext cx="1767501" cy="2005596"/>
      </dsp:txXfrm>
    </dsp:sp>
    <dsp:sp modelId="{4605BB0F-00E4-49A8-B0E3-231E9916963D}">
      <dsp:nvSpPr>
        <dsp:cNvPr id="0" name=""/>
        <dsp:cNvSpPr/>
      </dsp:nvSpPr>
      <dsp:spPr>
        <a:xfrm>
          <a:off x="2060746" y="1647623"/>
          <a:ext cx="1958737" cy="2196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Reduction of upfront costs for migrants, e.g. recruitment costs, regulation of recruitment industry</a:t>
          </a:r>
          <a:endParaRPr lang="en-US" sz="1700" kern="1200" dirty="0"/>
        </a:p>
      </dsp:txBody>
      <dsp:txXfrm>
        <a:off x="2156364" y="1743241"/>
        <a:ext cx="1767501" cy="2005596"/>
      </dsp:txXfrm>
    </dsp:sp>
    <dsp:sp modelId="{E9EC30E4-54A5-4621-A769-665FE60D892A}">
      <dsp:nvSpPr>
        <dsp:cNvPr id="0" name=""/>
        <dsp:cNvSpPr/>
      </dsp:nvSpPr>
      <dsp:spPr>
        <a:xfrm>
          <a:off x="4117420" y="1647623"/>
          <a:ext cx="1958737" cy="2196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Recognition of foreign educational qualifications, skills and portability of social benefits</a:t>
          </a:r>
          <a:endParaRPr lang="en-US" sz="1700" kern="1200" dirty="0"/>
        </a:p>
      </dsp:txBody>
      <dsp:txXfrm>
        <a:off x="4213038" y="1743241"/>
        <a:ext cx="1767501" cy="2005596"/>
      </dsp:txXfrm>
    </dsp:sp>
    <dsp:sp modelId="{18B98FAA-80AB-49E7-9CCD-8A6E2CD7A307}">
      <dsp:nvSpPr>
        <dsp:cNvPr id="0" name=""/>
        <dsp:cNvSpPr/>
      </dsp:nvSpPr>
      <dsp:spPr>
        <a:xfrm>
          <a:off x="6174094" y="1647623"/>
          <a:ext cx="1958737" cy="2196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Ensuring working conditions, wages, occupational safety and health services equal to those among local population</a:t>
          </a:r>
          <a:endParaRPr lang="en-US" sz="1700" kern="1200" dirty="0"/>
        </a:p>
      </dsp:txBody>
      <dsp:txXfrm>
        <a:off x="6269712" y="1743241"/>
        <a:ext cx="1767501" cy="20055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AFDA5-A0EB-4ACA-BCA4-8395111819CA}">
      <dsp:nvSpPr>
        <dsp:cNvPr id="0" name=""/>
        <dsp:cNvSpPr/>
      </dsp:nvSpPr>
      <dsp:spPr>
        <a:xfrm>
          <a:off x="-121479" y="562562"/>
          <a:ext cx="7992888" cy="499555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31B47-944C-4626-A1D2-7CBBAD6642A9}">
      <dsp:nvSpPr>
        <dsp:cNvPr id="0" name=""/>
        <dsp:cNvSpPr/>
      </dsp:nvSpPr>
      <dsp:spPr>
        <a:xfrm>
          <a:off x="665819" y="4277257"/>
          <a:ext cx="183836" cy="1838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C4F65-E15C-4880-9B0D-44DB3D35E5CC}">
      <dsp:nvSpPr>
        <dsp:cNvPr id="0" name=""/>
        <dsp:cNvSpPr/>
      </dsp:nvSpPr>
      <dsp:spPr>
        <a:xfrm>
          <a:off x="598599" y="4369175"/>
          <a:ext cx="1365345" cy="11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11" tIns="0" rIns="0" bIns="0" numCol="1" spcCol="1270" anchor="t" anchorCtr="0">
          <a:noAutofit/>
        </a:bodyPr>
        <a:lstStyle/>
        <a:p>
          <a:pPr lvl="0" algn="l" defTabSz="889000" rtl="0">
            <a:lnSpc>
              <a:spcPct val="90000"/>
            </a:lnSpc>
            <a:spcBef>
              <a:spcPct val="0"/>
            </a:spcBef>
            <a:spcAft>
              <a:spcPct val="35000"/>
            </a:spcAft>
          </a:pPr>
          <a:r>
            <a:rPr lang="en-US" sz="2000" kern="1200" dirty="0" smtClean="0"/>
            <a:t>Brain circulation (and circular migration)</a:t>
          </a:r>
          <a:endParaRPr lang="en-US" sz="2000" kern="1200" dirty="0"/>
        </a:p>
      </dsp:txBody>
      <dsp:txXfrm>
        <a:off x="598599" y="4369175"/>
        <a:ext cx="1365345" cy="1188942"/>
      </dsp:txXfrm>
    </dsp:sp>
    <dsp:sp modelId="{E9E81261-E75E-4587-96BA-CB6B3D0B6D72}">
      <dsp:nvSpPr>
        <dsp:cNvPr id="0" name=""/>
        <dsp:cNvSpPr/>
      </dsp:nvSpPr>
      <dsp:spPr>
        <a:xfrm>
          <a:off x="1660934" y="3321107"/>
          <a:ext cx="287743" cy="2877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49D445-8C24-424F-9140-E15BB55E41CF}">
      <dsp:nvSpPr>
        <dsp:cNvPr id="0" name=""/>
        <dsp:cNvSpPr/>
      </dsp:nvSpPr>
      <dsp:spPr>
        <a:xfrm>
          <a:off x="1603149" y="3464979"/>
          <a:ext cx="1730132" cy="209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70" tIns="0" rIns="0" bIns="0" numCol="1" spcCol="1270" anchor="t" anchorCtr="0">
          <a:noAutofit/>
        </a:bodyPr>
        <a:lstStyle/>
        <a:p>
          <a:pPr lvl="0" algn="l" defTabSz="889000" rtl="0">
            <a:lnSpc>
              <a:spcPct val="90000"/>
            </a:lnSpc>
            <a:spcBef>
              <a:spcPct val="0"/>
            </a:spcBef>
            <a:spcAft>
              <a:spcPct val="35000"/>
            </a:spcAft>
          </a:pPr>
          <a:r>
            <a:rPr lang="en-US" sz="2000" kern="1200" smtClean="0"/>
            <a:t>Social remittances</a:t>
          </a:r>
          <a:endParaRPr lang="en-US" sz="2000" kern="1200"/>
        </a:p>
      </dsp:txBody>
      <dsp:txXfrm>
        <a:off x="1603149" y="3464979"/>
        <a:ext cx="1730132" cy="2093137"/>
      </dsp:txXfrm>
    </dsp:sp>
    <dsp:sp modelId="{2E627138-3BC6-4B47-8B94-05E33E6EDA03}">
      <dsp:nvSpPr>
        <dsp:cNvPr id="0" name=""/>
        <dsp:cNvSpPr/>
      </dsp:nvSpPr>
      <dsp:spPr>
        <a:xfrm>
          <a:off x="2939796" y="2558786"/>
          <a:ext cx="383658" cy="3836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7DEE2-686B-46B6-84CC-D49048A41DFA}">
      <dsp:nvSpPr>
        <dsp:cNvPr id="0" name=""/>
        <dsp:cNvSpPr/>
      </dsp:nvSpPr>
      <dsp:spPr>
        <a:xfrm>
          <a:off x="2897169" y="2750615"/>
          <a:ext cx="2011539" cy="2807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93" tIns="0" rIns="0" bIns="0" numCol="1" spcCol="1270" anchor="t" anchorCtr="0">
          <a:noAutofit/>
        </a:bodyPr>
        <a:lstStyle/>
        <a:p>
          <a:pPr lvl="0" algn="l" defTabSz="889000" rtl="0">
            <a:lnSpc>
              <a:spcPct val="90000"/>
            </a:lnSpc>
            <a:spcBef>
              <a:spcPct val="0"/>
            </a:spcBef>
            <a:spcAft>
              <a:spcPct val="35000"/>
            </a:spcAft>
          </a:pPr>
          <a:r>
            <a:rPr lang="en-US" sz="2000" kern="1200" dirty="0" smtClean="0"/>
            <a:t>Portability of social rights</a:t>
          </a:r>
          <a:endParaRPr lang="en-US" sz="2000" kern="1200" dirty="0"/>
        </a:p>
      </dsp:txBody>
      <dsp:txXfrm>
        <a:off x="2897169" y="2750615"/>
        <a:ext cx="2011539" cy="2807501"/>
      </dsp:txXfrm>
    </dsp:sp>
    <dsp:sp modelId="{CF926EA2-6AF8-479F-8778-E74F2F7E60C2}">
      <dsp:nvSpPr>
        <dsp:cNvPr id="0" name=""/>
        <dsp:cNvSpPr/>
      </dsp:nvSpPr>
      <dsp:spPr>
        <a:xfrm>
          <a:off x="4426473" y="1963316"/>
          <a:ext cx="495559" cy="4955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91AF1-C384-4EB7-986E-13B01697BF01}">
      <dsp:nvSpPr>
        <dsp:cNvPr id="0" name=""/>
        <dsp:cNvSpPr/>
      </dsp:nvSpPr>
      <dsp:spPr>
        <a:xfrm>
          <a:off x="4431293" y="2211095"/>
          <a:ext cx="2084497" cy="334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86" tIns="0" rIns="0" bIns="0" numCol="1" spcCol="1270" anchor="t" anchorCtr="0">
          <a:noAutofit/>
        </a:bodyPr>
        <a:lstStyle/>
        <a:p>
          <a:pPr lvl="0" algn="l" defTabSz="889000" rtl="0">
            <a:lnSpc>
              <a:spcPct val="90000"/>
            </a:lnSpc>
            <a:spcBef>
              <a:spcPct val="0"/>
            </a:spcBef>
            <a:spcAft>
              <a:spcPct val="35000"/>
            </a:spcAft>
          </a:pPr>
          <a:r>
            <a:rPr lang="en-US" sz="2000" kern="1200" smtClean="0"/>
            <a:t>Integration</a:t>
          </a:r>
          <a:endParaRPr lang="en-US" sz="2000" kern="1200" dirty="0"/>
        </a:p>
      </dsp:txBody>
      <dsp:txXfrm>
        <a:off x="4431293" y="2211095"/>
        <a:ext cx="2084497" cy="3347021"/>
      </dsp:txXfrm>
    </dsp:sp>
    <dsp:sp modelId="{40BA8585-0958-40F1-AE89-08A9435368DB}">
      <dsp:nvSpPr>
        <dsp:cNvPr id="0" name=""/>
        <dsp:cNvSpPr/>
      </dsp:nvSpPr>
      <dsp:spPr>
        <a:xfrm>
          <a:off x="5957111" y="1565669"/>
          <a:ext cx="631438" cy="6314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0DDB97-7AA5-42BA-A19E-C37E899CB69D}">
      <dsp:nvSpPr>
        <dsp:cNvPr id="0" name=""/>
        <dsp:cNvSpPr/>
      </dsp:nvSpPr>
      <dsp:spPr>
        <a:xfrm>
          <a:off x="6029870" y="1881389"/>
          <a:ext cx="2084497" cy="3676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586" tIns="0" rIns="0" bIns="0" numCol="1" spcCol="1270" anchor="t" anchorCtr="0">
          <a:noAutofit/>
        </a:bodyPr>
        <a:lstStyle/>
        <a:p>
          <a:pPr lvl="0" algn="l" defTabSz="889000" rtl="0">
            <a:lnSpc>
              <a:spcPct val="90000"/>
            </a:lnSpc>
            <a:spcBef>
              <a:spcPct val="0"/>
            </a:spcBef>
            <a:spcAft>
              <a:spcPct val="35000"/>
            </a:spcAft>
          </a:pPr>
          <a:r>
            <a:rPr lang="en-US" sz="2000" kern="1200" dirty="0" smtClean="0"/>
            <a:t>Well-being</a:t>
          </a:r>
          <a:endParaRPr lang="en-US" sz="2000" kern="1200" dirty="0"/>
        </a:p>
      </dsp:txBody>
      <dsp:txXfrm>
        <a:off x="6029870" y="1881389"/>
        <a:ext cx="2084497" cy="36767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80EC1-FEA5-45AC-B0C4-449502C60703}">
      <dsp:nvSpPr>
        <dsp:cNvPr id="0" name=""/>
        <dsp:cNvSpPr/>
      </dsp:nvSpPr>
      <dsp:spPr>
        <a:xfrm>
          <a:off x="0" y="0"/>
          <a:ext cx="762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52765E-8C74-4F72-B711-A9F88403387C}">
      <dsp:nvSpPr>
        <dsp:cNvPr id="0" name=""/>
        <dsp:cNvSpPr/>
      </dsp:nvSpPr>
      <dsp:spPr>
        <a:xfrm>
          <a:off x="0" y="0"/>
          <a:ext cx="1524000" cy="480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en-US" sz="3400" kern="1200" smtClean="0"/>
            <a:t>SMART</a:t>
          </a:r>
          <a:endParaRPr lang="en-US" sz="3400" kern="1200"/>
        </a:p>
      </dsp:txBody>
      <dsp:txXfrm>
        <a:off x="0" y="0"/>
        <a:ext cx="1524000" cy="4800600"/>
      </dsp:txXfrm>
    </dsp:sp>
    <dsp:sp modelId="{FAFB2546-0D9F-4E85-B449-18BBCF5C0834}">
      <dsp:nvSpPr>
        <dsp:cNvPr id="0" name=""/>
        <dsp:cNvSpPr/>
      </dsp:nvSpPr>
      <dsp:spPr>
        <a:xfrm>
          <a:off x="1638299" y="45240"/>
          <a:ext cx="5981700" cy="9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b="1" kern="1200" dirty="0" smtClean="0"/>
            <a:t>Specific</a:t>
          </a:r>
          <a:r>
            <a:rPr lang="en-US" sz="2500" kern="1200" dirty="0" smtClean="0"/>
            <a:t> – target a specific area for improvement.</a:t>
          </a:r>
          <a:endParaRPr lang="en-US" sz="2500" kern="1200" dirty="0"/>
        </a:p>
      </dsp:txBody>
      <dsp:txXfrm>
        <a:off x="1638299" y="45240"/>
        <a:ext cx="5981700" cy="904800"/>
      </dsp:txXfrm>
    </dsp:sp>
    <dsp:sp modelId="{D74DAD6F-0572-4AD3-B1AA-356E96F4670D}">
      <dsp:nvSpPr>
        <dsp:cNvPr id="0" name=""/>
        <dsp:cNvSpPr/>
      </dsp:nvSpPr>
      <dsp:spPr>
        <a:xfrm>
          <a:off x="1523999" y="950040"/>
          <a:ext cx="6096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E88D65-D9FF-4916-885C-A1BE9D57F805}">
      <dsp:nvSpPr>
        <dsp:cNvPr id="0" name=""/>
        <dsp:cNvSpPr/>
      </dsp:nvSpPr>
      <dsp:spPr>
        <a:xfrm>
          <a:off x="1638299" y="995280"/>
          <a:ext cx="5981700" cy="9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b="1" kern="1200" dirty="0" smtClean="0"/>
            <a:t>Measurable</a:t>
          </a:r>
          <a:r>
            <a:rPr lang="en-US" sz="2500" kern="1200" dirty="0" smtClean="0"/>
            <a:t> – quantify or at least suggest an indicator of progress.</a:t>
          </a:r>
          <a:endParaRPr lang="en-US" sz="2500" kern="1200" dirty="0"/>
        </a:p>
      </dsp:txBody>
      <dsp:txXfrm>
        <a:off x="1638299" y="995280"/>
        <a:ext cx="5981700" cy="904800"/>
      </dsp:txXfrm>
    </dsp:sp>
    <dsp:sp modelId="{E17600AE-81CF-4EB1-BBA7-FF737CE9FF23}">
      <dsp:nvSpPr>
        <dsp:cNvPr id="0" name=""/>
        <dsp:cNvSpPr/>
      </dsp:nvSpPr>
      <dsp:spPr>
        <a:xfrm>
          <a:off x="1523999" y="1900081"/>
          <a:ext cx="6096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FEA0FC-16E6-478C-A789-476E1B9996DE}">
      <dsp:nvSpPr>
        <dsp:cNvPr id="0" name=""/>
        <dsp:cNvSpPr/>
      </dsp:nvSpPr>
      <dsp:spPr>
        <a:xfrm>
          <a:off x="1638299" y="1945321"/>
          <a:ext cx="5981700" cy="9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b="1" kern="1200" dirty="0" smtClean="0"/>
            <a:t>Assignable</a:t>
          </a:r>
          <a:r>
            <a:rPr lang="en-US" sz="2500" kern="1200" dirty="0" smtClean="0"/>
            <a:t> – specify who will do it.</a:t>
          </a:r>
          <a:endParaRPr lang="en-US" sz="2500" kern="1200" dirty="0"/>
        </a:p>
      </dsp:txBody>
      <dsp:txXfrm>
        <a:off x="1638299" y="1945321"/>
        <a:ext cx="5981700" cy="904800"/>
      </dsp:txXfrm>
    </dsp:sp>
    <dsp:sp modelId="{009B98C5-DD34-40EC-8622-AA65DB0FE76B}">
      <dsp:nvSpPr>
        <dsp:cNvPr id="0" name=""/>
        <dsp:cNvSpPr/>
      </dsp:nvSpPr>
      <dsp:spPr>
        <a:xfrm>
          <a:off x="1523999" y="2850121"/>
          <a:ext cx="6096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F4FDED-B4ED-4E73-BA10-C28128262025}">
      <dsp:nvSpPr>
        <dsp:cNvPr id="0" name=""/>
        <dsp:cNvSpPr/>
      </dsp:nvSpPr>
      <dsp:spPr>
        <a:xfrm>
          <a:off x="1638299" y="2895361"/>
          <a:ext cx="5981700" cy="9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b="1" kern="1200" dirty="0" smtClean="0"/>
            <a:t>Realistic</a:t>
          </a:r>
          <a:r>
            <a:rPr lang="en-US" sz="2500" kern="1200" dirty="0" smtClean="0"/>
            <a:t> – state what results can realistically be achieved, given available resources.</a:t>
          </a:r>
          <a:endParaRPr lang="en-US" sz="2500" kern="1200" dirty="0"/>
        </a:p>
      </dsp:txBody>
      <dsp:txXfrm>
        <a:off x="1638299" y="2895361"/>
        <a:ext cx="5981700" cy="904800"/>
      </dsp:txXfrm>
    </dsp:sp>
    <dsp:sp modelId="{CD1AC9FB-FAC5-43A9-A311-CAFE13A4444E}">
      <dsp:nvSpPr>
        <dsp:cNvPr id="0" name=""/>
        <dsp:cNvSpPr/>
      </dsp:nvSpPr>
      <dsp:spPr>
        <a:xfrm>
          <a:off x="1523999" y="3800162"/>
          <a:ext cx="6096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F7357C-6A43-4E51-8E13-97C90E017435}">
      <dsp:nvSpPr>
        <dsp:cNvPr id="0" name=""/>
        <dsp:cNvSpPr/>
      </dsp:nvSpPr>
      <dsp:spPr>
        <a:xfrm>
          <a:off x="1638299" y="3845402"/>
          <a:ext cx="5981700" cy="9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b="1" kern="1200" dirty="0" smtClean="0"/>
            <a:t>Time-related </a:t>
          </a:r>
          <a:r>
            <a:rPr lang="en-US" sz="2500" kern="1200" dirty="0" smtClean="0"/>
            <a:t>— specify when the result(s) can be achieved</a:t>
          </a:r>
          <a:endParaRPr lang="en-US" sz="2500" kern="1200" dirty="0"/>
        </a:p>
      </dsp:txBody>
      <dsp:txXfrm>
        <a:off x="1638299" y="3845402"/>
        <a:ext cx="5981700" cy="904800"/>
      </dsp:txXfrm>
    </dsp:sp>
    <dsp:sp modelId="{A33CB7E7-728B-4B2D-AC58-65ECD0DD217B}">
      <dsp:nvSpPr>
        <dsp:cNvPr id="0" name=""/>
        <dsp:cNvSpPr/>
      </dsp:nvSpPr>
      <dsp:spPr>
        <a:xfrm>
          <a:off x="1523999" y="4750203"/>
          <a:ext cx="6096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AF92E-BB16-462B-BFA1-FCE009241985}">
      <dsp:nvSpPr>
        <dsp:cNvPr id="0" name=""/>
        <dsp:cNvSpPr/>
      </dsp:nvSpPr>
      <dsp:spPr>
        <a:xfrm>
          <a:off x="0" y="74294"/>
          <a:ext cx="7620000"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Issued residence permits with the purpose of remunerated activity OR issued work permits</a:t>
          </a:r>
          <a:endParaRPr lang="en-US" sz="2200" kern="1200"/>
        </a:p>
      </dsp:txBody>
      <dsp:txXfrm>
        <a:off x="42722" y="117016"/>
        <a:ext cx="7534556" cy="789716"/>
      </dsp:txXfrm>
    </dsp:sp>
    <dsp:sp modelId="{84947C2E-2D63-4A1D-B969-3B3C9313EBF9}">
      <dsp:nvSpPr>
        <dsp:cNvPr id="0" name=""/>
        <dsp:cNvSpPr/>
      </dsp:nvSpPr>
      <dsp:spPr>
        <a:xfrm>
          <a:off x="0" y="949454"/>
          <a:ext cx="7620000"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smtClean="0"/>
            <a:t>Good for destination countries only</a:t>
          </a:r>
          <a:endParaRPr lang="en-US" sz="1700" kern="1200"/>
        </a:p>
        <a:p>
          <a:pPr marL="171450" lvl="1" indent="-171450" algn="l" defTabSz="755650" rtl="0">
            <a:lnSpc>
              <a:spcPct val="90000"/>
            </a:lnSpc>
            <a:spcBef>
              <a:spcPct val="0"/>
            </a:spcBef>
            <a:spcAft>
              <a:spcPct val="20000"/>
            </a:spcAft>
            <a:buChar char="••"/>
          </a:pPr>
          <a:r>
            <a:rPr lang="en-US" sz="1700" kern="1200" smtClean="0"/>
            <a:t>Not disaggregated sufficiently to capture information on migrant characteristics (e.g. economic sector, profession, age etc.)</a:t>
          </a:r>
          <a:endParaRPr lang="en-US" sz="1700" kern="1200"/>
        </a:p>
      </dsp:txBody>
      <dsp:txXfrm>
        <a:off x="0" y="949454"/>
        <a:ext cx="7620000" cy="842490"/>
      </dsp:txXfrm>
    </dsp:sp>
    <dsp:sp modelId="{2E494922-9988-4C0E-9184-4FC4B2566BF6}">
      <dsp:nvSpPr>
        <dsp:cNvPr id="0" name=""/>
        <dsp:cNvSpPr/>
      </dsp:nvSpPr>
      <dsp:spPr>
        <a:xfrm>
          <a:off x="0" y="1791945"/>
          <a:ext cx="7620000"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Labour force surveys</a:t>
          </a:r>
          <a:endParaRPr lang="en-US" sz="2200" kern="1200"/>
        </a:p>
      </dsp:txBody>
      <dsp:txXfrm>
        <a:off x="42722" y="1834667"/>
        <a:ext cx="7534556" cy="789716"/>
      </dsp:txXfrm>
    </dsp:sp>
    <dsp:sp modelId="{815827D1-F2DD-4B46-83FD-E78FFF49FD5C}">
      <dsp:nvSpPr>
        <dsp:cNvPr id="0" name=""/>
        <dsp:cNvSpPr/>
      </dsp:nvSpPr>
      <dsp:spPr>
        <a:xfrm>
          <a:off x="0" y="2667105"/>
          <a:ext cx="76200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smtClean="0"/>
            <a:t>Lack of methodologies for capturing data on migrants</a:t>
          </a:r>
          <a:endParaRPr lang="en-US" sz="1700" kern="1200"/>
        </a:p>
        <a:p>
          <a:pPr marL="171450" lvl="1" indent="-171450" algn="l" defTabSz="755650" rtl="0">
            <a:lnSpc>
              <a:spcPct val="90000"/>
            </a:lnSpc>
            <a:spcBef>
              <a:spcPct val="0"/>
            </a:spcBef>
            <a:spcAft>
              <a:spcPct val="20000"/>
            </a:spcAft>
            <a:buChar char="••"/>
          </a:pPr>
          <a:r>
            <a:rPr lang="en-US" sz="1700" kern="1200" smtClean="0"/>
            <a:t>“Ad hoc” module of Eurostat – on labour market integration of migrants</a:t>
          </a:r>
          <a:endParaRPr lang="en-US" sz="1700" kern="1200"/>
        </a:p>
      </dsp:txBody>
      <dsp:txXfrm>
        <a:off x="0" y="2667105"/>
        <a:ext cx="7620000" cy="592020"/>
      </dsp:txXfrm>
    </dsp:sp>
    <dsp:sp modelId="{88ED998A-508B-444D-9DD1-3F09BFA48B1E}">
      <dsp:nvSpPr>
        <dsp:cNvPr id="0" name=""/>
        <dsp:cNvSpPr/>
      </dsp:nvSpPr>
      <dsp:spPr>
        <a:xfrm>
          <a:off x="0" y="3259125"/>
          <a:ext cx="7620000"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Ad hoc surveys</a:t>
          </a:r>
          <a:endParaRPr lang="en-US" sz="2200" kern="1200"/>
        </a:p>
      </dsp:txBody>
      <dsp:txXfrm>
        <a:off x="42722" y="3301847"/>
        <a:ext cx="7534556" cy="789716"/>
      </dsp:txXfrm>
    </dsp:sp>
    <dsp:sp modelId="{E0CA2EFB-99D0-49E8-8E5C-272274B95D01}">
      <dsp:nvSpPr>
        <dsp:cNvPr id="0" name=""/>
        <dsp:cNvSpPr/>
      </dsp:nvSpPr>
      <dsp:spPr>
        <a:xfrm>
          <a:off x="0" y="4134285"/>
          <a:ext cx="76200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smtClean="0"/>
            <a:t>Irregular</a:t>
          </a:r>
          <a:endParaRPr lang="en-US" sz="1700" kern="1200"/>
        </a:p>
        <a:p>
          <a:pPr marL="171450" lvl="1" indent="-171450" algn="l" defTabSz="755650" rtl="0">
            <a:lnSpc>
              <a:spcPct val="90000"/>
            </a:lnSpc>
            <a:spcBef>
              <a:spcPct val="0"/>
            </a:spcBef>
            <a:spcAft>
              <a:spcPct val="20000"/>
            </a:spcAft>
            <a:buChar char="••"/>
          </a:pPr>
          <a:r>
            <a:rPr lang="en-US" sz="1700" kern="1200" smtClean="0"/>
            <a:t>Costly</a:t>
          </a:r>
          <a:endParaRPr lang="en-US" sz="1700" kern="1200"/>
        </a:p>
      </dsp:txBody>
      <dsp:txXfrm>
        <a:off x="0" y="4134285"/>
        <a:ext cx="7620000" cy="5920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6CBB8-4CFC-4F69-853C-DF1D8B0C4D0C}" type="datetimeFigureOut">
              <a:rPr lang="en-US" smtClean="0"/>
              <a:t>10/31/2013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E6EAD-A95B-468C-B7F3-51792992CBE7}" type="slidenum">
              <a:rPr lang="en-US" smtClean="0"/>
              <a:t>‹#›</a:t>
            </a:fld>
            <a:endParaRPr lang="en-US"/>
          </a:p>
        </p:txBody>
      </p:sp>
    </p:spTree>
    <p:extLst>
      <p:ext uri="{BB962C8B-B14F-4D97-AF65-F5344CB8AC3E}">
        <p14:creationId xmlns:p14="http://schemas.microsoft.com/office/powerpoint/2010/main" val="3658103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Adoption and implementation of regional free movement agreements and/or other trans-border labour matching schemes</a:t>
            </a:r>
          </a:p>
          <a:p>
            <a:r>
              <a:rPr lang="en-GB" dirty="0" smtClean="0"/>
              <a:t>Reduction of upfront costs for migrants, especially recruitment costs</a:t>
            </a:r>
          </a:p>
          <a:p>
            <a:r>
              <a:rPr lang="en-GB" dirty="0" smtClean="0"/>
              <a:t>Regulation and monitoring of the recruitment industry</a:t>
            </a:r>
          </a:p>
          <a:p>
            <a:r>
              <a:rPr lang="en-GB" dirty="0" smtClean="0"/>
              <a:t>Mutual recognition of foreign educational qualifications, skills and the portability of social security benefits, including through the conclusion of bilateral and multilateral agreements</a:t>
            </a:r>
          </a:p>
          <a:p>
            <a:r>
              <a:rPr lang="en-GB" dirty="0" smtClean="0"/>
              <a:t>Ensuring working conditions, wages, occupational safety and health services among migrants equal to those among local population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82E6EAD-A95B-468C-B7F3-51792992CBE7}" type="slidenum">
              <a:rPr lang="en-US" smtClean="0"/>
              <a:t>8</a:t>
            </a:fld>
            <a:endParaRPr lang="en-US"/>
          </a:p>
        </p:txBody>
      </p:sp>
    </p:spTree>
    <p:extLst>
      <p:ext uri="{BB962C8B-B14F-4D97-AF65-F5344CB8AC3E}">
        <p14:creationId xmlns:p14="http://schemas.microsoft.com/office/powerpoint/2010/main" val="364012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1701800" y="179388"/>
            <a:ext cx="3527425" cy="2646362"/>
          </a:xfrm>
          <a:ln/>
        </p:spPr>
      </p:sp>
      <p:sp>
        <p:nvSpPr>
          <p:cNvPr id="63490" name="Rectangle 3"/>
          <p:cNvSpPr>
            <a:spLocks noGrp="1" noChangeArrowheads="1"/>
          </p:cNvSpPr>
          <p:nvPr>
            <p:ph type="body" idx="1"/>
          </p:nvPr>
        </p:nvSpPr>
        <p:spPr>
          <a:xfrm>
            <a:off x="260649" y="2987824"/>
            <a:ext cx="6336704" cy="6048672"/>
          </a:xfrm>
          <a:noFill/>
          <a:ln/>
        </p:spPr>
        <p:txBody>
          <a:bodyPr/>
          <a:lstStyle/>
          <a:p>
            <a:pPr marL="171450" indent="-171450">
              <a:buFont typeface="Arial" pitchFamily="34" charset="0"/>
              <a:buChar char="•"/>
            </a:pPr>
            <a:r>
              <a:rPr lang="en-GB" sz="800" b="1" i="0" u="none" kern="1200" dirty="0" smtClean="0">
                <a:solidFill>
                  <a:schemeClr val="tx1"/>
                </a:solidFill>
                <a:effectLst/>
              </a:rPr>
              <a:t>Participants/sample size</a:t>
            </a:r>
            <a:r>
              <a:rPr lang="en-GB" sz="800" kern="1200" dirty="0" smtClean="0">
                <a:solidFill>
                  <a:schemeClr val="tx1"/>
                </a:solidFill>
                <a:effectLst/>
              </a:rPr>
              <a:t>: Respondents in 150 countries to Gallup’s World Poll survey in 2009, 2010 and 2011 (</a:t>
            </a:r>
            <a:r>
              <a:rPr lang="en-US" sz="1200" b="0" i="0" u="none" strike="noStrike" kern="1200" baseline="0" dirty="0" smtClean="0">
                <a:solidFill>
                  <a:schemeClr val="tx1"/>
                </a:solidFill>
                <a:latin typeface="+mn-lt"/>
                <a:ea typeface="+mn-ea"/>
                <a:cs typeface="+mn-cs"/>
              </a:rPr>
              <a:t>representing 98% of the world’s total adult population)</a:t>
            </a:r>
            <a:r>
              <a:rPr lang="en-GB" sz="800" kern="1200" dirty="0" smtClean="0">
                <a:solidFill>
                  <a:schemeClr val="tx1"/>
                </a:solidFill>
                <a:effectLst/>
              </a:rPr>
              <a:t>. The typical sample size was 1,000 per country per year. A total of 466,689 responses were included in the analysis, including 441,901 native born residents and 24,788 first generation migrants. </a:t>
            </a:r>
          </a:p>
          <a:p>
            <a:endParaRPr lang="en-US" sz="800" kern="1200" dirty="0" smtClean="0">
              <a:solidFill>
                <a:schemeClr val="tx1"/>
              </a:solidFill>
              <a:effectLst/>
            </a:endParaRPr>
          </a:p>
          <a:p>
            <a:pPr marL="171450" indent="-171450">
              <a:buFont typeface="Arial" pitchFamily="34" charset="0"/>
              <a:buChar char="•"/>
            </a:pPr>
            <a:r>
              <a:rPr lang="en-GB" sz="800" b="1" i="0" u="none" kern="1200" dirty="0" smtClean="0">
                <a:solidFill>
                  <a:schemeClr val="tx1"/>
                </a:solidFill>
                <a:effectLst/>
              </a:rPr>
              <a:t>Sample characteristic</a:t>
            </a:r>
            <a:r>
              <a:rPr lang="en-GB" sz="800" kern="1200" dirty="0" smtClean="0">
                <a:solidFill>
                  <a:schemeClr val="tx1"/>
                </a:solidFill>
                <a:effectLst/>
              </a:rPr>
              <a:t>: Three survey questions were used to determine the</a:t>
            </a:r>
            <a:r>
              <a:rPr lang="en-GB" sz="800" b="1" kern="1200" dirty="0" smtClean="0">
                <a:solidFill>
                  <a:schemeClr val="tx1"/>
                </a:solidFill>
                <a:effectLst/>
              </a:rPr>
              <a:t> </a:t>
            </a:r>
            <a:r>
              <a:rPr lang="en-GB" sz="800" b="0" u="sng" kern="1200" dirty="0" smtClean="0">
                <a:solidFill>
                  <a:schemeClr val="tx1"/>
                </a:solidFill>
                <a:effectLst/>
              </a:rPr>
              <a:t>migrant category</a:t>
            </a:r>
            <a:r>
              <a:rPr lang="en-GB" sz="800" kern="1200" dirty="0" smtClean="0">
                <a:solidFill>
                  <a:schemeClr val="tx1"/>
                </a:solidFill>
                <a:effectLst/>
              </a:rPr>
              <a:t>:</a:t>
            </a:r>
            <a:endParaRPr lang="en-US" sz="800" kern="1200" dirty="0" smtClean="0">
              <a:solidFill>
                <a:schemeClr val="tx1"/>
              </a:solidFill>
              <a:effectLst/>
            </a:endParaRPr>
          </a:p>
          <a:p>
            <a:r>
              <a:rPr lang="en-GB" sz="800" kern="1200" dirty="0" err="1" smtClean="0">
                <a:solidFill>
                  <a:schemeClr val="tx1"/>
                </a:solidFill>
                <a:effectLst/>
              </a:rPr>
              <a:t>i</a:t>
            </a:r>
            <a:r>
              <a:rPr lang="en-GB" sz="800" kern="1200" dirty="0" smtClean="0">
                <a:solidFill>
                  <a:schemeClr val="tx1"/>
                </a:solidFill>
                <a:effectLst/>
              </a:rPr>
              <a:t>) Were you born in this country, or not? (Respondents who answered “No” were classified as migrants.  All other respondents were classified as native born.)</a:t>
            </a:r>
            <a:endParaRPr lang="en-US" sz="800" kern="1200" dirty="0" smtClean="0">
              <a:solidFill>
                <a:schemeClr val="tx1"/>
              </a:solidFill>
              <a:effectLst/>
            </a:endParaRPr>
          </a:p>
          <a:p>
            <a:r>
              <a:rPr lang="en-GB" sz="800" kern="1200" dirty="0" smtClean="0">
                <a:solidFill>
                  <a:schemeClr val="tx1"/>
                </a:solidFill>
                <a:effectLst/>
              </a:rPr>
              <a:t>ii) Did you move to this country within the last five years? (Migrants who answered “yes” were classified as Newcomers. Migrants who answered “no” were classified as Long-timers.)</a:t>
            </a:r>
            <a:endParaRPr lang="en-US" sz="800" kern="1200" dirty="0" smtClean="0">
              <a:solidFill>
                <a:schemeClr val="tx1"/>
              </a:solidFill>
              <a:effectLst/>
            </a:endParaRPr>
          </a:p>
          <a:p>
            <a:r>
              <a:rPr lang="en-GB" sz="800" kern="1200" dirty="0" smtClean="0">
                <a:solidFill>
                  <a:schemeClr val="tx1"/>
                </a:solidFill>
                <a:effectLst/>
              </a:rPr>
              <a:t>iii) In which country were you born? (Migrants were classified as being born in “North” or “South” using self-reported country of birth.)</a:t>
            </a:r>
            <a:endParaRPr lang="en-US" sz="800" kern="1200" dirty="0" smtClean="0">
              <a:solidFill>
                <a:schemeClr val="tx1"/>
              </a:solidFill>
              <a:effectLst/>
            </a:endParaRPr>
          </a:p>
          <a:p>
            <a:r>
              <a:rPr lang="en-GB" sz="800" kern="1200" dirty="0" smtClean="0">
                <a:solidFill>
                  <a:schemeClr val="tx1"/>
                </a:solidFill>
                <a:effectLst/>
              </a:rPr>
              <a:t>Based on responses to these variables and using the World Bank classification for “North” and “South”, the sample was divided up into the 10 comparison groups (= native-born</a:t>
            </a:r>
            <a:r>
              <a:rPr lang="en-GB" sz="800" kern="1200" baseline="0" dirty="0" smtClean="0">
                <a:solidFill>
                  <a:schemeClr val="tx1"/>
                </a:solidFill>
                <a:effectLst/>
              </a:rPr>
              <a:t> in the South and in the North + newcomers and long-timers for each of the 4 pathways)</a:t>
            </a:r>
            <a:endParaRPr lang="en-US" sz="800" kern="1200" dirty="0" smtClean="0">
              <a:solidFill>
                <a:schemeClr val="tx1"/>
              </a:solidFill>
              <a:effectLst/>
            </a:endParaRPr>
          </a:p>
          <a:p>
            <a:endParaRPr lang="en-US" sz="800" b="1" dirty="0" smtClean="0">
              <a:latin typeface="Arial" charset="0"/>
            </a:endParaRPr>
          </a:p>
          <a:p>
            <a:pPr marL="171450" indent="-171450">
              <a:buFont typeface="Arial" pitchFamily="34" charset="0"/>
              <a:buChar char="•"/>
            </a:pPr>
            <a:r>
              <a:rPr lang="en-GB" sz="800" b="1" kern="1200" dirty="0" smtClean="0">
                <a:solidFill>
                  <a:schemeClr val="tx1"/>
                </a:solidFill>
                <a:effectLst/>
              </a:rPr>
              <a:t>2 methods</a:t>
            </a:r>
            <a:r>
              <a:rPr lang="en-GB" sz="800" b="1" kern="1200" baseline="0" dirty="0" smtClean="0">
                <a:solidFill>
                  <a:schemeClr val="tx1"/>
                </a:solidFill>
                <a:effectLst/>
              </a:rPr>
              <a:t> of comparison</a:t>
            </a:r>
            <a:r>
              <a:rPr lang="en-GB" sz="800" kern="1200" baseline="0" dirty="0" smtClean="0">
                <a:solidFill>
                  <a:schemeClr val="tx1"/>
                </a:solidFill>
                <a:effectLst/>
              </a:rPr>
              <a:t>: </a:t>
            </a:r>
            <a:r>
              <a:rPr lang="en-GB" sz="800" kern="1200" dirty="0" smtClean="0">
                <a:solidFill>
                  <a:schemeClr val="tx1"/>
                </a:solidFill>
                <a:effectLst/>
              </a:rPr>
              <a:t>Migrant well-being can be analysed in several ways, including their current situation and expectations for the future, differences between newcomers and long-term migrants, and comparisons with the native-born. To obtain the most valuable insights, a twofold approach was adopted when analysing Gallup World data on migrants’ well-being: Comparison between the </a:t>
            </a:r>
            <a:r>
              <a:rPr lang="en-GB" sz="800" b="0" u="sng" kern="1200" dirty="0" smtClean="0">
                <a:solidFill>
                  <a:schemeClr val="tx1"/>
                </a:solidFill>
                <a:effectLst/>
              </a:rPr>
              <a:t>self-reported well-being of migrants and the native-born in the host country</a:t>
            </a:r>
            <a:r>
              <a:rPr lang="en-GB" sz="800" b="0" u="none" kern="1200" dirty="0" smtClean="0">
                <a:solidFill>
                  <a:schemeClr val="tx1"/>
                </a:solidFill>
                <a:effectLst/>
              </a:rPr>
              <a:t>;</a:t>
            </a:r>
            <a:r>
              <a:rPr lang="en-GB" sz="800" b="0" u="none" kern="1200" baseline="0" dirty="0" smtClean="0">
                <a:solidFill>
                  <a:schemeClr val="tx1"/>
                </a:solidFill>
                <a:effectLst/>
              </a:rPr>
              <a:t> and a c</a:t>
            </a:r>
            <a:r>
              <a:rPr lang="en-GB" sz="800" b="0" u="none" kern="1200" dirty="0" smtClean="0">
                <a:solidFill>
                  <a:schemeClr val="tx1"/>
                </a:solidFill>
                <a:effectLst/>
              </a:rPr>
              <a:t>omparison between </a:t>
            </a:r>
            <a:r>
              <a:rPr lang="en-GB" sz="800" b="0" u="sng" kern="1200" dirty="0" smtClean="0">
                <a:solidFill>
                  <a:schemeClr val="tx1"/>
                </a:solidFill>
                <a:effectLst/>
              </a:rPr>
              <a:t>the self-reported well-being of migrants and native-born in the country of birth</a:t>
            </a:r>
            <a:r>
              <a:rPr lang="en-GB" sz="800" b="0" u="none" kern="1200" dirty="0" smtClean="0">
                <a:solidFill>
                  <a:schemeClr val="tx1"/>
                </a:solidFill>
                <a:effectLst/>
              </a:rPr>
              <a:t>. </a:t>
            </a:r>
            <a:r>
              <a:rPr lang="en-GB" sz="800" kern="1200" dirty="0" smtClean="0">
                <a:solidFill>
                  <a:schemeClr val="tx1"/>
                </a:solidFill>
                <a:effectLst/>
              </a:rPr>
              <a:t>The first analysis examines how migrants fare compared to native-born of the country of destination. To allow a meaning full comparison between native-born, long-timer migrants and newcomers, data had to be adjusted by age, gender, and education. The second comparison allows investigating what migrants have gained and lost by migrating abroad. It sheds light on the extent that migration can be beneficial or disadvantageous for migrants on a personal human development level. This analysis is possible because Gallup World Poll surveys ask the same questions using consistent methodology across the world.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800" kern="1200" dirty="0" smtClean="0">
              <a:solidFill>
                <a:schemeClr val="tx1"/>
              </a:solidFill>
              <a:effectLst/>
            </a:endParaRPr>
          </a:p>
          <a:p>
            <a:pPr marL="171450" indent="-171450">
              <a:buFont typeface="Arial" pitchFamily="34" charset="0"/>
              <a:buChar char="•"/>
            </a:pPr>
            <a:r>
              <a:rPr lang="en-US" sz="800" b="1" dirty="0" smtClean="0">
                <a:latin typeface="Arial" charset="0"/>
              </a:rPr>
              <a:t>Limitations</a:t>
            </a:r>
            <a:r>
              <a:rPr lang="en-US" sz="800" dirty="0" smtClean="0">
                <a:latin typeface="Arial" charset="0"/>
              </a:rPr>
              <a:t>: </a:t>
            </a:r>
          </a:p>
          <a:p>
            <a:r>
              <a:rPr lang="en-US" sz="800" dirty="0" smtClean="0">
                <a:latin typeface="Arial" charset="0"/>
              </a:rPr>
              <a:t>a) Sample does </a:t>
            </a:r>
            <a:r>
              <a:rPr lang="en-US" sz="800" u="sng" dirty="0" smtClean="0">
                <a:latin typeface="Arial" charset="0"/>
              </a:rPr>
              <a:t>not distinguish </a:t>
            </a:r>
            <a:r>
              <a:rPr lang="en-US" sz="800" dirty="0" smtClean="0">
                <a:latin typeface="Arial" charset="0"/>
              </a:rPr>
              <a:t>irregular migrants, returns, or </a:t>
            </a:r>
            <a:r>
              <a:rPr lang="en-US" sz="800" u="sng" dirty="0" smtClean="0">
                <a:latin typeface="Arial" charset="0"/>
              </a:rPr>
              <a:t>subcategories of migrants</a:t>
            </a:r>
            <a:r>
              <a:rPr lang="en-US" sz="800" dirty="0" smtClean="0">
                <a:latin typeface="Arial" charset="0"/>
              </a:rPr>
              <a:t>.</a:t>
            </a:r>
          </a:p>
          <a:p>
            <a:r>
              <a:rPr lang="en-US" sz="800" dirty="0" smtClean="0">
                <a:latin typeface="Arial" charset="0"/>
              </a:rPr>
              <a:t>b) Sample </a:t>
            </a:r>
            <a:r>
              <a:rPr lang="en-US" sz="800" u="sng" dirty="0" smtClean="0">
                <a:latin typeface="Arial" charset="0"/>
              </a:rPr>
              <a:t>excludes migrants who may reside in group situations</a:t>
            </a:r>
            <a:r>
              <a:rPr lang="en-US" sz="800" dirty="0" smtClean="0">
                <a:latin typeface="Arial" charset="0"/>
              </a:rPr>
              <a:t>, such as refugee camps.</a:t>
            </a:r>
          </a:p>
          <a:p>
            <a:r>
              <a:rPr lang="en-US" sz="800" dirty="0" smtClean="0">
                <a:latin typeface="Arial" charset="0"/>
              </a:rPr>
              <a:t>c) Sample</a:t>
            </a:r>
            <a:r>
              <a:rPr lang="en-US" sz="800" baseline="0" dirty="0" smtClean="0">
                <a:latin typeface="Arial" charset="0"/>
              </a:rPr>
              <a:t> does </a:t>
            </a:r>
            <a:r>
              <a:rPr lang="en-US" sz="800" u="sng" baseline="0" dirty="0" smtClean="0">
                <a:latin typeface="Arial" charset="0"/>
              </a:rPr>
              <a:t>not include children and adolescents</a:t>
            </a:r>
            <a:r>
              <a:rPr lang="en-US" sz="800" baseline="0" dirty="0" smtClean="0">
                <a:latin typeface="Arial" charset="0"/>
              </a:rPr>
              <a:t>, but o</a:t>
            </a:r>
            <a:r>
              <a:rPr lang="en-US" sz="800" dirty="0" smtClean="0">
                <a:latin typeface="Arial" charset="0"/>
              </a:rPr>
              <a:t>nly </a:t>
            </a:r>
            <a:r>
              <a:rPr lang="en-US" sz="1200" b="0" i="0" u="none" strike="noStrike" kern="1200" baseline="0" dirty="0" smtClean="0">
                <a:solidFill>
                  <a:schemeClr val="tx1"/>
                </a:solidFill>
                <a:latin typeface="+mn-lt"/>
                <a:ea typeface="+mn-ea"/>
                <a:cs typeface="+mn-cs"/>
              </a:rPr>
              <a:t>first-generation adults migrants aged 15 years or older. </a:t>
            </a:r>
          </a:p>
          <a:p>
            <a:endParaRPr lang="en-GB" sz="800" dirty="0" smtClean="0">
              <a:latin typeface="Arial" charset="0"/>
            </a:endParaRPr>
          </a:p>
          <a:p>
            <a:pPr marL="171450" indent="-171450">
              <a:buFont typeface="Arial" pitchFamily="34" charset="0"/>
              <a:buChar char="•"/>
            </a:pPr>
            <a:r>
              <a:rPr lang="en-GB" sz="800" b="1" kern="1200" dirty="0" smtClean="0">
                <a:solidFill>
                  <a:schemeClr val="tx1"/>
                </a:solidFill>
                <a:effectLst/>
              </a:rPr>
              <a:t>Data breakdown</a:t>
            </a:r>
            <a:r>
              <a:rPr lang="en-GB" sz="800" kern="1200" dirty="0" smtClean="0">
                <a:solidFill>
                  <a:schemeClr val="tx1"/>
                </a:solidFill>
                <a:effectLst/>
              </a:rPr>
              <a:t>:</a:t>
            </a:r>
            <a:r>
              <a:rPr lang="en-GB" sz="800" b="0" i="0" kern="1200" dirty="0" smtClean="0">
                <a:solidFill>
                  <a:schemeClr val="tx1"/>
                </a:solidFill>
                <a:effectLst/>
              </a:rPr>
              <a:t> </a:t>
            </a:r>
            <a:r>
              <a:rPr lang="en-GB" sz="800" b="0" i="0" u="sng" kern="1200" dirty="0" smtClean="0">
                <a:solidFill>
                  <a:schemeClr val="tx1"/>
                </a:solidFill>
                <a:effectLst/>
              </a:rPr>
              <a:t>Age </a:t>
            </a:r>
            <a:r>
              <a:rPr lang="en-GB" sz="800" b="0" i="0" kern="1200" dirty="0" smtClean="0">
                <a:solidFill>
                  <a:schemeClr val="tx1"/>
                </a:solidFill>
                <a:effectLst/>
              </a:rPr>
              <a:t>was measured as a continuous variable (i.e. age in years). However, because of extreme values at the higher end of the distribution, age was collapsed into 8 categories. </a:t>
            </a:r>
            <a:r>
              <a:rPr lang="en-GB" sz="800" b="0" i="0" u="sng" kern="1200" dirty="0" smtClean="0">
                <a:solidFill>
                  <a:schemeClr val="tx1"/>
                </a:solidFill>
                <a:effectLst/>
              </a:rPr>
              <a:t>Sex</a:t>
            </a:r>
            <a:r>
              <a:rPr lang="en-GB" sz="800" b="0" i="0" kern="1200" dirty="0" smtClean="0">
                <a:solidFill>
                  <a:schemeClr val="tx1"/>
                </a:solidFill>
                <a:effectLst/>
              </a:rPr>
              <a:t> was measured as male or female as recorded by the interviewer. </a:t>
            </a:r>
            <a:r>
              <a:rPr lang="en-GB" sz="800" b="0" i="0" u="sng" kern="1200" dirty="0" smtClean="0">
                <a:solidFill>
                  <a:schemeClr val="tx1"/>
                </a:solidFill>
                <a:effectLst/>
              </a:rPr>
              <a:t>Educational achievement </a:t>
            </a:r>
            <a:r>
              <a:rPr lang="en-GB" sz="800" b="0" i="0" kern="1200" dirty="0" smtClean="0">
                <a:solidFill>
                  <a:schemeClr val="tx1"/>
                </a:solidFill>
                <a:effectLst/>
              </a:rPr>
              <a:t>was measured on different scales for each country, based on the educational system of the country. However, for the global analysis, education was assessed as a 3 category variables – primary school or less, some secondary school through 3 years tertiary, equivalent of 4-year bachelor degree or more.</a:t>
            </a:r>
            <a:endParaRPr lang="en-US" sz="800" b="0" i="0" kern="1200" dirty="0" smtClean="0">
              <a:solidFill>
                <a:schemeClr val="tx1"/>
              </a:solidFill>
              <a:effectLst/>
            </a:endParaRPr>
          </a:p>
          <a:p>
            <a:endParaRPr lang="en-GB" dirty="0" smtClean="0">
              <a:latin typeface="Arial" charset="0"/>
            </a:endParaRPr>
          </a:p>
        </p:txBody>
      </p:sp>
      <p:sp>
        <p:nvSpPr>
          <p:cNvPr id="2" name="Slide Number Placeholder 1"/>
          <p:cNvSpPr>
            <a:spLocks noGrp="1"/>
          </p:cNvSpPr>
          <p:nvPr>
            <p:ph type="sldNum" sz="quarter" idx="10"/>
          </p:nvPr>
        </p:nvSpPr>
        <p:spPr/>
        <p:txBody>
          <a:bodyPr/>
          <a:lstStyle/>
          <a:p>
            <a:fld id="{889EB743-EEC2-40E1-90FC-EC7CA6546DBA}" type="slidenum">
              <a:rPr lang="en-GB" smtClean="0">
                <a:solidFill>
                  <a:prstClr val="black"/>
                </a:solidFill>
              </a:rPr>
              <a:pPr/>
              <a:t>17</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Career well-being refers to well-being in the context of career and employment. </a:t>
            </a:r>
            <a:r>
              <a:rPr lang="en-GB" sz="1200" b="0" kern="1200" dirty="0" smtClean="0">
                <a:solidFill>
                  <a:schemeClr val="tx1"/>
                </a:solidFill>
                <a:effectLst/>
                <a:latin typeface="+mn-lt"/>
                <a:ea typeface="+mn-ea"/>
                <a:cs typeface="+mn-cs"/>
              </a:rPr>
              <a:t>To assess levels of career well-being, Gallup examines, inter alia, individuals’ employment status, their views about their own job situation, and their perceptions of opportunities for entrepreneurship, including the potential obstacles to setting up a business.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Among those in the workforce, Gallup’s employment metrics allow for a calculation of the percentage of migrants working full time for an employer, the percentage of unemployed, and the percentage </a:t>
            </a:r>
            <a:r>
              <a:rPr lang="en-GB" sz="1200" b="0" i="0" u="none" strike="noStrike" kern="1200" baseline="0" dirty="0" smtClean="0">
                <a:solidFill>
                  <a:schemeClr val="tx1"/>
                </a:solidFill>
                <a:latin typeface="+mn-lt"/>
                <a:ea typeface="+mn-ea"/>
                <a:cs typeface="+mn-cs"/>
              </a:rPr>
              <a:t>of underemployed:</a:t>
            </a:r>
          </a:p>
          <a:p>
            <a:endParaRPr lang="en-US"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Unemployment:  </a:t>
            </a:r>
            <a:r>
              <a:rPr lang="en-US" sz="1200" b="0" i="0" u="none" strike="noStrike" kern="1200" baseline="0" dirty="0" smtClean="0">
                <a:solidFill>
                  <a:schemeClr val="tx1"/>
                </a:solidFill>
                <a:latin typeface="+mn-lt"/>
                <a:ea typeface="+mn-ea"/>
                <a:cs typeface="+mn-cs"/>
              </a:rPr>
              <a:t>The Gallup Unemployment Rate is the percentage of unemployed adults who actively looked for work within the preceding four weeks, and could have begun to work in that time frame. Gallup’s unemployment measure is comparable to the Bureau of Labor Statistics (BLS) and the International </a:t>
            </a:r>
            <a:r>
              <a:rPr lang="en-GB" sz="1200" b="0" i="0" u="none" strike="noStrike" kern="1200" baseline="0" dirty="0" smtClean="0">
                <a:solidFill>
                  <a:schemeClr val="tx1"/>
                </a:solidFill>
                <a:latin typeface="+mn-lt"/>
                <a:ea typeface="+mn-ea"/>
                <a:cs typeface="+mn-cs"/>
              </a:rPr>
              <a:t>Labour Organization (ILO) unemployment calculations.</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Underemployment: </a:t>
            </a:r>
            <a:r>
              <a:rPr lang="en-US" sz="1200" b="0" i="0" u="none" strike="noStrike" kern="1200" baseline="0" dirty="0" smtClean="0">
                <a:solidFill>
                  <a:schemeClr val="tx1"/>
                </a:solidFill>
                <a:latin typeface="+mn-lt"/>
                <a:ea typeface="+mn-ea"/>
                <a:cs typeface="+mn-cs"/>
              </a:rPr>
              <a:t>The Gallup Underemployment Index measures the percentage of adults in the workforce who are working at less than the desired capacity. People are classified as ‘underemployed’ if they are employed part time but want to work full time OR if they are unemployed but want to be working.</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Labour Participation Rate</a:t>
            </a:r>
            <a:r>
              <a:rPr lang="en-US" sz="1200" b="0" i="0" u="none" strike="noStrike" kern="1200" baseline="0" dirty="0" smtClean="0">
                <a:solidFill>
                  <a:schemeClr val="tx1"/>
                </a:solidFill>
                <a:latin typeface="+mn-lt"/>
                <a:ea typeface="+mn-ea"/>
                <a:cs typeface="+mn-cs"/>
              </a:rPr>
              <a:t>: Gallup estimates that about 62 per cent of all adults worldwide are in the labour force. For migrants this percentage is slightly higher (66%). These individuals are either currently employed or actively seeking, and able to begin, work. Gallup’s Labour Force Participation Rate measures the percentage of the adult population (aged 15 and older) that is in the labour force. </a:t>
            </a:r>
          </a:p>
          <a:p>
            <a:endParaRPr lang="en-GB" dirty="0" smtClean="0">
              <a:latin typeface="Arial" charset="0"/>
            </a:endParaRPr>
          </a:p>
        </p:txBody>
      </p:sp>
      <p:sp>
        <p:nvSpPr>
          <p:cNvPr id="2" name="Slide Number Placeholder 1"/>
          <p:cNvSpPr>
            <a:spLocks noGrp="1"/>
          </p:cNvSpPr>
          <p:nvPr>
            <p:ph type="sldNum" sz="quarter" idx="10"/>
          </p:nvPr>
        </p:nvSpPr>
        <p:spPr/>
        <p:txBody>
          <a:bodyPr/>
          <a:lstStyle/>
          <a:p>
            <a:fld id="{889EB743-EEC2-40E1-90FC-EC7CA6546DBA}" type="slidenum">
              <a:rPr lang="en-GB" smtClean="0">
                <a:solidFill>
                  <a:prstClr val="black"/>
                </a:solidFill>
              </a:rPr>
              <a:pPr/>
              <a:t>18</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8504CE-4785-47F3-AB41-A083DAD8B7A8}"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2339D-A282-4E64-9A08-0C1D5B35D5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504CE-4785-47F3-AB41-A083DAD8B7A8}"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2339D-A282-4E64-9A08-0C1D5B35D5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504CE-4785-47F3-AB41-A083DAD8B7A8}"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2339D-A282-4E64-9A08-0C1D5B35D5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 y="0"/>
            <a:ext cx="51391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20850" y="-21336"/>
            <a:ext cx="4035665" cy="687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6"/>
          <p:cNvSpPr>
            <a:spLocks noChangeArrowheads="1"/>
          </p:cNvSpPr>
          <p:nvPr userDrawn="1"/>
        </p:nvSpPr>
        <p:spPr bwMode="auto">
          <a:xfrm>
            <a:off x="5334000" y="836612"/>
            <a:ext cx="3200400" cy="4952125"/>
          </a:xfrm>
          <a:prstGeom prst="rect">
            <a:avLst/>
          </a:prstGeom>
          <a:solidFill>
            <a:srgbClr val="0039A6">
              <a:alpha val="0"/>
            </a:srgbClr>
          </a:solidFill>
          <a:ln w="9525">
            <a:noFill/>
            <a:miter lim="800000"/>
            <a:headEnd/>
            <a:tailEnd/>
          </a:ln>
        </p:spPr>
        <p:txBody>
          <a:bodyPr wrap="square" lIns="0" tIns="0" rIns="0" bIns="0">
            <a:spAutoFit/>
          </a:bodyPr>
          <a:lstStyle/>
          <a:p>
            <a:pPr marL="609600" indent="-609600" algn="ctr">
              <a:lnSpc>
                <a:spcPct val="90000"/>
              </a:lnSpc>
              <a:spcBef>
                <a:spcPct val="20000"/>
              </a:spcBef>
            </a:pPr>
            <a:r>
              <a:rPr lang="en-US" sz="3000" b="1" dirty="0" smtClean="0">
                <a:solidFill>
                  <a:prstClr val="white"/>
                </a:solidFill>
                <a:latin typeface="Gill Sans MT" pitchFamily="34" charset="0"/>
              </a:rPr>
              <a:t>MIGRANT </a:t>
            </a:r>
          </a:p>
          <a:p>
            <a:pPr marL="609600" indent="-609600" algn="ctr">
              <a:lnSpc>
                <a:spcPct val="90000"/>
              </a:lnSpc>
              <a:spcBef>
                <a:spcPct val="20000"/>
              </a:spcBef>
            </a:pPr>
            <a:r>
              <a:rPr lang="en-US" sz="3000" b="1" dirty="0" smtClean="0">
                <a:solidFill>
                  <a:prstClr val="white"/>
                </a:solidFill>
                <a:latin typeface="Gill Sans MT" pitchFamily="34" charset="0"/>
              </a:rPr>
              <a:t>WELL-BEING </a:t>
            </a:r>
          </a:p>
          <a:p>
            <a:pPr marL="609600" indent="-609600" algn="ctr">
              <a:lnSpc>
                <a:spcPct val="90000"/>
              </a:lnSpc>
              <a:spcBef>
                <a:spcPct val="20000"/>
              </a:spcBef>
            </a:pPr>
            <a:r>
              <a:rPr lang="en-US" sz="3000" b="1" dirty="0" smtClean="0">
                <a:solidFill>
                  <a:prstClr val="white"/>
                </a:solidFill>
                <a:latin typeface="Gill Sans MT" pitchFamily="34" charset="0"/>
              </a:rPr>
              <a:t>AND</a:t>
            </a:r>
          </a:p>
          <a:p>
            <a:pPr marL="609600" indent="-609600" algn="ctr">
              <a:lnSpc>
                <a:spcPct val="90000"/>
              </a:lnSpc>
              <a:spcBef>
                <a:spcPct val="20000"/>
              </a:spcBef>
            </a:pPr>
            <a:r>
              <a:rPr lang="en-US" sz="3000" b="1" dirty="0" smtClean="0">
                <a:solidFill>
                  <a:prstClr val="white"/>
                </a:solidFill>
                <a:latin typeface="Gill Sans MT" pitchFamily="34" charset="0"/>
              </a:rPr>
              <a:t>DEVELOPMENT</a:t>
            </a:r>
            <a:endParaRPr lang="en-US" sz="3000" b="1" dirty="0">
              <a:solidFill>
                <a:prstClr val="white"/>
              </a:solidFill>
              <a:latin typeface="Gill Sans MT" pitchFamily="34" charset="0"/>
            </a:endParaRPr>
          </a:p>
          <a:p>
            <a:pPr marL="609600" indent="-609600" algn="ctr">
              <a:lnSpc>
                <a:spcPct val="90000"/>
              </a:lnSpc>
              <a:spcBef>
                <a:spcPct val="20000"/>
              </a:spcBef>
            </a:pPr>
            <a:endParaRPr lang="en-US" sz="2600" b="1" dirty="0" smtClean="0">
              <a:solidFill>
                <a:prstClr val="white"/>
              </a:solidFill>
              <a:latin typeface="Gill Sans MT" pitchFamily="34" charset="0"/>
            </a:endParaRPr>
          </a:p>
          <a:p>
            <a:pPr marL="609600" indent="-609600" algn="ctr">
              <a:lnSpc>
                <a:spcPct val="90000"/>
              </a:lnSpc>
              <a:spcBef>
                <a:spcPct val="20000"/>
              </a:spcBef>
            </a:pPr>
            <a:endParaRPr lang="en-US" sz="2600" b="1" dirty="0" smtClean="0">
              <a:solidFill>
                <a:prstClr val="white"/>
              </a:solidFill>
              <a:latin typeface="Gill Sans MT" pitchFamily="34" charset="0"/>
            </a:endParaRPr>
          </a:p>
          <a:p>
            <a:pPr marL="609600" indent="-609600" algn="ctr">
              <a:lnSpc>
                <a:spcPct val="90000"/>
              </a:lnSpc>
              <a:spcBef>
                <a:spcPct val="20000"/>
              </a:spcBef>
            </a:pPr>
            <a:r>
              <a:rPr lang="en-US" sz="2600" b="1" dirty="0" smtClean="0">
                <a:solidFill>
                  <a:prstClr val="white"/>
                </a:solidFill>
                <a:latin typeface="Gill Sans MT" pitchFamily="34" charset="0"/>
              </a:rPr>
              <a:t>- </a:t>
            </a:r>
            <a:r>
              <a:rPr lang="en-US" sz="2600" b="1" dirty="0">
                <a:solidFill>
                  <a:prstClr val="white"/>
                </a:solidFill>
                <a:latin typeface="Gill Sans MT" pitchFamily="34" charset="0"/>
              </a:rPr>
              <a:t>Official Launch -</a:t>
            </a:r>
            <a:r>
              <a:rPr lang="en-US" sz="2400" b="1" dirty="0">
                <a:solidFill>
                  <a:prstClr val="white"/>
                </a:solidFill>
                <a:latin typeface="Gill Sans MT" pitchFamily="34" charset="0"/>
              </a:rPr>
              <a:t> </a:t>
            </a:r>
          </a:p>
          <a:p>
            <a:pPr marL="609600" indent="-609600" algn="ctr">
              <a:lnSpc>
                <a:spcPct val="90000"/>
              </a:lnSpc>
              <a:spcBef>
                <a:spcPct val="20000"/>
              </a:spcBef>
            </a:pPr>
            <a:r>
              <a:rPr lang="en-US" sz="2000" b="1" dirty="0" smtClean="0">
                <a:solidFill>
                  <a:prstClr val="white"/>
                </a:solidFill>
                <a:latin typeface="Gill Sans MT" pitchFamily="34" charset="0"/>
              </a:rPr>
              <a:t>Friday</a:t>
            </a:r>
            <a:r>
              <a:rPr lang="en-US" sz="2000" b="1" dirty="0">
                <a:solidFill>
                  <a:prstClr val="white"/>
                </a:solidFill>
                <a:latin typeface="Gill Sans MT" pitchFamily="34" charset="0"/>
              </a:rPr>
              <a:t>, </a:t>
            </a:r>
            <a:r>
              <a:rPr lang="en-US" sz="2000" b="1" dirty="0" smtClean="0">
                <a:solidFill>
                  <a:prstClr val="white"/>
                </a:solidFill>
                <a:latin typeface="Gill Sans MT" pitchFamily="34" charset="0"/>
              </a:rPr>
              <a:t>13 September 2013</a:t>
            </a:r>
            <a:endParaRPr lang="en-US" sz="2000" b="1" dirty="0">
              <a:solidFill>
                <a:prstClr val="white"/>
              </a:solidFill>
              <a:latin typeface="Gill Sans MT" pitchFamily="34" charset="0"/>
            </a:endParaRPr>
          </a:p>
          <a:p>
            <a:pPr marL="609600" indent="-609600" algn="ctr">
              <a:lnSpc>
                <a:spcPct val="90000"/>
              </a:lnSpc>
              <a:spcBef>
                <a:spcPct val="20000"/>
              </a:spcBef>
            </a:pPr>
            <a:endParaRPr lang="en-US" sz="2000" dirty="0" smtClean="0">
              <a:solidFill>
                <a:prstClr val="white"/>
              </a:solidFill>
              <a:latin typeface="Gill Sans MT" pitchFamily="34" charset="0"/>
            </a:endParaRPr>
          </a:p>
          <a:p>
            <a:pPr marL="609600" indent="-609600" algn="ctr">
              <a:lnSpc>
                <a:spcPct val="90000"/>
              </a:lnSpc>
              <a:spcBef>
                <a:spcPct val="20000"/>
              </a:spcBef>
            </a:pPr>
            <a:endParaRPr lang="en-US" sz="2000" dirty="0">
              <a:solidFill>
                <a:prstClr val="white"/>
              </a:solidFill>
              <a:latin typeface="Gill Sans MT" pitchFamily="34" charset="0"/>
            </a:endParaRPr>
          </a:p>
          <a:p>
            <a:pPr marL="609600" indent="-609600" algn="ctr">
              <a:lnSpc>
                <a:spcPct val="90000"/>
              </a:lnSpc>
              <a:spcBef>
                <a:spcPct val="20000"/>
              </a:spcBef>
            </a:pPr>
            <a:r>
              <a:rPr lang="en-US" sz="2000" dirty="0" err="1">
                <a:solidFill>
                  <a:prstClr val="white"/>
                </a:solidFill>
                <a:latin typeface="Gill Sans MT" pitchFamily="34" charset="0"/>
              </a:rPr>
              <a:t>Palais</a:t>
            </a:r>
            <a:r>
              <a:rPr lang="en-US" sz="2000" dirty="0">
                <a:solidFill>
                  <a:prstClr val="white"/>
                </a:solidFill>
                <a:latin typeface="Gill Sans MT" pitchFamily="34" charset="0"/>
              </a:rPr>
              <a:t> </a:t>
            </a:r>
            <a:r>
              <a:rPr lang="en-US" sz="2000" dirty="0" smtClean="0">
                <a:solidFill>
                  <a:prstClr val="white"/>
                </a:solidFill>
                <a:latin typeface="Gill Sans MT" pitchFamily="34" charset="0"/>
              </a:rPr>
              <a:t>des </a:t>
            </a:r>
            <a:r>
              <a:rPr lang="en-US" sz="2000" dirty="0">
                <a:solidFill>
                  <a:prstClr val="white"/>
                </a:solidFill>
                <a:latin typeface="Gill Sans MT" pitchFamily="34" charset="0"/>
              </a:rPr>
              <a:t>Nations </a:t>
            </a:r>
          </a:p>
          <a:p>
            <a:pPr marL="609600" indent="-609600" algn="ctr">
              <a:lnSpc>
                <a:spcPct val="90000"/>
              </a:lnSpc>
              <a:spcBef>
                <a:spcPct val="20000"/>
              </a:spcBef>
            </a:pPr>
            <a:r>
              <a:rPr lang="en-US" sz="2000" dirty="0">
                <a:solidFill>
                  <a:prstClr val="white"/>
                </a:solidFill>
                <a:latin typeface="Gill Sans MT" pitchFamily="34" charset="0"/>
              </a:rPr>
              <a:t>Geneva, Switzerland</a:t>
            </a:r>
            <a:endParaRPr lang="en-US" sz="2000" b="1" dirty="0">
              <a:solidFill>
                <a:prstClr val="white"/>
              </a:solidFill>
              <a:latin typeface="Gill Sans MT" pitchFamily="34" charset="0"/>
            </a:endParaRPr>
          </a:p>
        </p:txBody>
      </p:sp>
    </p:spTree>
    <p:extLst>
      <p:ext uri="{BB962C8B-B14F-4D97-AF65-F5344CB8AC3E}">
        <p14:creationId xmlns:p14="http://schemas.microsoft.com/office/powerpoint/2010/main" val="2187551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5486400" y="6324600"/>
            <a:ext cx="2133600" cy="365125"/>
          </a:xfrm>
        </p:spPr>
        <p:txBody>
          <a:bodyPr/>
          <a:lstStyle>
            <a:lvl1pPr>
              <a:defRPr sz="2000">
                <a:solidFill>
                  <a:schemeClr val="bg1"/>
                </a:solidFill>
                <a:latin typeface="Gill Sans MT" panose="020B0502020104020203" pitchFamily="34" charset="0"/>
              </a:defRPr>
            </a:lvl1pPr>
          </a:lstStyle>
          <a:p>
            <a:r>
              <a:rPr lang="en-US" dirty="0" smtClean="0">
                <a:solidFill>
                  <a:prstClr val="white"/>
                </a:solidFill>
              </a:rPr>
              <a:t>1</a:t>
            </a:r>
            <a:endParaRPr lang="en-US" dirty="0">
              <a:solidFill>
                <a:prstClr val="white"/>
              </a:solidFill>
            </a:endParaRPr>
          </a:p>
        </p:txBody>
      </p:sp>
    </p:spTree>
    <p:extLst>
      <p:ext uri="{BB962C8B-B14F-4D97-AF65-F5344CB8AC3E}">
        <p14:creationId xmlns:p14="http://schemas.microsoft.com/office/powerpoint/2010/main" val="25748742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sz="2000">
                <a:solidFill>
                  <a:schemeClr val="bg1"/>
                </a:solidFill>
                <a:latin typeface="Gill Sans MT" panose="020B0502020104020203" pitchFamily="34" charset="0"/>
              </a:defRPr>
            </a:lvl1pPr>
          </a:lstStyle>
          <a:p>
            <a:r>
              <a:rPr lang="en-US" dirty="0" smtClean="0">
                <a:solidFill>
                  <a:prstClr val="white"/>
                </a:solidFill>
              </a:rPr>
              <a:t>1</a:t>
            </a:r>
            <a:endParaRPr lang="en-US" dirty="0">
              <a:solidFill>
                <a:prstClr val="white"/>
              </a:solidFill>
            </a:endParaRPr>
          </a:p>
        </p:txBody>
      </p:sp>
    </p:spTree>
    <p:extLst>
      <p:ext uri="{BB962C8B-B14F-4D97-AF65-F5344CB8AC3E}">
        <p14:creationId xmlns:p14="http://schemas.microsoft.com/office/powerpoint/2010/main" val="33651642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11" name="Date Placeholder 10"/>
          <p:cNvSpPr>
            <a:spLocks noGrp="1"/>
          </p:cNvSpPr>
          <p:nvPr>
            <p:ph type="dt" sz="half" idx="10"/>
          </p:nvPr>
        </p:nvSpPr>
        <p:spPr/>
        <p:txBody>
          <a:bodyPr/>
          <a:lstStyle/>
          <a:p>
            <a:endParaRPr lang="en-US">
              <a:solidFill>
                <a:prstClr val="black">
                  <a:tint val="75000"/>
                </a:prstClr>
              </a:solidFill>
            </a:endParaRPr>
          </a:p>
        </p:txBody>
      </p:sp>
      <p:sp>
        <p:nvSpPr>
          <p:cNvPr id="12" name="Footer Placeholder 11"/>
          <p:cNvSpPr>
            <a:spLocks noGrp="1"/>
          </p:cNvSpPr>
          <p:nvPr>
            <p:ph type="ftr" sz="quarter" idx="11"/>
          </p:nvPr>
        </p:nvSpPr>
        <p:spPr/>
        <p:txBody>
          <a:bodyPr/>
          <a:lstStyle/>
          <a:p>
            <a:endParaRPr lang="en-US">
              <a:solidFill>
                <a:prstClr val="black">
                  <a:tint val="75000"/>
                </a:prstClr>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254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 y="0"/>
            <a:ext cx="51391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20850" y="-21336"/>
            <a:ext cx="4035665" cy="687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6"/>
          <p:cNvSpPr>
            <a:spLocks noChangeArrowheads="1"/>
          </p:cNvSpPr>
          <p:nvPr userDrawn="1"/>
        </p:nvSpPr>
        <p:spPr bwMode="auto">
          <a:xfrm>
            <a:off x="5334000" y="836612"/>
            <a:ext cx="3200400" cy="4952125"/>
          </a:xfrm>
          <a:prstGeom prst="rect">
            <a:avLst/>
          </a:prstGeom>
          <a:solidFill>
            <a:srgbClr val="0039A6">
              <a:alpha val="0"/>
            </a:srgbClr>
          </a:solidFill>
          <a:ln w="9525">
            <a:noFill/>
            <a:miter lim="800000"/>
            <a:headEnd/>
            <a:tailEnd/>
          </a:ln>
        </p:spPr>
        <p:txBody>
          <a:bodyPr wrap="square" lIns="0" tIns="0" rIns="0" bIns="0">
            <a:spAutoFit/>
          </a:bodyPr>
          <a:lstStyle/>
          <a:p>
            <a:pPr marL="609600" indent="-609600" algn="ctr">
              <a:lnSpc>
                <a:spcPct val="90000"/>
              </a:lnSpc>
              <a:spcBef>
                <a:spcPct val="20000"/>
              </a:spcBef>
            </a:pPr>
            <a:r>
              <a:rPr lang="en-US" sz="3000" b="1" dirty="0" smtClean="0">
                <a:solidFill>
                  <a:prstClr val="white"/>
                </a:solidFill>
                <a:latin typeface="Gill Sans MT" pitchFamily="34" charset="0"/>
              </a:rPr>
              <a:t>MIGRANT </a:t>
            </a:r>
          </a:p>
          <a:p>
            <a:pPr marL="609600" indent="-609600" algn="ctr">
              <a:lnSpc>
                <a:spcPct val="90000"/>
              </a:lnSpc>
              <a:spcBef>
                <a:spcPct val="20000"/>
              </a:spcBef>
            </a:pPr>
            <a:r>
              <a:rPr lang="en-US" sz="3000" b="1" dirty="0" smtClean="0">
                <a:solidFill>
                  <a:prstClr val="white"/>
                </a:solidFill>
                <a:latin typeface="Gill Sans MT" pitchFamily="34" charset="0"/>
              </a:rPr>
              <a:t>WELL-BEING </a:t>
            </a:r>
          </a:p>
          <a:p>
            <a:pPr marL="609600" indent="-609600" algn="ctr">
              <a:lnSpc>
                <a:spcPct val="90000"/>
              </a:lnSpc>
              <a:spcBef>
                <a:spcPct val="20000"/>
              </a:spcBef>
            </a:pPr>
            <a:r>
              <a:rPr lang="en-US" sz="3000" b="1" dirty="0" smtClean="0">
                <a:solidFill>
                  <a:prstClr val="white"/>
                </a:solidFill>
                <a:latin typeface="Gill Sans MT" pitchFamily="34" charset="0"/>
              </a:rPr>
              <a:t>AND</a:t>
            </a:r>
          </a:p>
          <a:p>
            <a:pPr marL="609600" indent="-609600" algn="ctr">
              <a:lnSpc>
                <a:spcPct val="90000"/>
              </a:lnSpc>
              <a:spcBef>
                <a:spcPct val="20000"/>
              </a:spcBef>
            </a:pPr>
            <a:r>
              <a:rPr lang="en-US" sz="3000" b="1" dirty="0" smtClean="0">
                <a:solidFill>
                  <a:prstClr val="white"/>
                </a:solidFill>
                <a:latin typeface="Gill Sans MT" pitchFamily="34" charset="0"/>
              </a:rPr>
              <a:t>DEVELOPMENT</a:t>
            </a:r>
            <a:endParaRPr lang="en-US" sz="3000" b="1" dirty="0">
              <a:solidFill>
                <a:prstClr val="white"/>
              </a:solidFill>
              <a:latin typeface="Gill Sans MT" pitchFamily="34" charset="0"/>
            </a:endParaRPr>
          </a:p>
          <a:p>
            <a:pPr marL="609600" indent="-609600" algn="ctr">
              <a:lnSpc>
                <a:spcPct val="90000"/>
              </a:lnSpc>
              <a:spcBef>
                <a:spcPct val="20000"/>
              </a:spcBef>
            </a:pPr>
            <a:endParaRPr lang="en-US" sz="2600" b="1" dirty="0" smtClean="0">
              <a:solidFill>
                <a:prstClr val="white"/>
              </a:solidFill>
              <a:latin typeface="Gill Sans MT" pitchFamily="34" charset="0"/>
            </a:endParaRPr>
          </a:p>
          <a:p>
            <a:pPr marL="609600" indent="-609600" algn="ctr">
              <a:lnSpc>
                <a:spcPct val="90000"/>
              </a:lnSpc>
              <a:spcBef>
                <a:spcPct val="20000"/>
              </a:spcBef>
            </a:pPr>
            <a:endParaRPr lang="en-US" sz="2600" b="1" dirty="0" smtClean="0">
              <a:solidFill>
                <a:prstClr val="white"/>
              </a:solidFill>
              <a:latin typeface="Gill Sans MT" pitchFamily="34" charset="0"/>
            </a:endParaRPr>
          </a:p>
          <a:p>
            <a:pPr marL="609600" indent="-609600" algn="ctr">
              <a:lnSpc>
                <a:spcPct val="90000"/>
              </a:lnSpc>
              <a:spcBef>
                <a:spcPct val="20000"/>
              </a:spcBef>
            </a:pPr>
            <a:r>
              <a:rPr lang="en-US" sz="2600" b="1" dirty="0" smtClean="0">
                <a:solidFill>
                  <a:prstClr val="white"/>
                </a:solidFill>
                <a:latin typeface="Gill Sans MT" pitchFamily="34" charset="0"/>
              </a:rPr>
              <a:t>- </a:t>
            </a:r>
            <a:r>
              <a:rPr lang="en-US" sz="2600" b="1" dirty="0">
                <a:solidFill>
                  <a:prstClr val="white"/>
                </a:solidFill>
                <a:latin typeface="Gill Sans MT" pitchFamily="34" charset="0"/>
              </a:rPr>
              <a:t>Official Launch -</a:t>
            </a:r>
            <a:r>
              <a:rPr lang="en-US" sz="2400" b="1" dirty="0">
                <a:solidFill>
                  <a:prstClr val="white"/>
                </a:solidFill>
                <a:latin typeface="Gill Sans MT" pitchFamily="34" charset="0"/>
              </a:rPr>
              <a:t> </a:t>
            </a:r>
          </a:p>
          <a:p>
            <a:pPr marL="609600" indent="-609600" algn="ctr">
              <a:lnSpc>
                <a:spcPct val="90000"/>
              </a:lnSpc>
              <a:spcBef>
                <a:spcPct val="20000"/>
              </a:spcBef>
            </a:pPr>
            <a:r>
              <a:rPr lang="en-US" sz="2000" b="1" dirty="0" smtClean="0">
                <a:solidFill>
                  <a:prstClr val="white"/>
                </a:solidFill>
                <a:latin typeface="Gill Sans MT" pitchFamily="34" charset="0"/>
              </a:rPr>
              <a:t>Friday</a:t>
            </a:r>
            <a:r>
              <a:rPr lang="en-US" sz="2000" b="1" dirty="0">
                <a:solidFill>
                  <a:prstClr val="white"/>
                </a:solidFill>
                <a:latin typeface="Gill Sans MT" pitchFamily="34" charset="0"/>
              </a:rPr>
              <a:t>, </a:t>
            </a:r>
            <a:r>
              <a:rPr lang="en-US" sz="2000" b="1" dirty="0" smtClean="0">
                <a:solidFill>
                  <a:prstClr val="white"/>
                </a:solidFill>
                <a:latin typeface="Gill Sans MT" pitchFamily="34" charset="0"/>
              </a:rPr>
              <a:t>13 September 2013</a:t>
            </a:r>
            <a:endParaRPr lang="en-US" sz="2000" b="1" dirty="0">
              <a:solidFill>
                <a:prstClr val="white"/>
              </a:solidFill>
              <a:latin typeface="Gill Sans MT" pitchFamily="34" charset="0"/>
            </a:endParaRPr>
          </a:p>
          <a:p>
            <a:pPr marL="609600" indent="-609600" algn="ctr">
              <a:lnSpc>
                <a:spcPct val="90000"/>
              </a:lnSpc>
              <a:spcBef>
                <a:spcPct val="20000"/>
              </a:spcBef>
            </a:pPr>
            <a:endParaRPr lang="en-US" sz="2000" dirty="0" smtClean="0">
              <a:solidFill>
                <a:prstClr val="white"/>
              </a:solidFill>
              <a:latin typeface="Gill Sans MT" pitchFamily="34" charset="0"/>
            </a:endParaRPr>
          </a:p>
          <a:p>
            <a:pPr marL="609600" indent="-609600" algn="ctr">
              <a:lnSpc>
                <a:spcPct val="90000"/>
              </a:lnSpc>
              <a:spcBef>
                <a:spcPct val="20000"/>
              </a:spcBef>
            </a:pPr>
            <a:endParaRPr lang="en-US" sz="2000" dirty="0">
              <a:solidFill>
                <a:prstClr val="white"/>
              </a:solidFill>
              <a:latin typeface="Gill Sans MT" pitchFamily="34" charset="0"/>
            </a:endParaRPr>
          </a:p>
          <a:p>
            <a:pPr marL="609600" indent="-609600" algn="ctr">
              <a:lnSpc>
                <a:spcPct val="90000"/>
              </a:lnSpc>
              <a:spcBef>
                <a:spcPct val="20000"/>
              </a:spcBef>
            </a:pPr>
            <a:r>
              <a:rPr lang="en-US" sz="2000" dirty="0" err="1">
                <a:solidFill>
                  <a:prstClr val="white"/>
                </a:solidFill>
                <a:latin typeface="Gill Sans MT" pitchFamily="34" charset="0"/>
              </a:rPr>
              <a:t>Palais</a:t>
            </a:r>
            <a:r>
              <a:rPr lang="en-US" sz="2000" dirty="0">
                <a:solidFill>
                  <a:prstClr val="white"/>
                </a:solidFill>
                <a:latin typeface="Gill Sans MT" pitchFamily="34" charset="0"/>
              </a:rPr>
              <a:t> </a:t>
            </a:r>
            <a:r>
              <a:rPr lang="en-US" sz="2000" dirty="0" smtClean="0">
                <a:solidFill>
                  <a:prstClr val="white"/>
                </a:solidFill>
                <a:latin typeface="Gill Sans MT" pitchFamily="34" charset="0"/>
              </a:rPr>
              <a:t>des </a:t>
            </a:r>
            <a:r>
              <a:rPr lang="en-US" sz="2000" dirty="0">
                <a:solidFill>
                  <a:prstClr val="white"/>
                </a:solidFill>
                <a:latin typeface="Gill Sans MT" pitchFamily="34" charset="0"/>
              </a:rPr>
              <a:t>Nations </a:t>
            </a:r>
          </a:p>
          <a:p>
            <a:pPr marL="609600" indent="-609600" algn="ctr">
              <a:lnSpc>
                <a:spcPct val="90000"/>
              </a:lnSpc>
              <a:spcBef>
                <a:spcPct val="20000"/>
              </a:spcBef>
            </a:pPr>
            <a:r>
              <a:rPr lang="en-US" sz="2000" dirty="0">
                <a:solidFill>
                  <a:prstClr val="white"/>
                </a:solidFill>
                <a:latin typeface="Gill Sans MT" pitchFamily="34" charset="0"/>
              </a:rPr>
              <a:t>Geneva, Switzerland</a:t>
            </a:r>
            <a:endParaRPr lang="en-US" sz="2000" b="1" dirty="0">
              <a:solidFill>
                <a:prstClr val="white"/>
              </a:solidFill>
              <a:latin typeface="Gill Sans MT" pitchFamily="34" charset="0"/>
            </a:endParaRPr>
          </a:p>
        </p:txBody>
      </p:sp>
    </p:spTree>
    <p:extLst>
      <p:ext uri="{BB962C8B-B14F-4D97-AF65-F5344CB8AC3E}">
        <p14:creationId xmlns:p14="http://schemas.microsoft.com/office/powerpoint/2010/main" val="35367980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5486400" y="6324600"/>
            <a:ext cx="2133600" cy="365125"/>
          </a:xfrm>
        </p:spPr>
        <p:txBody>
          <a:bodyPr/>
          <a:lstStyle>
            <a:lvl1pPr>
              <a:defRPr sz="2000">
                <a:solidFill>
                  <a:schemeClr val="bg1"/>
                </a:solidFill>
                <a:latin typeface="Gill Sans MT" panose="020B0502020104020203" pitchFamily="34" charset="0"/>
              </a:defRPr>
            </a:lvl1pPr>
          </a:lstStyle>
          <a:p>
            <a:r>
              <a:rPr lang="en-US" dirty="0" smtClean="0">
                <a:solidFill>
                  <a:prstClr val="white"/>
                </a:solidFill>
              </a:rPr>
              <a:t>1</a:t>
            </a:r>
            <a:endParaRPr lang="en-US" dirty="0">
              <a:solidFill>
                <a:prstClr val="white"/>
              </a:solidFill>
            </a:endParaRPr>
          </a:p>
        </p:txBody>
      </p:sp>
    </p:spTree>
    <p:extLst>
      <p:ext uri="{BB962C8B-B14F-4D97-AF65-F5344CB8AC3E}">
        <p14:creationId xmlns:p14="http://schemas.microsoft.com/office/powerpoint/2010/main" val="1160109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sz="2000">
                <a:solidFill>
                  <a:schemeClr val="bg1"/>
                </a:solidFill>
                <a:latin typeface="Gill Sans MT" panose="020B0502020104020203" pitchFamily="34" charset="0"/>
              </a:defRPr>
            </a:lvl1pPr>
          </a:lstStyle>
          <a:p>
            <a:r>
              <a:rPr lang="en-US" dirty="0" smtClean="0">
                <a:solidFill>
                  <a:prstClr val="white"/>
                </a:solidFill>
              </a:rPr>
              <a:t>1</a:t>
            </a:r>
            <a:endParaRPr lang="en-US" dirty="0">
              <a:solidFill>
                <a:prstClr val="white"/>
              </a:solidFill>
            </a:endParaRPr>
          </a:p>
        </p:txBody>
      </p:sp>
    </p:spTree>
    <p:extLst>
      <p:ext uri="{BB962C8B-B14F-4D97-AF65-F5344CB8AC3E}">
        <p14:creationId xmlns:p14="http://schemas.microsoft.com/office/powerpoint/2010/main" val="10373473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11" name="Date Placeholder 10"/>
          <p:cNvSpPr>
            <a:spLocks noGrp="1"/>
          </p:cNvSpPr>
          <p:nvPr>
            <p:ph type="dt" sz="half" idx="10"/>
          </p:nvPr>
        </p:nvSpPr>
        <p:spPr/>
        <p:txBody>
          <a:bodyPr/>
          <a:lstStyle/>
          <a:p>
            <a:endParaRPr lang="en-US">
              <a:solidFill>
                <a:prstClr val="black">
                  <a:tint val="75000"/>
                </a:prstClr>
              </a:solidFill>
            </a:endParaRPr>
          </a:p>
        </p:txBody>
      </p:sp>
      <p:sp>
        <p:nvSpPr>
          <p:cNvPr id="12" name="Footer Placeholder 11"/>
          <p:cNvSpPr>
            <a:spLocks noGrp="1"/>
          </p:cNvSpPr>
          <p:nvPr>
            <p:ph type="ftr" sz="quarter" idx="11"/>
          </p:nvPr>
        </p:nvSpPr>
        <p:spPr/>
        <p:txBody>
          <a:bodyPr/>
          <a:lstStyle/>
          <a:p>
            <a:endParaRPr lang="en-US">
              <a:solidFill>
                <a:prstClr val="black">
                  <a:tint val="75000"/>
                </a:prstClr>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40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504CE-4785-47F3-AB41-A083DAD8B7A8}"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2339D-A282-4E64-9A08-0C1D5B35D5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504CE-4785-47F3-AB41-A083DAD8B7A8}"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2339D-A282-4E64-9A08-0C1D5B35D5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8504CE-4785-47F3-AB41-A083DAD8B7A8}"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2339D-A282-4E64-9A08-0C1D5B35D5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504CE-4785-47F3-AB41-A083DAD8B7A8}" type="datetimeFigureOut">
              <a:rPr lang="en-US" smtClean="0"/>
              <a:t>10/31/2013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2339D-A282-4E64-9A08-0C1D5B35D5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504CE-4785-47F3-AB41-A083DAD8B7A8}" type="datetimeFigureOut">
              <a:rPr lang="en-US" smtClean="0"/>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2339D-A282-4E64-9A08-0C1D5B35D5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504CE-4785-47F3-AB41-A083DAD8B7A8}" type="datetimeFigureOut">
              <a:rPr lang="en-US" smtClean="0"/>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2339D-A282-4E64-9A08-0C1D5B35D5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504CE-4785-47F3-AB41-A083DAD8B7A8}"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2339D-A282-4E64-9A08-0C1D5B35D57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08504CE-4785-47F3-AB41-A083DAD8B7A8}" type="datetimeFigureOut">
              <a:rPr lang="en-US" smtClean="0"/>
              <a:t>10/31/2013</a:t>
            </a:fld>
            <a:endParaRPr lang="en-US"/>
          </a:p>
        </p:txBody>
      </p:sp>
      <p:sp>
        <p:nvSpPr>
          <p:cNvPr id="9" name="Slide Number Placeholder 8"/>
          <p:cNvSpPr>
            <a:spLocks noGrp="1"/>
          </p:cNvSpPr>
          <p:nvPr>
            <p:ph type="sldNum" sz="quarter" idx="11"/>
          </p:nvPr>
        </p:nvSpPr>
        <p:spPr/>
        <p:txBody>
          <a:bodyPr/>
          <a:lstStyle/>
          <a:p>
            <a:fld id="{E1A2339D-A282-4E64-9A08-0C1D5B35D57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1A2339D-A282-4E64-9A08-0C1D5B35D57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08504CE-4785-47F3-AB41-A083DAD8B7A8}" type="datetimeFigureOut">
              <a:rPr lang="en-US" smtClean="0"/>
              <a:t>10/31/2013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userDrawn="1"/>
        </p:nvCxnSpPr>
        <p:spPr>
          <a:xfrm flipH="1">
            <a:off x="0" y="914400"/>
            <a:ext cx="784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8" descr="IOM Logo white with accronyms (IOM - OIM) "/>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2400" y="109129"/>
            <a:ext cx="725239" cy="78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2476"/>
            <a:ext cx="9144000" cy="685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flipH="1">
            <a:off x="0" y="914400"/>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8" descr="IOM Logo white with accronyms (IOM - OIM) "/>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2400" y="76200"/>
            <a:ext cx="725239" cy="78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5080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userDrawn="1"/>
        </p:nvCxnSpPr>
        <p:spPr>
          <a:xfrm flipH="1">
            <a:off x="0" y="914400"/>
            <a:ext cx="784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8" descr="IOM Logo white with accronyms (IOM - OIM) "/>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2400" y="109129"/>
            <a:ext cx="725239" cy="78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2476"/>
            <a:ext cx="9144000" cy="685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flipH="1">
            <a:off x="0" y="914400"/>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8" descr="IOM Logo white with accronyms (IOM - OIM) "/>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2400" y="76200"/>
            <a:ext cx="725239" cy="78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78623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331" y="2102991"/>
            <a:ext cx="7772400" cy="1470025"/>
          </a:xfrm>
        </p:spPr>
        <p:txBody>
          <a:bodyPr>
            <a:noAutofit/>
          </a:bodyPr>
          <a:lstStyle/>
          <a:p>
            <a:r>
              <a:rPr lang="en-US" sz="3600" b="1" dirty="0" smtClean="0"/>
              <a:t>Labour migration: </a:t>
            </a:r>
            <a:r>
              <a:rPr lang="en-US" sz="3600" dirty="0" smtClean="0"/>
              <a:t/>
            </a:r>
            <a:br>
              <a:rPr lang="en-US" sz="3600" dirty="0" smtClean="0"/>
            </a:br>
            <a:r>
              <a:rPr lang="en-US" sz="3600" dirty="0" smtClean="0"/>
              <a:t>impact on employment and </a:t>
            </a:r>
            <a:br>
              <a:rPr lang="en-US" sz="3600" dirty="0" smtClean="0"/>
            </a:br>
            <a:r>
              <a:rPr lang="en-US" sz="3600" dirty="0" smtClean="0"/>
              <a:t>migrant carrier well-being </a:t>
            </a:r>
            <a:endParaRPr lang="en-US" sz="3600" dirty="0"/>
          </a:p>
        </p:txBody>
      </p:sp>
      <p:sp>
        <p:nvSpPr>
          <p:cNvPr id="3" name="Subtitle 2"/>
          <p:cNvSpPr>
            <a:spLocks noGrp="1"/>
          </p:cNvSpPr>
          <p:nvPr>
            <p:ph type="subTitle" idx="1"/>
          </p:nvPr>
        </p:nvSpPr>
        <p:spPr>
          <a:xfrm>
            <a:off x="1267544" y="4010273"/>
            <a:ext cx="6400800" cy="1290935"/>
          </a:xfrm>
        </p:spPr>
        <p:txBody>
          <a:bodyPr>
            <a:normAutofit/>
          </a:bodyPr>
          <a:lstStyle/>
          <a:p>
            <a:r>
              <a:rPr lang="en-US" sz="2800" dirty="0" smtClean="0"/>
              <a:t>Why and how EECA region should include </a:t>
            </a:r>
            <a:r>
              <a:rPr lang="en-US" sz="2800" dirty="0" err="1" smtClean="0"/>
              <a:t>labour</a:t>
            </a:r>
            <a:r>
              <a:rPr lang="en-US" sz="2800" dirty="0" smtClean="0"/>
              <a:t> migration into post-2015 agenda</a:t>
            </a:r>
            <a:endParaRPr lang="en-US" sz="2800" dirty="0"/>
          </a:p>
        </p:txBody>
      </p:sp>
      <p:sp>
        <p:nvSpPr>
          <p:cNvPr id="5" name="TextBox 4"/>
          <p:cNvSpPr txBox="1"/>
          <p:nvPr/>
        </p:nvSpPr>
        <p:spPr>
          <a:xfrm>
            <a:off x="683568" y="5097958"/>
            <a:ext cx="7560840" cy="861774"/>
          </a:xfrm>
          <a:prstGeom prst="rect">
            <a:avLst/>
          </a:prstGeom>
          <a:noFill/>
        </p:spPr>
        <p:txBody>
          <a:bodyPr wrap="square" rtlCol="0">
            <a:spAutoFit/>
          </a:bodyPr>
          <a:lstStyle/>
          <a:p>
            <a:pPr algn="r"/>
            <a:r>
              <a:rPr lang="en-US" sz="1600" i="1" dirty="0" smtClean="0"/>
              <a:t>Marina Manke, Ph.D.</a:t>
            </a:r>
          </a:p>
          <a:p>
            <a:pPr algn="r"/>
            <a:r>
              <a:rPr lang="en-US" sz="1600" i="1" dirty="0" smtClean="0"/>
              <a:t>Regional IOM Office in Vienna</a:t>
            </a:r>
          </a:p>
          <a:p>
            <a:endParaRPr lang="en-US" dirty="0"/>
          </a:p>
        </p:txBody>
      </p:sp>
      <p:sp>
        <p:nvSpPr>
          <p:cNvPr id="6" name="TextBox 5"/>
          <p:cNvSpPr txBox="1"/>
          <p:nvPr/>
        </p:nvSpPr>
        <p:spPr>
          <a:xfrm>
            <a:off x="1419253" y="5982106"/>
            <a:ext cx="6768752" cy="738664"/>
          </a:xfrm>
          <a:prstGeom prst="rect">
            <a:avLst/>
          </a:prstGeom>
          <a:noFill/>
        </p:spPr>
        <p:txBody>
          <a:bodyPr wrap="square" rtlCol="0">
            <a:spAutoFit/>
          </a:bodyPr>
          <a:lstStyle/>
          <a:p>
            <a:pPr algn="ctr"/>
            <a:r>
              <a:rPr lang="en-US" sz="1400" dirty="0" smtClean="0"/>
              <a:t>Towards better evidence on migration and development in Eastern Europe and Central Asia</a:t>
            </a:r>
          </a:p>
          <a:p>
            <a:pPr algn="ctr"/>
            <a:r>
              <a:rPr lang="en-US" sz="1400" dirty="0" smtClean="0"/>
              <a:t>Capacity-building workshop on migration statistics</a:t>
            </a:r>
          </a:p>
          <a:p>
            <a:pPr algn="ctr"/>
            <a:r>
              <a:rPr lang="en-US" sz="1400" dirty="0" smtClean="0"/>
              <a:t>Almaty, 31 October – 1 November 2013</a:t>
            </a:r>
            <a:endParaRPr lang="en-US"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01" y="116632"/>
            <a:ext cx="7896631" cy="205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019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b="1" dirty="0" smtClean="0"/>
              <a:t>targets to indicators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116240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2298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targets to indicators – “qualitative”?</a:t>
            </a:r>
            <a:endParaRPr lang="en-US" dirty="0"/>
          </a:p>
        </p:txBody>
      </p:sp>
      <p:sp>
        <p:nvSpPr>
          <p:cNvPr id="3" name="Content Placeholder 2"/>
          <p:cNvSpPr>
            <a:spLocks noGrp="1"/>
          </p:cNvSpPr>
          <p:nvPr>
            <p:ph idx="1"/>
          </p:nvPr>
        </p:nvSpPr>
        <p:spPr>
          <a:xfrm>
            <a:off x="323528" y="1916832"/>
            <a:ext cx="7992888" cy="5257800"/>
          </a:xfrm>
        </p:spPr>
        <p:txBody>
          <a:bodyPr>
            <a:normAutofit/>
          </a:bodyPr>
          <a:lstStyle/>
          <a:p>
            <a:pPr lvl="0"/>
            <a:r>
              <a:rPr lang="en-GB" sz="2400" dirty="0" smtClean="0"/>
              <a:t>Advances </a:t>
            </a:r>
            <a:r>
              <a:rPr lang="en-GB" sz="2400" dirty="0"/>
              <a:t>in global migration and development </a:t>
            </a:r>
            <a:r>
              <a:rPr lang="en-GB" sz="2400" b="1" dirty="0"/>
              <a:t>discourse</a:t>
            </a:r>
            <a:r>
              <a:rPr lang="en-GB" sz="2400" dirty="0"/>
              <a:t> and action (e.g. GFMD)</a:t>
            </a:r>
            <a:endParaRPr lang="en-US" sz="2400" dirty="0"/>
          </a:p>
          <a:p>
            <a:pPr lvl="0"/>
            <a:r>
              <a:rPr lang="en-GB" sz="2400" b="1" dirty="0" smtClean="0"/>
              <a:t>Businesses</a:t>
            </a:r>
            <a:r>
              <a:rPr lang="en-GB" sz="2400" dirty="0" smtClean="0"/>
              <a:t> </a:t>
            </a:r>
            <a:r>
              <a:rPr lang="en-GB" sz="2400" dirty="0"/>
              <a:t>screening their supply chains for forced labour, especially child </a:t>
            </a:r>
            <a:r>
              <a:rPr lang="en-GB" sz="2400" dirty="0" smtClean="0"/>
              <a:t>labour</a:t>
            </a:r>
          </a:p>
          <a:p>
            <a:pPr lvl="0"/>
            <a:r>
              <a:rPr lang="en-GB" sz="2400" b="1" dirty="0" smtClean="0"/>
              <a:t>Recruitment </a:t>
            </a:r>
            <a:r>
              <a:rPr lang="en-GB" sz="2400" b="1" dirty="0"/>
              <a:t>systems </a:t>
            </a:r>
            <a:r>
              <a:rPr lang="en-GB" sz="2400" dirty="0"/>
              <a:t>that protect human and labour rights of migrants and that facilitate recognition of qualifications and portability of pensions and other social </a:t>
            </a:r>
            <a:r>
              <a:rPr lang="en-GB" sz="2400" dirty="0" smtClean="0"/>
              <a:t>benefits</a:t>
            </a:r>
          </a:p>
          <a:p>
            <a:pPr lvl="0"/>
            <a:r>
              <a:rPr lang="en-GB" sz="2400" dirty="0"/>
              <a:t>Existence and effectiveness of </a:t>
            </a:r>
            <a:r>
              <a:rPr lang="en-GB" sz="2400" b="1" dirty="0" smtClean="0"/>
              <a:t>frameworks </a:t>
            </a:r>
            <a:r>
              <a:rPr lang="en-GB" sz="2400" b="1" dirty="0"/>
              <a:t>to reduce brain drain </a:t>
            </a:r>
            <a:r>
              <a:rPr lang="en-GB" sz="2400" dirty="0"/>
              <a:t>within certain professional </a:t>
            </a:r>
            <a:r>
              <a:rPr lang="en-GB" sz="2400" dirty="0" smtClean="0"/>
              <a:t>areas</a:t>
            </a:r>
          </a:p>
        </p:txBody>
      </p:sp>
    </p:spTree>
    <p:extLst>
      <p:ext uri="{BB962C8B-B14F-4D97-AF65-F5344CB8AC3E}">
        <p14:creationId xmlns:p14="http://schemas.microsoft.com/office/powerpoint/2010/main" val="717364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targets to indicators – “qualitative” (2)?</a:t>
            </a:r>
            <a:endParaRPr lang="en-US" dirty="0"/>
          </a:p>
        </p:txBody>
      </p:sp>
      <p:sp>
        <p:nvSpPr>
          <p:cNvPr id="3" name="Content Placeholder 2"/>
          <p:cNvSpPr>
            <a:spLocks noGrp="1"/>
          </p:cNvSpPr>
          <p:nvPr>
            <p:ph idx="1"/>
          </p:nvPr>
        </p:nvSpPr>
        <p:spPr>
          <a:xfrm>
            <a:off x="323528" y="1916832"/>
            <a:ext cx="7992888" cy="4536504"/>
          </a:xfrm>
        </p:spPr>
        <p:txBody>
          <a:bodyPr>
            <a:normAutofit/>
          </a:bodyPr>
          <a:lstStyle/>
          <a:p>
            <a:r>
              <a:rPr lang="en-GB" sz="2400" dirty="0" smtClean="0"/>
              <a:t>Migrants</a:t>
            </a:r>
            <a:r>
              <a:rPr lang="en-GB" sz="2400" dirty="0"/>
              <a:t>’ </a:t>
            </a:r>
            <a:r>
              <a:rPr lang="en-GB" sz="2400" b="1" dirty="0"/>
              <a:t>freedom to change employers</a:t>
            </a:r>
            <a:r>
              <a:rPr lang="en-GB" sz="2400" dirty="0"/>
              <a:t>, migrant access to complaint </a:t>
            </a:r>
            <a:r>
              <a:rPr lang="en-GB" sz="2400" dirty="0" smtClean="0"/>
              <a:t>mechanisms</a:t>
            </a:r>
          </a:p>
          <a:p>
            <a:pPr lvl="0"/>
            <a:r>
              <a:rPr lang="en-GB" sz="2400" b="1" dirty="0"/>
              <a:t>Number of bi- or multi-lateral agreements/ practical </a:t>
            </a:r>
            <a:r>
              <a:rPr lang="en-GB" sz="2400" b="1" dirty="0" smtClean="0"/>
              <a:t>mechanisms</a:t>
            </a:r>
          </a:p>
          <a:p>
            <a:pPr lvl="1"/>
            <a:r>
              <a:rPr lang="en-GB" sz="2400" dirty="0" smtClean="0"/>
              <a:t>facilitating </a:t>
            </a:r>
            <a:r>
              <a:rPr lang="en-GB" sz="2400" dirty="0"/>
              <a:t>foreign qualification and skill </a:t>
            </a:r>
            <a:r>
              <a:rPr lang="en-GB" sz="2400" dirty="0" smtClean="0"/>
              <a:t>recognition, facilitating </a:t>
            </a:r>
          </a:p>
          <a:p>
            <a:pPr lvl="1"/>
            <a:r>
              <a:rPr lang="en-GB" sz="2400" dirty="0" smtClean="0"/>
              <a:t>social </a:t>
            </a:r>
            <a:r>
              <a:rPr lang="en-GB" sz="2400" dirty="0"/>
              <a:t>security benefits </a:t>
            </a:r>
            <a:r>
              <a:rPr lang="en-GB" sz="2400" dirty="0" smtClean="0"/>
              <a:t>portability</a:t>
            </a:r>
          </a:p>
          <a:p>
            <a:pPr lvl="1"/>
            <a:r>
              <a:rPr lang="en-GB" sz="2400" dirty="0"/>
              <a:t>l</a:t>
            </a:r>
            <a:r>
              <a:rPr lang="en-GB" sz="2400" dirty="0" smtClean="0"/>
              <a:t>abour mobility</a:t>
            </a:r>
          </a:p>
          <a:p>
            <a:pPr lvl="0"/>
            <a:r>
              <a:rPr lang="en-GB" sz="2400" dirty="0"/>
              <a:t>Working </a:t>
            </a:r>
            <a:r>
              <a:rPr lang="en-GB" sz="2400" dirty="0" smtClean="0"/>
              <a:t>conditions, wages, occupational </a:t>
            </a:r>
            <a:r>
              <a:rPr lang="en-GB" sz="2400" dirty="0"/>
              <a:t>safety and health services among migrants </a:t>
            </a:r>
            <a:r>
              <a:rPr lang="en-GB" sz="2400" b="1" dirty="0"/>
              <a:t>as compared to local population</a:t>
            </a:r>
            <a:endParaRPr lang="en-US" sz="2400" b="1" dirty="0"/>
          </a:p>
        </p:txBody>
      </p:sp>
    </p:spTree>
    <p:extLst>
      <p:ext uri="{BB962C8B-B14F-4D97-AF65-F5344CB8AC3E}">
        <p14:creationId xmlns:p14="http://schemas.microsoft.com/office/powerpoint/2010/main" val="1099406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t>
            </a:r>
            <a:r>
              <a:rPr lang="en-US" b="1" dirty="0" smtClean="0"/>
              <a:t>sources</a:t>
            </a:r>
            <a:r>
              <a:rPr lang="en-US" dirty="0" smtClean="0"/>
              <a:t>: “traditional”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1179786"/>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157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280920" cy="1143000"/>
          </a:xfrm>
        </p:spPr>
        <p:txBody>
          <a:bodyPr/>
          <a:lstStyle/>
          <a:p>
            <a:r>
              <a:rPr lang="en-US" dirty="0" smtClean="0"/>
              <a:t>How to include </a:t>
            </a:r>
            <a:r>
              <a:rPr lang="en-US" dirty="0" err="1" smtClean="0"/>
              <a:t>labour</a:t>
            </a:r>
            <a:r>
              <a:rPr lang="en-US" dirty="0" smtClean="0"/>
              <a:t> migration into post-2015 agenda?</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053306"/>
            <a:ext cx="5328592" cy="410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1340768"/>
            <a:ext cx="7488832" cy="738664"/>
          </a:xfrm>
          <a:prstGeom prst="rect">
            <a:avLst/>
          </a:prstGeom>
          <a:noFill/>
        </p:spPr>
        <p:txBody>
          <a:bodyPr wrap="square" rtlCol="0">
            <a:spAutoFit/>
          </a:bodyPr>
          <a:lstStyle/>
          <a:p>
            <a:r>
              <a:rPr lang="en-US" sz="2400" b="1" dirty="0" smtClean="0"/>
              <a:t>Labour force participation rate (female vs. male) in 2011</a:t>
            </a:r>
          </a:p>
          <a:p>
            <a:r>
              <a:rPr lang="en-US" dirty="0" smtClean="0"/>
              <a:t>Source: UNDP, Human development report, 2013</a:t>
            </a:r>
            <a:endParaRPr lang="en-US" dirty="0"/>
          </a:p>
        </p:txBody>
      </p:sp>
      <p:sp>
        <p:nvSpPr>
          <p:cNvPr id="5" name="TextBox 4"/>
          <p:cNvSpPr txBox="1"/>
          <p:nvPr/>
        </p:nvSpPr>
        <p:spPr>
          <a:xfrm>
            <a:off x="827584" y="6165304"/>
            <a:ext cx="7344816" cy="646331"/>
          </a:xfrm>
          <a:prstGeom prst="rect">
            <a:avLst/>
          </a:prstGeom>
          <a:noFill/>
        </p:spPr>
        <p:txBody>
          <a:bodyPr wrap="square" rtlCol="0">
            <a:spAutoFit/>
          </a:bodyPr>
          <a:lstStyle/>
          <a:p>
            <a:r>
              <a:rPr lang="en-US" sz="3200" b="1" dirty="0" smtClean="0"/>
              <a:t>Is work abroad reflected? Can </a:t>
            </a:r>
            <a:r>
              <a:rPr lang="en-US" sz="3600" b="1" dirty="0" smtClean="0"/>
              <a:t>it be?</a:t>
            </a:r>
            <a:endParaRPr lang="en-US" sz="3600" b="1" dirty="0"/>
          </a:p>
        </p:txBody>
      </p:sp>
      <p:sp>
        <p:nvSpPr>
          <p:cNvPr id="6" name="Action Button: Help 5">
            <a:hlinkClick r:id="" action="ppaction://noaction" highlightClick="1"/>
          </p:cNvPr>
          <p:cNvSpPr/>
          <p:nvPr/>
        </p:nvSpPr>
        <p:spPr>
          <a:xfrm>
            <a:off x="251520" y="6165304"/>
            <a:ext cx="576064" cy="64807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126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916832"/>
            <a:ext cx="6336704" cy="447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7504" y="44624"/>
            <a:ext cx="8280920" cy="1143000"/>
          </a:xfrm>
        </p:spPr>
        <p:txBody>
          <a:bodyPr/>
          <a:lstStyle/>
          <a:p>
            <a:r>
              <a:rPr lang="en-US" dirty="0" smtClean="0"/>
              <a:t>How to include </a:t>
            </a:r>
            <a:r>
              <a:rPr lang="en-US" dirty="0" err="1" smtClean="0"/>
              <a:t>labour</a:t>
            </a:r>
            <a:r>
              <a:rPr lang="en-US" dirty="0" smtClean="0"/>
              <a:t> migration into post-2015 agenda (2)?</a:t>
            </a:r>
            <a:endParaRPr lang="en-US" dirty="0"/>
          </a:p>
        </p:txBody>
      </p:sp>
      <p:sp>
        <p:nvSpPr>
          <p:cNvPr id="4" name="TextBox 3"/>
          <p:cNvSpPr txBox="1"/>
          <p:nvPr/>
        </p:nvSpPr>
        <p:spPr>
          <a:xfrm>
            <a:off x="467544" y="1340768"/>
            <a:ext cx="7488832" cy="738664"/>
          </a:xfrm>
          <a:prstGeom prst="rect">
            <a:avLst/>
          </a:prstGeom>
          <a:noFill/>
        </p:spPr>
        <p:txBody>
          <a:bodyPr wrap="square" rtlCol="0">
            <a:spAutoFit/>
          </a:bodyPr>
          <a:lstStyle/>
          <a:p>
            <a:r>
              <a:rPr lang="en-US" sz="2400" b="1" dirty="0" smtClean="0"/>
              <a:t>Work permits issued in Russia in 2011</a:t>
            </a:r>
          </a:p>
          <a:p>
            <a:r>
              <a:rPr lang="en-US" dirty="0" smtClean="0"/>
              <a:t>Source: OECD Russia </a:t>
            </a:r>
            <a:r>
              <a:rPr lang="en-US" dirty="0" err="1" smtClean="0"/>
              <a:t>Sopemi</a:t>
            </a:r>
            <a:r>
              <a:rPr lang="en-US" dirty="0" smtClean="0"/>
              <a:t> report, 2012</a:t>
            </a:r>
            <a:endParaRPr lang="en-US" dirty="0"/>
          </a:p>
        </p:txBody>
      </p:sp>
      <p:sp>
        <p:nvSpPr>
          <p:cNvPr id="5" name="TextBox 4"/>
          <p:cNvSpPr txBox="1"/>
          <p:nvPr/>
        </p:nvSpPr>
        <p:spPr>
          <a:xfrm>
            <a:off x="864096" y="6300609"/>
            <a:ext cx="8316416" cy="523220"/>
          </a:xfrm>
          <a:prstGeom prst="rect">
            <a:avLst/>
          </a:prstGeom>
          <a:noFill/>
        </p:spPr>
        <p:txBody>
          <a:bodyPr wrap="square" rtlCol="0">
            <a:spAutoFit/>
          </a:bodyPr>
          <a:lstStyle/>
          <a:p>
            <a:r>
              <a:rPr lang="en-US" sz="2800" b="1" dirty="0" smtClean="0"/>
              <a:t>Migration data sufficient to track development?</a:t>
            </a:r>
            <a:endParaRPr lang="en-US" sz="2800" b="1" dirty="0"/>
          </a:p>
        </p:txBody>
      </p:sp>
      <p:sp>
        <p:nvSpPr>
          <p:cNvPr id="6" name="Action Button: Help 5">
            <a:hlinkClick r:id="" action="ppaction://noaction" highlightClick="1"/>
          </p:cNvPr>
          <p:cNvSpPr/>
          <p:nvPr/>
        </p:nvSpPr>
        <p:spPr>
          <a:xfrm>
            <a:off x="107504" y="6165304"/>
            <a:ext cx="576064" cy="64807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574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sources: “new”</a:t>
            </a:r>
            <a:endParaRPr lang="en-US" dirty="0"/>
          </a:p>
        </p:txBody>
      </p:sp>
      <p:sp>
        <p:nvSpPr>
          <p:cNvPr id="3" name="Content Placeholder 2"/>
          <p:cNvSpPr>
            <a:spLocks noGrp="1"/>
          </p:cNvSpPr>
          <p:nvPr>
            <p:ph idx="1"/>
          </p:nvPr>
        </p:nvSpPr>
        <p:spPr>
          <a:xfrm>
            <a:off x="457200" y="1268760"/>
            <a:ext cx="7620000" cy="4800600"/>
          </a:xfrm>
        </p:spPr>
        <p:txBody>
          <a:bodyPr/>
          <a:lstStyle/>
          <a:p>
            <a:r>
              <a:rPr lang="en-US" dirty="0" smtClean="0"/>
              <a:t>“Big data” such as social media records, call records, tax records</a:t>
            </a:r>
          </a:p>
          <a:p>
            <a:r>
              <a:rPr lang="en-US" dirty="0"/>
              <a:t>Opinion polls – e.g. Gallup, World Migration Report</a:t>
            </a:r>
          </a:p>
          <a:p>
            <a:pPr marL="114300" indent="0">
              <a:buNone/>
            </a:pPr>
            <a:endParaRPr lang="en-US" dirty="0" smtClean="0"/>
          </a:p>
          <a:p>
            <a:endParaRPr lang="en-US" dirty="0" smtClean="0"/>
          </a:p>
          <a:p>
            <a:pPr lvl="1"/>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10898"/>
            <a:ext cx="5604115" cy="420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644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28600" y="1143000"/>
            <a:ext cx="7467600" cy="838200"/>
          </a:xfrm>
        </p:spPr>
        <p:txBody>
          <a:bodyPr>
            <a:normAutofit fontScale="90000"/>
          </a:bodyPr>
          <a:lstStyle/>
          <a:p>
            <a:r>
              <a:rPr lang="en-US" sz="2600" b="1" dirty="0" smtClean="0">
                <a:solidFill>
                  <a:schemeClr val="accent6">
                    <a:lumMod val="75000"/>
                  </a:schemeClr>
                </a:solidFill>
                <a:latin typeface="Gill Sans MT" pitchFamily="34" charset="0"/>
                <a:ea typeface="+mn-ea"/>
                <a:cs typeface="+mn-cs"/>
              </a:rPr>
              <a:t>GALLUP WORLD POLL:</a:t>
            </a:r>
            <a:br>
              <a:rPr lang="en-US" sz="2600" b="1" dirty="0" smtClean="0">
                <a:solidFill>
                  <a:schemeClr val="accent6">
                    <a:lumMod val="75000"/>
                  </a:schemeClr>
                </a:solidFill>
                <a:latin typeface="Gill Sans MT" pitchFamily="34" charset="0"/>
                <a:ea typeface="+mn-ea"/>
                <a:cs typeface="+mn-cs"/>
              </a:rPr>
            </a:br>
            <a:r>
              <a:rPr lang="en-US" sz="2700" b="1" dirty="0" smtClean="0">
                <a:solidFill>
                  <a:schemeClr val="accent6">
                    <a:lumMod val="75000"/>
                  </a:schemeClr>
                </a:solidFill>
                <a:latin typeface="Gill Sans MT" pitchFamily="34" charset="0"/>
                <a:ea typeface="+mn-ea"/>
                <a:cs typeface="+mn-cs"/>
              </a:rPr>
              <a:t>A unique </a:t>
            </a:r>
            <a:r>
              <a:rPr lang="en-US" sz="2700" b="1" dirty="0">
                <a:solidFill>
                  <a:schemeClr val="accent6">
                    <a:lumMod val="75000"/>
                  </a:schemeClr>
                </a:solidFill>
                <a:latin typeface="Gill Sans MT" pitchFamily="34" charset="0"/>
                <a:ea typeface="+mn-ea"/>
                <a:cs typeface="+mn-cs"/>
              </a:rPr>
              <a:t>source of data on international migration </a:t>
            </a:r>
            <a:endParaRPr lang="en-GB" sz="2700" b="1" i="1" dirty="0" smtClean="0"/>
          </a:p>
        </p:txBody>
      </p:sp>
      <p:sp>
        <p:nvSpPr>
          <p:cNvPr id="62466" name="Text Box 5"/>
          <p:cNvSpPr>
            <a:spLocks noGrp="1" noChangeArrowheads="1"/>
          </p:cNvSpPr>
          <p:nvPr>
            <p:ph type="body" idx="1"/>
          </p:nvPr>
        </p:nvSpPr>
        <p:spPr>
          <a:xfrm>
            <a:off x="107504" y="2132856"/>
            <a:ext cx="7467600" cy="4572000"/>
          </a:xfrm>
          <a:ln>
            <a:noFill/>
          </a:ln>
        </p:spPr>
        <p:txBody>
          <a:bodyPr>
            <a:normAutofit fontScale="92500" lnSpcReduction="20000"/>
          </a:bodyPr>
          <a:lstStyle/>
          <a:p>
            <a:pPr marL="174625" indent="0">
              <a:lnSpc>
                <a:spcPct val="80000"/>
              </a:lnSpc>
              <a:spcBef>
                <a:spcPts val="1000"/>
              </a:spcBef>
              <a:buFontTx/>
              <a:buNone/>
            </a:pPr>
            <a:endParaRPr lang="en-US" sz="400" dirty="0" smtClean="0">
              <a:solidFill>
                <a:schemeClr val="bg1"/>
              </a:solidFill>
            </a:endParaRPr>
          </a:p>
          <a:p>
            <a:pPr marL="401638" indent="-227013">
              <a:lnSpc>
                <a:spcPct val="80000"/>
              </a:lnSpc>
              <a:spcBef>
                <a:spcPts val="1000"/>
              </a:spcBef>
            </a:pPr>
            <a:r>
              <a:rPr lang="en-US" sz="2600" dirty="0" smtClean="0">
                <a:solidFill>
                  <a:schemeClr val="bg1"/>
                </a:solidFill>
                <a:latin typeface="Gill Sans MT" pitchFamily="34" charset="0"/>
              </a:rPr>
              <a:t>2009</a:t>
            </a:r>
            <a:r>
              <a:rPr lang="en-US" sz="2800" dirty="0">
                <a:solidFill>
                  <a:schemeClr val="bg1"/>
                </a:solidFill>
              </a:rPr>
              <a:t>–</a:t>
            </a:r>
            <a:r>
              <a:rPr lang="en-US" sz="2600" dirty="0" smtClean="0">
                <a:solidFill>
                  <a:schemeClr val="bg1"/>
                </a:solidFill>
                <a:latin typeface="Gill Sans MT" pitchFamily="34" charset="0"/>
              </a:rPr>
              <a:t>2011 global </a:t>
            </a:r>
            <a:r>
              <a:rPr lang="en-US" sz="2600" dirty="0">
                <a:solidFill>
                  <a:schemeClr val="bg1"/>
                </a:solidFill>
                <a:latin typeface="Gill Sans MT" pitchFamily="34" charset="0"/>
              </a:rPr>
              <a:t>database, </a:t>
            </a:r>
            <a:r>
              <a:rPr lang="en-US" sz="2600" dirty="0" smtClean="0">
                <a:solidFill>
                  <a:schemeClr val="bg1"/>
                </a:solidFill>
                <a:latin typeface="Gill Sans MT" pitchFamily="34" charset="0"/>
              </a:rPr>
              <a:t>covering </a:t>
            </a:r>
            <a:r>
              <a:rPr lang="fr-CH" sz="2600" dirty="0" smtClean="0">
                <a:solidFill>
                  <a:schemeClr val="bg1"/>
                </a:solidFill>
                <a:latin typeface="Gill Sans MT" pitchFamily="34" charset="0"/>
              </a:rPr>
              <a:t>&gt;1</a:t>
            </a:r>
            <a:r>
              <a:rPr lang="en-US" sz="2600" dirty="0" smtClean="0">
                <a:solidFill>
                  <a:schemeClr val="bg1"/>
                </a:solidFill>
                <a:latin typeface="Gill Sans MT" pitchFamily="34" charset="0"/>
              </a:rPr>
              <a:t>50 countries</a:t>
            </a:r>
            <a:endParaRPr lang="en-US" sz="2600" dirty="0">
              <a:solidFill>
                <a:schemeClr val="bg1"/>
              </a:solidFill>
              <a:latin typeface="Gill Sans MT" pitchFamily="34" charset="0"/>
            </a:endParaRPr>
          </a:p>
          <a:p>
            <a:pPr marL="174625" indent="0">
              <a:lnSpc>
                <a:spcPct val="80000"/>
              </a:lnSpc>
              <a:spcBef>
                <a:spcPts val="1000"/>
              </a:spcBef>
            </a:pPr>
            <a:endParaRPr lang="en-US" sz="2600" dirty="0">
              <a:solidFill>
                <a:schemeClr val="bg1"/>
              </a:solidFill>
              <a:latin typeface="Gill Sans MT" pitchFamily="34" charset="0"/>
            </a:endParaRPr>
          </a:p>
          <a:p>
            <a:pPr marL="174625" indent="0">
              <a:lnSpc>
                <a:spcPct val="80000"/>
              </a:lnSpc>
              <a:spcBef>
                <a:spcPts val="1000"/>
              </a:spcBef>
            </a:pPr>
            <a:endParaRPr lang="en-US" sz="2600" dirty="0" smtClean="0">
              <a:solidFill>
                <a:schemeClr val="bg1"/>
              </a:solidFill>
              <a:latin typeface="Gill Sans MT" pitchFamily="34" charset="0"/>
            </a:endParaRPr>
          </a:p>
          <a:p>
            <a:pPr marL="174625" indent="0">
              <a:lnSpc>
                <a:spcPct val="80000"/>
              </a:lnSpc>
              <a:spcBef>
                <a:spcPts val="1000"/>
              </a:spcBef>
            </a:pPr>
            <a:endParaRPr lang="en-US" sz="2600" dirty="0">
              <a:solidFill>
                <a:schemeClr val="bg1"/>
              </a:solidFill>
              <a:latin typeface="Gill Sans MT" pitchFamily="34" charset="0"/>
            </a:endParaRPr>
          </a:p>
          <a:p>
            <a:pPr marL="174625" indent="0">
              <a:lnSpc>
                <a:spcPct val="80000"/>
              </a:lnSpc>
              <a:spcBef>
                <a:spcPts val="1000"/>
              </a:spcBef>
              <a:buFontTx/>
              <a:buNone/>
            </a:pPr>
            <a:endParaRPr lang="en-US" sz="2600" dirty="0">
              <a:solidFill>
                <a:schemeClr val="bg1"/>
              </a:solidFill>
              <a:latin typeface="Gill Sans MT" pitchFamily="34" charset="0"/>
            </a:endParaRPr>
          </a:p>
          <a:p>
            <a:pPr marL="174625" indent="0">
              <a:lnSpc>
                <a:spcPct val="80000"/>
              </a:lnSpc>
              <a:spcBef>
                <a:spcPts val="1000"/>
              </a:spcBef>
              <a:buFontTx/>
              <a:buNone/>
            </a:pPr>
            <a:endParaRPr lang="en-US" sz="2600" dirty="0">
              <a:solidFill>
                <a:schemeClr val="bg1"/>
              </a:solidFill>
              <a:latin typeface="Gill Sans MT" pitchFamily="34" charset="0"/>
            </a:endParaRPr>
          </a:p>
          <a:p>
            <a:pPr marL="174625" indent="0">
              <a:lnSpc>
                <a:spcPct val="80000"/>
              </a:lnSpc>
              <a:spcBef>
                <a:spcPts val="1000"/>
              </a:spcBef>
              <a:buFontTx/>
              <a:buNone/>
            </a:pPr>
            <a:endParaRPr lang="en-US" sz="2600" dirty="0" smtClean="0">
              <a:solidFill>
                <a:schemeClr val="bg1"/>
              </a:solidFill>
              <a:latin typeface="Gill Sans MT" pitchFamily="34" charset="0"/>
            </a:endParaRPr>
          </a:p>
          <a:p>
            <a:pPr marL="401638" indent="-227013">
              <a:lnSpc>
                <a:spcPct val="80000"/>
              </a:lnSpc>
              <a:spcBef>
                <a:spcPts val="1000"/>
              </a:spcBef>
              <a:spcAft>
                <a:spcPts val="1200"/>
              </a:spcAft>
            </a:pPr>
            <a:r>
              <a:rPr lang="en-US" sz="2600" dirty="0" smtClean="0">
                <a:solidFill>
                  <a:schemeClr val="bg1"/>
                </a:solidFill>
                <a:latin typeface="Gill Sans MT" pitchFamily="34" charset="0"/>
              </a:rPr>
              <a:t>Two </a:t>
            </a:r>
            <a:r>
              <a:rPr lang="en-US" sz="2600" dirty="0">
                <a:solidFill>
                  <a:schemeClr val="bg1"/>
                </a:solidFill>
                <a:latin typeface="Gill Sans MT" pitchFamily="34" charset="0"/>
              </a:rPr>
              <a:t>methods of comparison:</a:t>
            </a:r>
          </a:p>
          <a:p>
            <a:pPr marL="174625" indent="0">
              <a:lnSpc>
                <a:spcPct val="80000"/>
              </a:lnSpc>
              <a:spcAft>
                <a:spcPts val="600"/>
              </a:spcAft>
              <a:buNone/>
            </a:pPr>
            <a:r>
              <a:rPr lang="fr-CH" sz="2600" dirty="0" smtClean="0">
                <a:solidFill>
                  <a:schemeClr val="bg1"/>
                </a:solidFill>
                <a:latin typeface="Gill Sans MT" pitchFamily="34" charset="0"/>
              </a:rPr>
              <a:t>(a) Migrants </a:t>
            </a:r>
            <a:r>
              <a:rPr lang="fr-CH" sz="2600" dirty="0">
                <a:solidFill>
                  <a:schemeClr val="bg1"/>
                </a:solidFill>
                <a:latin typeface="Gill Sans MT" pitchFamily="34" charset="0"/>
              </a:rPr>
              <a:t>(newcomers and long-</a:t>
            </a:r>
            <a:r>
              <a:rPr lang="fr-CH" sz="2600" dirty="0" err="1">
                <a:solidFill>
                  <a:schemeClr val="bg1"/>
                </a:solidFill>
                <a:latin typeface="Gill Sans MT" pitchFamily="34" charset="0"/>
              </a:rPr>
              <a:t>timers</a:t>
            </a:r>
            <a:r>
              <a:rPr lang="fr-CH" sz="2600" dirty="0">
                <a:solidFill>
                  <a:schemeClr val="bg1"/>
                </a:solidFill>
                <a:latin typeface="Gill Sans MT" pitchFamily="34" charset="0"/>
              </a:rPr>
              <a:t>) vs. </a:t>
            </a:r>
            <a:r>
              <a:rPr lang="fr-CH" sz="2600" dirty="0">
                <a:solidFill>
                  <a:schemeClr val="accent6">
                    <a:lumMod val="75000"/>
                  </a:schemeClr>
                </a:solidFill>
                <a:latin typeface="Gill Sans MT" pitchFamily="34" charset="0"/>
              </a:rPr>
              <a:t>native-</a:t>
            </a:r>
            <a:r>
              <a:rPr lang="fr-CH" sz="2600" dirty="0" err="1">
                <a:solidFill>
                  <a:schemeClr val="accent6">
                    <a:lumMod val="75000"/>
                  </a:schemeClr>
                </a:solidFill>
                <a:latin typeface="Gill Sans MT" pitchFamily="34" charset="0"/>
              </a:rPr>
              <a:t>born</a:t>
            </a:r>
            <a:endParaRPr lang="en-GB" sz="2600" dirty="0">
              <a:solidFill>
                <a:schemeClr val="accent6">
                  <a:lumMod val="75000"/>
                </a:schemeClr>
              </a:solidFill>
              <a:latin typeface="Gill Sans MT" pitchFamily="34" charset="0"/>
            </a:endParaRPr>
          </a:p>
          <a:p>
            <a:pPr marL="174625" indent="0">
              <a:lnSpc>
                <a:spcPct val="80000"/>
              </a:lnSpc>
              <a:buNone/>
            </a:pPr>
            <a:r>
              <a:rPr lang="en-GB" sz="2600" dirty="0">
                <a:solidFill>
                  <a:schemeClr val="bg1"/>
                </a:solidFill>
                <a:latin typeface="Gill Sans MT" pitchFamily="34" charset="0"/>
              </a:rPr>
              <a:t>(</a:t>
            </a:r>
            <a:r>
              <a:rPr lang="en-GB" sz="2600" dirty="0" smtClean="0">
                <a:solidFill>
                  <a:schemeClr val="bg1"/>
                </a:solidFill>
                <a:latin typeface="Gill Sans MT" pitchFamily="34" charset="0"/>
              </a:rPr>
              <a:t>b) Migrants </a:t>
            </a:r>
            <a:r>
              <a:rPr lang="en-GB" sz="2600" dirty="0">
                <a:solidFill>
                  <a:schemeClr val="bg1"/>
                </a:solidFill>
                <a:latin typeface="Gill Sans MT" pitchFamily="34" charset="0"/>
              </a:rPr>
              <a:t>vs. </a:t>
            </a:r>
            <a:r>
              <a:rPr lang="en-GB" sz="2600" dirty="0">
                <a:solidFill>
                  <a:schemeClr val="accent6">
                    <a:lumMod val="75000"/>
                  </a:schemeClr>
                </a:solidFill>
                <a:latin typeface="Gill Sans MT" pitchFamily="34" charset="0"/>
              </a:rPr>
              <a:t>“</a:t>
            </a:r>
            <a:r>
              <a:rPr lang="en-GB" sz="2600" dirty="0" smtClean="0">
                <a:solidFill>
                  <a:schemeClr val="accent6">
                    <a:lumMod val="75000"/>
                  </a:schemeClr>
                </a:solidFill>
                <a:latin typeface="Gill Sans MT" pitchFamily="34" charset="0"/>
              </a:rPr>
              <a:t>matched stayers</a:t>
            </a:r>
            <a:r>
              <a:rPr lang="en-GB" sz="2600" dirty="0">
                <a:solidFill>
                  <a:schemeClr val="accent6">
                    <a:lumMod val="75000"/>
                  </a:schemeClr>
                </a:solidFill>
                <a:latin typeface="Gill Sans MT" pitchFamily="34" charset="0"/>
              </a:rPr>
              <a:t>”</a:t>
            </a:r>
            <a:r>
              <a:rPr lang="en-GB" sz="2600" dirty="0">
                <a:solidFill>
                  <a:schemeClr val="bg1"/>
                </a:solidFill>
                <a:latin typeface="Gill Sans MT" pitchFamily="34" charset="0"/>
              </a:rPr>
              <a:t> in origin countries </a:t>
            </a:r>
            <a:endParaRPr lang="en-US" sz="2600" dirty="0">
              <a:solidFill>
                <a:schemeClr val="bg1"/>
              </a:solidFill>
              <a:latin typeface="Gill Sans MT" pitchFamily="34" charset="0"/>
            </a:endParaRPr>
          </a:p>
          <a:p>
            <a:pPr marL="174625" indent="0">
              <a:lnSpc>
                <a:spcPct val="80000"/>
              </a:lnSpc>
            </a:pPr>
            <a:endParaRPr lang="en-US" sz="2600" dirty="0">
              <a:solidFill>
                <a:schemeClr val="bg1"/>
              </a:solidFill>
              <a:latin typeface="Gill Sans MT" pitchFamily="34" charset="0"/>
            </a:endParaRPr>
          </a:p>
          <a:p>
            <a:pPr marL="174625" indent="0">
              <a:lnSpc>
                <a:spcPct val="80000"/>
              </a:lnSpc>
            </a:pPr>
            <a:r>
              <a:rPr lang="en-US" sz="2600" dirty="0">
                <a:solidFill>
                  <a:schemeClr val="bg1"/>
                </a:solidFill>
                <a:latin typeface="Gill Sans MT" pitchFamily="34" charset="0"/>
              </a:rPr>
              <a:t>  Some </a:t>
            </a:r>
            <a:r>
              <a:rPr lang="en-US" sz="2600" dirty="0" smtClean="0">
                <a:solidFill>
                  <a:schemeClr val="bg1"/>
                </a:solidFill>
                <a:latin typeface="Gill Sans MT" pitchFamily="34" charset="0"/>
              </a:rPr>
              <a:t>limitations</a:t>
            </a:r>
            <a:endParaRPr lang="en-US" sz="2600" dirty="0">
              <a:solidFill>
                <a:schemeClr val="bg1"/>
              </a:solidFill>
              <a:latin typeface="Gill Sans MT" pitchFamily="34" charset="0"/>
            </a:endParaRPr>
          </a:p>
        </p:txBody>
      </p:sp>
      <p:graphicFrame>
        <p:nvGraphicFramePr>
          <p:cNvPr id="62538" name="Group 74"/>
          <p:cNvGraphicFramePr>
            <a:graphicFrameLocks noGrp="1"/>
          </p:cNvGraphicFramePr>
          <p:nvPr>
            <p:extLst>
              <p:ext uri="{D42A27DB-BD31-4B8C-83A1-F6EECF244321}">
                <p14:modId xmlns:p14="http://schemas.microsoft.com/office/powerpoint/2010/main" val="2415625331"/>
              </p:ext>
            </p:extLst>
          </p:nvPr>
        </p:nvGraphicFramePr>
        <p:xfrm>
          <a:off x="959370" y="2782440"/>
          <a:ext cx="5903912" cy="1560960"/>
        </p:xfrm>
        <a:graphic>
          <a:graphicData uri="http://schemas.openxmlformats.org/drawingml/2006/table">
            <a:tbl>
              <a:tblPr/>
              <a:tblGrid>
                <a:gridCol w="1511300"/>
                <a:gridCol w="1512887"/>
                <a:gridCol w="2879725"/>
              </a:tblGrid>
              <a:tr h="346075">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H" sz="2000" b="0" i="0" u="none" strike="noStrike" cap="none" normalizeH="0" baseline="0" dirty="0" smtClean="0">
                          <a:ln>
                            <a:noFill/>
                          </a:ln>
                          <a:solidFill>
                            <a:schemeClr val="bg1"/>
                          </a:solidFill>
                          <a:effectLst/>
                          <a:latin typeface="Gill Sans MT" pitchFamily="34" charset="0"/>
                        </a:rPr>
                        <a:t>Migrants</a:t>
                      </a:r>
                      <a:endParaRPr kumimoji="0" lang="en-GB" sz="2000" b="0" i="0" u="none" strike="noStrike" cap="none" normalizeH="0" baseline="0" dirty="0" smtClean="0">
                        <a:ln>
                          <a:noFill/>
                        </a:ln>
                        <a:solidFill>
                          <a:schemeClr val="bg1"/>
                        </a:solidFill>
                        <a:effectLst/>
                        <a:latin typeface="Gill Sans MT" pitchFamily="34" charset="0"/>
                      </a:endParaRPr>
                    </a:p>
                  </a:txBody>
                  <a:tcPr marL="90000" marR="90000" marT="46800" marB="46800" anchor="ctr" anchorCtr="1" horzOverflow="overflow">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H" sz="2000" b="0" i="0" u="none" strike="noStrike" cap="none" normalizeH="0" baseline="0" dirty="0" smtClean="0">
                          <a:ln>
                            <a:noFill/>
                          </a:ln>
                          <a:solidFill>
                            <a:schemeClr val="bg1"/>
                          </a:solidFill>
                          <a:effectLst/>
                          <a:latin typeface="Gill Sans MT" pitchFamily="34" charset="0"/>
                        </a:rPr>
                        <a:t>Native-</a:t>
                      </a:r>
                      <a:r>
                        <a:rPr kumimoji="0" lang="fr-CH" sz="2000" b="0" i="0" u="none" strike="noStrike" cap="none" normalizeH="0" baseline="0" dirty="0" err="1" smtClean="0">
                          <a:ln>
                            <a:noFill/>
                          </a:ln>
                          <a:solidFill>
                            <a:schemeClr val="bg1"/>
                          </a:solidFill>
                          <a:effectLst/>
                          <a:latin typeface="Gill Sans MT" pitchFamily="34" charset="0"/>
                        </a:rPr>
                        <a:t>born</a:t>
                      </a:r>
                      <a:endParaRPr kumimoji="0" lang="en-GB" sz="2000" b="0" i="0" u="none" strike="noStrike" cap="none" normalizeH="0" baseline="0" dirty="0" smtClean="0">
                        <a:ln>
                          <a:noFill/>
                        </a:ln>
                        <a:solidFill>
                          <a:schemeClr val="bg1"/>
                        </a:solidFill>
                        <a:effectLst/>
                        <a:latin typeface="Gill Sans MT" pitchFamily="34" charset="0"/>
                      </a:endParaRPr>
                    </a:p>
                  </a:txBody>
                  <a:tcPr marL="90000" marR="90000" marT="46800" marB="46800" anchor="ctr" anchorCtr="1" horzOverflow="overflow">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a:noFill/>
                    </a:lnTlToBr>
                    <a:lnBlToTr>
                      <a:noFill/>
                    </a:lnBlToTr>
                    <a:noFill/>
                  </a:tcPr>
                </a:tc>
              </a:tr>
              <a:tr h="346075">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H" sz="2000" b="0" i="0" u="none" strike="noStrike" cap="none" normalizeH="0" baseline="0" dirty="0" smtClean="0">
                          <a:ln>
                            <a:noFill/>
                          </a:ln>
                          <a:solidFill>
                            <a:schemeClr val="bg1"/>
                          </a:solidFill>
                          <a:effectLst/>
                          <a:latin typeface="Gill Sans MT" pitchFamily="34" charset="0"/>
                        </a:rPr>
                        <a:t>25,000</a:t>
                      </a:r>
                      <a:endParaRPr kumimoji="0" lang="en-GB" sz="2000" b="0" i="0" u="none" strike="noStrike" cap="none" normalizeH="0" baseline="0" dirty="0" smtClean="0">
                        <a:ln>
                          <a:noFill/>
                        </a:ln>
                        <a:solidFill>
                          <a:schemeClr val="bg1"/>
                        </a:solidFill>
                        <a:effectLst/>
                        <a:latin typeface="Gill Sans MT" pitchFamily="34" charset="0"/>
                      </a:endParaRPr>
                    </a:p>
                  </a:txBody>
                  <a:tcPr marL="90000" marR="90000" marT="46800" marB="46800" anchor="ctr" anchorCtr="1" horzOverflow="overflow">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H" sz="2000" b="0" i="0" u="none" strike="noStrike" cap="none" normalizeH="0" baseline="0" dirty="0" smtClean="0">
                          <a:ln>
                            <a:noFill/>
                          </a:ln>
                          <a:solidFill>
                            <a:schemeClr val="bg1"/>
                          </a:solidFill>
                          <a:effectLst/>
                          <a:latin typeface="Gill Sans MT" pitchFamily="34" charset="0"/>
                        </a:rPr>
                        <a:t>&gt;400,000</a:t>
                      </a:r>
                      <a:endParaRPr kumimoji="0" lang="en-GB" sz="2000" b="0" i="0" u="none" strike="noStrike" cap="none" normalizeH="0" baseline="0" dirty="0" smtClean="0">
                        <a:ln>
                          <a:noFill/>
                        </a:ln>
                        <a:solidFill>
                          <a:schemeClr val="bg1"/>
                        </a:solidFill>
                        <a:effectLst/>
                        <a:latin typeface="Gill Sans MT" pitchFamily="34" charset="0"/>
                      </a:endParaRPr>
                    </a:p>
                  </a:txBody>
                  <a:tcPr marL="90000" marR="90000" marT="46800" marB="46800" anchor="ctr" anchorCtr="1" horzOverflow="overflow">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MT" pitchFamily="34" charset="0"/>
                        </a:rPr>
                        <a:t>newcomers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MT" pitchFamily="34" charset="0"/>
                        </a:rPr>
                        <a:t>&lt;5 years</a:t>
                      </a:r>
                      <a:endParaRPr kumimoji="0" lang="en-GB" sz="2000" b="0" i="0" u="none" strike="noStrike" cap="none" normalizeH="0" baseline="0" dirty="0" smtClean="0">
                        <a:ln>
                          <a:noFill/>
                        </a:ln>
                        <a:solidFill>
                          <a:schemeClr val="bg1"/>
                        </a:solidFill>
                        <a:effectLst/>
                        <a:latin typeface="Gill Sans MT" pitchFamily="34" charset="0"/>
                      </a:endParaRPr>
                    </a:p>
                  </a:txBody>
                  <a:tcPr marL="90000" marR="90000" marT="46800" marB="46800" anchor="ctr" anchorCtr="1" horzOverflow="overflow">
                    <a:lnL w="381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MT" pitchFamily="34" charset="0"/>
                        </a:rPr>
                        <a:t>long-timers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MT" pitchFamily="34" charset="0"/>
                        </a:rPr>
                        <a:t> &gt;5 years</a:t>
                      </a:r>
                      <a:endParaRPr kumimoji="0" lang="en-GB" sz="2000" b="0" i="0" u="none" strike="noStrike" cap="none" normalizeH="0" baseline="0" dirty="0" smtClean="0">
                        <a:ln>
                          <a:noFill/>
                        </a:ln>
                        <a:solidFill>
                          <a:schemeClr val="bg1"/>
                        </a:solidFill>
                        <a:effectLst/>
                        <a:latin typeface="Gill Sans MT" pitchFamily="34"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Gill Sans MT" pitchFamily="34" charset="0"/>
                      </a:endParaRPr>
                    </a:p>
                  </a:txBody>
                  <a:tcPr marL="90000" marR="90000" marT="46800" marB="46800" anchor="ctr" anchorCtr="1" horzOverflow="overflow">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a:noFill/>
                    </a:lnTlToBr>
                    <a:lnBlToTr>
                      <a:noFill/>
                    </a:lnBlToTr>
                    <a:noFill/>
                  </a:tcPr>
                </a:tc>
              </a:tr>
            </a:tbl>
          </a:graphicData>
        </a:graphic>
      </p:graphicFrame>
      <p:sp>
        <p:nvSpPr>
          <p:cNvPr id="6" name="Title 1"/>
          <p:cNvSpPr txBox="1">
            <a:spLocks/>
          </p:cNvSpPr>
          <p:nvPr/>
        </p:nvSpPr>
        <p:spPr>
          <a:xfrm>
            <a:off x="990600" y="76200"/>
            <a:ext cx="6248400" cy="609600"/>
          </a:xfrm>
          <a:prstGeom prst="rect">
            <a:avLst/>
          </a:prstGeom>
        </p:spPr>
        <p:txBody>
          <a:bodyPr>
            <a:noAutofit/>
          </a:bodyPr>
          <a:lstStyle>
            <a:lvl1pPr algn="ctr" defTabSz="914400" rtl="0" eaLnBrk="1" latinLnBrk="0" hangingPunct="1">
              <a:spcBef>
                <a:spcPct val="0"/>
              </a:spcBef>
              <a:buNone/>
              <a:defRPr sz="3200" kern="1200" baseline="0">
                <a:solidFill>
                  <a:schemeClr val="bg1"/>
                </a:solidFill>
                <a:latin typeface="Gill Sans MT" pitchFamily="34" charset="0"/>
                <a:ea typeface="+mj-ea"/>
                <a:cs typeface="+mj-cs"/>
              </a:defRPr>
            </a:lvl1pPr>
          </a:lstStyle>
          <a:p>
            <a:r>
              <a:rPr lang="en-US" sz="2400" dirty="0" smtClean="0">
                <a:solidFill>
                  <a:prstClr val="white"/>
                </a:solidFill>
              </a:rPr>
              <a:t>IV. Key findings: Evidence on migrant well-being </a:t>
            </a:r>
          </a:p>
          <a:p>
            <a:r>
              <a:rPr lang="en-US" sz="2400" dirty="0" smtClean="0">
                <a:solidFill>
                  <a:prstClr val="white"/>
                </a:solidFill>
              </a:rPr>
              <a:t>from Gallup World Poll</a:t>
            </a:r>
            <a:endParaRPr lang="en-GB" sz="2400" dirty="0">
              <a:solidFill>
                <a:prstClr val="white"/>
              </a:solidFill>
            </a:endParaRPr>
          </a:p>
        </p:txBody>
      </p:sp>
      <p:sp>
        <p:nvSpPr>
          <p:cNvPr id="8" name="Slide Number Placeholder 4"/>
          <p:cNvSpPr>
            <a:spLocks noGrp="1"/>
          </p:cNvSpPr>
          <p:nvPr>
            <p:ph type="sldNum" sz="quarter" idx="12"/>
          </p:nvPr>
        </p:nvSpPr>
        <p:spPr>
          <a:xfrm>
            <a:off x="5486400" y="6324600"/>
            <a:ext cx="2133600" cy="365125"/>
          </a:xfrm>
        </p:spPr>
        <p:txBody>
          <a:bodyPr/>
          <a:lstStyle/>
          <a:p>
            <a:fld id="{B6F15528-21DE-4FAA-801E-634DDDAF4B2B}"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467466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76200"/>
            <a:ext cx="6248400" cy="609600"/>
          </a:xfrm>
          <a:prstGeom prst="rect">
            <a:avLst/>
          </a:prstGeom>
        </p:spPr>
        <p:txBody>
          <a:bodyPr>
            <a:noAutofit/>
          </a:bodyPr>
          <a:lstStyle>
            <a:lvl1pPr algn="ctr" defTabSz="914400" rtl="0" eaLnBrk="1" latinLnBrk="0" hangingPunct="1">
              <a:spcBef>
                <a:spcPct val="0"/>
              </a:spcBef>
              <a:buNone/>
              <a:defRPr sz="3200" kern="1200" baseline="0">
                <a:solidFill>
                  <a:schemeClr val="bg1"/>
                </a:solidFill>
                <a:latin typeface="Gill Sans MT" pitchFamily="34" charset="0"/>
                <a:ea typeface="+mj-ea"/>
                <a:cs typeface="+mj-cs"/>
              </a:defRPr>
            </a:lvl1pPr>
          </a:lstStyle>
          <a:p>
            <a:r>
              <a:rPr lang="en-US" sz="2400" dirty="0" smtClean="0">
                <a:solidFill>
                  <a:prstClr val="white"/>
                </a:solidFill>
              </a:rPr>
              <a:t>IV. Key findings: Evidence on migrant </a:t>
            </a:r>
            <a:r>
              <a:rPr lang="en-US" sz="2400" dirty="0">
                <a:solidFill>
                  <a:prstClr val="white"/>
                </a:solidFill>
              </a:rPr>
              <a:t>w</a:t>
            </a:r>
            <a:r>
              <a:rPr lang="en-US" sz="2400" dirty="0" smtClean="0">
                <a:solidFill>
                  <a:prstClr val="white"/>
                </a:solidFill>
              </a:rPr>
              <a:t>ell-being </a:t>
            </a:r>
          </a:p>
          <a:p>
            <a:r>
              <a:rPr lang="en-US" sz="2400" dirty="0" smtClean="0">
                <a:solidFill>
                  <a:prstClr val="white"/>
                </a:solidFill>
              </a:rPr>
              <a:t>from Gallup World Poll</a:t>
            </a:r>
            <a:endParaRPr lang="en-GB" sz="2400" dirty="0">
              <a:solidFill>
                <a:prstClr val="white"/>
              </a:solidFill>
            </a:endParaRPr>
          </a:p>
        </p:txBody>
      </p:sp>
      <p:sp>
        <p:nvSpPr>
          <p:cNvPr id="9" name="Text Box 14"/>
          <p:cNvSpPr txBox="1">
            <a:spLocks noChangeArrowheads="1"/>
          </p:cNvSpPr>
          <p:nvPr/>
        </p:nvSpPr>
        <p:spPr bwMode="auto">
          <a:xfrm>
            <a:off x="457200" y="1183957"/>
            <a:ext cx="6629400" cy="492443"/>
          </a:xfrm>
          <a:prstGeom prst="rect">
            <a:avLst/>
          </a:prstGeom>
          <a:noFill/>
          <a:ln w="9525">
            <a:noFill/>
            <a:miter lim="800000"/>
            <a:headEnd/>
            <a:tailEnd/>
          </a:ln>
        </p:spPr>
        <p:txBody>
          <a:bodyPr wrap="square">
            <a:spAutoFit/>
          </a:bodyPr>
          <a:lstStyle/>
          <a:p>
            <a:pPr algn="ctr"/>
            <a:r>
              <a:rPr lang="en-US" sz="2600" b="1" dirty="0" smtClean="0">
                <a:solidFill>
                  <a:srgbClr val="EB7125"/>
                </a:solidFill>
                <a:latin typeface="Gill Sans MT" pitchFamily="34" charset="0"/>
              </a:rPr>
              <a:t>Career well-being </a:t>
            </a:r>
            <a:endParaRPr lang="en-US" sz="2600" b="1" dirty="0">
              <a:solidFill>
                <a:srgbClr val="EB7125"/>
              </a:solidFill>
              <a:latin typeface="Gill Sans MT" pitchFamily="34" charset="0"/>
            </a:endParaRPr>
          </a:p>
        </p:txBody>
      </p:sp>
      <p:sp>
        <p:nvSpPr>
          <p:cNvPr id="11" name="Slide Number Placeholder 2"/>
          <p:cNvSpPr>
            <a:spLocks noGrp="1"/>
          </p:cNvSpPr>
          <p:nvPr>
            <p:ph type="sldNum" sz="quarter" idx="12"/>
          </p:nvPr>
        </p:nvSpPr>
        <p:spPr>
          <a:xfrm>
            <a:off x="5600700" y="6395196"/>
            <a:ext cx="2133600" cy="365125"/>
          </a:xfrm>
        </p:spPr>
        <p:txBody>
          <a:bodyPr/>
          <a:lstStyle/>
          <a:p>
            <a:fld id="{B6F15528-21DE-4FAA-801E-634DDDAF4B2B}" type="slidenum">
              <a:rPr lang="en-US" sz="2000" smtClean="0">
                <a:solidFill>
                  <a:prstClr val="white"/>
                </a:solidFill>
                <a:latin typeface="Gill Sans MT" panose="020B0502020104020203" pitchFamily="34" charset="0"/>
              </a:rPr>
              <a:pPr/>
              <a:t>18</a:t>
            </a:fld>
            <a:endParaRPr lang="en-US" sz="2000" dirty="0">
              <a:solidFill>
                <a:prstClr val="white"/>
              </a:solidFill>
              <a:latin typeface="Gill Sans MT" panose="020B05020201040202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7600"/>
            <a:ext cx="608896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1981200"/>
            <a:ext cx="6743700" cy="1338828"/>
          </a:xfrm>
          <a:prstGeom prst="rect">
            <a:avLst/>
          </a:prstGeom>
        </p:spPr>
        <p:txBody>
          <a:bodyPr wrap="square">
            <a:spAutoFit/>
          </a:bodyPr>
          <a:lstStyle/>
          <a:p>
            <a:pPr>
              <a:spcAft>
                <a:spcPts val="2400"/>
              </a:spcAft>
            </a:pPr>
            <a:r>
              <a:rPr lang="en-US" sz="2700" dirty="0" smtClean="0">
                <a:solidFill>
                  <a:srgbClr val="F79646">
                    <a:lumMod val="75000"/>
                  </a:srgbClr>
                </a:solidFill>
              </a:rPr>
              <a:t>Globally</a:t>
            </a:r>
            <a:r>
              <a:rPr lang="en-US" sz="2700" dirty="0" smtClean="0">
                <a:solidFill>
                  <a:prstClr val="white"/>
                </a:solidFill>
              </a:rPr>
              <a:t>, migrants have a higher rate of </a:t>
            </a:r>
            <a:r>
              <a:rPr lang="en-US" sz="2700" dirty="0" smtClean="0">
                <a:solidFill>
                  <a:srgbClr val="F79646">
                    <a:lumMod val="75000"/>
                  </a:srgbClr>
                </a:solidFill>
              </a:rPr>
              <a:t>labour force participation</a:t>
            </a:r>
            <a:r>
              <a:rPr lang="en-US" sz="2700" dirty="0" smtClean="0">
                <a:solidFill>
                  <a:prstClr val="white"/>
                </a:solidFill>
              </a:rPr>
              <a:t>,</a:t>
            </a:r>
            <a:r>
              <a:rPr lang="en-US" sz="2700" dirty="0" smtClean="0">
                <a:solidFill>
                  <a:srgbClr val="F79646">
                    <a:lumMod val="75000"/>
                  </a:srgbClr>
                </a:solidFill>
              </a:rPr>
              <a:t> underemployment </a:t>
            </a:r>
            <a:r>
              <a:rPr lang="en-US" sz="2700" dirty="0" smtClean="0">
                <a:solidFill>
                  <a:prstClr val="white"/>
                </a:solidFill>
              </a:rPr>
              <a:t>and</a:t>
            </a:r>
            <a:r>
              <a:rPr lang="en-US" sz="2700" dirty="0" smtClean="0">
                <a:solidFill>
                  <a:srgbClr val="F79646">
                    <a:lumMod val="75000"/>
                  </a:srgbClr>
                </a:solidFill>
              </a:rPr>
              <a:t> unemployment</a:t>
            </a:r>
            <a:r>
              <a:rPr lang="en-US" sz="2700" dirty="0" smtClean="0">
                <a:solidFill>
                  <a:prstClr val="white"/>
                </a:solidFill>
              </a:rPr>
              <a:t>, compared to </a:t>
            </a:r>
            <a:r>
              <a:rPr lang="en-US" sz="2700" dirty="0" smtClean="0">
                <a:solidFill>
                  <a:prstClr val="white"/>
                </a:solidFill>
              </a:rPr>
              <a:t>natives.</a:t>
            </a:r>
            <a:endParaRPr lang="en-US" sz="2700" dirty="0">
              <a:solidFill>
                <a:prstClr val="white"/>
              </a:solidFill>
            </a:endParaRPr>
          </a:p>
        </p:txBody>
      </p:sp>
    </p:spTree>
    <p:extLst>
      <p:ext uri="{BB962C8B-B14F-4D97-AF65-F5344CB8AC3E}">
        <p14:creationId xmlns:p14="http://schemas.microsoft.com/office/powerpoint/2010/main" val="1556203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280920" cy="1143000"/>
          </a:xfrm>
        </p:spPr>
        <p:txBody>
          <a:bodyPr/>
          <a:lstStyle/>
          <a:p>
            <a:r>
              <a:rPr lang="en-US" dirty="0" smtClean="0"/>
              <a:t>How to include </a:t>
            </a:r>
            <a:r>
              <a:rPr lang="en-US" dirty="0" err="1" smtClean="0"/>
              <a:t>labour</a:t>
            </a:r>
            <a:r>
              <a:rPr lang="en-US" dirty="0" smtClean="0"/>
              <a:t> migration into post-2015 agenda (3)?</a:t>
            </a:r>
            <a:endParaRPr lang="en-US" dirty="0"/>
          </a:p>
        </p:txBody>
      </p:sp>
      <p:sp>
        <p:nvSpPr>
          <p:cNvPr id="4" name="TextBox 3"/>
          <p:cNvSpPr txBox="1"/>
          <p:nvPr/>
        </p:nvSpPr>
        <p:spPr>
          <a:xfrm>
            <a:off x="467544" y="1340768"/>
            <a:ext cx="7488832" cy="738664"/>
          </a:xfrm>
          <a:prstGeom prst="rect">
            <a:avLst/>
          </a:prstGeom>
          <a:noFill/>
        </p:spPr>
        <p:txBody>
          <a:bodyPr wrap="square" rtlCol="0">
            <a:spAutoFit/>
          </a:bodyPr>
          <a:lstStyle/>
          <a:p>
            <a:r>
              <a:rPr lang="en-US" sz="2400" b="1" dirty="0" smtClean="0"/>
              <a:t>Satisfaction with freedom of choice and job in 2011</a:t>
            </a:r>
          </a:p>
          <a:p>
            <a:r>
              <a:rPr lang="en-US" dirty="0" smtClean="0"/>
              <a:t>Source: UNDP, Human development report, 2013</a:t>
            </a:r>
            <a:endParaRPr lang="en-US" dirty="0"/>
          </a:p>
        </p:txBody>
      </p:sp>
      <p:sp>
        <p:nvSpPr>
          <p:cNvPr id="5" name="TextBox 4"/>
          <p:cNvSpPr txBox="1"/>
          <p:nvPr/>
        </p:nvSpPr>
        <p:spPr>
          <a:xfrm>
            <a:off x="827584" y="6165304"/>
            <a:ext cx="7344816" cy="584775"/>
          </a:xfrm>
          <a:prstGeom prst="rect">
            <a:avLst/>
          </a:prstGeom>
          <a:noFill/>
        </p:spPr>
        <p:txBody>
          <a:bodyPr wrap="square" rtlCol="0">
            <a:spAutoFit/>
          </a:bodyPr>
          <a:lstStyle/>
          <a:p>
            <a:r>
              <a:rPr lang="en-US" sz="3200" b="1" dirty="0" smtClean="0"/>
              <a:t>“Subjective” indicator. Realistic to gather?</a:t>
            </a:r>
            <a:endParaRPr lang="en-US" sz="3600" b="1" dirty="0"/>
          </a:p>
        </p:txBody>
      </p:sp>
      <p:sp>
        <p:nvSpPr>
          <p:cNvPr id="6" name="Action Button: Help 5">
            <a:hlinkClick r:id="" action="ppaction://noaction" highlightClick="1"/>
          </p:cNvPr>
          <p:cNvSpPr/>
          <p:nvPr/>
        </p:nvSpPr>
        <p:spPr>
          <a:xfrm>
            <a:off x="251520" y="6165304"/>
            <a:ext cx="576064" cy="64807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2947" y="2165444"/>
            <a:ext cx="5705317" cy="408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200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Any place of </a:t>
            </a:r>
            <a:r>
              <a:rPr lang="en-US" dirty="0" err="1" smtClean="0"/>
              <a:t>labour</a:t>
            </a:r>
            <a:r>
              <a:rPr lang="en-US" dirty="0" smtClean="0"/>
              <a:t> migration in current MDG framework?</a:t>
            </a:r>
            <a:endParaRPr lang="en-US" dirty="0"/>
          </a:p>
        </p:txBody>
      </p:sp>
      <p:sp>
        <p:nvSpPr>
          <p:cNvPr id="3" name="Content Placeholder 2"/>
          <p:cNvSpPr>
            <a:spLocks noGrp="1"/>
          </p:cNvSpPr>
          <p:nvPr>
            <p:ph idx="1"/>
          </p:nvPr>
        </p:nvSpPr>
        <p:spPr>
          <a:xfrm>
            <a:off x="323528" y="1340768"/>
            <a:ext cx="6034392" cy="5256584"/>
          </a:xfrm>
        </p:spPr>
        <p:txBody>
          <a:bodyPr>
            <a:normAutofit fontScale="92500" lnSpcReduction="10000"/>
          </a:bodyPr>
          <a:lstStyle/>
          <a:p>
            <a:endParaRPr lang="en-US" sz="2400" dirty="0" smtClean="0"/>
          </a:p>
          <a:p>
            <a:r>
              <a:rPr lang="en-US" sz="2400" dirty="0" smtClean="0"/>
              <a:t>NO migration included at goal level</a:t>
            </a:r>
          </a:p>
          <a:p>
            <a:r>
              <a:rPr lang="en-US" sz="2400" dirty="0" smtClean="0"/>
              <a:t>Employment was part of Goal 1 – </a:t>
            </a:r>
          </a:p>
          <a:p>
            <a:pPr marL="114300" indent="0">
              <a:buNone/>
            </a:pPr>
            <a:r>
              <a:rPr lang="en-US" sz="2400" dirty="0" smtClean="0"/>
              <a:t>“Eradicate extreme poverty and hunger” with</a:t>
            </a:r>
          </a:p>
          <a:p>
            <a:pPr marL="0" indent="0">
              <a:buNone/>
            </a:pPr>
            <a:endParaRPr lang="en-US" sz="2400" dirty="0" smtClean="0"/>
          </a:p>
          <a:p>
            <a:pPr marL="0" indent="0">
              <a:buNone/>
            </a:pPr>
            <a:r>
              <a:rPr lang="en-US" sz="2400" dirty="0" smtClean="0"/>
              <a:t>Target 1.B: Achieve full and productive employment and decent work for all, including women and young people</a:t>
            </a:r>
          </a:p>
          <a:p>
            <a:pPr marL="0" indent="0">
              <a:buNone/>
            </a:pPr>
            <a:endParaRPr lang="en-US" sz="2400" dirty="0" smtClean="0"/>
          </a:p>
          <a:p>
            <a:pPr lvl="1"/>
            <a:r>
              <a:rPr lang="en-US" sz="2000" dirty="0" smtClean="0"/>
              <a:t>1.4 Growth rate of GDP per person employed</a:t>
            </a:r>
          </a:p>
          <a:p>
            <a:pPr lvl="1"/>
            <a:r>
              <a:rPr lang="en-US" sz="2000" dirty="0" smtClean="0"/>
              <a:t>1.5 Employment-to-population ratio</a:t>
            </a:r>
          </a:p>
          <a:p>
            <a:pPr lvl="1"/>
            <a:r>
              <a:rPr lang="en-US" sz="2000" dirty="0" smtClean="0"/>
              <a:t>1.6 Proportion of employed people living below $1 (PPP) per day</a:t>
            </a:r>
          </a:p>
          <a:p>
            <a:pPr lvl="1"/>
            <a:r>
              <a:rPr lang="en-US" sz="2000" dirty="0" smtClean="0"/>
              <a:t>1.7 Proportion of own-account and contributing family workers in total employment </a:t>
            </a:r>
          </a:p>
          <a:p>
            <a:endParaRPr lang="en-US" sz="2400" dirty="0" smtClean="0"/>
          </a:p>
          <a:p>
            <a:endParaRPr lang="en-US" sz="2400" dirty="0" smtClean="0"/>
          </a:p>
          <a:p>
            <a:endParaRPr lang="en-US" sz="2400" dirty="0"/>
          </a:p>
        </p:txBody>
      </p:sp>
      <p:grpSp>
        <p:nvGrpSpPr>
          <p:cNvPr id="12" name="Group 11"/>
          <p:cNvGrpSpPr/>
          <p:nvPr/>
        </p:nvGrpSpPr>
        <p:grpSpPr>
          <a:xfrm>
            <a:off x="6357920" y="1340768"/>
            <a:ext cx="2478282" cy="4824536"/>
            <a:chOff x="5694118" y="1484784"/>
            <a:chExt cx="2478282" cy="482453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118" y="1484784"/>
              <a:ext cx="1228994" cy="12289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406" y="1484784"/>
              <a:ext cx="1228994" cy="12289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2708920"/>
              <a:ext cx="1224136" cy="12241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2713778"/>
              <a:ext cx="1219278" cy="121927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2080" y="3933056"/>
              <a:ext cx="1206184" cy="120618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6216" y="3933056"/>
              <a:ext cx="1206184" cy="120618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4128" y="5103136"/>
              <a:ext cx="1206184" cy="1206184"/>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6216" y="5103136"/>
              <a:ext cx="1206184" cy="1206184"/>
            </a:xfrm>
            <a:prstGeom prst="rect">
              <a:avLst/>
            </a:prstGeom>
          </p:spPr>
        </p:pic>
      </p:grpSp>
    </p:spTree>
    <p:extLst>
      <p:ext uri="{BB962C8B-B14F-4D97-AF65-F5344CB8AC3E}">
        <p14:creationId xmlns:p14="http://schemas.microsoft.com/office/powerpoint/2010/main" val="2268891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24944"/>
            <a:ext cx="7620000" cy="1143000"/>
          </a:xfrm>
        </p:spPr>
        <p:txBody>
          <a:bodyPr/>
          <a:lstStyle/>
          <a:p>
            <a:pPr algn="ctr"/>
            <a:r>
              <a:rPr lang="en-US" dirty="0" smtClean="0"/>
              <a:t>Answers – in break-out groups!</a:t>
            </a:r>
            <a:br>
              <a:rPr lang="en-US" dirty="0" smtClean="0"/>
            </a:br>
            <a:r>
              <a:rPr lang="en-US" dirty="0"/>
              <a:t/>
            </a:r>
            <a:br>
              <a:rPr lang="en-US" dirty="0"/>
            </a:br>
            <a:r>
              <a:rPr lang="en-US" dirty="0" smtClean="0"/>
              <a:t/>
            </a:r>
            <a:br>
              <a:rPr lang="en-US" dirty="0" smtClean="0"/>
            </a:br>
            <a:r>
              <a:rPr lang="en-US" dirty="0" smtClean="0"/>
              <a:t>THANK YOU!</a:t>
            </a:r>
            <a:br>
              <a:rPr lang="en-US" dirty="0" smtClean="0"/>
            </a:br>
            <a:r>
              <a:rPr lang="en-US" dirty="0"/>
              <a:t/>
            </a:r>
            <a:br>
              <a:rPr lang="en-US" dirty="0"/>
            </a:br>
            <a:r>
              <a:rPr lang="en-US" dirty="0" smtClean="0"/>
              <a:t/>
            </a:r>
            <a:br>
              <a:rPr lang="en-US" dirty="0" smtClean="0"/>
            </a:br>
            <a:r>
              <a:rPr lang="en-US" dirty="0" smtClean="0"/>
              <a:t>mmanke@iom.int</a:t>
            </a:r>
            <a:endParaRPr lang="en-US" dirty="0"/>
          </a:p>
        </p:txBody>
      </p:sp>
    </p:spTree>
    <p:extLst>
      <p:ext uri="{BB962C8B-B14F-4D97-AF65-F5344CB8AC3E}">
        <p14:creationId xmlns:p14="http://schemas.microsoft.com/office/powerpoint/2010/main" val="3866150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to include </a:t>
            </a:r>
            <a:r>
              <a:rPr lang="en-US" dirty="0" err="1" smtClean="0"/>
              <a:t>labour</a:t>
            </a:r>
            <a:r>
              <a:rPr lang="en-US" dirty="0" smtClean="0"/>
              <a:t> migration into post-2015 agenda?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52120294"/>
              </p:ext>
            </p:extLst>
          </p:nvPr>
        </p:nvGraphicFramePr>
        <p:xfrm>
          <a:off x="179512" y="1600200"/>
          <a:ext cx="8280920"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0246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Illustrative </a:t>
            </a:r>
            <a:r>
              <a:rPr lang="en-US" b="1" dirty="0" smtClean="0"/>
              <a:t>goals</a:t>
            </a:r>
            <a:r>
              <a:rPr lang="en-US" dirty="0" smtClean="0"/>
              <a:t> for post-2015</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55759561"/>
              </p:ext>
            </p:extLst>
          </p:nvPr>
        </p:nvGraphicFramePr>
        <p:xfrm>
          <a:off x="323528" y="1412776"/>
          <a:ext cx="8820472"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 name="TextBox 49"/>
          <p:cNvSpPr txBox="1"/>
          <p:nvPr/>
        </p:nvSpPr>
        <p:spPr>
          <a:xfrm>
            <a:off x="1475656" y="5229200"/>
            <a:ext cx="6408712" cy="923330"/>
          </a:xfrm>
          <a:prstGeom prst="rect">
            <a:avLst/>
          </a:prstGeom>
          <a:solidFill>
            <a:schemeClr val="accent1"/>
          </a:solidFill>
        </p:spPr>
        <p:txBody>
          <a:bodyPr wrap="square" rtlCol="0">
            <a:spAutoFit/>
          </a:bodyPr>
          <a:lstStyle/>
          <a:p>
            <a:pPr lvl="0"/>
            <a:r>
              <a:rPr lang="en-US" dirty="0" smtClean="0">
                <a:solidFill>
                  <a:schemeClr val="bg1"/>
                </a:solidFill>
              </a:rPr>
              <a:t>       </a:t>
            </a:r>
            <a:r>
              <a:rPr lang="en-US" b="1" dirty="0" smtClean="0">
                <a:solidFill>
                  <a:schemeClr val="bg1"/>
                </a:solidFill>
              </a:rPr>
              <a:t>CROSS-CUTTING</a:t>
            </a:r>
          </a:p>
          <a:p>
            <a:pPr marL="285750" lvl="0" indent="-285750">
              <a:buFont typeface="Arial" panose="020B0604020202020204" pitchFamily="34" charset="0"/>
              <a:buChar char="•"/>
            </a:pPr>
            <a:r>
              <a:rPr lang="en-US" dirty="0" smtClean="0">
                <a:solidFill>
                  <a:schemeClr val="bg1"/>
                </a:solidFill>
              </a:rPr>
              <a:t>Good </a:t>
            </a:r>
            <a:r>
              <a:rPr lang="en-US" dirty="0">
                <a:solidFill>
                  <a:schemeClr val="bg1"/>
                </a:solidFill>
              </a:rPr>
              <a:t>governance and effective </a:t>
            </a:r>
            <a:r>
              <a:rPr lang="en-US" dirty="0" smtClean="0">
                <a:solidFill>
                  <a:schemeClr val="bg1"/>
                </a:solidFill>
              </a:rPr>
              <a:t>institutions</a:t>
            </a:r>
          </a:p>
          <a:p>
            <a:pPr marL="285750" lvl="0" indent="-285750">
              <a:buFont typeface="Arial" panose="020B0604020202020204" pitchFamily="34" charset="0"/>
              <a:buChar char="•"/>
            </a:pPr>
            <a:r>
              <a:rPr lang="en-US" i="1" dirty="0" smtClean="0">
                <a:solidFill>
                  <a:schemeClr val="bg1"/>
                </a:solidFill>
              </a:rPr>
              <a:t>Partnership (not among 12 goals, BUT strongly promoted)</a:t>
            </a:r>
            <a:endParaRPr lang="en-US" i="1" dirty="0">
              <a:solidFill>
                <a:schemeClr val="bg1"/>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345" y="4893879"/>
            <a:ext cx="664621" cy="66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3481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include </a:t>
            </a:r>
            <a:r>
              <a:rPr lang="en-US" dirty="0" err="1" smtClean="0"/>
              <a:t>labour</a:t>
            </a:r>
            <a:r>
              <a:rPr lang="en-US" dirty="0" smtClean="0"/>
              <a:t> migration into post-2015 agenda?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40257209"/>
              </p:ext>
            </p:extLst>
          </p:nvPr>
        </p:nvGraphicFramePr>
        <p:xfrm>
          <a:off x="827584" y="1654052"/>
          <a:ext cx="7033592" cy="4799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875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9952" y="2348880"/>
            <a:ext cx="2736304" cy="2677656"/>
          </a:xfrm>
          <a:prstGeom prst="rect">
            <a:avLst/>
          </a:prstGeom>
          <a:solidFill>
            <a:schemeClr val="accent1">
              <a:lumMod val="40000"/>
              <a:lumOff val="60000"/>
            </a:schemeClr>
          </a:solidFill>
        </p:spPr>
        <p:txBody>
          <a:bodyPr wrap="square" rtlCol="0">
            <a:spAutoFit/>
          </a:bodyPr>
          <a:lstStyle/>
          <a:p>
            <a:pPr algn="ctr"/>
            <a:r>
              <a:rPr lang="en-US" sz="2800" b="1" dirty="0" smtClean="0"/>
              <a:t>Need to include </a:t>
            </a:r>
            <a:r>
              <a:rPr lang="en-US" sz="2800" b="1" dirty="0" err="1" smtClean="0"/>
              <a:t>labour</a:t>
            </a:r>
            <a:r>
              <a:rPr lang="en-US" sz="2800" b="1" dirty="0" smtClean="0"/>
              <a:t> migration at several levels and in several forms of post-2015 agenda</a:t>
            </a:r>
            <a:endParaRPr lang="en-US" sz="2800" b="1" dirty="0"/>
          </a:p>
        </p:txBody>
      </p:sp>
      <p:sp>
        <p:nvSpPr>
          <p:cNvPr id="7" name="Right Arrow 6"/>
          <p:cNvSpPr/>
          <p:nvPr/>
        </p:nvSpPr>
        <p:spPr>
          <a:xfrm>
            <a:off x="1115616" y="2708920"/>
            <a:ext cx="2232248" cy="1683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57200" y="274638"/>
            <a:ext cx="7620000" cy="1143000"/>
          </a:xfrm>
        </p:spPr>
        <p:txBody>
          <a:bodyPr>
            <a:normAutofit fontScale="90000"/>
          </a:bodyPr>
          <a:lstStyle/>
          <a:p>
            <a:r>
              <a:rPr lang="en-US" dirty="0" smtClean="0"/>
              <a:t>How to include </a:t>
            </a:r>
            <a:r>
              <a:rPr lang="en-US" dirty="0" err="1" smtClean="0"/>
              <a:t>labour</a:t>
            </a:r>
            <a:r>
              <a:rPr lang="en-US" dirty="0" smtClean="0"/>
              <a:t> migration into post-2015 agenda?</a:t>
            </a:r>
            <a:endParaRPr lang="en-US" dirty="0"/>
          </a:p>
        </p:txBody>
      </p:sp>
    </p:spTree>
    <p:extLst>
      <p:ext uri="{BB962C8B-B14F-4D97-AF65-F5344CB8AC3E}">
        <p14:creationId xmlns:p14="http://schemas.microsoft.com/office/powerpoint/2010/main" val="3032990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496944" cy="1143000"/>
          </a:xfrm>
        </p:spPr>
        <p:txBody>
          <a:bodyPr>
            <a:normAutofit fontScale="90000"/>
          </a:bodyPr>
          <a:lstStyle/>
          <a:p>
            <a:r>
              <a:rPr lang="en-US" b="1" dirty="0" smtClean="0"/>
              <a:t>Linking</a:t>
            </a:r>
            <a:r>
              <a:rPr lang="en-US" dirty="0" smtClean="0"/>
              <a:t> </a:t>
            </a:r>
            <a:r>
              <a:rPr lang="en-US" dirty="0" err="1" smtClean="0"/>
              <a:t>labour</a:t>
            </a:r>
            <a:r>
              <a:rPr lang="en-US" dirty="0" smtClean="0"/>
              <a:t> migration with sustainable development</a:t>
            </a:r>
            <a:endParaRPr lang="en-US" dirty="0"/>
          </a:p>
        </p:txBody>
      </p:sp>
      <p:sp>
        <p:nvSpPr>
          <p:cNvPr id="6" name="Text Placeholder 5"/>
          <p:cNvSpPr>
            <a:spLocks noGrp="1"/>
          </p:cNvSpPr>
          <p:nvPr>
            <p:ph type="body" idx="1"/>
          </p:nvPr>
        </p:nvSpPr>
        <p:spPr/>
        <p:txBody>
          <a:bodyPr/>
          <a:lstStyle/>
          <a:p>
            <a:pPr algn="ctr"/>
            <a:r>
              <a:rPr lang="en-US" dirty="0" smtClean="0"/>
              <a:t>MACRO – LEVEL</a:t>
            </a:r>
            <a:endParaRPr lang="en-US" dirty="0"/>
          </a:p>
        </p:txBody>
      </p:sp>
      <p:sp>
        <p:nvSpPr>
          <p:cNvPr id="7" name="Content Placeholder 6"/>
          <p:cNvSpPr>
            <a:spLocks noGrp="1"/>
          </p:cNvSpPr>
          <p:nvPr>
            <p:ph sz="half" idx="2"/>
          </p:nvPr>
        </p:nvSpPr>
        <p:spPr/>
        <p:txBody>
          <a:bodyPr/>
          <a:lstStyle/>
          <a:p>
            <a:pPr marL="114300" indent="0" algn="ctr">
              <a:buNone/>
            </a:pPr>
            <a:r>
              <a:rPr lang="en-US" dirty="0" smtClean="0">
                <a:solidFill>
                  <a:schemeClr val="bg2">
                    <a:lumMod val="50000"/>
                  </a:schemeClr>
                </a:solidFill>
              </a:rPr>
              <a:t>Employment and </a:t>
            </a:r>
            <a:r>
              <a:rPr lang="en-US" dirty="0" err="1" smtClean="0">
                <a:solidFill>
                  <a:schemeClr val="bg2">
                    <a:lumMod val="50000"/>
                  </a:schemeClr>
                </a:solidFill>
              </a:rPr>
              <a:t>labour</a:t>
            </a:r>
            <a:r>
              <a:rPr lang="en-US" dirty="0" smtClean="0">
                <a:solidFill>
                  <a:schemeClr val="bg2">
                    <a:lumMod val="50000"/>
                  </a:schemeClr>
                </a:solidFill>
              </a:rPr>
              <a:t> market participation</a:t>
            </a:r>
          </a:p>
          <a:p>
            <a:pPr>
              <a:buFont typeface="Arial" charset="0"/>
              <a:buChar char="•"/>
            </a:pPr>
            <a:r>
              <a:rPr lang="en-US" dirty="0" smtClean="0"/>
              <a:t>Via tracking </a:t>
            </a:r>
            <a:r>
              <a:rPr lang="en-US" dirty="0" err="1" smtClean="0"/>
              <a:t>labour</a:t>
            </a:r>
            <a:r>
              <a:rPr lang="en-US" dirty="0" smtClean="0"/>
              <a:t> market outcomes for migrants as compared to control groups</a:t>
            </a:r>
          </a:p>
          <a:p>
            <a:pPr lvl="1">
              <a:buFont typeface="Arial" charset="0"/>
              <a:buChar char="•"/>
            </a:pPr>
            <a:r>
              <a:rPr lang="en-US" dirty="0" smtClean="0"/>
              <a:t>Local population?</a:t>
            </a:r>
          </a:p>
          <a:p>
            <a:pPr lvl="1">
              <a:buFont typeface="Arial" charset="0"/>
              <a:buChar char="•"/>
            </a:pPr>
            <a:r>
              <a:rPr lang="en-US" dirty="0" smtClean="0"/>
              <a:t> Population back at home?</a:t>
            </a:r>
            <a:endParaRPr lang="en-US" dirty="0"/>
          </a:p>
        </p:txBody>
      </p:sp>
      <p:sp>
        <p:nvSpPr>
          <p:cNvPr id="8" name="Text Placeholder 7"/>
          <p:cNvSpPr>
            <a:spLocks noGrp="1"/>
          </p:cNvSpPr>
          <p:nvPr>
            <p:ph type="body" sz="quarter" idx="3"/>
          </p:nvPr>
        </p:nvSpPr>
        <p:spPr/>
        <p:txBody>
          <a:bodyPr/>
          <a:lstStyle/>
          <a:p>
            <a:pPr algn="ctr"/>
            <a:r>
              <a:rPr lang="en-US" dirty="0" smtClean="0"/>
              <a:t>MICRO-LEVEL</a:t>
            </a:r>
            <a:endParaRPr lang="en-US" dirty="0"/>
          </a:p>
        </p:txBody>
      </p:sp>
      <p:sp>
        <p:nvSpPr>
          <p:cNvPr id="9" name="Content Placeholder 8"/>
          <p:cNvSpPr>
            <a:spLocks noGrp="1"/>
          </p:cNvSpPr>
          <p:nvPr>
            <p:ph sz="quarter" idx="4"/>
          </p:nvPr>
        </p:nvSpPr>
        <p:spPr/>
        <p:txBody>
          <a:bodyPr/>
          <a:lstStyle/>
          <a:p>
            <a:pPr marL="114300" indent="0" algn="ctr">
              <a:buNone/>
            </a:pPr>
            <a:r>
              <a:rPr lang="en-US" dirty="0" smtClean="0">
                <a:solidFill>
                  <a:schemeClr val="bg2">
                    <a:lumMod val="50000"/>
                  </a:schemeClr>
                </a:solidFill>
              </a:rPr>
              <a:t>Migrant’s well-being</a:t>
            </a:r>
          </a:p>
          <a:p>
            <a:pPr marL="114300" indent="0">
              <a:buNone/>
            </a:pPr>
            <a:endParaRPr lang="en-US" dirty="0">
              <a:solidFill>
                <a:schemeClr val="bg2">
                  <a:lumMod val="50000"/>
                </a:schemeClr>
              </a:solidFill>
            </a:endParaRPr>
          </a:p>
          <a:p>
            <a:pPr>
              <a:buFont typeface="Arial" charset="0"/>
              <a:buChar char="•"/>
            </a:pPr>
            <a:r>
              <a:rPr lang="en-US" dirty="0" smtClean="0"/>
              <a:t>Objective vs. subjective assessment?</a:t>
            </a:r>
          </a:p>
          <a:p>
            <a:pPr>
              <a:buFont typeface="Arial" charset="0"/>
              <a:buChar char="•"/>
            </a:pPr>
            <a:r>
              <a:rPr lang="en-US" dirty="0"/>
              <a:t>Situation before and after migration?</a:t>
            </a:r>
          </a:p>
          <a:p>
            <a:pPr>
              <a:buFont typeface="Arial" charset="0"/>
              <a:buChar char="•"/>
            </a:pPr>
            <a:r>
              <a:rPr lang="en-US" dirty="0" smtClean="0"/>
              <a:t>“Opportunity” cost?</a:t>
            </a:r>
            <a:endParaRPr lang="en-US" dirty="0"/>
          </a:p>
        </p:txBody>
      </p:sp>
    </p:spTree>
    <p:extLst>
      <p:ext uri="{BB962C8B-B14F-4D97-AF65-F5344CB8AC3E}">
        <p14:creationId xmlns:p14="http://schemas.microsoft.com/office/powerpoint/2010/main" val="2407305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Targets</a:t>
            </a:r>
            <a:r>
              <a:rPr lang="en-US" dirty="0" smtClean="0"/>
              <a:t> in the making</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380085258"/>
              </p:ext>
            </p:extLst>
          </p:nvPr>
        </p:nvGraphicFramePr>
        <p:xfrm>
          <a:off x="251520" y="1340768"/>
          <a:ext cx="8136904" cy="549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306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b="1" dirty="0" smtClean="0"/>
              <a:t>notions</a:t>
            </a:r>
            <a:r>
              <a:rPr lang="en-US" dirty="0" smtClean="0"/>
              <a:t> – how to measure and monitor?</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85031806"/>
              </p:ext>
            </p:extLst>
          </p:nvPr>
        </p:nvGraphicFramePr>
        <p:xfrm>
          <a:off x="251520" y="476672"/>
          <a:ext cx="799288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8762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594</TotalTime>
  <Words>1900</Words>
  <Application>Microsoft Office PowerPoint</Application>
  <PresentationFormat>On-screen Show (4:3)</PresentationFormat>
  <Paragraphs>190</Paragraphs>
  <Slides>20</Slides>
  <Notes>3</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Adjacency</vt:lpstr>
      <vt:lpstr>Office Theme</vt:lpstr>
      <vt:lpstr>1_Office Theme</vt:lpstr>
      <vt:lpstr>Labour migration:  impact on employment and  migrant carrier well-being </vt:lpstr>
      <vt:lpstr>Any place of labour migration in current MDG framework?</vt:lpstr>
      <vt:lpstr>Why to include labour migration into post-2015 agenda?</vt:lpstr>
      <vt:lpstr>Illustrative goals for post-2015</vt:lpstr>
      <vt:lpstr>How to include labour migration into post-2015 agenda?</vt:lpstr>
      <vt:lpstr>How to include labour migration into post-2015 agenda?</vt:lpstr>
      <vt:lpstr>Linking labour migration with sustainable development</vt:lpstr>
      <vt:lpstr>Targets in the making</vt:lpstr>
      <vt:lpstr>New notions – how to measure and monitor?</vt:lpstr>
      <vt:lpstr>From targets to indicators</vt:lpstr>
      <vt:lpstr>From targets to indicators – “qualitative”?</vt:lpstr>
      <vt:lpstr>From targets to indicators – “qualitative” (2)?</vt:lpstr>
      <vt:lpstr>Possible sources: “traditional”</vt:lpstr>
      <vt:lpstr>How to include labour migration into post-2015 agenda?</vt:lpstr>
      <vt:lpstr>How to include labour migration into post-2015 agenda (2)?</vt:lpstr>
      <vt:lpstr>Possible sources: “new”</vt:lpstr>
      <vt:lpstr>GALLUP WORLD POLL: A unique source of data on international migration </vt:lpstr>
      <vt:lpstr>PowerPoint Presentation</vt:lpstr>
      <vt:lpstr>How to include labour migration into post-2015 agenda (3)?</vt:lpstr>
      <vt:lpstr>Answers – in break-out groups!   THANK YOU!   mmanke@iom.int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migration and its impact on employment and migrant carrier well-being </dc:title>
  <dc:creator>MANKE Marina</dc:creator>
  <cp:lastModifiedBy>MANKE Marina</cp:lastModifiedBy>
  <cp:revision>38</cp:revision>
  <dcterms:created xsi:type="dcterms:W3CDTF">2013-10-30T05:59:39Z</dcterms:created>
  <dcterms:modified xsi:type="dcterms:W3CDTF">2013-10-31T16:08:43Z</dcterms:modified>
</cp:coreProperties>
</file>