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2" r:id="rId2"/>
    <p:sldId id="345" r:id="rId3"/>
    <p:sldId id="348" r:id="rId4"/>
    <p:sldId id="350" r:id="rId5"/>
    <p:sldId id="349" r:id="rId6"/>
    <p:sldId id="346" r:id="rId7"/>
    <p:sldId id="351" r:id="rId8"/>
    <p:sldId id="352" r:id="rId9"/>
    <p:sldId id="353" r:id="rId10"/>
    <p:sldId id="354" r:id="rId11"/>
    <p:sldId id="355" r:id="rId12"/>
    <p:sldId id="357" r:id="rId13"/>
    <p:sldId id="358" r:id="rId14"/>
    <p:sldId id="35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n.slay" initials="bh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96448" autoAdjust="0"/>
  </p:normalViewPr>
  <p:slideViewPr>
    <p:cSldViewPr>
      <p:cViewPr>
        <p:scale>
          <a:sx n="70" d="100"/>
          <a:sy n="70" d="100"/>
        </p:scale>
        <p:origin x="-114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308E-2"/>
          <c:y val="3.0866359269839369E-2"/>
          <c:w val="0.98302469135802473"/>
          <c:h val="0.857168297663944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W/ remittances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6296296296296294E-3"/>
                  <c:y val="-5.05050505050505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3148148148148147E-3"/>
                  <c:y val="-7.5757575757575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6296296296296294E-3"/>
                  <c:y val="-7.5757575757575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</c:strCache>
            </c:strRef>
          </c:cat>
          <c:val>
            <c:numRef>
              <c:f>Sheet1!$B$2:$D$2</c:f>
              <c:numCache>
                <c:formatCode>0.0%</c:formatCode>
                <c:ptCount val="3"/>
                <c:pt idx="0">
                  <c:v>0.33700000000000002</c:v>
                </c:pt>
                <c:pt idx="1">
                  <c:v>0.36799999999999999</c:v>
                </c:pt>
                <c:pt idx="2">
                  <c:v>0.38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W/out remittances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777777777777776E-2"/>
                  <c:y val="-5.05050505050505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3.4722222222222224E-2"/>
                  <c:y val="-5.050505050505050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2.7777777777777776E-2"/>
                  <c:y val="-7.5757575757575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%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</c:strCache>
            </c:strRef>
          </c:cat>
          <c:val>
            <c:numRef>
              <c:f>Sheet1!$B$3:$D$3</c:f>
              <c:numCache>
                <c:formatCode>0.0%</c:formatCode>
                <c:ptCount val="3"/>
                <c:pt idx="0">
                  <c:v>0.4</c:v>
                </c:pt>
                <c:pt idx="1">
                  <c:v>0.434</c:v>
                </c:pt>
                <c:pt idx="2">
                  <c:v>0.44600000000000001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1903232"/>
        <c:axId val="61904768"/>
        <c:axId val="0"/>
      </c:bar3DChart>
      <c:catAx>
        <c:axId val="61903232"/>
        <c:scaling>
          <c:orientation val="minMax"/>
        </c:scaling>
        <c:delete val="0"/>
        <c:axPos val="b"/>
        <c:majorTickMark val="out"/>
        <c:minorTickMark val="none"/>
        <c:tickLblPos val="nextTo"/>
        <c:crossAx val="61904768"/>
        <c:crosses val="autoZero"/>
        <c:auto val="1"/>
        <c:lblAlgn val="ctr"/>
        <c:lblOffset val="100"/>
        <c:noMultiLvlLbl val="0"/>
      </c:catAx>
      <c:valAx>
        <c:axId val="61904768"/>
        <c:scaling>
          <c:orientation val="minMax"/>
          <c:min val="0.30000000000000004"/>
        </c:scaling>
        <c:delete val="1"/>
        <c:axPos val="l"/>
        <c:numFmt formatCode="0.0%" sourceLinked="1"/>
        <c:majorTickMark val="out"/>
        <c:minorTickMark val="none"/>
        <c:tickLblPos val="nextTo"/>
        <c:crossAx val="619032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1.2130015203394079E-3"/>
          <c:w val="0.98703649023038786"/>
          <c:h val="9.0448381452318455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l">
              <a:defRPr/>
            </a:pPr>
            <a:r>
              <a:rPr lang="en-US" sz="2000" i="1" dirty="0" smtClean="0"/>
              <a:t>Remittances/GDP</a:t>
            </a:r>
            <a:endParaRPr lang="en-US" sz="2000" i="1" dirty="0"/>
          </a:p>
        </c:rich>
      </c:tx>
      <c:layout>
        <c:manualLayout>
          <c:xMode val="edge"/>
          <c:yMode val="edge"/>
          <c:x val="1.0527850685330995E-4"/>
          <c:y val="1.7277954824469325E-3"/>
        </c:manualLayout>
      </c:layout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9006027024399727E-2"/>
          <c:y val="4.4861391929187228E-2"/>
          <c:w val="0.97130626032857004"/>
          <c:h val="0.8431732650045967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Remittance inflows/GDP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layout>
                <c:manualLayout>
                  <c:x val="2.032520325203252E-2"/>
                  <c:y val="-5.131288252339786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4390243902439025E-2"/>
                  <c:y val="-2.5656441261698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6585365853658534E-2"/>
                  <c:y val="-2.565644126169893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Sheet1!$B$1:$D$1</c:f>
              <c:strCache>
                <c:ptCount val="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</c:strCache>
            </c:strRef>
          </c:cat>
          <c:val>
            <c:numRef>
              <c:f>Sheet1!$B$2:$D$2</c:f>
              <c:numCache>
                <c:formatCode>0%</c:formatCode>
                <c:ptCount val="3"/>
                <c:pt idx="0">
                  <c:v>0.27</c:v>
                </c:pt>
                <c:pt idx="1">
                  <c:v>0.28999999999999998</c:v>
                </c:pt>
                <c:pt idx="2">
                  <c:v>0.31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7457024"/>
        <c:axId val="67459328"/>
        <c:axId val="0"/>
      </c:bar3DChart>
      <c:catAx>
        <c:axId val="67457024"/>
        <c:scaling>
          <c:orientation val="minMax"/>
        </c:scaling>
        <c:delete val="0"/>
        <c:axPos val="b"/>
        <c:majorTickMark val="out"/>
        <c:minorTickMark val="none"/>
        <c:tickLblPos val="nextTo"/>
        <c:crossAx val="67459328"/>
        <c:crosses val="autoZero"/>
        <c:auto val="1"/>
        <c:lblAlgn val="ctr"/>
        <c:lblOffset val="100"/>
        <c:noMultiLvlLbl val="0"/>
      </c:catAx>
      <c:valAx>
        <c:axId val="67459328"/>
        <c:scaling>
          <c:orientation val="minMax"/>
        </c:scaling>
        <c:delete val="1"/>
        <c:axPos val="l"/>
        <c:numFmt formatCode="0%" sourceLinked="1"/>
        <c:majorTickMark val="out"/>
        <c:minorTickMark val="none"/>
        <c:tickLblPos val="nextTo"/>
        <c:crossAx val="674570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1639213201798048E-2"/>
          <c:y val="3.0866359269839376E-2"/>
          <c:w val="0.98836078679820139"/>
          <c:h val="0.8489380050168329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xx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0240963855421725E-3"/>
                  <c:y val="-1.282051282051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6.0240963855421725E-3"/>
                  <c:y val="-1.0256410256410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0240963855421725E-3"/>
                  <c:y val="-2.564102564102565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6.0240963855421725E-3"/>
                  <c:y val="-1.025641025641026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6.0240963855421725E-3"/>
                  <c:y val="-1.2820512820512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Tajikistan</c:v>
                </c:pt>
                <c:pt idx="1">
                  <c:v>Armenia</c:v>
                </c:pt>
                <c:pt idx="2">
                  <c:v>Kyrgyzstan</c:v>
                </c:pt>
                <c:pt idx="3">
                  <c:v>Georgia</c:v>
                </c:pt>
                <c:pt idx="4">
                  <c:v>Kosovo*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8.4</c:v>
                </c:pt>
                <c:pt idx="1">
                  <c:v>3.8</c:v>
                </c:pt>
                <c:pt idx="2">
                  <c:v>3</c:v>
                </c:pt>
                <c:pt idx="3">
                  <c:v>2.2000000000000002</c:v>
                </c:pt>
                <c:pt idx="4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9506944"/>
        <c:axId val="69508480"/>
        <c:axId val="0"/>
      </c:bar3DChart>
      <c:catAx>
        <c:axId val="69506944"/>
        <c:scaling>
          <c:orientation val="minMax"/>
        </c:scaling>
        <c:delete val="0"/>
        <c:axPos val="b"/>
        <c:majorTickMark val="out"/>
        <c:minorTickMark val="none"/>
        <c:tickLblPos val="nextTo"/>
        <c:crossAx val="69508480"/>
        <c:crosses val="autoZero"/>
        <c:auto val="1"/>
        <c:lblAlgn val="ctr"/>
        <c:lblOffset val="100"/>
        <c:noMultiLvlLbl val="0"/>
      </c:catAx>
      <c:valAx>
        <c:axId val="6950848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one"/>
        <c:crossAx val="695069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308E-2"/>
          <c:y val="3.0866359269839369E-2"/>
          <c:w val="0.97341377466705548"/>
          <c:h val="0.857168297663944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Merchandise exports*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1.6666666666666673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8.3333333333333332E-3"/>
                  <c:y val="-7.692307692307692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66666666666666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1111111111111009E-2"/>
                  <c:y val="-2.56410256410256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&quot;$&quot;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Sheet1!$B$2:$E$2</c:f>
              <c:numCache>
                <c:formatCode>0.0</c:formatCode>
                <c:ptCount val="4"/>
                <c:pt idx="0">
                  <c:v>0.98799999999999999</c:v>
                </c:pt>
                <c:pt idx="1">
                  <c:v>1.169</c:v>
                </c:pt>
                <c:pt idx="2">
                  <c:v>1.2</c:v>
                </c:pt>
                <c:pt idx="3">
                  <c:v>1.2689999999999999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Remittance inflows</c:v>
                </c:pt>
              </c:strCache>
            </c:strRef>
          </c:tx>
          <c:invertIfNegative val="0"/>
          <c:dLbls>
            <c:numFmt formatCode="&quot;$&quot;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Sheet1!$B$3:$E$3</c:f>
              <c:numCache>
                <c:formatCode>0.0</c:formatCode>
                <c:ptCount val="4"/>
                <c:pt idx="0">
                  <c:v>1.748</c:v>
                </c:pt>
                <c:pt idx="1">
                  <c:v>2.306</c:v>
                </c:pt>
                <c:pt idx="2">
                  <c:v>3.06</c:v>
                </c:pt>
                <c:pt idx="3">
                  <c:v>3.74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3293184"/>
        <c:axId val="73496064"/>
        <c:axId val="0"/>
      </c:bar3DChart>
      <c:catAx>
        <c:axId val="73293184"/>
        <c:scaling>
          <c:orientation val="minMax"/>
        </c:scaling>
        <c:delete val="0"/>
        <c:axPos val="b"/>
        <c:majorTickMark val="out"/>
        <c:minorTickMark val="none"/>
        <c:tickLblPos val="nextTo"/>
        <c:crossAx val="73496064"/>
        <c:crosses val="autoZero"/>
        <c:auto val="1"/>
        <c:lblAlgn val="ctr"/>
        <c:lblOffset val="100"/>
        <c:noMultiLvlLbl val="0"/>
      </c:catAx>
      <c:valAx>
        <c:axId val="73496064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73293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1.0222619899785242E-2"/>
          <c:y val="1.4033515041389057E-2"/>
          <c:w val="0.58068647100930559"/>
          <c:h val="0.17004502321825157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308E-2"/>
          <c:y val="3.0866359269839369E-2"/>
          <c:w val="0.97393858753766882"/>
          <c:h val="0.9382672814603212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Merchandise trade balance*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4.9019607843137254E-3"/>
                  <c:y val="-4.49733366662500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4.4973544973544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&quot;$&quot;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Sheet1!$B$2:$E$2</c:f>
              <c:numCache>
                <c:formatCode>"$"#,##0.000</c:formatCode>
                <c:ptCount val="4"/>
                <c:pt idx="0">
                  <c:v>-1.581</c:v>
                </c:pt>
                <c:pt idx="1">
                  <c:v>-0.29199999999999998</c:v>
                </c:pt>
                <c:pt idx="2">
                  <c:v>-0.28999999999999998</c:v>
                </c:pt>
                <c:pt idx="3">
                  <c:v>-0.58099999999999996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With remittance inflows</c:v>
                </c:pt>
              </c:strCache>
            </c:strRef>
          </c:tx>
          <c:invertIfNegative val="0"/>
          <c:dLbls>
            <c:numFmt formatCode="&quot;$&quot;#,##0.0" sourceLinked="0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Sheet1!$B$1:$E$1</c:f>
              <c:strCache>
                <c:ptCount val="4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</c:strCache>
            </c:strRef>
          </c:cat>
          <c:val>
            <c:numRef>
              <c:f>Sheet1!$B$3:$E$3</c:f>
              <c:numCache>
                <c:formatCode>"$"#,##0.000</c:formatCode>
                <c:ptCount val="4"/>
                <c:pt idx="0">
                  <c:v>0.16700000000000001</c:v>
                </c:pt>
                <c:pt idx="1">
                  <c:v>2.0139999999999998</c:v>
                </c:pt>
                <c:pt idx="2">
                  <c:v>2.77</c:v>
                </c:pt>
                <c:pt idx="3">
                  <c:v>3.1579999999999999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1875712"/>
        <c:axId val="81877248"/>
        <c:axId val="0"/>
      </c:bar3DChart>
      <c:catAx>
        <c:axId val="81875712"/>
        <c:scaling>
          <c:orientation val="minMax"/>
        </c:scaling>
        <c:delete val="0"/>
        <c:axPos val="b"/>
        <c:majorTickMark val="out"/>
        <c:minorTickMark val="none"/>
        <c:tickLblPos val="nextTo"/>
        <c:crossAx val="81877248"/>
        <c:crosses val="autoZero"/>
        <c:auto val="1"/>
        <c:lblAlgn val="ctr"/>
        <c:lblOffset val="100"/>
        <c:noMultiLvlLbl val="0"/>
      </c:catAx>
      <c:valAx>
        <c:axId val="81877248"/>
        <c:scaling>
          <c:orientation val="minMax"/>
        </c:scaling>
        <c:delete val="1"/>
        <c:axPos val="l"/>
        <c:numFmt formatCode="&quot;$&quot;#,##0.000" sourceLinked="1"/>
        <c:majorTickMark val="out"/>
        <c:minorTickMark val="none"/>
        <c:tickLblPos val="nextTo"/>
        <c:crossAx val="8187571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"/>
          <c:y val="1.7678623505395185E-2"/>
          <c:w val="0.6467222222222222"/>
          <c:h val="0.1431659958333729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0.01202</cdr:x>
      <cdr:y>0.13636</cdr:y>
    </cdr:from>
    <cdr:to>
      <cdr:x>0.4773</cdr:x>
      <cdr:y>0.22727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5970" y="685800"/>
          <a:ext cx="2552694" cy="4572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000" b="1" i="1" dirty="0" smtClean="0"/>
            <a:t>Income poverty rates</a:t>
          </a:r>
          <a:endParaRPr lang="en-GB" sz="2000" b="1" i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</cdr:x>
      <cdr:y>0.09088</cdr:y>
    </cdr:from>
    <cdr:to>
      <cdr:x>0.71111</cdr:x>
      <cdr:y>0.27265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0" y="457200"/>
          <a:ext cx="2438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600" i="1" dirty="0" smtClean="0"/>
            <a:t>4 of the world’s 8 largest recipient countries are in the post-Soviet region</a:t>
          </a:r>
          <a:endParaRPr lang="en-GB" sz="1600" i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0.47727</cdr:x>
      <cdr:y>0.15385</cdr:y>
    </cdr:from>
    <cdr:to>
      <cdr:x>0.94737</cdr:x>
      <cdr:y>0.31872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00400" y="762000"/>
          <a:ext cx="3152284" cy="816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2000" b="1" i="1" dirty="0" smtClean="0"/>
            <a:t>Ratio of remittance inflows to ODA receipts (2011)</a:t>
          </a:r>
          <a:endParaRPr lang="en-GB" sz="2000" b="1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D152CA-E552-41FA-9AA3-52E2C75F6D01}" type="datetimeFigureOut">
              <a:rPr lang="en-GB" smtClean="0"/>
              <a:pPr/>
              <a:t>27/10/2013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B85826-D559-476B-A817-B415008AAFD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8888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0093-B8B8-40B7-B6F5-5F19379B1EA2}" type="datetimeFigureOut">
              <a:rPr lang="en-GB" smtClean="0"/>
              <a:pPr/>
              <a:t>27/10/2013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4E2-97C2-4287-8F61-90F91CBCF5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0093-B8B8-40B7-B6F5-5F19379B1EA2}" type="datetimeFigureOut">
              <a:rPr lang="en-GB" smtClean="0"/>
              <a:pPr/>
              <a:t>27/10/2013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4E2-97C2-4287-8F61-90F91CBCF5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0093-B8B8-40B7-B6F5-5F19379B1EA2}" type="datetimeFigureOut">
              <a:rPr lang="en-GB" smtClean="0"/>
              <a:pPr/>
              <a:t>27/10/2013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4E2-97C2-4287-8F61-90F91CBCF5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0093-B8B8-40B7-B6F5-5F19379B1EA2}" type="datetimeFigureOut">
              <a:rPr lang="en-GB" smtClean="0"/>
              <a:pPr/>
              <a:t>27/10/2013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4E2-97C2-4287-8F61-90F91CBCF5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0093-B8B8-40B7-B6F5-5F19379B1EA2}" type="datetimeFigureOut">
              <a:rPr lang="en-GB" smtClean="0"/>
              <a:pPr/>
              <a:t>27/10/2013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4E2-97C2-4287-8F61-90F91CBCF5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0093-B8B8-40B7-B6F5-5F19379B1EA2}" type="datetimeFigureOut">
              <a:rPr lang="en-GB" smtClean="0"/>
              <a:pPr/>
              <a:t>27/10/2013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4E2-97C2-4287-8F61-90F91CBCF5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0093-B8B8-40B7-B6F5-5F19379B1EA2}" type="datetimeFigureOut">
              <a:rPr lang="en-GB" smtClean="0"/>
              <a:pPr/>
              <a:t>27/10/2013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4E2-97C2-4287-8F61-90F91CBCF5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0093-B8B8-40B7-B6F5-5F19379B1EA2}" type="datetimeFigureOut">
              <a:rPr lang="en-GB" smtClean="0"/>
              <a:pPr/>
              <a:t>27/10/2013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4E2-97C2-4287-8F61-90F91CBCF5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0093-B8B8-40B7-B6F5-5F19379B1EA2}" type="datetimeFigureOut">
              <a:rPr lang="en-GB" smtClean="0"/>
              <a:pPr/>
              <a:t>27/10/2013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4E2-97C2-4287-8F61-90F91CBCF5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0093-B8B8-40B7-B6F5-5F19379B1EA2}" type="datetimeFigureOut">
              <a:rPr lang="en-GB" smtClean="0"/>
              <a:pPr/>
              <a:t>27/10/2013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4E2-97C2-4287-8F61-90F91CBCF5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8E0093-B8B8-40B7-B6F5-5F19379B1EA2}" type="datetimeFigureOut">
              <a:rPr lang="en-GB" smtClean="0"/>
              <a:pPr/>
              <a:t>27/10/2013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04E2-97C2-4287-8F61-90F91CBCF5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8E0093-B8B8-40B7-B6F5-5F19379B1EA2}" type="datetimeFigureOut">
              <a:rPr lang="en-GB" smtClean="0"/>
              <a:pPr/>
              <a:t>27/10/2013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404E2-97C2-4287-8F61-90F91CBCF552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dgmonitor.org/goal4.cfm" TargetMode="External"/><Relationship Id="rId13" Type="http://schemas.openxmlformats.org/officeDocument/2006/relationships/image" Target="../media/image6.gif"/><Relationship Id="rId18" Type="http://schemas.openxmlformats.org/officeDocument/2006/relationships/image" Target="../media/image9.png"/><Relationship Id="rId3" Type="http://schemas.openxmlformats.org/officeDocument/2006/relationships/image" Target="../media/image1.gif"/><Relationship Id="rId7" Type="http://schemas.openxmlformats.org/officeDocument/2006/relationships/image" Target="../media/image3.gif"/><Relationship Id="rId12" Type="http://schemas.openxmlformats.org/officeDocument/2006/relationships/hyperlink" Target="http://www.mdgmonitor.org/goal6.cfm" TargetMode="External"/><Relationship Id="rId17" Type="http://schemas.openxmlformats.org/officeDocument/2006/relationships/image" Target="../media/image8.gif"/><Relationship Id="rId2" Type="http://schemas.openxmlformats.org/officeDocument/2006/relationships/hyperlink" Target="http://www.mdgmonitor.org/goal1.cfm" TargetMode="External"/><Relationship Id="rId16" Type="http://schemas.openxmlformats.org/officeDocument/2006/relationships/hyperlink" Target="http://www.mdgmonitor.org/goal8.cf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dgmonitor.org/goal3.cfm" TargetMode="External"/><Relationship Id="rId11" Type="http://schemas.openxmlformats.org/officeDocument/2006/relationships/image" Target="../media/image5.gif"/><Relationship Id="rId5" Type="http://schemas.openxmlformats.org/officeDocument/2006/relationships/image" Target="../media/image2.gif"/><Relationship Id="rId15" Type="http://schemas.openxmlformats.org/officeDocument/2006/relationships/image" Target="../media/image7.gif"/><Relationship Id="rId10" Type="http://schemas.openxmlformats.org/officeDocument/2006/relationships/hyperlink" Target="http://www.mdgmonitor.org/goal5.cfm" TargetMode="External"/><Relationship Id="rId4" Type="http://schemas.openxmlformats.org/officeDocument/2006/relationships/hyperlink" Target="http://www.mdgmonitor.org/goal2.cfm" TargetMode="External"/><Relationship Id="rId9" Type="http://schemas.openxmlformats.org/officeDocument/2006/relationships/image" Target="../media/image4.gif"/><Relationship Id="rId14" Type="http://schemas.openxmlformats.org/officeDocument/2006/relationships/hyperlink" Target="http://www.mdgmonitor.org/goal7.cf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mdgmonitor.org/goal4.cfm" TargetMode="External"/><Relationship Id="rId13" Type="http://schemas.openxmlformats.org/officeDocument/2006/relationships/image" Target="../media/image6.gif"/><Relationship Id="rId18" Type="http://schemas.openxmlformats.org/officeDocument/2006/relationships/image" Target="../media/image9.png"/><Relationship Id="rId3" Type="http://schemas.openxmlformats.org/officeDocument/2006/relationships/image" Target="../media/image1.gif"/><Relationship Id="rId7" Type="http://schemas.openxmlformats.org/officeDocument/2006/relationships/image" Target="../media/image3.gif"/><Relationship Id="rId12" Type="http://schemas.openxmlformats.org/officeDocument/2006/relationships/hyperlink" Target="http://www.mdgmonitor.org/goal6.cfm" TargetMode="External"/><Relationship Id="rId17" Type="http://schemas.openxmlformats.org/officeDocument/2006/relationships/image" Target="../media/image8.gif"/><Relationship Id="rId2" Type="http://schemas.openxmlformats.org/officeDocument/2006/relationships/hyperlink" Target="http://www.mdgmonitor.org/goal1.cfm" TargetMode="External"/><Relationship Id="rId16" Type="http://schemas.openxmlformats.org/officeDocument/2006/relationships/hyperlink" Target="http://www.mdgmonitor.org/goal8.cf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mdgmonitor.org/goal3.cfm" TargetMode="External"/><Relationship Id="rId11" Type="http://schemas.openxmlformats.org/officeDocument/2006/relationships/image" Target="../media/image5.gif"/><Relationship Id="rId5" Type="http://schemas.openxmlformats.org/officeDocument/2006/relationships/image" Target="../media/image2.gif"/><Relationship Id="rId15" Type="http://schemas.openxmlformats.org/officeDocument/2006/relationships/image" Target="../media/image7.gif"/><Relationship Id="rId10" Type="http://schemas.openxmlformats.org/officeDocument/2006/relationships/hyperlink" Target="http://www.mdgmonitor.org/goal5.cfm" TargetMode="External"/><Relationship Id="rId4" Type="http://schemas.openxmlformats.org/officeDocument/2006/relationships/hyperlink" Target="http://www.mdgmonitor.org/goal2.cfm" TargetMode="External"/><Relationship Id="rId9" Type="http://schemas.openxmlformats.org/officeDocument/2006/relationships/image" Target="../media/image4.gif"/><Relationship Id="rId14" Type="http://schemas.openxmlformats.org/officeDocument/2006/relationships/hyperlink" Target="http://www.mdgmonitor.org/goal7.cf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381000"/>
          </a:xfrm>
        </p:spPr>
        <p:txBody>
          <a:bodyPr>
            <a:noAutofit/>
          </a:bodyPr>
          <a:lstStyle/>
          <a:p>
            <a:r>
              <a:rPr lang="en-GB" sz="3600" b="1" i="1" noProof="0" dirty="0" smtClean="0"/>
              <a:t>Migration, remittances, and development </a:t>
            </a:r>
            <a:br>
              <a:rPr lang="en-GB" sz="3600" b="1" i="1" noProof="0" dirty="0" smtClean="0"/>
            </a:br>
            <a:r>
              <a:rPr lang="en-GB" sz="3600" b="1" i="1" noProof="0" dirty="0" smtClean="0"/>
              <a:t>indicators: The economic pillar</a:t>
            </a:r>
            <a:endParaRPr lang="en-GB" sz="3600" b="1" i="1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4572000"/>
            <a:ext cx="7157243" cy="2057400"/>
          </a:xfrm>
        </p:spPr>
        <p:txBody>
          <a:bodyPr>
            <a:normAutofit lnSpcReduction="10000"/>
          </a:bodyPr>
          <a:lstStyle/>
          <a:p>
            <a:pPr marL="514350" indent="-514350" algn="ctr">
              <a:buNone/>
            </a:pPr>
            <a:r>
              <a:rPr lang="en-GB" sz="2400" b="1" noProof="0" dirty="0" smtClean="0"/>
              <a:t>Ben Slay</a:t>
            </a:r>
          </a:p>
          <a:p>
            <a:pPr marL="514350" indent="-514350" algn="ctr">
              <a:buNone/>
            </a:pPr>
            <a:r>
              <a:rPr lang="en-GB" sz="2400" noProof="0" dirty="0" smtClean="0"/>
              <a:t>	 Team leader, regional poverty reduction practice</a:t>
            </a:r>
          </a:p>
          <a:p>
            <a:pPr marL="514350" indent="-514350" algn="ctr">
              <a:buNone/>
            </a:pPr>
            <a:r>
              <a:rPr lang="en-GB" sz="2400" noProof="0" dirty="0" smtClean="0"/>
              <a:t>UNDP—Europe and Central Asia</a:t>
            </a:r>
          </a:p>
          <a:p>
            <a:pPr marL="514350" indent="-514350" algn="ctr">
              <a:buNone/>
            </a:pPr>
            <a:endParaRPr lang="en-GB" sz="2000" noProof="0" dirty="0" smtClean="0"/>
          </a:p>
          <a:p>
            <a:pPr marL="514350" indent="-514350" algn="ctr">
              <a:buNone/>
            </a:pPr>
            <a:r>
              <a:rPr lang="en-GB" sz="2000" i="1" noProof="0" dirty="0" smtClean="0"/>
              <a:t>Almaty, 1 November 2013</a:t>
            </a:r>
            <a:endParaRPr lang="en-GB" sz="2000" i="1" noProof="0" dirty="0"/>
          </a:p>
        </p:txBody>
      </p:sp>
      <p:pic>
        <p:nvPicPr>
          <p:cNvPr id="4" name="Picture 33" descr="http://www.mdgmonitor.org/images/goals/goal1_sm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66773" cy="1143000"/>
          </a:xfrm>
          <a:prstGeom prst="rect">
            <a:avLst/>
          </a:prstGeom>
          <a:noFill/>
        </p:spPr>
      </p:pic>
      <p:pic>
        <p:nvPicPr>
          <p:cNvPr id="5" name="Picture 34" descr="http://www.mdgmonitor.org/images/goals/goal2_sm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9151" y="-19051"/>
            <a:ext cx="857249" cy="1162051"/>
          </a:xfrm>
          <a:prstGeom prst="rect">
            <a:avLst/>
          </a:prstGeom>
          <a:noFill/>
        </p:spPr>
      </p:pic>
      <p:pic>
        <p:nvPicPr>
          <p:cNvPr id="6" name="Picture 35" descr="http://www.mdgmonitor.org/images/goals/goal3_sm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89100" y="-19051"/>
            <a:ext cx="1130300" cy="1130302"/>
          </a:xfrm>
          <a:prstGeom prst="rect">
            <a:avLst/>
          </a:prstGeom>
          <a:noFill/>
        </p:spPr>
      </p:pic>
      <p:pic>
        <p:nvPicPr>
          <p:cNvPr id="7" name="Picture 36" descr="http://www.mdgmonitor.org/images/goals/goal4_sm.gif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86063" y="-19051"/>
            <a:ext cx="1100137" cy="1100139"/>
          </a:xfrm>
          <a:prstGeom prst="rect">
            <a:avLst/>
          </a:prstGeom>
          <a:noFill/>
        </p:spPr>
      </p:pic>
      <p:pic>
        <p:nvPicPr>
          <p:cNvPr id="8" name="Picture 37" descr="http://www.mdgmonitor.org/images/goals/goal5_sm.gif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83025" y="-19051"/>
            <a:ext cx="1146175" cy="1085851"/>
          </a:xfrm>
          <a:prstGeom prst="rect">
            <a:avLst/>
          </a:prstGeom>
          <a:noFill/>
        </p:spPr>
      </p:pic>
      <p:pic>
        <p:nvPicPr>
          <p:cNvPr id="9" name="Picture 38" descr="http://www.mdgmonitor.org/images/goals/goal6_sm.gif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979988" y="-19052"/>
            <a:ext cx="1039812" cy="1085851"/>
          </a:xfrm>
          <a:prstGeom prst="rect">
            <a:avLst/>
          </a:prstGeom>
          <a:noFill/>
        </p:spPr>
      </p:pic>
      <p:pic>
        <p:nvPicPr>
          <p:cNvPr id="10" name="Picture 39" descr="http://www.mdgmonitor.org/images/goals/goal7_sm.gif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019800" y="-19051"/>
            <a:ext cx="1085850" cy="1085852"/>
          </a:xfrm>
          <a:prstGeom prst="rect">
            <a:avLst/>
          </a:prstGeom>
          <a:noFill/>
        </p:spPr>
      </p:pic>
      <p:pic>
        <p:nvPicPr>
          <p:cNvPr id="11" name="Picture 40" descr="http://www.mdgmonitor.org/images/goals/goal8_sm.gif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086600" y="0"/>
            <a:ext cx="1055687" cy="1055689"/>
          </a:xfrm>
          <a:prstGeom prst="rect">
            <a:avLst/>
          </a:prstGeom>
          <a:noFill/>
        </p:spPr>
      </p:pic>
      <p:pic>
        <p:nvPicPr>
          <p:cNvPr id="12" name="Picture 3" descr="logo UNDP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069413" y="0"/>
            <a:ext cx="107458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Possible remittance indicators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Mentioned above:</a:t>
            </a:r>
          </a:p>
          <a:p>
            <a:pPr lvl="1"/>
            <a:r>
              <a:rPr lang="en-US" dirty="0" smtClean="0"/>
              <a:t>Remittance </a:t>
            </a:r>
            <a:r>
              <a:rPr lang="en-US" dirty="0" smtClean="0"/>
              <a:t>inflows (outflows)/GDP</a:t>
            </a:r>
            <a:endParaRPr lang="en-US" dirty="0" smtClean="0"/>
          </a:p>
          <a:p>
            <a:pPr lvl="1"/>
            <a:r>
              <a:rPr lang="en-US" dirty="0" smtClean="0"/>
              <a:t>Remittance </a:t>
            </a:r>
            <a:r>
              <a:rPr lang="en-US" dirty="0" smtClean="0"/>
              <a:t>inflows (outflows)/ODA</a:t>
            </a:r>
            <a:endParaRPr lang="en-US" dirty="0" smtClean="0"/>
          </a:p>
          <a:p>
            <a:pPr lvl="1"/>
            <a:r>
              <a:rPr lang="en-US" dirty="0" smtClean="0"/>
              <a:t>Remittance </a:t>
            </a:r>
            <a:r>
              <a:rPr lang="en-US" dirty="0" smtClean="0"/>
              <a:t>inflows/household </a:t>
            </a:r>
            <a:r>
              <a:rPr lang="en-US" dirty="0" smtClean="0"/>
              <a:t>incomes (HBS data)</a:t>
            </a:r>
          </a:p>
          <a:p>
            <a:r>
              <a:rPr lang="en-US" dirty="0" smtClean="0"/>
              <a:t>Other possible indicators:</a:t>
            </a:r>
          </a:p>
          <a:p>
            <a:pPr lvl="1"/>
            <a:r>
              <a:rPr lang="en-US" dirty="0" smtClean="0"/>
              <a:t>Remittance inflows/exports of goods and services</a:t>
            </a:r>
          </a:p>
          <a:p>
            <a:pPr lvl="1"/>
            <a:r>
              <a:rPr lang="en-US" dirty="0" smtClean="0"/>
              <a:t>Remittance inflows/trade balance</a:t>
            </a:r>
          </a:p>
          <a:p>
            <a:pPr lvl="1"/>
            <a:r>
              <a:rPr lang="en-US" dirty="0" smtClean="0"/>
              <a:t>Remittance inflows/current account balance</a:t>
            </a:r>
          </a:p>
          <a:p>
            <a:pPr lvl="1"/>
            <a:r>
              <a:rPr lang="en-US" dirty="0" smtClean="0"/>
              <a:t>Remittance inflows/domestic consumption</a:t>
            </a:r>
          </a:p>
        </p:txBody>
      </p:sp>
    </p:spTree>
    <p:extLst>
      <p:ext uri="{BB962C8B-B14F-4D97-AF65-F5344CB8AC3E}">
        <p14:creationId xmlns:p14="http://schemas.microsoft.com/office/powerpoint/2010/main" val="106916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Adjusting the trade balance for remittances: </a:t>
            </a:r>
            <a:r>
              <a:rPr lang="en-US" b="1" dirty="0"/>
              <a:t>T</a:t>
            </a:r>
            <a:r>
              <a:rPr lang="en-US" b="1" dirty="0" smtClean="0"/>
              <a:t>he case of Tajikistan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4131656"/>
              </p:ext>
            </p:extLst>
          </p:nvPr>
        </p:nvGraphicFramePr>
        <p:xfrm>
          <a:off x="0" y="1600200"/>
          <a:ext cx="45720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2503931"/>
              </p:ext>
            </p:extLst>
          </p:nvPr>
        </p:nvGraphicFramePr>
        <p:xfrm>
          <a:off x="4572000" y="1524000"/>
          <a:ext cx="4572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28600" y="6476999"/>
            <a:ext cx="8686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In billions. Sources: National Bank of Tajikistan, IMF; UNDP calculations.   * Customs data.</a:t>
            </a:r>
            <a:endParaRPr lang="en-GB" sz="1400" i="1" dirty="0"/>
          </a:p>
        </p:txBody>
      </p:sp>
    </p:spTree>
    <p:extLst>
      <p:ext uri="{BB962C8B-B14F-4D97-AF65-F5344CB8AC3E}">
        <p14:creationId xmlns:p14="http://schemas.microsoft.com/office/powerpoint/2010/main" val="200530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/>
              <a:t>Suggested indicator framework—Remittances</a:t>
            </a:r>
            <a:endParaRPr lang="en-GB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1290296"/>
              </p:ext>
            </p:extLst>
          </p:nvPr>
        </p:nvGraphicFramePr>
        <p:xfrm>
          <a:off x="152400" y="1676400"/>
          <a:ext cx="8839200" cy="498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066"/>
                <a:gridCol w="4385734"/>
                <a:gridCol w="39624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Suggested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indicator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Feasibility</a:t>
                      </a:r>
                      <a:endParaRPr lang="en-GB" sz="20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Pre-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post-remittance</a:t>
                      </a:r>
                      <a:r>
                        <a:rPr lang="en-US" baseline="0" dirty="0" smtClean="0"/>
                        <a:t> poverty rates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This indicator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dirty="0" smtClean="0"/>
                        <a:t>could be specified</a:t>
                      </a:r>
                      <a:r>
                        <a:rPr lang="en-US" i="1" baseline="0" dirty="0" smtClean="0"/>
                        <a:t> as an elasticity, or as a % (or percentage point) differential. The underlying data are available in most countries in the region.</a:t>
                      </a:r>
                      <a:endParaRPr lang="en-GB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Remittance</a:t>
                      </a:r>
                      <a:r>
                        <a:rPr lang="en-US" baseline="0" dirty="0" smtClean="0"/>
                        <a:t> inflows (outflows)/ODA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These data are available now.</a:t>
                      </a:r>
                      <a:endParaRPr lang="en-GB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Remittance</a:t>
                      </a:r>
                      <a:r>
                        <a:rPr lang="en-US" baseline="0" dirty="0" smtClean="0"/>
                        <a:t> inflows (outflows)/GDP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These data are available now.</a:t>
                      </a:r>
                      <a:endParaRPr lang="en-GB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Remittance</a:t>
                      </a:r>
                      <a:r>
                        <a:rPr lang="en-US" baseline="0" dirty="0" smtClean="0"/>
                        <a:t> inflows (outflows)/trade balance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These data are available now.</a:t>
                      </a:r>
                      <a:endParaRPr lang="en-GB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Remittance inflows/household</a:t>
                      </a:r>
                      <a:r>
                        <a:rPr lang="en-US" baseline="0" dirty="0" smtClean="0"/>
                        <a:t> incomes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These data are publicly available now, for most countries in the region.</a:t>
                      </a:r>
                      <a:endParaRPr lang="en-GB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Remittance inflows/household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spending (or retail sales)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These data are publicly available now, for most</a:t>
                      </a:r>
                      <a:r>
                        <a:rPr lang="en-US" i="1" baseline="0" dirty="0" smtClean="0"/>
                        <a:t> </a:t>
                      </a:r>
                      <a:r>
                        <a:rPr lang="en-US" i="1" dirty="0" smtClean="0"/>
                        <a:t>countries in the region.</a:t>
                      </a:r>
                      <a:endParaRPr lang="en-GB" i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Remittance inflows/construction</a:t>
                      </a:r>
                      <a:r>
                        <a:rPr lang="en-US" baseline="0" dirty="0" smtClean="0"/>
                        <a:t> spending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These data are publicly available now, for most countries in the region.</a:t>
                      </a:r>
                      <a:endParaRPr lang="en-GB" i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Remittance</a:t>
                      </a:r>
                      <a:r>
                        <a:rPr lang="en-US" baseline="0" dirty="0" smtClean="0"/>
                        <a:t> inflows/company working capital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This would require specialized surveys.</a:t>
                      </a:r>
                      <a:endParaRPr lang="en-GB" i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002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Suggested indicator framework—Migration</a:t>
            </a:r>
            <a:endParaRPr lang="en-GB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6763278"/>
              </p:ext>
            </p:extLst>
          </p:nvPr>
        </p:nvGraphicFramePr>
        <p:xfrm>
          <a:off x="152400" y="2286000"/>
          <a:ext cx="8839200" cy="262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066"/>
                <a:gridCol w="5604934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Suggested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indicator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smtClean="0"/>
                        <a:t>Feasibility</a:t>
                      </a:r>
                      <a:endParaRPr lang="en-GB" sz="2000" i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Migrants/population</a:t>
                      </a:r>
                      <a:endParaRPr lang="en-GB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1" dirty="0" smtClean="0"/>
                        <a:t>Although</a:t>
                      </a:r>
                      <a:r>
                        <a:rPr lang="en-US" i="1" baseline="0" dirty="0" smtClean="0"/>
                        <a:t> registration data can provide some useful information, s</a:t>
                      </a:r>
                      <a:r>
                        <a:rPr lang="en-US" i="1" dirty="0" smtClean="0"/>
                        <a:t>pecialized surveys of migrants would be required.</a:t>
                      </a:r>
                      <a:endParaRPr lang="en-GB" i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Migrants/</a:t>
                      </a:r>
                      <a:r>
                        <a:rPr lang="en-US" dirty="0" err="1" smtClean="0"/>
                        <a:t>labour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force</a:t>
                      </a:r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Migrants/employment</a:t>
                      </a:r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Migrants/unemployed</a:t>
                      </a:r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Sectoral</a:t>
                      </a:r>
                      <a:r>
                        <a:rPr lang="en-US" dirty="0" smtClean="0"/>
                        <a:t>, regional characteristics of migrants</a:t>
                      </a:r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Socio-economic</a:t>
                      </a:r>
                      <a:r>
                        <a:rPr lang="en-US" baseline="0" dirty="0" smtClean="0"/>
                        <a:t> v</a:t>
                      </a:r>
                      <a:r>
                        <a:rPr lang="en-US" dirty="0" smtClean="0"/>
                        <a:t>ulnerability characteristics of migrants</a:t>
                      </a:r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28600" y="5906869"/>
            <a:ext cx="861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i="1" dirty="0" smtClean="0"/>
              <a:t>Note: “migrants</a:t>
            </a:r>
            <a:r>
              <a:rPr lang="en-US" sz="1600" i="1" smtClean="0"/>
              <a:t>” can </a:t>
            </a:r>
            <a:r>
              <a:rPr lang="en-US" sz="1600" i="1" dirty="0" smtClean="0"/>
              <a:t>be measured either as stocks or flows (i.e., changes in </a:t>
            </a:r>
            <a:r>
              <a:rPr lang="en-US" sz="1600" i="1" smtClean="0"/>
              <a:t>stock levels).</a:t>
            </a:r>
            <a:endParaRPr lang="en-GB" sz="1600" i="1" dirty="0"/>
          </a:p>
        </p:txBody>
      </p:sp>
    </p:spTree>
    <p:extLst>
      <p:ext uri="{BB962C8B-B14F-4D97-AF65-F5344CB8AC3E}">
        <p14:creationId xmlns:p14="http://schemas.microsoft.com/office/powerpoint/2010/main" val="1748503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24200"/>
            <a:ext cx="8458200" cy="381000"/>
          </a:xfrm>
        </p:spPr>
        <p:txBody>
          <a:bodyPr>
            <a:noAutofit/>
          </a:bodyPr>
          <a:lstStyle/>
          <a:p>
            <a:r>
              <a:rPr lang="en-US" sz="3600" b="1" i="1" dirty="0" smtClean="0"/>
              <a:t>Thank you very much!</a:t>
            </a:r>
            <a:endParaRPr lang="en-US" sz="36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0"/>
            <a:ext cx="8382000" cy="2057400"/>
          </a:xfrm>
        </p:spPr>
        <p:txBody>
          <a:bodyPr>
            <a:normAutofit/>
          </a:bodyPr>
          <a:lstStyle/>
          <a:p>
            <a:pPr marL="514350" indent="-514350" algn="ctr">
              <a:buNone/>
            </a:pPr>
            <a:endParaRPr lang="en-US" sz="2000" i="1" dirty="0" smtClean="0"/>
          </a:p>
          <a:p>
            <a:pPr marL="514350" indent="-514350" algn="ctr">
              <a:buNone/>
            </a:pPr>
            <a:endParaRPr lang="en-US" sz="2000" i="1" dirty="0"/>
          </a:p>
          <a:p>
            <a:pPr marL="514350" indent="-514350" algn="ctr">
              <a:buNone/>
            </a:pPr>
            <a:r>
              <a:rPr lang="en-US" sz="2000" i="1" dirty="0" smtClean="0"/>
              <a:t>Ben.slay@undp.org</a:t>
            </a:r>
            <a:endParaRPr lang="en-US" sz="2000" i="1" dirty="0"/>
          </a:p>
        </p:txBody>
      </p:sp>
      <p:pic>
        <p:nvPicPr>
          <p:cNvPr id="4" name="Picture 33" descr="http://www.mdgmonitor.org/images/goals/goal1_sm.gif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866773" cy="1143000"/>
          </a:xfrm>
          <a:prstGeom prst="rect">
            <a:avLst/>
          </a:prstGeom>
          <a:noFill/>
        </p:spPr>
      </p:pic>
      <p:pic>
        <p:nvPicPr>
          <p:cNvPr id="5" name="Picture 34" descr="http://www.mdgmonitor.org/images/goals/goal2_sm.gi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9151" y="-19051"/>
            <a:ext cx="857249" cy="1162051"/>
          </a:xfrm>
          <a:prstGeom prst="rect">
            <a:avLst/>
          </a:prstGeom>
          <a:noFill/>
        </p:spPr>
      </p:pic>
      <p:pic>
        <p:nvPicPr>
          <p:cNvPr id="6" name="Picture 35" descr="http://www.mdgmonitor.org/images/goals/goal3_sm.gif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89100" y="-19051"/>
            <a:ext cx="1130300" cy="1130302"/>
          </a:xfrm>
          <a:prstGeom prst="rect">
            <a:avLst/>
          </a:prstGeom>
          <a:noFill/>
        </p:spPr>
      </p:pic>
      <p:pic>
        <p:nvPicPr>
          <p:cNvPr id="7" name="Picture 36" descr="http://www.mdgmonitor.org/images/goals/goal4_sm.gif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786063" y="-19051"/>
            <a:ext cx="1100137" cy="1100139"/>
          </a:xfrm>
          <a:prstGeom prst="rect">
            <a:avLst/>
          </a:prstGeom>
          <a:noFill/>
        </p:spPr>
      </p:pic>
      <p:pic>
        <p:nvPicPr>
          <p:cNvPr id="8" name="Picture 37" descr="http://www.mdgmonitor.org/images/goals/goal5_sm.gif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883025" y="-19051"/>
            <a:ext cx="1146175" cy="1085851"/>
          </a:xfrm>
          <a:prstGeom prst="rect">
            <a:avLst/>
          </a:prstGeom>
          <a:noFill/>
        </p:spPr>
      </p:pic>
      <p:pic>
        <p:nvPicPr>
          <p:cNvPr id="9" name="Picture 38" descr="http://www.mdgmonitor.org/images/goals/goal6_sm.gif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979988" y="-19052"/>
            <a:ext cx="1039812" cy="1085851"/>
          </a:xfrm>
          <a:prstGeom prst="rect">
            <a:avLst/>
          </a:prstGeom>
          <a:noFill/>
        </p:spPr>
      </p:pic>
      <p:pic>
        <p:nvPicPr>
          <p:cNvPr id="10" name="Picture 39" descr="http://www.mdgmonitor.org/images/goals/goal7_sm.gif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6019800" y="-19051"/>
            <a:ext cx="1085850" cy="1085852"/>
          </a:xfrm>
          <a:prstGeom prst="rect">
            <a:avLst/>
          </a:prstGeom>
          <a:noFill/>
        </p:spPr>
      </p:pic>
      <p:pic>
        <p:nvPicPr>
          <p:cNvPr id="11" name="Picture 40" descr="http://www.mdgmonitor.org/images/goals/goal8_sm.gif">
            <a:hlinkClick r:id="rId16"/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086600" y="0"/>
            <a:ext cx="1055687" cy="1055689"/>
          </a:xfrm>
          <a:prstGeom prst="rect">
            <a:avLst/>
          </a:prstGeom>
          <a:noFill/>
        </p:spPr>
      </p:pic>
      <p:pic>
        <p:nvPicPr>
          <p:cNvPr id="12" name="Picture 3" descr="logo UNDP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8069413" y="0"/>
            <a:ext cx="1074587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0424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b="1" noProof="0" dirty="0" smtClean="0"/>
              <a:t>Three inter-woven themes</a:t>
            </a:r>
            <a:endParaRPr lang="en-GB" sz="4000" b="1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76800"/>
          </a:xfrm>
        </p:spPr>
        <p:txBody>
          <a:bodyPr>
            <a:normAutofit/>
          </a:bodyPr>
          <a:lstStyle/>
          <a:p>
            <a:r>
              <a:rPr lang="en-GB" noProof="0" dirty="0" smtClean="0"/>
              <a:t>Economics of migration and </a:t>
            </a:r>
            <a:r>
              <a:rPr lang="en-GB" noProof="0" dirty="0" smtClean="0"/>
              <a:t>remittances</a:t>
            </a:r>
            <a:endParaRPr lang="en-GB" noProof="0" dirty="0" smtClean="0"/>
          </a:p>
          <a:p>
            <a:r>
              <a:rPr lang="en-GB" noProof="0" dirty="0" smtClean="0"/>
              <a:t>Policy </a:t>
            </a:r>
            <a:r>
              <a:rPr lang="en-GB" noProof="0" dirty="0" smtClean="0"/>
              <a:t>areas or particular relevance</a:t>
            </a:r>
            <a:r>
              <a:rPr lang="en-GB" noProof="0" dirty="0" smtClean="0"/>
              <a:t>:</a:t>
            </a:r>
          </a:p>
          <a:p>
            <a:pPr lvl="1"/>
            <a:r>
              <a:rPr lang="en-GB" dirty="0" smtClean="0"/>
              <a:t>Labour markets</a:t>
            </a:r>
          </a:p>
          <a:p>
            <a:pPr lvl="1"/>
            <a:r>
              <a:rPr lang="en-US" noProof="0" dirty="0" smtClean="0"/>
              <a:t>Macroeconomics</a:t>
            </a:r>
          </a:p>
          <a:p>
            <a:pPr lvl="1"/>
            <a:r>
              <a:rPr lang="en-US" dirty="0"/>
              <a:t>E</a:t>
            </a:r>
            <a:r>
              <a:rPr lang="en-US" noProof="0" dirty="0" err="1" smtClean="0"/>
              <a:t>xternal</a:t>
            </a:r>
            <a:r>
              <a:rPr lang="en-US" noProof="0" dirty="0" smtClean="0"/>
              <a:t> </a:t>
            </a:r>
            <a:r>
              <a:rPr lang="en-US" noProof="0" dirty="0" smtClean="0"/>
              <a:t>sector (balance of payments)</a:t>
            </a:r>
          </a:p>
          <a:p>
            <a:pPr lvl="1"/>
            <a:r>
              <a:rPr lang="en-US" noProof="0" dirty="0" smtClean="0"/>
              <a:t>Development</a:t>
            </a:r>
            <a:endParaRPr lang="en-GB" dirty="0"/>
          </a:p>
          <a:p>
            <a:r>
              <a:rPr lang="en-GB" dirty="0" smtClean="0"/>
              <a:t>Measurement/</a:t>
            </a:r>
            <a:r>
              <a:rPr lang="en-GB" dirty="0" err="1" smtClean="0"/>
              <a:t>i</a:t>
            </a:r>
            <a:r>
              <a:rPr lang="en-GB" noProof="0" dirty="0" err="1" smtClean="0"/>
              <a:t>ndicator</a:t>
            </a:r>
            <a:r>
              <a:rPr lang="en-GB" noProof="0" dirty="0" smtClean="0"/>
              <a:t> issues</a:t>
            </a:r>
          </a:p>
          <a:p>
            <a:pPr lvl="1"/>
            <a:r>
              <a:rPr lang="en-US" dirty="0" smtClean="0"/>
              <a:t>Suggested indicator framework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80157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sz="4000" b="1" dirty="0" smtClean="0"/>
              <a:t>The l</a:t>
            </a:r>
            <a:r>
              <a:rPr lang="en-GB" sz="4000" b="1" noProof="0" dirty="0" err="1" smtClean="0"/>
              <a:t>abour</a:t>
            </a:r>
            <a:r>
              <a:rPr lang="en-GB" sz="4000" b="1" noProof="0" dirty="0" smtClean="0"/>
              <a:t> market </a:t>
            </a:r>
            <a:br>
              <a:rPr lang="en-GB" sz="4000" b="1" noProof="0" dirty="0" smtClean="0"/>
            </a:br>
            <a:r>
              <a:rPr lang="en-GB" sz="4000" b="1" noProof="0" dirty="0" smtClean="0"/>
              <a:t>and (external) migration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GB" noProof="0" dirty="0" smtClean="0"/>
              <a:t>Pluses: </a:t>
            </a:r>
          </a:p>
          <a:p>
            <a:pPr lvl="1"/>
            <a:r>
              <a:rPr lang="en-GB" noProof="0" dirty="0" smtClean="0"/>
              <a:t>Employment</a:t>
            </a:r>
          </a:p>
          <a:p>
            <a:pPr lvl="1"/>
            <a:r>
              <a:rPr lang="en-GB" dirty="0"/>
              <a:t>H</a:t>
            </a:r>
            <a:r>
              <a:rPr lang="en-GB" noProof="0" dirty="0" err="1" smtClean="0"/>
              <a:t>uman</a:t>
            </a:r>
            <a:r>
              <a:rPr lang="en-GB" noProof="0" dirty="0" smtClean="0"/>
              <a:t> capital acquisition</a:t>
            </a:r>
          </a:p>
          <a:p>
            <a:pPr lvl="0"/>
            <a:r>
              <a:rPr lang="en-GB" noProof="0" dirty="0" smtClean="0"/>
              <a:t>Minuses:</a:t>
            </a:r>
          </a:p>
          <a:p>
            <a:pPr lvl="1"/>
            <a:r>
              <a:rPr lang="en-GB" noProof="0" dirty="0" smtClean="0"/>
              <a:t>Brain drain</a:t>
            </a:r>
          </a:p>
          <a:p>
            <a:pPr lvl="1"/>
            <a:r>
              <a:rPr lang="en-US" noProof="0" dirty="0" smtClean="0"/>
              <a:t>Informality:</a:t>
            </a:r>
          </a:p>
          <a:p>
            <a:pPr lvl="2"/>
            <a:r>
              <a:rPr lang="en-US" dirty="0"/>
              <a:t>Host </a:t>
            </a:r>
            <a:r>
              <a:rPr lang="en-US" dirty="0" smtClean="0"/>
              <a:t>countries—many migrants work in informal sector</a:t>
            </a:r>
            <a:endParaRPr lang="en-US" dirty="0"/>
          </a:p>
          <a:p>
            <a:pPr lvl="2"/>
            <a:r>
              <a:rPr lang="en-US" dirty="0" smtClean="0"/>
              <a:t>Countries of origin—migrants </a:t>
            </a:r>
            <a:r>
              <a:rPr lang="en-US" dirty="0" smtClean="0"/>
              <a:t>don’t contribute to </a:t>
            </a:r>
            <a:r>
              <a:rPr lang="en-US" dirty="0" smtClean="0"/>
              <a:t>state pension funds</a:t>
            </a:r>
            <a:endParaRPr lang="en-GB" noProof="0" dirty="0" smtClean="0"/>
          </a:p>
          <a:p>
            <a:pPr lvl="1"/>
            <a:r>
              <a:rPr lang="en-GB" noProof="0" dirty="0" smtClean="0"/>
              <a:t>Social impacts:</a:t>
            </a:r>
          </a:p>
          <a:p>
            <a:pPr lvl="2"/>
            <a:r>
              <a:rPr lang="en-US" dirty="0" smtClean="0"/>
              <a:t>Host countries—risk of exploitation, social tensions</a:t>
            </a:r>
          </a:p>
          <a:p>
            <a:pPr lvl="2"/>
            <a:r>
              <a:rPr lang="en-US" dirty="0"/>
              <a:t>Countries of </a:t>
            </a:r>
            <a:r>
              <a:rPr lang="en-US" dirty="0" smtClean="0"/>
              <a:t>origin—split-up </a:t>
            </a:r>
            <a:r>
              <a:rPr lang="en-US" dirty="0" smtClean="0"/>
              <a:t>families, hardships for children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3716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sz="4000" b="1" kern="1200" dirty="0" smtClean="0">
                <a:solidFill>
                  <a:schemeClr val="tx1"/>
                </a:solidFill>
                <a:effectLst/>
              </a:rPr>
              <a:t>Macroeconomic, balance-of-payments</a:t>
            </a:r>
            <a:br>
              <a:rPr lang="en-GB" sz="4000" b="1" kern="1200" dirty="0" smtClean="0">
                <a:solidFill>
                  <a:schemeClr val="tx1"/>
                </a:solidFill>
                <a:effectLst/>
              </a:rPr>
            </a:br>
            <a:r>
              <a:rPr lang="en-GB" sz="4000" b="1" kern="1200" dirty="0" smtClean="0">
                <a:solidFill>
                  <a:schemeClr val="tx1"/>
                </a:solidFill>
                <a:effectLst/>
              </a:rPr>
              <a:t>dimensions—</a:t>
            </a:r>
            <a:r>
              <a:rPr lang="en-US" sz="4000" b="1" dirty="0" smtClean="0"/>
              <a:t>Pluses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smtClean="0"/>
              <a:t>Global economy: Migration from lower to higher productivity countries increases global GDP</a:t>
            </a:r>
          </a:p>
          <a:p>
            <a:pPr lvl="0"/>
            <a:r>
              <a:rPr lang="en-US" dirty="0" smtClean="0"/>
              <a:t>Host countries—migration reduces: </a:t>
            </a:r>
          </a:p>
          <a:p>
            <a:pPr lvl="1"/>
            <a:r>
              <a:rPr lang="en-US" dirty="0" smtClean="0"/>
              <a:t>Wage-push inflationary pressures</a:t>
            </a:r>
          </a:p>
          <a:p>
            <a:pPr lvl="1"/>
            <a:r>
              <a:rPr lang="en-US" dirty="0" err="1" smtClean="0"/>
              <a:t>Sectoral</a:t>
            </a:r>
            <a:r>
              <a:rPr lang="en-US" dirty="0" smtClean="0"/>
              <a:t>, regional </a:t>
            </a:r>
            <a:r>
              <a:rPr lang="en-US" dirty="0" err="1" smtClean="0"/>
              <a:t>labour</a:t>
            </a:r>
            <a:r>
              <a:rPr lang="en-US" dirty="0" smtClean="0"/>
              <a:t> market </a:t>
            </a:r>
            <a:r>
              <a:rPr lang="en-US" dirty="0" smtClean="0"/>
              <a:t>shortages</a:t>
            </a:r>
            <a:endParaRPr lang="en-US" dirty="0" smtClean="0"/>
          </a:p>
          <a:p>
            <a:pPr lvl="0"/>
            <a:r>
              <a:rPr lang="en-US" dirty="0" smtClean="0"/>
              <a:t>Countries of origin—remittances </a:t>
            </a:r>
            <a:r>
              <a:rPr lang="en-US" dirty="0" smtClean="0"/>
              <a:t>support:</a:t>
            </a:r>
            <a:endParaRPr lang="en-US" dirty="0" smtClean="0"/>
          </a:p>
          <a:p>
            <a:pPr lvl="1"/>
            <a:r>
              <a:rPr lang="en-US" dirty="0" smtClean="0"/>
              <a:t>Domestic financial systems:</a:t>
            </a:r>
          </a:p>
          <a:p>
            <a:pPr lvl="2"/>
            <a:r>
              <a:rPr lang="en-US" dirty="0" smtClean="0"/>
              <a:t>Foreign exchange inflows </a:t>
            </a:r>
            <a:r>
              <a:rPr lang="en-US" dirty="0" smtClean="0"/>
              <a:t>(stable exchange rates)</a:t>
            </a:r>
            <a:endParaRPr lang="en-US" dirty="0" smtClean="0"/>
          </a:p>
          <a:p>
            <a:pPr lvl="2"/>
            <a:r>
              <a:rPr lang="en-US" dirty="0" smtClean="0"/>
              <a:t>Working capital for small businesses</a:t>
            </a:r>
          </a:p>
          <a:p>
            <a:pPr lvl="1"/>
            <a:r>
              <a:rPr lang="en-US" dirty="0" smtClean="0"/>
              <a:t>Domestic demand:</a:t>
            </a:r>
          </a:p>
          <a:p>
            <a:pPr lvl="2"/>
            <a:r>
              <a:rPr lang="en-US" dirty="0" smtClean="0"/>
              <a:t>Consumption</a:t>
            </a:r>
          </a:p>
          <a:p>
            <a:pPr lvl="2"/>
            <a:r>
              <a:rPr lang="en-US" dirty="0" smtClean="0"/>
              <a:t>Investment (housing construction)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8417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GB" sz="4000" b="1" kern="1200" dirty="0" smtClean="0">
                <a:solidFill>
                  <a:schemeClr val="tx1"/>
                </a:solidFill>
                <a:effectLst/>
              </a:rPr>
              <a:t>Macroeconomic, balance-of-payments dimensions—</a:t>
            </a:r>
            <a:r>
              <a:rPr lang="en-US" sz="4000" b="1" noProof="0" dirty="0" smtClean="0"/>
              <a:t>Minuses 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81600"/>
          </a:xfrm>
        </p:spPr>
        <p:txBody>
          <a:bodyPr>
            <a:normAutofit lnSpcReduction="10000"/>
          </a:bodyPr>
          <a:lstStyle/>
          <a:p>
            <a:pPr lvl="0"/>
            <a:r>
              <a:rPr lang="en-US" noProof="0" dirty="0" smtClean="0"/>
              <a:t>Countries of origin: </a:t>
            </a:r>
          </a:p>
          <a:p>
            <a:pPr lvl="1"/>
            <a:r>
              <a:rPr lang="en-US" noProof="0" dirty="0" smtClean="0"/>
              <a:t>Dutch disease?</a:t>
            </a:r>
          </a:p>
          <a:p>
            <a:pPr lvl="2"/>
            <a:r>
              <a:rPr lang="en-US" dirty="0" smtClean="0"/>
              <a:t>Remittance inflows may boost real exchange rate and </a:t>
            </a:r>
            <a:r>
              <a:rPr lang="en-US" dirty="0" smtClean="0"/>
              <a:t>reduce the competitiveness of </a:t>
            </a:r>
            <a:r>
              <a:rPr lang="en-US" dirty="0" err="1"/>
              <a:t>labour-intensive</a:t>
            </a:r>
            <a:r>
              <a:rPr lang="en-US" dirty="0"/>
              <a:t> </a:t>
            </a:r>
            <a:r>
              <a:rPr lang="en-US" dirty="0" smtClean="0"/>
              <a:t>exports</a:t>
            </a:r>
            <a:endParaRPr lang="en-US" dirty="0"/>
          </a:p>
          <a:p>
            <a:pPr lvl="2"/>
            <a:r>
              <a:rPr lang="en-US" dirty="0"/>
              <a:t>Value added captured by host country instead</a:t>
            </a:r>
            <a:endParaRPr lang="en-US" noProof="0" dirty="0" smtClean="0"/>
          </a:p>
          <a:p>
            <a:pPr lvl="1"/>
            <a:r>
              <a:rPr lang="en-US" dirty="0" smtClean="0"/>
              <a:t>Excessive consumption?</a:t>
            </a:r>
          </a:p>
          <a:p>
            <a:pPr lvl="1"/>
            <a:r>
              <a:rPr lang="en-US" dirty="0" smtClean="0"/>
              <a:t>Sustainability?</a:t>
            </a:r>
          </a:p>
          <a:p>
            <a:pPr lvl="2"/>
            <a:r>
              <a:rPr lang="en-US" dirty="0" smtClean="0"/>
              <a:t>External shocks (2008-2009)</a:t>
            </a:r>
          </a:p>
          <a:p>
            <a:pPr lvl="2"/>
            <a:r>
              <a:rPr lang="en-US" dirty="0" smtClean="0"/>
              <a:t>Migration cycle</a:t>
            </a:r>
          </a:p>
          <a:p>
            <a:r>
              <a:rPr lang="en-US" dirty="0" smtClean="0"/>
              <a:t>Host countries:</a:t>
            </a:r>
          </a:p>
          <a:p>
            <a:pPr lvl="1"/>
            <a:r>
              <a:rPr lang="en-US" dirty="0" smtClean="0"/>
              <a:t>Lower wages?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4702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en-GB" b="1" noProof="0" dirty="0" smtClean="0"/>
              <a:t>Development—Poverty reduction (Example: Kyrgyz Republic)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9155686"/>
              </p:ext>
            </p:extLst>
          </p:nvPr>
        </p:nvGraphicFramePr>
        <p:xfrm>
          <a:off x="3505200" y="1600200"/>
          <a:ext cx="54864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1973874"/>
              </p:ext>
            </p:extLst>
          </p:nvPr>
        </p:nvGraphicFramePr>
        <p:xfrm>
          <a:off x="152400" y="1600200"/>
          <a:ext cx="3429000" cy="5030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2400" y="6477000"/>
            <a:ext cx="3276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IMF, World Bank data; UNDP calculations.</a:t>
            </a:r>
            <a:endParaRPr lang="en-GB" sz="1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886200" y="6477000"/>
            <a:ext cx="449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Source: National Statistical Committee, Kyrgyz Republic.</a:t>
            </a:r>
            <a:endParaRPr lang="en-GB" sz="1400" i="1" dirty="0"/>
          </a:p>
        </p:txBody>
      </p:sp>
    </p:spTree>
    <p:extLst>
      <p:ext uri="{BB962C8B-B14F-4D97-AF65-F5344CB8AC3E}">
        <p14:creationId xmlns:p14="http://schemas.microsoft.com/office/powerpoint/2010/main" val="3698660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Development finance—Do remittances matter more than ODA?</a:t>
            </a:r>
            <a:endParaRPr lang="en-GB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3085554"/>
              </p:ext>
            </p:extLst>
          </p:nvPr>
        </p:nvGraphicFramePr>
        <p:xfrm>
          <a:off x="0" y="1447800"/>
          <a:ext cx="6705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6705600" y="1905000"/>
            <a:ext cx="2209800" cy="47258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600" noProof="0" dirty="0" smtClean="0"/>
              <a:t>Are </a:t>
            </a:r>
            <a:r>
              <a:rPr lang="en-US" sz="2600" noProof="0" dirty="0" smtClean="0"/>
              <a:t>remittances self-targeting anti-poverty transfers</a:t>
            </a:r>
            <a:r>
              <a:rPr lang="en-US" sz="2600" noProof="0" dirty="0" smtClean="0"/>
              <a:t>?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6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Should Russia get credit for supplying such large</a:t>
            </a:r>
            <a:r>
              <a:rPr kumimoji="0" lang="en-US" sz="26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remittance outflows?</a:t>
            </a: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6474023"/>
            <a:ext cx="3886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World Bank, IMF, OECD data; UNDP calculations.</a:t>
            </a:r>
            <a:endParaRPr lang="en-GB" sz="14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810000" y="6477000"/>
            <a:ext cx="3200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i="1" dirty="0" smtClean="0"/>
              <a:t>* As per UNSC resolution 1244 (1999).</a:t>
            </a:r>
            <a:endParaRPr lang="en-GB" sz="1400" i="1" dirty="0"/>
          </a:p>
        </p:txBody>
      </p:sp>
    </p:spTree>
    <p:extLst>
      <p:ext uri="{BB962C8B-B14F-4D97-AF65-F5344CB8AC3E}">
        <p14:creationId xmlns:p14="http://schemas.microsoft.com/office/powerpoint/2010/main" val="64467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Measurement issues: </a:t>
            </a:r>
            <a:r>
              <a:rPr lang="en-US" b="1" dirty="0" err="1" smtClean="0"/>
              <a:t>Labour</a:t>
            </a:r>
            <a:r>
              <a:rPr lang="en-US" b="1" dirty="0" smtClean="0"/>
              <a:t> markets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Key institutions:</a:t>
            </a:r>
          </a:p>
          <a:p>
            <a:pPr lvl="1"/>
            <a:r>
              <a:rPr lang="en-US" dirty="0" smtClean="0"/>
              <a:t>Statistical offices</a:t>
            </a:r>
          </a:p>
          <a:p>
            <a:pPr lvl="1"/>
            <a:r>
              <a:rPr lang="en-US" dirty="0" smtClean="0"/>
              <a:t>Ministries of </a:t>
            </a:r>
            <a:r>
              <a:rPr lang="en-US" dirty="0" err="1" smtClean="0"/>
              <a:t>labour</a:t>
            </a:r>
            <a:r>
              <a:rPr lang="en-US" dirty="0" smtClean="0"/>
              <a:t>/social protection</a:t>
            </a:r>
          </a:p>
          <a:p>
            <a:pPr lvl="1"/>
            <a:r>
              <a:rPr lang="en-US" dirty="0" smtClean="0"/>
              <a:t>Migration/border services</a:t>
            </a:r>
          </a:p>
          <a:p>
            <a:r>
              <a:rPr lang="en-US" dirty="0" smtClean="0"/>
              <a:t>Survey data:</a:t>
            </a:r>
          </a:p>
          <a:p>
            <a:pPr lvl="1"/>
            <a:r>
              <a:rPr lang="en-US" dirty="0" err="1" smtClean="0"/>
              <a:t>Labour</a:t>
            </a:r>
            <a:r>
              <a:rPr lang="en-US" dirty="0" smtClean="0"/>
              <a:t> force surveys</a:t>
            </a:r>
          </a:p>
          <a:p>
            <a:pPr lvl="1"/>
            <a:r>
              <a:rPr lang="en-US" dirty="0" smtClean="0"/>
              <a:t>Household budget surveys</a:t>
            </a:r>
          </a:p>
          <a:p>
            <a:pPr lvl="1"/>
            <a:r>
              <a:rPr lang="en-US" dirty="0" smtClean="0"/>
              <a:t>Company data (on recruitments, redundancies)</a:t>
            </a:r>
          </a:p>
          <a:p>
            <a:r>
              <a:rPr lang="en-US" dirty="0" smtClean="0"/>
              <a:t>Registration data (from migration/border services)</a:t>
            </a:r>
          </a:p>
          <a:p>
            <a:r>
              <a:rPr lang="en-US" dirty="0" smtClean="0"/>
              <a:t>Migration data can be “backed out” from data on:</a:t>
            </a:r>
          </a:p>
          <a:p>
            <a:pPr lvl="1"/>
            <a:r>
              <a:rPr lang="en-US" dirty="0" smtClean="0"/>
              <a:t>Remittance inflows</a:t>
            </a:r>
          </a:p>
          <a:p>
            <a:pPr lvl="1"/>
            <a:r>
              <a:rPr lang="en-US" dirty="0" smtClean="0"/>
              <a:t>Average wages in key sectors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654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Possible migration indicators</a:t>
            </a:r>
            <a:endParaRPr lang="en-GB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Possible </a:t>
            </a:r>
            <a:r>
              <a:rPr lang="en-US" dirty="0" smtClean="0"/>
              <a:t>indicators:</a:t>
            </a:r>
            <a:endParaRPr lang="en-US" dirty="0" smtClean="0"/>
          </a:p>
          <a:p>
            <a:pPr lvl="1"/>
            <a:r>
              <a:rPr lang="en-US" dirty="0" smtClean="0"/>
              <a:t>Migrants/population</a:t>
            </a:r>
          </a:p>
          <a:p>
            <a:pPr lvl="1"/>
            <a:r>
              <a:rPr lang="en-US" dirty="0" smtClean="0"/>
              <a:t>Migrants/</a:t>
            </a:r>
            <a:r>
              <a:rPr lang="en-US" dirty="0" err="1" smtClean="0"/>
              <a:t>labour</a:t>
            </a:r>
            <a:r>
              <a:rPr lang="en-US" dirty="0" smtClean="0"/>
              <a:t> force</a:t>
            </a:r>
          </a:p>
          <a:p>
            <a:pPr lvl="1"/>
            <a:r>
              <a:rPr lang="en-US" dirty="0" smtClean="0"/>
              <a:t>Migrants/employed</a:t>
            </a:r>
          </a:p>
          <a:p>
            <a:pPr lvl="1"/>
            <a:r>
              <a:rPr lang="en-US" dirty="0" smtClean="0"/>
              <a:t>Migrants/unemployed</a:t>
            </a:r>
          </a:p>
          <a:p>
            <a:r>
              <a:rPr lang="en-US" dirty="0" smtClean="0"/>
              <a:t>These c</a:t>
            </a:r>
            <a:r>
              <a:rPr lang="en-US" dirty="0" smtClean="0"/>
              <a:t>an </a:t>
            </a:r>
            <a:r>
              <a:rPr lang="en-US" dirty="0"/>
              <a:t>be applied to both countries of origin and destination</a:t>
            </a:r>
          </a:p>
          <a:p>
            <a:r>
              <a:rPr lang="en-US" dirty="0" smtClean="0"/>
              <a:t>Is further disaggregation possible, by:</a:t>
            </a:r>
          </a:p>
          <a:p>
            <a:pPr lvl="1"/>
            <a:r>
              <a:rPr lang="en-US" dirty="0" smtClean="0"/>
              <a:t>Sector of employment?</a:t>
            </a:r>
          </a:p>
          <a:p>
            <a:pPr lvl="1"/>
            <a:r>
              <a:rPr lang="en-US" dirty="0" smtClean="0"/>
              <a:t>Region?</a:t>
            </a:r>
          </a:p>
          <a:p>
            <a:pPr lvl="1"/>
            <a:r>
              <a:rPr lang="en-US" dirty="0" smtClean="0"/>
              <a:t>Other vulnerability criteria (e.g., gender)?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23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2755</TotalTime>
  <Words>734</Words>
  <Application>Microsoft Office PowerPoint</Application>
  <PresentationFormat>On-screen Show (4:3)</PresentationFormat>
  <Paragraphs>169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Migration, remittances, and development  indicators: The economic pillar</vt:lpstr>
      <vt:lpstr>Three inter-woven themes</vt:lpstr>
      <vt:lpstr>The labour market  and (external) migration</vt:lpstr>
      <vt:lpstr>Macroeconomic, balance-of-payments dimensions—Pluses</vt:lpstr>
      <vt:lpstr>Macroeconomic, balance-of-payments dimensions—Minuses </vt:lpstr>
      <vt:lpstr>Development—Poverty reduction (Example: Kyrgyz Republic)</vt:lpstr>
      <vt:lpstr>Development finance—Do remittances matter more than ODA?</vt:lpstr>
      <vt:lpstr>Measurement issues: Labour markets</vt:lpstr>
      <vt:lpstr>Possible migration indicators</vt:lpstr>
      <vt:lpstr>Possible remittance indicators</vt:lpstr>
      <vt:lpstr>Adjusting the trade balance for remittances: The case of Tajikistan</vt:lpstr>
      <vt:lpstr>Suggested indicator framework—Remittances</vt:lpstr>
      <vt:lpstr>Suggested indicator framework—Migration</vt:lpstr>
      <vt:lpstr>Thank you very much!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Regional poverty practice  30 November 2012   Agenda</dc:title>
  <dc:creator>ben.slay</dc:creator>
  <cp:lastModifiedBy>ben.slay</cp:lastModifiedBy>
  <cp:revision>1099</cp:revision>
  <dcterms:created xsi:type="dcterms:W3CDTF">2013-01-17T11:18:13Z</dcterms:created>
  <dcterms:modified xsi:type="dcterms:W3CDTF">2013-10-27T09:57:40Z</dcterms:modified>
</cp:coreProperties>
</file>