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26" r:id="rId2"/>
  </p:sldMasterIdLst>
  <p:notesMasterIdLst>
    <p:notesMasterId r:id="rId24"/>
  </p:notesMasterIdLst>
  <p:handoutMasterIdLst>
    <p:handoutMasterId r:id="rId25"/>
  </p:handoutMasterIdLst>
  <p:sldIdLst>
    <p:sldId id="292" r:id="rId3"/>
    <p:sldId id="460" r:id="rId4"/>
    <p:sldId id="547" r:id="rId5"/>
    <p:sldId id="546" r:id="rId6"/>
    <p:sldId id="563" r:id="rId7"/>
    <p:sldId id="462" r:id="rId8"/>
    <p:sldId id="559" r:id="rId9"/>
    <p:sldId id="550" r:id="rId10"/>
    <p:sldId id="549" r:id="rId11"/>
    <p:sldId id="553" r:id="rId12"/>
    <p:sldId id="554" r:id="rId13"/>
    <p:sldId id="555" r:id="rId14"/>
    <p:sldId id="557" r:id="rId15"/>
    <p:sldId id="556" r:id="rId16"/>
    <p:sldId id="558" r:id="rId17"/>
    <p:sldId id="564" r:id="rId18"/>
    <p:sldId id="565" r:id="rId19"/>
    <p:sldId id="569" r:id="rId20"/>
    <p:sldId id="466" r:id="rId21"/>
    <p:sldId id="467" r:id="rId22"/>
    <p:sldId id="568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CFB"/>
    <a:srgbClr val="4E8B25"/>
    <a:srgbClr val="13417F"/>
    <a:srgbClr val="B80000"/>
    <a:srgbClr val="F18C41"/>
    <a:srgbClr val="FF6600"/>
    <a:srgbClr val="F39915"/>
    <a:srgbClr val="FF9900"/>
    <a:srgbClr val="1D65C5"/>
    <a:srgbClr val="64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94872" autoAdjust="0"/>
  </p:normalViewPr>
  <p:slideViewPr>
    <p:cSldViewPr snapToGrid="0">
      <p:cViewPr>
        <p:scale>
          <a:sx n="75" d="100"/>
          <a:sy n="75" d="100"/>
        </p:scale>
        <p:origin x="-1386" y="-270"/>
      </p:cViewPr>
      <p:guideLst>
        <p:guide orient="horz" pos="174"/>
        <p:guide orient="horz" pos="172"/>
        <p:guide pos="1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15087-57E9-1B49-AE8F-F146B3AA710C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4418-6B6C-9547-B921-0A697325EF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27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52B1-F101-684A-93B8-BDD8A6A85F4E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20671-30A7-AF49-BFE7-47265BDD9E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0671-30A7-AF49-BFE7-47265BDD9E2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65715-A6CF-4E4F-889F-38595E04D82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028825"/>
            <a:ext cx="7226300" cy="649720"/>
          </a:xfrm>
          <a:noFill/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spc="-30" baseline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2515134"/>
            <a:ext cx="7226300" cy="17526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-30" baseline="0">
                <a:solidFill>
                  <a:srgbClr val="5D8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EF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165" y="220132"/>
            <a:ext cx="1350228" cy="138398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52000" y="1850692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7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637" y="1301425"/>
            <a:ext cx="5404246" cy="649720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0637" y="1774086"/>
            <a:ext cx="5404246" cy="17526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-3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52000" y="1254893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31" descr="WEF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08" y="241298"/>
            <a:ext cx="770573" cy="789837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2542934" y="1383424"/>
            <a:ext cx="0" cy="5184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899" y="997248"/>
            <a:ext cx="2298701" cy="2393652"/>
          </a:xfr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algn="ctr">
              <a:defRPr sz="12000">
                <a:ln>
                  <a:noFill/>
                </a:ln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25425"/>
            <a:ext cx="6208835" cy="118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774" y="1725614"/>
            <a:ext cx="3840773" cy="471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5223" y="1725614"/>
            <a:ext cx="3840774" cy="471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4912" y="6589714"/>
            <a:ext cx="1219201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8062" y="6589714"/>
            <a:ext cx="543511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8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BAF34ED0-6803-4BB3-B2A1-D3AE8F172DC7}" type="datetimeFigureOut">
              <a:rPr lang="en-GB" smtClean="0">
                <a:solidFill>
                  <a:srgbClr val="525152">
                    <a:tint val="75000"/>
                  </a:srgbClr>
                </a:solidFill>
              </a:rPr>
              <a:pPr defTabSz="914400">
                <a:defRPr/>
              </a:pPr>
              <a:t>16/10/2014</a:t>
            </a:fld>
            <a:endParaRPr lang="en-GB" dirty="0">
              <a:solidFill>
                <a:srgbClr val="525152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GB">
              <a:solidFill>
                <a:srgbClr val="525152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E96F1E4C-6B80-40D0-91FD-A28393A3252F}" type="slidenum">
              <a:rPr lang="en-GB" smtClean="0">
                <a:solidFill>
                  <a:srgbClr val="525152">
                    <a:tint val="75000"/>
                  </a:srgbClr>
                </a:solidFill>
              </a:rPr>
              <a:pPr defTabSz="914400">
                <a:defRPr/>
              </a:pPr>
              <a:t>‹#›</a:t>
            </a:fld>
            <a:endParaRPr lang="en-GB" dirty="0">
              <a:solidFill>
                <a:srgbClr val="5251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028825"/>
            <a:ext cx="7226300" cy="649720"/>
          </a:xfrm>
          <a:prstGeom prst="rect">
            <a:avLst/>
          </a:prstGeom>
          <a:noFill/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spc="-30" baseline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2515134"/>
            <a:ext cx="7226300" cy="1752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-30" baseline="0">
                <a:solidFill>
                  <a:srgbClr val="5D8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EF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165" y="220132"/>
            <a:ext cx="1350228" cy="138398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52000" y="1850692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035437" cy="523714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698" y="1363116"/>
            <a:ext cx="6228781" cy="52075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66700" indent="-266700">
              <a:defRPr/>
            </a:lvl2pPr>
            <a:lvl3pPr marL="539750" indent="-273050">
              <a:defRPr/>
            </a:lvl3pPr>
            <a:lvl4pPr marL="812800" indent="-279400">
              <a:defRPr/>
            </a:lvl4pPr>
            <a:lvl5pPr marL="1079500" indent="-266700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792" y="1363940"/>
            <a:ext cx="3022600" cy="5206724"/>
          </a:xfrm>
          <a:prstGeom prst="rect">
            <a:avLst/>
          </a:prstGeom>
        </p:spPr>
        <p:txBody>
          <a:bodyPr/>
          <a:lstStyle>
            <a:lvl1pPr marL="266700" indent="-2667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890" y="1363940"/>
            <a:ext cx="3038589" cy="520672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74136" y="1389362"/>
            <a:ext cx="0" cy="5184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64" y="1361884"/>
            <a:ext cx="6215035" cy="1584516"/>
          </a:xfrm>
          <a:prstGeom prst="rect">
            <a:avLst/>
          </a:prstGeom>
        </p:spPr>
        <p:txBody>
          <a:bodyPr anchor="t" anchorCtr="0"/>
          <a:lstStyle>
            <a:lvl1pPr marL="0" indent="0">
              <a:spcAft>
                <a:spcPts val="400"/>
              </a:spcAft>
              <a:buNone/>
              <a:defRPr sz="1600" b="0">
                <a:solidFill>
                  <a:srgbClr val="6465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992" y="3009900"/>
            <a:ext cx="3030538" cy="35734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b="0"/>
            </a:lvl2pPr>
            <a:lvl3pPr>
              <a:spcBef>
                <a:spcPts val="200"/>
              </a:spcBef>
              <a:spcAft>
                <a:spcPts val="200"/>
              </a:spcAft>
              <a:defRPr sz="1600" b="0"/>
            </a:lvl3pPr>
            <a:lvl4pPr>
              <a:spcBef>
                <a:spcPts val="200"/>
              </a:spcBef>
              <a:spcAft>
                <a:spcPts val="200"/>
              </a:spcAft>
              <a:defRPr sz="1600" b="0"/>
            </a:lvl4pPr>
            <a:lvl5pPr>
              <a:spcBef>
                <a:spcPts val="200"/>
              </a:spcBef>
              <a:spcAft>
                <a:spcPts val="200"/>
              </a:spcAft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890" y="3009900"/>
            <a:ext cx="3026064" cy="35734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 b="0">
                <a:solidFill>
                  <a:srgbClr val="000000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b="0"/>
            </a:lvl2pPr>
            <a:lvl3pPr>
              <a:spcBef>
                <a:spcPts val="200"/>
              </a:spcBef>
              <a:spcAft>
                <a:spcPts val="200"/>
              </a:spcAft>
              <a:defRPr sz="1600" b="0"/>
            </a:lvl3pPr>
            <a:lvl4pPr>
              <a:spcBef>
                <a:spcPts val="200"/>
              </a:spcBef>
              <a:spcAft>
                <a:spcPts val="200"/>
              </a:spcAft>
              <a:defRPr sz="1600" b="0"/>
            </a:lvl4pPr>
            <a:lvl5pPr>
              <a:spcBef>
                <a:spcPts val="200"/>
              </a:spcBef>
              <a:spcAft>
                <a:spcPts val="200"/>
              </a:spcAft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74136" y="3043451"/>
            <a:ext cx="0" cy="3529911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64" y="1361884"/>
            <a:ext cx="6215035" cy="1203516"/>
          </a:xfrm>
          <a:prstGeom prst="rect">
            <a:avLst/>
          </a:prstGeom>
        </p:spPr>
        <p:txBody>
          <a:bodyPr anchor="t" anchorCtr="0"/>
          <a:lstStyle>
            <a:lvl1pPr marL="0" indent="0">
              <a:spcAft>
                <a:spcPts val="400"/>
              </a:spcAft>
              <a:buNone/>
              <a:defRPr sz="1600" b="0">
                <a:solidFill>
                  <a:srgbClr val="6465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2654300" y="2616201"/>
            <a:ext cx="6239049" cy="39481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0" y="1341636"/>
            <a:ext cx="2140250" cy="5242675"/>
          </a:xfrm>
          <a:prstGeom prst="rect">
            <a:avLst/>
          </a:prstGeom>
        </p:spPr>
        <p:txBody>
          <a:bodyPr anchor="t" anchorCtr="0"/>
          <a:lstStyle>
            <a:lvl1pPr algn="l">
              <a:defRPr sz="1900" b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5413" y="1384604"/>
            <a:ext cx="6216650" cy="518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035437" cy="5237143"/>
          </a:xfrm>
        </p:spPr>
        <p:txBody>
          <a:bodyPr/>
          <a:lstStyle>
            <a:lvl1pPr>
              <a:defRPr baseline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698" y="1363116"/>
            <a:ext cx="6228781" cy="520754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-266700">
              <a:defRPr/>
            </a:lvl2pPr>
            <a:lvl3pPr marL="539750" indent="-273050">
              <a:defRPr/>
            </a:lvl3pPr>
            <a:lvl4pPr marL="812800" indent="-279400">
              <a:defRPr/>
            </a:lvl4pPr>
            <a:lvl5pPr marL="1079500" indent="-266700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4" name="Picture 3" descr="WEF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08" y="241298"/>
            <a:ext cx="770573" cy="7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637" y="1301425"/>
            <a:ext cx="5404246" cy="6497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0637" y="1774086"/>
            <a:ext cx="5404246" cy="1752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-3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52000" y="1254893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31" descr="WEF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08" y="241298"/>
            <a:ext cx="770573" cy="789837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2542934" y="1383424"/>
            <a:ext cx="0" cy="5184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899" y="997248"/>
            <a:ext cx="2298701" cy="2393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algn="ctr">
              <a:defRPr sz="12000">
                <a:ln>
                  <a:noFill/>
                </a:ln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25425"/>
            <a:ext cx="6208835" cy="11826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774" y="1725614"/>
            <a:ext cx="3840773" cy="471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5223" y="1725614"/>
            <a:ext cx="3840774" cy="471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4912" y="6589714"/>
            <a:ext cx="1219201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8062" y="6589714"/>
            <a:ext cx="543511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4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5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um_logo_p28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1676400"/>
            <a:ext cx="3400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02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792" y="1363940"/>
            <a:ext cx="3022600" cy="5206724"/>
          </a:xfrm>
        </p:spPr>
        <p:txBody>
          <a:bodyPr/>
          <a:lstStyle>
            <a:lvl1pPr marL="266700" indent="-2667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890" y="1363940"/>
            <a:ext cx="3038589" cy="520672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74136" y="1389362"/>
            <a:ext cx="0" cy="518400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035437" cy="5237143"/>
          </a:xfrm>
        </p:spPr>
        <p:txBody>
          <a:bodyPr/>
          <a:lstStyle>
            <a:lvl1pPr>
              <a:defRPr baseline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698" y="1363116"/>
            <a:ext cx="6228781" cy="520754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-266700">
              <a:defRPr/>
            </a:lvl2pPr>
            <a:lvl3pPr marL="539750" indent="-273050">
              <a:defRPr/>
            </a:lvl3pPr>
            <a:lvl4pPr marL="812800" indent="-279400">
              <a:defRPr/>
            </a:lvl4pPr>
            <a:lvl5pPr marL="1079500" indent="-266700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6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64" y="1361884"/>
            <a:ext cx="6215035" cy="1584516"/>
          </a:xfrm>
        </p:spPr>
        <p:txBody>
          <a:bodyPr anchor="t" anchorCtr="0"/>
          <a:lstStyle>
            <a:lvl1pPr marL="0" indent="0">
              <a:spcAft>
                <a:spcPts val="400"/>
              </a:spcAft>
              <a:buNone/>
              <a:defRPr sz="1600" b="0">
                <a:solidFill>
                  <a:srgbClr val="6465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992" y="3009900"/>
            <a:ext cx="3030538" cy="3573462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b="0"/>
            </a:lvl2pPr>
            <a:lvl3pPr>
              <a:spcBef>
                <a:spcPts val="200"/>
              </a:spcBef>
              <a:spcAft>
                <a:spcPts val="200"/>
              </a:spcAft>
              <a:defRPr sz="1600" b="0"/>
            </a:lvl3pPr>
            <a:lvl4pPr>
              <a:spcBef>
                <a:spcPts val="200"/>
              </a:spcBef>
              <a:spcAft>
                <a:spcPts val="200"/>
              </a:spcAft>
              <a:defRPr sz="1600" b="0"/>
            </a:lvl4pPr>
            <a:lvl5pPr>
              <a:spcBef>
                <a:spcPts val="200"/>
              </a:spcBef>
              <a:spcAft>
                <a:spcPts val="200"/>
              </a:spcAft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890" y="3009900"/>
            <a:ext cx="3026064" cy="3573462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 b="0">
                <a:solidFill>
                  <a:srgbClr val="000000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b="0"/>
            </a:lvl2pPr>
            <a:lvl3pPr>
              <a:spcBef>
                <a:spcPts val="200"/>
              </a:spcBef>
              <a:spcAft>
                <a:spcPts val="200"/>
              </a:spcAft>
              <a:defRPr sz="1600" b="0"/>
            </a:lvl3pPr>
            <a:lvl4pPr>
              <a:spcBef>
                <a:spcPts val="200"/>
              </a:spcBef>
              <a:spcAft>
                <a:spcPts val="200"/>
              </a:spcAft>
              <a:defRPr sz="1600" b="0"/>
            </a:lvl4pPr>
            <a:lvl5pPr>
              <a:spcBef>
                <a:spcPts val="200"/>
              </a:spcBef>
              <a:spcAft>
                <a:spcPts val="200"/>
              </a:spcAft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74136" y="3043451"/>
            <a:ext cx="0" cy="3529911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64" y="1361884"/>
            <a:ext cx="6215035" cy="1203516"/>
          </a:xfrm>
        </p:spPr>
        <p:txBody>
          <a:bodyPr anchor="t" anchorCtr="0"/>
          <a:lstStyle>
            <a:lvl1pPr marL="0" indent="0">
              <a:spcAft>
                <a:spcPts val="400"/>
              </a:spcAft>
              <a:buNone/>
              <a:defRPr sz="1600" b="0">
                <a:solidFill>
                  <a:srgbClr val="6465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2654300" y="2616201"/>
            <a:ext cx="6239049" cy="39481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</p:spPr>
        <p:txBody>
          <a:bodyPr/>
          <a:lstStyle>
            <a:lvl1pPr>
              <a:defRPr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0" y="1341636"/>
            <a:ext cx="2140250" cy="5242675"/>
          </a:xfrm>
        </p:spPr>
        <p:txBody>
          <a:bodyPr anchor="t" anchorCtr="0"/>
          <a:lstStyle>
            <a:lvl1pPr algn="l">
              <a:defRPr sz="1900" b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5413" y="1384604"/>
            <a:ext cx="6216650" cy="51860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4" name="Picture 3" descr="WEF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08" y="241298"/>
            <a:ext cx="770573" cy="7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699" y="1333520"/>
            <a:ext cx="2157845" cy="5237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698" y="1363116"/>
            <a:ext cx="6206065" cy="52075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52000" y="1254893"/>
            <a:ext cx="8630063" cy="5312531"/>
            <a:chOff x="252000" y="1254893"/>
            <a:chExt cx="8630063" cy="5312531"/>
          </a:xfrm>
        </p:grpSpPr>
        <p:cxnSp>
          <p:nvCxnSpPr>
            <p:cNvPr id="116" name="Straight Connector 115"/>
            <p:cNvCxnSpPr/>
            <p:nvPr userDrawn="1"/>
          </p:nvCxnSpPr>
          <p:spPr>
            <a:xfrm>
              <a:off x="252000" y="1254893"/>
              <a:ext cx="8630063" cy="0"/>
            </a:xfrm>
            <a:prstGeom prst="line">
              <a:avLst/>
            </a:prstGeom>
            <a:ln w="254" cap="flat" cmpd="sng">
              <a:solidFill>
                <a:srgbClr val="646567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>
              <a:off x="2542934" y="1383424"/>
              <a:ext cx="0" cy="5184000"/>
            </a:xfrm>
            <a:prstGeom prst="line">
              <a:avLst/>
            </a:prstGeom>
            <a:ln w="254" cap="flat" cmpd="sng">
              <a:solidFill>
                <a:srgbClr val="646567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9" name="Picture 128" descr="WEF_logo_RGB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08" y="241297"/>
            <a:ext cx="770573" cy="7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725" r:id="rId4"/>
    <p:sldLayoutId id="2147483653" r:id="rId5"/>
    <p:sldLayoutId id="2147483670" r:id="rId6"/>
    <p:sldLayoutId id="2147483662" r:id="rId7"/>
    <p:sldLayoutId id="2147483657" r:id="rId8"/>
    <p:sldLayoutId id="2147483664" r:id="rId9"/>
    <p:sldLayoutId id="2147483668" r:id="rId10"/>
    <p:sldLayoutId id="2147483692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lnSpc>
          <a:spcPct val="105000"/>
        </a:lnSpc>
        <a:spcBef>
          <a:spcPct val="0"/>
        </a:spcBef>
        <a:buNone/>
        <a:defRPr sz="1900" kern="800" spc="-3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Tx/>
        <a:buNone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5334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812800" indent="-2794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10795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Connector 115"/>
          <p:cNvCxnSpPr/>
          <p:nvPr userDrawn="1"/>
        </p:nvCxnSpPr>
        <p:spPr>
          <a:xfrm>
            <a:off x="252000" y="1254893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9" name="Picture 128" descr="WEF_logo_RGB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08" y="241297"/>
            <a:ext cx="770573" cy="7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lnSpc>
          <a:spcPct val="105000"/>
        </a:lnSpc>
        <a:spcBef>
          <a:spcPct val="0"/>
        </a:spcBef>
        <a:buNone/>
        <a:defRPr sz="1900" kern="800" spc="-3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Tx/>
        <a:buNone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5334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812800" indent="-2794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1079500" indent="-266700" algn="l" defTabSz="4572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Lucida Grande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4475" y="2031824"/>
            <a:ext cx="8519610" cy="185437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Assessing Competitiveness</a:t>
            </a:r>
            <a:r>
              <a:rPr lang="en-US" sz="28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use of composite indexes for benchmarking progress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+mj-lt"/>
              </a:rPr>
            </a:br>
            <a:r>
              <a:rPr lang="en-GB" sz="1800" dirty="0">
                <a:latin typeface="+mj-lt"/>
              </a:rPr>
              <a:t/>
            </a:r>
            <a:br>
              <a:rPr lang="en-GB" sz="1800" dirty="0">
                <a:latin typeface="+mj-lt"/>
              </a:rPr>
            </a:br>
            <a:r>
              <a:rPr lang="fr-CH" sz="1800" dirty="0" smtClean="0">
                <a:solidFill>
                  <a:schemeClr val="tx2"/>
                </a:solidFill>
                <a:latin typeface="+mj-lt"/>
              </a:rPr>
              <a:t>Geneva, 21.10.2014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</a:br>
            <a:endParaRPr lang="en-GB" sz="2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0800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1325" y="141298"/>
            <a:ext cx="744855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Indexes in details (2/7)</a:t>
            </a:r>
          </a:p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The Networked Readiness Index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9" y="1403350"/>
            <a:ext cx="8018462" cy="53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44855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Indexes in details (3/7)</a:t>
            </a:r>
          </a:p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The T&amp;T Competitiveness Index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000" y="1573808"/>
            <a:ext cx="2268000" cy="475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T&amp;T Regulatory framework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8000" y="1573808"/>
            <a:ext cx="2268000" cy="47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T&amp;T Business environment and infrastructure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1000" y="1573808"/>
            <a:ext cx="2268000" cy="4752000"/>
          </a:xfrm>
          <a:prstGeom prst="rect">
            <a:avLst/>
          </a:prstGeom>
          <a:solidFill>
            <a:srgbClr val="ACF6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T&amp;T Human, cultural and natural resources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000" y="2445916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Policy rules and regulations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000" y="3204096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Environmental sustainability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000" y="3953340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Safety and security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000" y="4707052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Health &amp; hygiene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2000" y="2445916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Air transport infrastructure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2000" y="3204096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Ground transport infrastructure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2000" y="3953340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Tourism infrastructures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2000" y="4707052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ICT infrastructure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5000" y="2445916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indent="-363538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Human resources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5000" y="3204096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Affinity for T&amp;T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2000" y="5460764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Price competitiveness in the T&amp;T industry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9000" y="5460764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Prioritization of T&amp;T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5000" y="3953340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Natural resources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5000" y="4707052"/>
            <a:ext cx="2160000" cy="64807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Cultural resources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44855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Indexes in details (4/7)</a:t>
            </a:r>
          </a:p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The Global Enabling Trade Index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938" y="5912919"/>
            <a:ext cx="185657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Foreign market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857" y="5912919"/>
            <a:ext cx="451694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Domestic market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639" y="1817747"/>
            <a:ext cx="2064553" cy="2338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400" b="1" dirty="0" smtClean="0"/>
              <a:t>A. Market access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18183" y="1825499"/>
            <a:ext cx="3292615" cy="2330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400" b="1" dirty="0" smtClean="0"/>
              <a:t>C. Infrastructure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93856" y="1817747"/>
            <a:ext cx="1177085" cy="2337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400" b="1" dirty="0" smtClean="0"/>
              <a:t>B. Border administration</a:t>
            </a:r>
            <a:endParaRPr lang="en-US" sz="1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432398" y="2511980"/>
            <a:ext cx="900000" cy="1582836"/>
            <a:chOff x="3419971" y="2459297"/>
            <a:chExt cx="900000" cy="1582836"/>
          </a:xfrm>
          <a:solidFill>
            <a:schemeClr val="accent3">
              <a:lumMod val="75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3419971" y="2459297"/>
              <a:ext cx="900000" cy="158283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Pillar 3: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Efficiency and transparency of border administration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2" descr="customs inv"/>
            <p:cNvPicPr>
              <a:picLocks noChangeAspect="1" noChangeArrowheads="1"/>
            </p:cNvPicPr>
            <p:nvPr/>
          </p:nvPicPr>
          <p:blipFill>
            <a:blip r:embed="rId3" cstate="print"/>
            <a:srcRect l="4010" t="8000" r="7770" b="3999"/>
            <a:stretch>
              <a:fillRect/>
            </a:stretch>
          </p:blipFill>
          <p:spPr bwMode="auto">
            <a:xfrm>
              <a:off x="3617971" y="3371940"/>
              <a:ext cx="504000" cy="50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4646596" y="2509106"/>
            <a:ext cx="990000" cy="1585710"/>
            <a:chOff x="4644008" y="2456423"/>
            <a:chExt cx="990000" cy="1585710"/>
          </a:xfrm>
          <a:solidFill>
            <a:schemeClr val="accent3">
              <a:lumMod val="75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4644008" y="2456423"/>
              <a:ext cx="990000" cy="15857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Pillar 4: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Availability and quality of transport infrastructure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4" descr="http://www.swiss-base.com/_bilder/bahn-zug-transport.gif"/>
            <p:cNvPicPr>
              <a:picLocks noChangeAspect="1" noChangeArrowheads="1"/>
            </p:cNvPicPr>
            <p:nvPr/>
          </p:nvPicPr>
          <p:blipFill>
            <a:blip r:embed="rId4" cstate="print">
              <a:lum contrast="40000"/>
              <a:grayscl/>
            </a:blip>
            <a:srcRect l="8000" t="3999" r="8000" b="8000"/>
            <a:stretch>
              <a:fillRect/>
            </a:stretch>
          </p:blipFill>
          <p:spPr bwMode="auto">
            <a:xfrm>
              <a:off x="4824042" y="3321540"/>
              <a:ext cx="629933" cy="554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3293856" y="4273771"/>
            <a:ext cx="4516942" cy="1294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400" b="1" dirty="0" smtClean="0"/>
              <a:t>D. Operating environment</a:t>
            </a:r>
            <a:endParaRPr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16519" y="4606344"/>
            <a:ext cx="4271616" cy="889743"/>
            <a:chOff x="3413931" y="5057717"/>
            <a:chExt cx="4271616" cy="889743"/>
          </a:xfrm>
          <a:solidFill>
            <a:schemeClr val="accent3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3413931" y="5057717"/>
              <a:ext cx="4271616" cy="8897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Pillar 7: Operating environment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1739" y="5301272"/>
              <a:ext cx="576000" cy="576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1241508" y="2499526"/>
            <a:ext cx="900000" cy="1595289"/>
            <a:chOff x="1238920" y="2446843"/>
            <a:chExt cx="900000" cy="1595289"/>
          </a:xfrm>
          <a:solidFill>
            <a:schemeClr val="accent3">
              <a:lumMod val="75000"/>
            </a:schemeClr>
          </a:solidFill>
        </p:grpSpPr>
        <p:sp>
          <p:nvSpPr>
            <p:cNvPr id="21" name="TextBox 20"/>
            <p:cNvSpPr txBox="1"/>
            <p:nvPr/>
          </p:nvSpPr>
          <p:spPr>
            <a:xfrm>
              <a:off x="1238920" y="2446843"/>
              <a:ext cx="900000" cy="15952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Pillar 2: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Foreign market access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36920" y="3371940"/>
              <a:ext cx="504000" cy="50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5675385" y="2509106"/>
            <a:ext cx="990000" cy="1585710"/>
            <a:chOff x="5692279" y="2456423"/>
            <a:chExt cx="990000" cy="1585710"/>
          </a:xfrm>
          <a:solidFill>
            <a:schemeClr val="accent3">
              <a:lumMod val="75000"/>
            </a:schemeClr>
          </a:solidFill>
        </p:grpSpPr>
        <p:sp>
          <p:nvSpPr>
            <p:cNvPr id="24" name="TextBox 23"/>
            <p:cNvSpPr txBox="1"/>
            <p:nvPr/>
          </p:nvSpPr>
          <p:spPr>
            <a:xfrm>
              <a:off x="5692279" y="2456423"/>
              <a:ext cx="990000" cy="15857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Pillar 5: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Availability and quality of transport services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079" y="3321540"/>
              <a:ext cx="554400" cy="5544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</p:grpSp>
      <p:grpSp>
        <p:nvGrpSpPr>
          <p:cNvPr id="28" name="Group 27"/>
          <p:cNvGrpSpPr/>
          <p:nvPr/>
        </p:nvGrpSpPr>
        <p:grpSpPr>
          <a:xfrm>
            <a:off x="2198324" y="2499527"/>
            <a:ext cx="900000" cy="1595216"/>
            <a:chOff x="2195736" y="2446844"/>
            <a:chExt cx="900000" cy="1595216"/>
          </a:xfrm>
          <a:solidFill>
            <a:schemeClr val="accent3">
              <a:lumMod val="75000"/>
            </a:schemeClr>
          </a:solidFill>
        </p:grpSpPr>
        <p:sp>
          <p:nvSpPr>
            <p:cNvPr id="29" name="TextBox 28"/>
            <p:cNvSpPr txBox="1"/>
            <p:nvPr/>
          </p:nvSpPr>
          <p:spPr>
            <a:xfrm>
              <a:off x="2195736" y="2446844"/>
              <a:ext cx="900000" cy="15952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Pillar 1: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Domestic market access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3736" y="3371940"/>
              <a:ext cx="504000" cy="504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6704175" y="2509106"/>
            <a:ext cx="990000" cy="1585710"/>
            <a:chOff x="6701587" y="2960479"/>
            <a:chExt cx="990000" cy="1585710"/>
          </a:xfrm>
          <a:solidFill>
            <a:schemeClr val="accent3">
              <a:lumMod val="75000"/>
            </a:schemeClr>
          </a:solidFill>
        </p:grpSpPr>
        <p:sp>
          <p:nvSpPr>
            <p:cNvPr id="32" name="TextBox 31"/>
            <p:cNvSpPr txBox="1"/>
            <p:nvPr/>
          </p:nvSpPr>
          <p:spPr>
            <a:xfrm>
              <a:off x="6701587" y="2960479"/>
              <a:ext cx="990000" cy="15857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Pillar 6: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Availability and use of ICTs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387" y="3825596"/>
              <a:ext cx="554400" cy="57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958364" y="3925466"/>
            <a:ext cx="180000" cy="1692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/>
              <a:t>6</a:t>
            </a:r>
            <a:endParaRPr lang="en-U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18324" y="3929500"/>
            <a:ext cx="180000" cy="1692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/>
              <a:t>2</a:t>
            </a:r>
            <a:endParaRPr 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52398" y="3925539"/>
            <a:ext cx="180000" cy="1692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/>
              <a:t>11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56563" y="3928623"/>
            <a:ext cx="180000" cy="1692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/>
              <a:t>7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85385" y="3928623"/>
            <a:ext cx="180000" cy="1692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/>
              <a:t>6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14175" y="3923961"/>
            <a:ext cx="180000" cy="1692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/>
              <a:t>7</a:t>
            </a:r>
            <a:endParaRPr lang="en-US" sz="11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08135" y="5326810"/>
            <a:ext cx="180000" cy="1692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/>
              <a:t>17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446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7188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Indexes in details (5/7)</a:t>
            </a:r>
          </a:p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The Europe2020 Competitiveness Index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77508" y="2644303"/>
            <a:ext cx="3965290" cy="2724910"/>
            <a:chOff x="4411432" y="1737545"/>
            <a:chExt cx="3965290" cy="2724910"/>
          </a:xfrm>
        </p:grpSpPr>
        <p:sp>
          <p:nvSpPr>
            <p:cNvPr id="16" name="Rectangle 15"/>
            <p:cNvSpPr/>
            <p:nvPr/>
          </p:nvSpPr>
          <p:spPr>
            <a:xfrm>
              <a:off x="5880106" y="1737546"/>
              <a:ext cx="2496616" cy="1275696"/>
            </a:xfrm>
            <a:prstGeom prst="rect">
              <a:avLst/>
            </a:prstGeom>
            <a:solidFill>
              <a:srgbClr val="90D7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94087" y="3897309"/>
              <a:ext cx="2479575" cy="565146"/>
            </a:xfrm>
            <a:prstGeom prst="rect">
              <a:avLst/>
            </a:prstGeom>
            <a:solidFill>
              <a:srgbClr val="A8D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80106" y="3013243"/>
              <a:ext cx="2493556" cy="884066"/>
            </a:xfrm>
            <a:prstGeom prst="rect">
              <a:avLst/>
            </a:prstGeom>
            <a:solidFill>
              <a:srgbClr val="FDD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11432" y="1737545"/>
              <a:ext cx="3965290" cy="2724910"/>
              <a:chOff x="4411432" y="1737545"/>
              <a:chExt cx="3965290" cy="272491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891011" y="1744225"/>
                <a:ext cx="2485711" cy="1260306"/>
                <a:chOff x="1764030" y="1762903"/>
                <a:chExt cx="2523106" cy="1244919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767136" y="1762903"/>
                  <a:ext cx="2520000" cy="288147"/>
                </a:xfrm>
                <a:prstGeom prst="rect">
                  <a:avLst/>
                </a:prstGeom>
                <a:solidFill>
                  <a:srgbClr val="90D7EC">
                    <a:alpha val="74902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/>
                <a:p>
                  <a:pPr marL="266700" indent="-266700"/>
                  <a:r>
                    <a:rPr lang="en-US" sz="1400" dirty="0">
                      <a:solidFill>
                        <a:srgbClr val="13417F"/>
                      </a:solidFill>
                    </a:rPr>
                    <a:t>Enterprise</a:t>
                  </a:r>
                  <a:r>
                    <a:rPr lang="en-US" sz="140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1400" dirty="0">
                      <a:solidFill>
                        <a:srgbClr val="13417F"/>
                      </a:solidFill>
                    </a:rPr>
                    <a:t>environment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764030" y="2081827"/>
                  <a:ext cx="2520000" cy="288147"/>
                </a:xfrm>
                <a:prstGeom prst="rect">
                  <a:avLst/>
                </a:prstGeom>
                <a:solidFill>
                  <a:srgbClr val="90D7EC">
                    <a:alpha val="74902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>
                  <a:defPPr>
                    <a:defRPr lang="en-US"/>
                  </a:defPPr>
                  <a:lvl1pPr marL="266700" indent="-266700">
                    <a:defRPr sz="1600" b="1">
                      <a:solidFill>
                        <a:srgbClr val="13417F"/>
                      </a:solidFill>
                    </a:defRPr>
                  </a:lvl1pPr>
                </a:lstStyle>
                <a:p>
                  <a:r>
                    <a:rPr lang="en-US" sz="1400" b="0" dirty="0"/>
                    <a:t>Digital agenda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64030" y="2400751"/>
                  <a:ext cx="2520000" cy="288147"/>
                </a:xfrm>
                <a:prstGeom prst="rect">
                  <a:avLst/>
                </a:prstGeom>
                <a:solidFill>
                  <a:srgbClr val="90D7EC">
                    <a:alpha val="74902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>
                  <a:defPPr>
                    <a:defRPr lang="en-US"/>
                  </a:defPPr>
                  <a:lvl1pPr marL="266700" indent="-266700">
                    <a:defRPr sz="1600" b="1">
                      <a:solidFill>
                        <a:srgbClr val="13417F"/>
                      </a:solidFill>
                    </a:defRPr>
                  </a:lvl1pPr>
                </a:lstStyle>
                <a:p>
                  <a:r>
                    <a:rPr lang="en-US" sz="1400" b="0" dirty="0" smtClean="0"/>
                    <a:t>Innovative </a:t>
                  </a:r>
                  <a:r>
                    <a:rPr lang="en-US" sz="1400" b="0" dirty="0"/>
                    <a:t>Europe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764030" y="2719675"/>
                  <a:ext cx="2520000" cy="288147"/>
                </a:xfrm>
                <a:prstGeom prst="rect">
                  <a:avLst/>
                </a:prstGeom>
                <a:solidFill>
                  <a:srgbClr val="90D7EC">
                    <a:alpha val="74902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>
                  <a:defPPr>
                    <a:defRPr lang="en-US"/>
                  </a:defPPr>
                  <a:lvl1pPr marL="266700" indent="-266700">
                    <a:defRPr sz="1600" b="1">
                      <a:solidFill>
                        <a:srgbClr val="13417F"/>
                      </a:solidFill>
                    </a:defRPr>
                  </a:lvl1pPr>
                </a:lstStyle>
                <a:p>
                  <a:r>
                    <a:rPr lang="en-US" sz="1400" b="0" dirty="0"/>
                    <a:t>Education and training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880107" y="3044020"/>
                <a:ext cx="2493555" cy="837903"/>
                <a:chOff x="5319654" y="3459758"/>
                <a:chExt cx="2530015" cy="649722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5319654" y="3459758"/>
                  <a:ext cx="2520000" cy="390491"/>
                </a:xfrm>
                <a:prstGeom prst="rect">
                  <a:avLst/>
                </a:prstGeom>
                <a:solidFill>
                  <a:srgbClr val="FDD1B0">
                    <a:alpha val="75000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/>
                <a:p>
                  <a:pPr marL="266700" indent="-266700"/>
                  <a:r>
                    <a:rPr lang="en-US" sz="1400" dirty="0" err="1" smtClean="0">
                      <a:solidFill>
                        <a:srgbClr val="F97F23"/>
                      </a:solidFill>
                    </a:rPr>
                    <a:t>Labour</a:t>
                  </a:r>
                  <a:r>
                    <a:rPr lang="en-US" sz="1400" dirty="0" smtClean="0">
                      <a:solidFill>
                        <a:srgbClr val="F97F23"/>
                      </a:solidFill>
                    </a:rPr>
                    <a:t> market and</a:t>
                  </a:r>
                </a:p>
                <a:p>
                  <a:pPr marL="266700" indent="-266700"/>
                  <a:r>
                    <a:rPr lang="en-US" sz="1400" dirty="0" smtClean="0">
                      <a:solidFill>
                        <a:srgbClr val="F97F23"/>
                      </a:solidFill>
                    </a:rPr>
                    <a:t>employment</a:t>
                  </a:r>
                  <a:endParaRPr lang="en-US" sz="1400" dirty="0">
                    <a:solidFill>
                      <a:srgbClr val="F97F23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329669" y="3886047"/>
                  <a:ext cx="2520000" cy="223433"/>
                </a:xfrm>
                <a:prstGeom prst="rect">
                  <a:avLst/>
                </a:prstGeom>
                <a:solidFill>
                  <a:srgbClr val="FDD1B0">
                    <a:alpha val="75000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>
                  <a:defPPr>
                    <a:defRPr lang="en-US"/>
                  </a:defPPr>
                  <a:lvl1pPr marL="266700" indent="-266700">
                    <a:defRPr sz="1600" b="1">
                      <a:solidFill>
                        <a:srgbClr val="FA9244"/>
                      </a:solidFill>
                    </a:defRPr>
                  </a:lvl1pPr>
                </a:lstStyle>
                <a:p>
                  <a:r>
                    <a:rPr lang="en-US" sz="1400" b="0" dirty="0">
                      <a:solidFill>
                        <a:srgbClr val="F97F23"/>
                      </a:solidFill>
                    </a:rPr>
                    <a:t>Social inclusion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411433" y="1737545"/>
                <a:ext cx="1475385" cy="1275696"/>
                <a:chOff x="3774822" y="2810894"/>
                <a:chExt cx="1475385" cy="1403255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3774822" y="2810894"/>
                  <a:ext cx="1475385" cy="1403255"/>
                </a:xfrm>
                <a:prstGeom prst="rect">
                  <a:avLst/>
                </a:prstGeom>
                <a:solidFill>
                  <a:srgbClr val="58C1E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810887" y="3305705"/>
                  <a:ext cx="1403254" cy="350814"/>
                </a:xfrm>
                <a:prstGeom prst="rect">
                  <a:avLst/>
                </a:prstGeom>
                <a:solidFill>
                  <a:srgbClr val="58C1E2">
                    <a:alpha val="75000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/>
                <a:p>
                  <a:pPr marL="266700" indent="-266700"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SMART</a:t>
                  </a:r>
                  <a:endParaRPr lang="en-US" sz="1600" b="1" dirty="0" smtClean="0">
                    <a:solidFill>
                      <a:srgbClr val="13417F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411432" y="3013243"/>
                <a:ext cx="1475385" cy="884066"/>
                <a:chOff x="3771518" y="2680479"/>
                <a:chExt cx="1475385" cy="884068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771518" y="2680479"/>
                  <a:ext cx="1475385" cy="884068"/>
                </a:xfrm>
                <a:prstGeom prst="rect">
                  <a:avLst/>
                </a:prstGeom>
                <a:solidFill>
                  <a:srgbClr val="FAB88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807584" y="2716828"/>
                  <a:ext cx="1403254" cy="811367"/>
                </a:xfrm>
                <a:prstGeom prst="rect">
                  <a:avLst/>
                </a:prstGeom>
                <a:solidFill>
                  <a:srgbClr val="FAB882">
                    <a:alpha val="74902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/>
                <a:p>
                  <a:pPr marL="266700" indent="-266700" algn="ctr"/>
                  <a:endParaRPr lang="en-US" sz="1600" b="1" dirty="0" smtClean="0">
                    <a:solidFill>
                      <a:schemeClr val="bg1"/>
                    </a:solidFill>
                  </a:endParaRPr>
                </a:p>
                <a:p>
                  <a:pPr marL="266700" indent="-266700" algn="ctr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INCLUSIVE</a:t>
                  </a:r>
                </a:p>
                <a:p>
                  <a:pPr marL="266700" indent="-266700" algn="ctr"/>
                  <a:endParaRPr lang="en-US" sz="1600" b="1" dirty="0">
                    <a:solidFill>
                      <a:srgbClr val="13417F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880106" y="4035808"/>
                <a:ext cx="2493556" cy="288147"/>
              </a:xfrm>
              <a:prstGeom prst="rect">
                <a:avLst/>
              </a:prstGeom>
              <a:solidFill>
                <a:srgbClr val="A8DAC9">
                  <a:alpha val="75000"/>
                </a:srgbClr>
              </a:solidFill>
              <a:ln>
                <a:noFill/>
              </a:ln>
            </p:spPr>
            <p:txBody>
              <a:bodyPr wrap="square" lIns="36000" tIns="36000" rIns="36000" bIns="36000" rtlCol="0" anchor="ctr" anchorCtr="0">
                <a:spAutoFit/>
              </a:bodyPr>
              <a:lstStyle>
                <a:defPPr>
                  <a:defRPr lang="en-US"/>
                </a:defPPr>
                <a:lvl1pPr marL="266700" indent="-266700" algn="ctr">
                  <a:defRPr sz="1600" b="1">
                    <a:solidFill>
                      <a:schemeClr val="bg1"/>
                    </a:solidFill>
                  </a:defRPr>
                </a:lvl1pPr>
              </a:lstStyle>
              <a:p>
                <a:pPr algn="l"/>
                <a:r>
                  <a:rPr lang="en-US" sz="1400" b="0" dirty="0" smtClean="0">
                    <a:solidFill>
                      <a:srgbClr val="3E9276"/>
                    </a:solidFill>
                  </a:rPr>
                  <a:t>Environmental sustainability</a:t>
                </a:r>
                <a:endParaRPr lang="en-US" sz="1400" b="0" dirty="0">
                  <a:solidFill>
                    <a:srgbClr val="3E9276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18702" y="3897309"/>
                <a:ext cx="1475385" cy="565146"/>
                <a:chOff x="3771518" y="2680479"/>
                <a:chExt cx="1475385" cy="884068"/>
              </a:xfrm>
              <a:solidFill>
                <a:srgbClr val="8CCEB8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3771518" y="2680479"/>
                  <a:ext cx="1475385" cy="88406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807584" y="2732215"/>
                  <a:ext cx="1403254" cy="78059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>
                  <a:defPPr>
                    <a:defRPr lang="en-US"/>
                  </a:defPPr>
                  <a:lvl1pPr marL="266700" indent="-266700" algn="ctr">
                    <a:defRPr sz="1600" b="1">
                      <a:solidFill>
                        <a:schemeClr val="bg1"/>
                      </a:solidFill>
                    </a:defRPr>
                  </a:lvl1pPr>
                </a:lstStyle>
                <a:p>
                  <a:endParaRPr lang="en-US" dirty="0"/>
                </a:p>
                <a:p>
                  <a:r>
                    <a:rPr lang="en-US" sz="1400" dirty="0"/>
                    <a:t>SUSTAINABLE</a:t>
                  </a:r>
                </a:p>
                <a:p>
                  <a:endParaRPr lang="en-US" dirty="0"/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>
            <a:off x="5109632" y="1648874"/>
            <a:ext cx="370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rgbClr val="13417F"/>
                </a:solidFill>
              </a:rPr>
              <a:t>The Europe 2020 Competitiveness Index </a:t>
            </a:r>
          </a:p>
          <a:p>
            <a:pPr algn="ctr"/>
            <a:r>
              <a:rPr lang="fr-CH" b="1" dirty="0" smtClean="0">
                <a:solidFill>
                  <a:srgbClr val="13417F"/>
                </a:solidFill>
              </a:rPr>
              <a:t>– </a:t>
            </a:r>
            <a:r>
              <a:rPr lang="fr-CH" b="1" dirty="0" err="1" smtClean="0">
                <a:solidFill>
                  <a:srgbClr val="13417F"/>
                </a:solidFill>
              </a:rPr>
              <a:t>Seven</a:t>
            </a:r>
            <a:r>
              <a:rPr lang="fr-CH" b="1" dirty="0" smtClean="0">
                <a:solidFill>
                  <a:srgbClr val="13417F"/>
                </a:solidFill>
              </a:rPr>
              <a:t> </a:t>
            </a:r>
            <a:r>
              <a:rPr lang="fr-CH" b="1" dirty="0" err="1" smtClean="0">
                <a:solidFill>
                  <a:srgbClr val="13417F"/>
                </a:solidFill>
              </a:rPr>
              <a:t>pillars</a:t>
            </a:r>
            <a:r>
              <a:rPr lang="fr-CH" b="1" dirty="0" smtClean="0">
                <a:solidFill>
                  <a:srgbClr val="13417F"/>
                </a:solidFill>
              </a:rPr>
              <a:t> </a:t>
            </a:r>
            <a:endParaRPr lang="en-GB" b="1" dirty="0">
              <a:solidFill>
                <a:srgbClr val="13417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6878" y="1741207"/>
            <a:ext cx="370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rgbClr val="13417F"/>
                </a:solidFill>
              </a:rPr>
              <a:t>Europe 2020 </a:t>
            </a:r>
            <a:r>
              <a:rPr lang="fr-CH" b="1" dirty="0" err="1" smtClean="0">
                <a:solidFill>
                  <a:srgbClr val="13417F"/>
                </a:solidFill>
              </a:rPr>
              <a:t>Flagship</a:t>
            </a:r>
            <a:r>
              <a:rPr lang="fr-CH" b="1" dirty="0" smtClean="0">
                <a:solidFill>
                  <a:srgbClr val="13417F"/>
                </a:solidFill>
              </a:rPr>
              <a:t> Initiatives</a:t>
            </a:r>
            <a:endParaRPr lang="en-GB" b="1" dirty="0">
              <a:solidFill>
                <a:srgbClr val="13417F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1325" y="2650984"/>
            <a:ext cx="4126985" cy="2756377"/>
            <a:chOff x="231325" y="2650984"/>
            <a:chExt cx="4126985" cy="2756377"/>
          </a:xfrm>
        </p:grpSpPr>
        <p:sp>
          <p:nvSpPr>
            <p:cNvPr id="41" name="Rectangle 40"/>
            <p:cNvSpPr/>
            <p:nvPr/>
          </p:nvSpPr>
          <p:spPr>
            <a:xfrm>
              <a:off x="231325" y="4842215"/>
              <a:ext cx="4123623" cy="565146"/>
            </a:xfrm>
            <a:prstGeom prst="rect">
              <a:avLst/>
            </a:prstGeom>
            <a:solidFill>
              <a:srgbClr val="A8D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1325" y="3958149"/>
              <a:ext cx="4123736" cy="884066"/>
            </a:xfrm>
            <a:prstGeom prst="rect">
              <a:avLst/>
            </a:prstGeom>
            <a:solidFill>
              <a:srgbClr val="FDD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31325" y="2650984"/>
              <a:ext cx="4126985" cy="2617016"/>
              <a:chOff x="231325" y="2650984"/>
              <a:chExt cx="4126985" cy="261701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37278" y="2650984"/>
                <a:ext cx="4120868" cy="1307164"/>
              </a:xfrm>
              <a:prstGeom prst="rect">
                <a:avLst/>
              </a:prstGeom>
              <a:solidFill>
                <a:srgbClr val="90D7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231325" y="2688270"/>
                <a:ext cx="4126985" cy="2579730"/>
                <a:chOff x="4448913" y="1744225"/>
                <a:chExt cx="3927809" cy="257973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4466077" y="1744225"/>
                  <a:ext cx="3910645" cy="1260306"/>
                  <a:chOff x="317659" y="1762903"/>
                  <a:chExt cx="3969477" cy="1244919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20765" y="1762903"/>
                    <a:ext cx="3966371" cy="288147"/>
                  </a:xfrm>
                  <a:prstGeom prst="rect">
                    <a:avLst/>
                  </a:prstGeom>
                  <a:solidFill>
                    <a:srgbClr val="90D7EC">
                      <a:alpha val="74902"/>
                    </a:srgbClr>
                  </a:solidFill>
                  <a:ln>
                    <a:noFill/>
                  </a:ln>
                </p:spPr>
                <p:txBody>
                  <a:bodyPr wrap="square" lIns="36000" tIns="36000" rIns="36000" bIns="36000" rtlCol="0" anchor="ctr" anchorCtr="0">
                    <a:spAutoFit/>
                  </a:bodyPr>
                  <a:lstStyle/>
                  <a:p>
                    <a:pPr marL="266700" indent="-266700"/>
                    <a:r>
                      <a:rPr lang="en-US" sz="1400" dirty="0" smtClean="0">
                        <a:solidFill>
                          <a:srgbClr val="13417F"/>
                        </a:solidFill>
                      </a:rPr>
                      <a:t>An industrial policy for the </a:t>
                    </a:r>
                    <a:r>
                      <a:rPr lang="fr-CH" sz="1400" dirty="0" err="1" smtClean="0">
                        <a:solidFill>
                          <a:srgbClr val="13417F"/>
                        </a:solidFill>
                      </a:rPr>
                      <a:t>Globalization</a:t>
                    </a:r>
                    <a:r>
                      <a:rPr lang="fr-CH" sz="1400" dirty="0" smtClean="0">
                        <a:solidFill>
                          <a:srgbClr val="13417F"/>
                        </a:solidFill>
                      </a:rPr>
                      <a:t> </a:t>
                    </a:r>
                    <a:r>
                      <a:rPr lang="fr-CH" sz="1400" dirty="0" err="1" smtClean="0">
                        <a:solidFill>
                          <a:srgbClr val="13417F"/>
                        </a:solidFill>
                      </a:rPr>
                      <a:t>Era</a:t>
                    </a:r>
                    <a:endParaRPr lang="en-US" sz="1400" dirty="0">
                      <a:solidFill>
                        <a:srgbClr val="13417F"/>
                      </a:solidFill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17659" y="2081827"/>
                    <a:ext cx="3966371" cy="288147"/>
                  </a:xfrm>
                  <a:prstGeom prst="rect">
                    <a:avLst/>
                  </a:prstGeom>
                  <a:solidFill>
                    <a:srgbClr val="90D7EC">
                      <a:alpha val="74902"/>
                    </a:srgbClr>
                  </a:solidFill>
                  <a:ln>
                    <a:noFill/>
                  </a:ln>
                </p:spPr>
                <p:txBody>
                  <a:bodyPr wrap="square" lIns="36000" tIns="36000" rIns="36000" bIns="3600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266700" indent="-266700">
                      <a:defRPr sz="1600" b="1">
                        <a:solidFill>
                          <a:srgbClr val="13417F"/>
                        </a:solidFill>
                      </a:defRPr>
                    </a:lvl1pPr>
                  </a:lstStyle>
                  <a:p>
                    <a:r>
                      <a:rPr lang="en-US" sz="1400" b="0" dirty="0" smtClean="0"/>
                      <a:t>A Digital Agenda for Europe</a:t>
                    </a:r>
                    <a:endParaRPr lang="en-US" sz="1400" b="0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17659" y="2400751"/>
                    <a:ext cx="3966371" cy="288147"/>
                  </a:xfrm>
                  <a:prstGeom prst="rect">
                    <a:avLst/>
                  </a:prstGeom>
                  <a:solidFill>
                    <a:srgbClr val="90D7EC">
                      <a:alpha val="74902"/>
                    </a:srgbClr>
                  </a:solidFill>
                  <a:ln>
                    <a:noFill/>
                  </a:ln>
                </p:spPr>
                <p:txBody>
                  <a:bodyPr wrap="square" lIns="36000" tIns="36000" rIns="36000" bIns="3600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266700" indent="-266700">
                      <a:defRPr sz="1600" b="1">
                        <a:solidFill>
                          <a:srgbClr val="13417F"/>
                        </a:solidFill>
                      </a:defRPr>
                    </a:lvl1pPr>
                  </a:lstStyle>
                  <a:p>
                    <a:r>
                      <a:rPr lang="en-US" sz="1400" b="0" dirty="0" smtClean="0"/>
                      <a:t>Innovation Union</a:t>
                    </a:r>
                    <a:endParaRPr lang="en-US" sz="1400" b="0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17659" y="2719675"/>
                    <a:ext cx="3966371" cy="288147"/>
                  </a:xfrm>
                  <a:prstGeom prst="rect">
                    <a:avLst/>
                  </a:prstGeom>
                  <a:solidFill>
                    <a:srgbClr val="90D7EC">
                      <a:alpha val="74902"/>
                    </a:srgbClr>
                  </a:solidFill>
                  <a:ln>
                    <a:noFill/>
                  </a:ln>
                </p:spPr>
                <p:txBody>
                  <a:bodyPr wrap="square" lIns="36000" tIns="36000" rIns="36000" bIns="3600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266700" indent="-266700">
                      <a:defRPr sz="1600" b="1">
                        <a:solidFill>
                          <a:srgbClr val="13417F"/>
                        </a:solidFill>
                      </a:defRPr>
                    </a:lvl1pPr>
                  </a:lstStyle>
                  <a:p>
                    <a:r>
                      <a:rPr lang="en-US" sz="1400" b="0" dirty="0" smtClean="0"/>
                      <a:t>Youth on the Move</a:t>
                    </a:r>
                    <a:endParaRPr lang="en-US" sz="1400" b="0" dirty="0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4454579" y="3151743"/>
                  <a:ext cx="3919083" cy="730183"/>
                  <a:chOff x="3873283" y="3543286"/>
                  <a:chExt cx="3976387" cy="566194"/>
                </a:xfrm>
              </p:grpSpPr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873283" y="3543286"/>
                    <a:ext cx="3966370" cy="223433"/>
                  </a:xfrm>
                  <a:prstGeom prst="rect">
                    <a:avLst/>
                  </a:prstGeom>
                  <a:solidFill>
                    <a:srgbClr val="FDD1B0">
                      <a:alpha val="75000"/>
                    </a:srgbClr>
                  </a:solidFill>
                  <a:ln>
                    <a:noFill/>
                  </a:ln>
                </p:spPr>
                <p:txBody>
                  <a:bodyPr wrap="square" lIns="36000" tIns="36000" rIns="36000" bIns="36000" rtlCol="0" anchor="ctr" anchorCtr="0">
                    <a:spAutoFit/>
                  </a:bodyPr>
                  <a:lstStyle/>
                  <a:p>
                    <a:pPr marL="266700" indent="-266700"/>
                    <a:r>
                      <a:rPr lang="en-US" sz="1400" dirty="0" smtClean="0">
                        <a:solidFill>
                          <a:srgbClr val="F97F23"/>
                        </a:solidFill>
                      </a:rPr>
                      <a:t>An agenda for New Skills and Jobs </a:t>
                    </a:r>
                    <a:endParaRPr lang="en-US" sz="1400" dirty="0">
                      <a:solidFill>
                        <a:srgbClr val="F97F23"/>
                      </a:solidFill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883299" y="3886047"/>
                    <a:ext cx="3966371" cy="223433"/>
                  </a:xfrm>
                  <a:prstGeom prst="rect">
                    <a:avLst/>
                  </a:prstGeom>
                  <a:solidFill>
                    <a:srgbClr val="FDD1B0">
                      <a:alpha val="75000"/>
                    </a:srgbClr>
                  </a:solidFill>
                  <a:ln>
                    <a:noFill/>
                  </a:ln>
                </p:spPr>
                <p:txBody>
                  <a:bodyPr wrap="square" lIns="36000" tIns="36000" rIns="36000" bIns="36000" rtlCol="0" anchor="ctr" anchorCtr="0">
                    <a:spAutoFit/>
                  </a:bodyPr>
                  <a:lstStyle>
                    <a:defPPr>
                      <a:defRPr lang="en-US"/>
                    </a:defPPr>
                    <a:lvl1pPr marL="266700" indent="-266700">
                      <a:defRPr sz="1600" b="1">
                        <a:solidFill>
                          <a:srgbClr val="FA9244"/>
                        </a:solidFill>
                      </a:defRPr>
                    </a:lvl1pPr>
                  </a:lstStyle>
                  <a:p>
                    <a:r>
                      <a:rPr lang="en-US" sz="1400" b="0" dirty="0">
                        <a:solidFill>
                          <a:srgbClr val="F97F23"/>
                        </a:solidFill>
                      </a:rPr>
                      <a:t>European Platform Against Poverty</a:t>
                    </a:r>
                  </a:p>
                </p:txBody>
              </p: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4448913" y="4035808"/>
                  <a:ext cx="3924749" cy="288147"/>
                </a:xfrm>
                <a:prstGeom prst="rect">
                  <a:avLst/>
                </a:prstGeom>
                <a:solidFill>
                  <a:srgbClr val="A8DAC9">
                    <a:alpha val="75000"/>
                  </a:srgbClr>
                </a:solidFill>
                <a:ln>
                  <a:noFill/>
                </a:ln>
              </p:spPr>
              <p:txBody>
                <a:bodyPr wrap="square" lIns="36000" tIns="36000" rIns="36000" bIns="36000" rtlCol="0" anchor="ctr" anchorCtr="0">
                  <a:spAutoFit/>
                </a:bodyPr>
                <a:lstStyle>
                  <a:defPPr>
                    <a:defRPr lang="en-US"/>
                  </a:defPPr>
                  <a:lvl1pPr marL="266700" indent="-266700" algn="ctr">
                    <a:defRPr sz="1600" b="1">
                      <a:solidFill>
                        <a:schemeClr val="bg1"/>
                      </a:solidFill>
                    </a:defRPr>
                  </a:lvl1pPr>
                </a:lstStyle>
                <a:p>
                  <a:pPr algn="l"/>
                  <a:r>
                    <a:rPr lang="en-US" sz="1400" b="0" dirty="0" smtClean="0">
                      <a:solidFill>
                        <a:srgbClr val="3E9276"/>
                      </a:solidFill>
                    </a:rPr>
                    <a:t>Resource-Efficient Europe </a:t>
                  </a:r>
                  <a:endParaRPr lang="en-US" sz="1400" b="0" dirty="0">
                    <a:solidFill>
                      <a:srgbClr val="3E9276"/>
                    </a:solidFill>
                  </a:endParaRPr>
                </a:p>
              </p:txBody>
            </p:sp>
          </p:grpSp>
        </p:grpSp>
      </p:grpSp>
      <p:sp>
        <p:nvSpPr>
          <p:cNvPr id="55" name="Right Arrow 54"/>
          <p:cNvSpPr/>
          <p:nvPr/>
        </p:nvSpPr>
        <p:spPr>
          <a:xfrm>
            <a:off x="4466123" y="3588423"/>
            <a:ext cx="371475" cy="843666"/>
          </a:xfrm>
          <a:prstGeom prst="rightArrow">
            <a:avLst/>
          </a:prstGeom>
          <a:solidFill>
            <a:srgbClr val="67A2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44855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Indexes in details (6/7)</a:t>
            </a:r>
          </a:p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The Global Gender Gap Index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59166" y="2081804"/>
            <a:ext cx="6225668" cy="3651010"/>
            <a:chOff x="2666459" y="2141657"/>
            <a:chExt cx="6225668" cy="3651010"/>
          </a:xfrm>
        </p:grpSpPr>
        <p:sp>
          <p:nvSpPr>
            <p:cNvPr id="4" name="Freeform 3"/>
            <p:cNvSpPr/>
            <p:nvPr/>
          </p:nvSpPr>
          <p:spPr>
            <a:xfrm>
              <a:off x="4938546" y="4111172"/>
              <a:ext cx="1681495" cy="1681495"/>
            </a:xfrm>
            <a:custGeom>
              <a:avLst/>
              <a:gdLst>
                <a:gd name="connsiteX0" fmla="*/ 0 w 1681495"/>
                <a:gd name="connsiteY0" fmla="*/ 840748 h 1681495"/>
                <a:gd name="connsiteX1" fmla="*/ 840748 w 1681495"/>
                <a:gd name="connsiteY1" fmla="*/ 0 h 1681495"/>
                <a:gd name="connsiteX2" fmla="*/ 1681496 w 1681495"/>
                <a:gd name="connsiteY2" fmla="*/ 840748 h 1681495"/>
                <a:gd name="connsiteX3" fmla="*/ 840748 w 1681495"/>
                <a:gd name="connsiteY3" fmla="*/ 1681496 h 1681495"/>
                <a:gd name="connsiteX4" fmla="*/ 0 w 1681495"/>
                <a:gd name="connsiteY4" fmla="*/ 840748 h 168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495" h="1681495">
                  <a:moveTo>
                    <a:pt x="0" y="840748"/>
                  </a:moveTo>
                  <a:cubicBezTo>
                    <a:pt x="0" y="376416"/>
                    <a:pt x="376416" y="0"/>
                    <a:pt x="840748" y="0"/>
                  </a:cubicBezTo>
                  <a:cubicBezTo>
                    <a:pt x="1305080" y="0"/>
                    <a:pt x="1681496" y="376416"/>
                    <a:pt x="1681496" y="840748"/>
                  </a:cubicBezTo>
                  <a:cubicBezTo>
                    <a:pt x="1681496" y="1305080"/>
                    <a:pt x="1305080" y="1681496"/>
                    <a:pt x="840748" y="1681496"/>
                  </a:cubicBezTo>
                  <a:cubicBezTo>
                    <a:pt x="376416" y="1681496"/>
                    <a:pt x="0" y="1305080"/>
                    <a:pt x="0" y="8407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044" tIns="257044" rIns="257044" bIns="25704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Four critical areas for measuring the gender gap</a:t>
              </a:r>
              <a:endParaRPr lang="en-GB" sz="1700" kern="1200" dirty="0"/>
            </a:p>
          </p:txBody>
        </p:sp>
        <p:sp>
          <p:nvSpPr>
            <p:cNvPr id="5" name="Left Arrow 4"/>
            <p:cNvSpPr/>
            <p:nvPr/>
          </p:nvSpPr>
          <p:spPr>
            <a:xfrm rot="11700000">
              <a:off x="3440133" y="4282404"/>
              <a:ext cx="1469484" cy="47922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666459" y="3692884"/>
              <a:ext cx="1597420" cy="1277936"/>
            </a:xfrm>
            <a:custGeom>
              <a:avLst/>
              <a:gdLst>
                <a:gd name="connsiteX0" fmla="*/ 0 w 1597420"/>
                <a:gd name="connsiteY0" fmla="*/ 127794 h 1277936"/>
                <a:gd name="connsiteX1" fmla="*/ 127794 w 1597420"/>
                <a:gd name="connsiteY1" fmla="*/ 0 h 1277936"/>
                <a:gd name="connsiteX2" fmla="*/ 1469626 w 1597420"/>
                <a:gd name="connsiteY2" fmla="*/ 0 h 1277936"/>
                <a:gd name="connsiteX3" fmla="*/ 1597420 w 1597420"/>
                <a:gd name="connsiteY3" fmla="*/ 127794 h 1277936"/>
                <a:gd name="connsiteX4" fmla="*/ 1597420 w 1597420"/>
                <a:gd name="connsiteY4" fmla="*/ 1150142 h 1277936"/>
                <a:gd name="connsiteX5" fmla="*/ 1469626 w 1597420"/>
                <a:gd name="connsiteY5" fmla="*/ 1277936 h 1277936"/>
                <a:gd name="connsiteX6" fmla="*/ 127794 w 1597420"/>
                <a:gd name="connsiteY6" fmla="*/ 1277936 h 1277936"/>
                <a:gd name="connsiteX7" fmla="*/ 0 w 1597420"/>
                <a:gd name="connsiteY7" fmla="*/ 1150142 h 1277936"/>
                <a:gd name="connsiteX8" fmla="*/ 0 w 1597420"/>
                <a:gd name="connsiteY8" fmla="*/ 127794 h 127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420" h="1277936">
                  <a:moveTo>
                    <a:pt x="0" y="127794"/>
                  </a:moveTo>
                  <a:cubicBezTo>
                    <a:pt x="0" y="57215"/>
                    <a:pt x="57215" y="0"/>
                    <a:pt x="127794" y="0"/>
                  </a:cubicBezTo>
                  <a:lnTo>
                    <a:pt x="1469626" y="0"/>
                  </a:lnTo>
                  <a:cubicBezTo>
                    <a:pt x="1540205" y="0"/>
                    <a:pt x="1597420" y="57215"/>
                    <a:pt x="1597420" y="127794"/>
                  </a:cubicBezTo>
                  <a:lnTo>
                    <a:pt x="1597420" y="1150142"/>
                  </a:lnTo>
                  <a:cubicBezTo>
                    <a:pt x="1597420" y="1220721"/>
                    <a:pt x="1540205" y="1277936"/>
                    <a:pt x="1469626" y="1277936"/>
                  </a:cubicBezTo>
                  <a:lnTo>
                    <a:pt x="127794" y="1277936"/>
                  </a:lnTo>
                  <a:cubicBezTo>
                    <a:pt x="57215" y="1277936"/>
                    <a:pt x="0" y="1220721"/>
                    <a:pt x="0" y="1150142"/>
                  </a:cubicBezTo>
                  <a:lnTo>
                    <a:pt x="0" y="1277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34" tIns="77434" rIns="77434" bIns="7743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Arial Narrow" pitchFamily="34" charset="0"/>
                </a:rPr>
                <a:t>Educational attainment</a:t>
              </a:r>
              <a:endParaRPr lang="en-GB" sz="2100" kern="1200" dirty="0"/>
            </a:p>
          </p:txBody>
        </p:sp>
        <p:sp>
          <p:nvSpPr>
            <p:cNvPr id="7" name="Left Arrow 6"/>
            <p:cNvSpPr/>
            <p:nvPr/>
          </p:nvSpPr>
          <p:spPr>
            <a:xfrm rot="14700000">
              <a:off x="4342576" y="3206915"/>
              <a:ext cx="1469484" cy="47922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968092" y="2141657"/>
              <a:ext cx="1597420" cy="1277936"/>
            </a:xfrm>
            <a:custGeom>
              <a:avLst/>
              <a:gdLst>
                <a:gd name="connsiteX0" fmla="*/ 0 w 1597420"/>
                <a:gd name="connsiteY0" fmla="*/ 127794 h 1277936"/>
                <a:gd name="connsiteX1" fmla="*/ 127794 w 1597420"/>
                <a:gd name="connsiteY1" fmla="*/ 0 h 1277936"/>
                <a:gd name="connsiteX2" fmla="*/ 1469626 w 1597420"/>
                <a:gd name="connsiteY2" fmla="*/ 0 h 1277936"/>
                <a:gd name="connsiteX3" fmla="*/ 1597420 w 1597420"/>
                <a:gd name="connsiteY3" fmla="*/ 127794 h 1277936"/>
                <a:gd name="connsiteX4" fmla="*/ 1597420 w 1597420"/>
                <a:gd name="connsiteY4" fmla="*/ 1150142 h 1277936"/>
                <a:gd name="connsiteX5" fmla="*/ 1469626 w 1597420"/>
                <a:gd name="connsiteY5" fmla="*/ 1277936 h 1277936"/>
                <a:gd name="connsiteX6" fmla="*/ 127794 w 1597420"/>
                <a:gd name="connsiteY6" fmla="*/ 1277936 h 1277936"/>
                <a:gd name="connsiteX7" fmla="*/ 0 w 1597420"/>
                <a:gd name="connsiteY7" fmla="*/ 1150142 h 1277936"/>
                <a:gd name="connsiteX8" fmla="*/ 0 w 1597420"/>
                <a:gd name="connsiteY8" fmla="*/ 127794 h 127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420" h="1277936">
                  <a:moveTo>
                    <a:pt x="0" y="127794"/>
                  </a:moveTo>
                  <a:cubicBezTo>
                    <a:pt x="0" y="57215"/>
                    <a:pt x="57215" y="0"/>
                    <a:pt x="127794" y="0"/>
                  </a:cubicBezTo>
                  <a:lnTo>
                    <a:pt x="1469626" y="0"/>
                  </a:lnTo>
                  <a:cubicBezTo>
                    <a:pt x="1540205" y="0"/>
                    <a:pt x="1597420" y="57215"/>
                    <a:pt x="1597420" y="127794"/>
                  </a:cubicBezTo>
                  <a:lnTo>
                    <a:pt x="1597420" y="1150142"/>
                  </a:lnTo>
                  <a:cubicBezTo>
                    <a:pt x="1597420" y="1220721"/>
                    <a:pt x="1540205" y="1277936"/>
                    <a:pt x="1469626" y="1277936"/>
                  </a:cubicBezTo>
                  <a:lnTo>
                    <a:pt x="127794" y="1277936"/>
                  </a:lnTo>
                  <a:cubicBezTo>
                    <a:pt x="57215" y="1277936"/>
                    <a:pt x="0" y="1220721"/>
                    <a:pt x="0" y="1150142"/>
                  </a:cubicBezTo>
                  <a:lnTo>
                    <a:pt x="0" y="1277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34" tIns="77434" rIns="77434" bIns="7743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Arial Narrow" pitchFamily="34" charset="0"/>
                </a:rPr>
                <a:t>Economic participation and opportunity</a:t>
              </a:r>
              <a:endParaRPr lang="en-GB" sz="2100" kern="1200" dirty="0"/>
            </a:p>
          </p:txBody>
        </p:sp>
        <p:sp>
          <p:nvSpPr>
            <p:cNvPr id="10" name="Left Arrow 9"/>
            <p:cNvSpPr/>
            <p:nvPr/>
          </p:nvSpPr>
          <p:spPr>
            <a:xfrm rot="17700000">
              <a:off x="5746527" y="3206915"/>
              <a:ext cx="1469484" cy="47922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993074" y="2141657"/>
              <a:ext cx="1597420" cy="1277936"/>
            </a:xfrm>
            <a:custGeom>
              <a:avLst/>
              <a:gdLst>
                <a:gd name="connsiteX0" fmla="*/ 0 w 1597420"/>
                <a:gd name="connsiteY0" fmla="*/ 127794 h 1277936"/>
                <a:gd name="connsiteX1" fmla="*/ 127794 w 1597420"/>
                <a:gd name="connsiteY1" fmla="*/ 0 h 1277936"/>
                <a:gd name="connsiteX2" fmla="*/ 1469626 w 1597420"/>
                <a:gd name="connsiteY2" fmla="*/ 0 h 1277936"/>
                <a:gd name="connsiteX3" fmla="*/ 1597420 w 1597420"/>
                <a:gd name="connsiteY3" fmla="*/ 127794 h 1277936"/>
                <a:gd name="connsiteX4" fmla="*/ 1597420 w 1597420"/>
                <a:gd name="connsiteY4" fmla="*/ 1150142 h 1277936"/>
                <a:gd name="connsiteX5" fmla="*/ 1469626 w 1597420"/>
                <a:gd name="connsiteY5" fmla="*/ 1277936 h 1277936"/>
                <a:gd name="connsiteX6" fmla="*/ 127794 w 1597420"/>
                <a:gd name="connsiteY6" fmla="*/ 1277936 h 1277936"/>
                <a:gd name="connsiteX7" fmla="*/ 0 w 1597420"/>
                <a:gd name="connsiteY7" fmla="*/ 1150142 h 1277936"/>
                <a:gd name="connsiteX8" fmla="*/ 0 w 1597420"/>
                <a:gd name="connsiteY8" fmla="*/ 127794 h 127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420" h="1277936">
                  <a:moveTo>
                    <a:pt x="0" y="127794"/>
                  </a:moveTo>
                  <a:cubicBezTo>
                    <a:pt x="0" y="57215"/>
                    <a:pt x="57215" y="0"/>
                    <a:pt x="127794" y="0"/>
                  </a:cubicBezTo>
                  <a:lnTo>
                    <a:pt x="1469626" y="0"/>
                  </a:lnTo>
                  <a:cubicBezTo>
                    <a:pt x="1540205" y="0"/>
                    <a:pt x="1597420" y="57215"/>
                    <a:pt x="1597420" y="127794"/>
                  </a:cubicBezTo>
                  <a:lnTo>
                    <a:pt x="1597420" y="1150142"/>
                  </a:lnTo>
                  <a:cubicBezTo>
                    <a:pt x="1597420" y="1220721"/>
                    <a:pt x="1540205" y="1277936"/>
                    <a:pt x="1469626" y="1277936"/>
                  </a:cubicBezTo>
                  <a:lnTo>
                    <a:pt x="127794" y="1277936"/>
                  </a:lnTo>
                  <a:cubicBezTo>
                    <a:pt x="57215" y="1277936"/>
                    <a:pt x="0" y="1220721"/>
                    <a:pt x="0" y="1150142"/>
                  </a:cubicBezTo>
                  <a:lnTo>
                    <a:pt x="0" y="1277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34" tIns="77434" rIns="77434" bIns="7743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Arial Narrow" pitchFamily="34" charset="0"/>
                </a:rPr>
                <a:t>Political empowerment</a:t>
              </a:r>
              <a:endParaRPr lang="en-GB" sz="2100" kern="1200" dirty="0"/>
            </a:p>
          </p:txBody>
        </p:sp>
        <p:sp>
          <p:nvSpPr>
            <p:cNvPr id="12" name="Left Arrow 11"/>
            <p:cNvSpPr/>
            <p:nvPr/>
          </p:nvSpPr>
          <p:spPr>
            <a:xfrm rot="20700000">
              <a:off x="6648969" y="4282404"/>
              <a:ext cx="1469484" cy="47922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294707" y="3692884"/>
              <a:ext cx="1597420" cy="1277936"/>
            </a:xfrm>
            <a:custGeom>
              <a:avLst/>
              <a:gdLst>
                <a:gd name="connsiteX0" fmla="*/ 0 w 1597420"/>
                <a:gd name="connsiteY0" fmla="*/ 127794 h 1277936"/>
                <a:gd name="connsiteX1" fmla="*/ 127794 w 1597420"/>
                <a:gd name="connsiteY1" fmla="*/ 0 h 1277936"/>
                <a:gd name="connsiteX2" fmla="*/ 1469626 w 1597420"/>
                <a:gd name="connsiteY2" fmla="*/ 0 h 1277936"/>
                <a:gd name="connsiteX3" fmla="*/ 1597420 w 1597420"/>
                <a:gd name="connsiteY3" fmla="*/ 127794 h 1277936"/>
                <a:gd name="connsiteX4" fmla="*/ 1597420 w 1597420"/>
                <a:gd name="connsiteY4" fmla="*/ 1150142 h 1277936"/>
                <a:gd name="connsiteX5" fmla="*/ 1469626 w 1597420"/>
                <a:gd name="connsiteY5" fmla="*/ 1277936 h 1277936"/>
                <a:gd name="connsiteX6" fmla="*/ 127794 w 1597420"/>
                <a:gd name="connsiteY6" fmla="*/ 1277936 h 1277936"/>
                <a:gd name="connsiteX7" fmla="*/ 0 w 1597420"/>
                <a:gd name="connsiteY7" fmla="*/ 1150142 h 1277936"/>
                <a:gd name="connsiteX8" fmla="*/ 0 w 1597420"/>
                <a:gd name="connsiteY8" fmla="*/ 127794 h 127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420" h="1277936">
                  <a:moveTo>
                    <a:pt x="0" y="127794"/>
                  </a:moveTo>
                  <a:cubicBezTo>
                    <a:pt x="0" y="57215"/>
                    <a:pt x="57215" y="0"/>
                    <a:pt x="127794" y="0"/>
                  </a:cubicBezTo>
                  <a:lnTo>
                    <a:pt x="1469626" y="0"/>
                  </a:lnTo>
                  <a:cubicBezTo>
                    <a:pt x="1540205" y="0"/>
                    <a:pt x="1597420" y="57215"/>
                    <a:pt x="1597420" y="127794"/>
                  </a:cubicBezTo>
                  <a:lnTo>
                    <a:pt x="1597420" y="1150142"/>
                  </a:lnTo>
                  <a:cubicBezTo>
                    <a:pt x="1597420" y="1220721"/>
                    <a:pt x="1540205" y="1277936"/>
                    <a:pt x="1469626" y="1277936"/>
                  </a:cubicBezTo>
                  <a:lnTo>
                    <a:pt x="127794" y="1277936"/>
                  </a:lnTo>
                  <a:cubicBezTo>
                    <a:pt x="57215" y="1277936"/>
                    <a:pt x="0" y="1220721"/>
                    <a:pt x="0" y="1150142"/>
                  </a:cubicBezTo>
                  <a:lnTo>
                    <a:pt x="0" y="1277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34" tIns="77434" rIns="77434" bIns="7743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Arial Narrow" pitchFamily="34" charset="0"/>
                </a:rPr>
                <a:t>Health and survival</a:t>
              </a:r>
              <a:endParaRPr lang="en-GB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6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7188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Indexes in details (7/7)</a:t>
            </a:r>
          </a:p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The Energy Architecture Performance Index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51" y="1376363"/>
            <a:ext cx="5394698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63116"/>
            <a:ext cx="8077200" cy="52075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 smtClean="0"/>
              <a:t>Policymakers and public institutions </a:t>
            </a:r>
            <a:r>
              <a:rPr lang="en-GB" sz="2000" dirty="0" smtClean="0"/>
              <a:t>(e.g. government ministries, investment promotion agencies, etc.): To measure the situation in particular countries in comparison with the performances of other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 smtClean="0"/>
              <a:t>International organizations</a:t>
            </a:r>
            <a:r>
              <a:rPr lang="en-GB" sz="2000" dirty="0" smtClean="0"/>
              <a:t>, development organizations, etc.: To benchmark policy effectiveness and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 smtClean="0"/>
              <a:t>Business leaders: </a:t>
            </a:r>
            <a:r>
              <a:rPr lang="en-GB" sz="2000" dirty="0" smtClean="0"/>
              <a:t>To enter into concrete policy discussions with government about improving the environment for doing business;  to assess the business environment of selected countries when taking investment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 smtClean="0"/>
              <a:t>Academia:</a:t>
            </a:r>
            <a:r>
              <a:rPr lang="en-GB" sz="2000" dirty="0" smtClean="0"/>
              <a:t> To conduct quantitative research and further our understanding about the drivers of national competitiveness.</a:t>
            </a:r>
          </a:p>
          <a:p>
            <a:pPr lvl="1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17" descr="http://t0.gstatic.com/images?q=tbn:ANd9GcSAIIovOJ_W9Eqr96A8fqdTl9uY33CjXWjcqDVREnSstr2yYhSQHOf-25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67" y="1484884"/>
            <a:ext cx="50120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http://www.dlorg.eu/uploads/images/Publications/Policy%20Ma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83" y="2881884"/>
            <a:ext cx="667977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rcro\Desktop\businessma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25" y="3768852"/>
            <a:ext cx="58849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us.cdn3.123rf.com/168nwm/kapley/kapley0904/kapley090400023/4704625-the-three-dimensional-model-of-the-person-symbolising-the-graduate-of-university-with-the-certific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46" y="5103876"/>
            <a:ext cx="520651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1325" y="141298"/>
            <a:ext cx="771887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Our audience</a:t>
            </a:r>
          </a:p>
        </p:txBody>
      </p:sp>
    </p:spTree>
    <p:extLst>
      <p:ext uri="{BB962C8B-B14F-4D97-AF65-F5344CB8AC3E}">
        <p14:creationId xmlns:p14="http://schemas.microsoft.com/office/powerpoint/2010/main" val="35027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71887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How are the indexes used ?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31325" y="1320800"/>
            <a:ext cx="2346775" cy="8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32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8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4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6"/>
                </a:solidFill>
              </a:rPr>
              <a:t>Compare performances</a:t>
            </a:r>
          </a:p>
          <a:p>
            <a:endParaRPr lang="en-US" sz="2000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131087" y="4787900"/>
            <a:ext cx="2346775" cy="8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32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8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4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6"/>
                </a:solidFill>
              </a:rPr>
              <a:t>Track progress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43" y="1308100"/>
            <a:ext cx="4114015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18" y="4338900"/>
            <a:ext cx="4276464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81506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Main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learnings and questions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 using composite indexes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31325" y="1320800"/>
            <a:ext cx="8836811" cy="553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32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8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4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b="1" u="sng" dirty="0" smtClean="0">
              <a:solidFill>
                <a:schemeClr val="accent6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u="sng" dirty="0" smtClean="0">
                <a:solidFill>
                  <a:schemeClr val="accent6"/>
                </a:solidFill>
              </a:rPr>
              <a:t>Definition and index structure: </a:t>
            </a:r>
            <a:r>
              <a:rPr lang="en-GB" sz="2000" dirty="0" smtClean="0">
                <a:solidFill>
                  <a:schemeClr val="accent6"/>
                </a:solidFill>
              </a:rPr>
              <a:t>What are the key dimensions to measure? Thorough literature review consultations with experts are key to build robust indexes.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u="sng" dirty="0" smtClean="0">
                <a:solidFill>
                  <a:schemeClr val="accent6"/>
                </a:solidFill>
              </a:rPr>
              <a:t>Selection of indicators:</a:t>
            </a:r>
            <a:r>
              <a:rPr lang="en-GB" sz="2000" dirty="0" smtClean="0">
                <a:solidFill>
                  <a:schemeClr val="accent6"/>
                </a:solidFill>
              </a:rPr>
              <a:t> Select indicators that are widely available, linear, non-binary, updated on a constant basis.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u="sng" dirty="0" smtClean="0">
                <a:solidFill>
                  <a:schemeClr val="accent6"/>
                </a:solidFill>
              </a:rPr>
              <a:t>Distribution of indicators across pillars:</a:t>
            </a:r>
            <a:r>
              <a:rPr lang="en-GB" sz="2000" dirty="0" smtClean="0">
                <a:solidFill>
                  <a:schemeClr val="accent6"/>
                </a:solidFill>
              </a:rPr>
              <a:t> PCA analysis can provide an initial guidance, yet, the range of indicator should also allow for storytelling.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6"/>
                </a:solidFill>
              </a:rPr>
              <a:t>Weighting: </a:t>
            </a:r>
            <a:r>
              <a:rPr lang="en-GB" sz="2000" dirty="0">
                <a:solidFill>
                  <a:schemeClr val="accent6"/>
                </a:solidFill>
              </a:rPr>
              <a:t>Is there a justification for a specific pillar weighting schemes?             In absence of theoretical guidance, use equal weighting, keeping in mind that the number of indicators used determines an implicit weighting of factors.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u="sng" dirty="0" smtClean="0">
                <a:solidFill>
                  <a:schemeClr val="accent6"/>
                </a:solidFill>
              </a:rPr>
              <a:t>Normalization</a:t>
            </a:r>
            <a:r>
              <a:rPr lang="en-GB" sz="2000" b="1" u="sng" dirty="0" smtClean="0">
                <a:solidFill>
                  <a:schemeClr val="accent6"/>
                </a:solidFill>
              </a:rPr>
              <a:t>: </a:t>
            </a:r>
            <a:r>
              <a:rPr lang="en-GB" sz="2000" dirty="0" smtClean="0">
                <a:solidFill>
                  <a:schemeClr val="accent6"/>
                </a:solidFill>
              </a:rPr>
              <a:t>Are there optimal policy targets for each indicator? In absence of clear policy optimum, use statistical rationale</a:t>
            </a:r>
            <a:r>
              <a:rPr lang="en-GB" sz="2000" dirty="0" smtClean="0">
                <a:solidFill>
                  <a:schemeClr val="accent6"/>
                </a:solidFill>
              </a:rPr>
              <a:t>.</a:t>
            </a:r>
            <a:endParaRPr lang="en-GB" sz="2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850" y="1231900"/>
            <a:ext cx="8750300" cy="451561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956300"/>
            <a:ext cx="9144000" cy="787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Visit our website for further information and to download the Report:</a:t>
            </a:r>
            <a:endParaRPr lang="en-GB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www.weforum.org/gcr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3000" y="96838"/>
            <a:ext cx="7678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Arial" pitchFamily="34" charset="0"/>
                <a:cs typeface="Arial" pitchFamily="34" charset="0"/>
              </a:rPr>
              <a:t>Q&amp;A</a:t>
            </a:r>
          </a:p>
        </p:txBody>
      </p:sp>
      <p:pic>
        <p:nvPicPr>
          <p:cNvPr id="2050" name="Picture 2" descr="S:\CSI\2. GLOBAL COMPETITIVENESS NETWORK\Report Production\Global Competitiveness Report\GCR 2014-2015\1. REPORT PRODUCTION\1. COVER\GCR 2014-15 cov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299" y="1265510"/>
            <a:ext cx="3169401" cy="4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825" y="1305493"/>
            <a:ext cx="8753475" cy="553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06442" y="3778678"/>
            <a:ext cx="63000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81000" indent="-381000" eaLnBrk="0" hangingPunct="0">
              <a:defRPr/>
            </a:pPr>
            <a:r>
              <a:rPr lang="en-US" b="1" dirty="0">
                <a:solidFill>
                  <a:schemeClr val="accent6"/>
                </a:solidFill>
                <a:latin typeface="+mj-lt"/>
              </a:rPr>
              <a:t>Other special topic and regional reports: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3806" y="4192410"/>
            <a:ext cx="63000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The Global Information Technology Report</a:t>
            </a:r>
          </a:p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 The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Global Enabling Trade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Report</a:t>
            </a:r>
          </a:p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chemeClr val="tx2"/>
                </a:solidFill>
                <a:latin typeface="+mj-lt"/>
              </a:rPr>
              <a:t> The 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Travel &amp; Tourism Competitiveness 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Report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6442" y="5173484"/>
            <a:ext cx="5420194" cy="115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The Gender Gap Report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The Europe 2020 Competitiveness 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Report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3190" y="184825"/>
            <a:ext cx="7803529" cy="8781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1900" kern="800" spc="-3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The </a:t>
            </a:r>
            <a:r>
              <a:rPr lang="en-US" sz="2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Global Competitiveness &amp; Benchmarking Network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9638" y="1344576"/>
            <a:ext cx="3249679" cy="3635249"/>
            <a:chOff x="219638" y="1344576"/>
            <a:chExt cx="3249679" cy="3635249"/>
          </a:xfrm>
        </p:grpSpPr>
        <p:pic>
          <p:nvPicPr>
            <p:cNvPr id="12" name="Picture 11" descr="Pages from GCR 1979 - Full Report.jp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638" y="1344576"/>
              <a:ext cx="1018206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3" name="Picture 12" descr="ACR 2009 Cove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02" y="1722358"/>
              <a:ext cx="1018282" cy="144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blurRad="6350" stA="50000" endA="300" endPos="38500" dist="50800" dir="5400000" sy="-100000" algn="bl" rotWithShape="0"/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15" y="2100140"/>
              <a:ext cx="101575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3666" y="2477923"/>
              <a:ext cx="1012156" cy="14311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830" y="2837941"/>
              <a:ext cx="1012145" cy="143111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8065" y="3055088"/>
              <a:ext cx="1361252" cy="1924737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9" name="Rectangle 18"/>
          <p:cNvSpPr/>
          <p:nvPr/>
        </p:nvSpPr>
        <p:spPr>
          <a:xfrm>
            <a:off x="3705973" y="1304027"/>
            <a:ext cx="63000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81000" indent="-381000" eaLnBrk="0" hangingPunct="0">
              <a:defRPr/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Flagship product: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6709" y="1577166"/>
            <a:ext cx="5447083" cy="1427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The Global Competitiveness Report series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Launched in 1979 covering 16 countries</a:t>
            </a:r>
          </a:p>
          <a:p>
            <a:pPr marL="468313" indent="-285750" eaLnBrk="0" hangingPunct="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GCR 2014-2015: 144 economies</a:t>
            </a:r>
          </a:p>
        </p:txBody>
      </p:sp>
    </p:spTree>
    <p:extLst>
      <p:ext uri="{BB962C8B-B14F-4D97-AF65-F5344CB8AC3E}">
        <p14:creationId xmlns:p14="http://schemas.microsoft.com/office/powerpoint/2010/main" val="28848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3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7188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Additional topics for discussion: </a:t>
            </a:r>
          </a:p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. Sustainability-adjusted GCI</a:t>
            </a:r>
          </a:p>
        </p:txBody>
      </p:sp>
      <p:sp>
        <p:nvSpPr>
          <p:cNvPr id="4" name="Oval 3"/>
          <p:cNvSpPr/>
          <p:nvPr/>
        </p:nvSpPr>
        <p:spPr>
          <a:xfrm>
            <a:off x="3179876" y="1551600"/>
            <a:ext cx="2679700" cy="927100"/>
          </a:xfrm>
          <a:prstGeom prst="ellipse">
            <a:avLst/>
          </a:prstGeom>
          <a:solidFill>
            <a:srgbClr val="1C5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Global Competitiveness Index (GCI)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2684759" y="3161578"/>
            <a:ext cx="2052000" cy="381000"/>
          </a:xfrm>
          <a:prstGeom prst="rightArrow">
            <a:avLst/>
          </a:prstGeom>
          <a:solidFill>
            <a:srgbClr val="1C5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4302694" y="3161578"/>
            <a:ext cx="2052000" cy="381000"/>
          </a:xfrm>
          <a:prstGeom prst="rightArrow">
            <a:avLst/>
          </a:prstGeom>
          <a:solidFill>
            <a:srgbClr val="1C5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5428800" y="2326079"/>
            <a:ext cx="972000" cy="360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1C5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51633" y="2326078"/>
            <a:ext cx="972000" cy="360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1C5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9246" y="5233271"/>
            <a:ext cx="2298699" cy="5837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Sustainability-adjusted GCI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5807945" y="4579999"/>
            <a:ext cx="504000" cy="1008000"/>
          </a:xfrm>
          <a:prstGeom prst="bentArrow">
            <a:avLst/>
          </a:prstGeom>
          <a:solidFill>
            <a:srgbClr val="1C5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 flipH="1">
            <a:off x="3004383" y="4580000"/>
            <a:ext cx="504000" cy="1008000"/>
          </a:xfrm>
          <a:prstGeom prst="bentArrow">
            <a:avLst/>
          </a:prstGeom>
          <a:solidFill>
            <a:srgbClr val="1C5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23806" y="4395346"/>
            <a:ext cx="4140000" cy="612000"/>
          </a:xfrm>
          <a:prstGeom prst="roundRect">
            <a:avLst/>
          </a:prstGeom>
          <a:solidFill>
            <a:srgbClr val="ACF6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Environmental sustainability-adjusted GCI </a:t>
            </a:r>
          </a:p>
          <a:p>
            <a:pPr algn="ctr"/>
            <a:r>
              <a:rPr lang="fr-CH" sz="1400" dirty="0" smtClean="0">
                <a:solidFill>
                  <a:prstClr val="black"/>
                </a:solidFill>
              </a:rPr>
              <a:t>(</a:t>
            </a:r>
            <a:r>
              <a:rPr lang="fr-CH" sz="1400" dirty="0">
                <a:solidFill>
                  <a:prstClr val="black"/>
                </a:solidFill>
              </a:rPr>
              <a:t>GCI) </a:t>
            </a:r>
            <a:r>
              <a:rPr lang="en-US" sz="1400" dirty="0">
                <a:solidFill>
                  <a:prstClr val="black"/>
                </a:solidFill>
              </a:rPr>
              <a:t>×</a:t>
            </a:r>
            <a:r>
              <a:rPr lang="fr-CH" sz="1400" dirty="0">
                <a:solidFill>
                  <a:prstClr val="black"/>
                </a:solidFill>
              </a:rPr>
              <a:t> (</a:t>
            </a:r>
            <a:r>
              <a:rPr lang="fr-CH" sz="1400" dirty="0" err="1">
                <a:solidFill>
                  <a:prstClr val="black"/>
                </a:solidFill>
              </a:rPr>
              <a:t>environmental</a:t>
            </a:r>
            <a:r>
              <a:rPr lang="fr-CH" sz="1400" dirty="0">
                <a:solidFill>
                  <a:prstClr val="black"/>
                </a:solidFill>
              </a:rPr>
              <a:t> </a:t>
            </a:r>
            <a:r>
              <a:rPr lang="fr-CH" sz="1400" dirty="0" err="1" smtClean="0">
                <a:solidFill>
                  <a:prstClr val="black"/>
                </a:solidFill>
              </a:rPr>
              <a:t>sustainability</a:t>
            </a:r>
            <a:r>
              <a:rPr lang="fr-CH" sz="1400" dirty="0" smtClean="0">
                <a:solidFill>
                  <a:prstClr val="black"/>
                </a:solidFill>
              </a:rPr>
              <a:t> </a:t>
            </a:r>
            <a:r>
              <a:rPr lang="fr-CH" sz="1400" dirty="0">
                <a:solidFill>
                  <a:prstClr val="black"/>
                </a:solidFill>
              </a:rPr>
              <a:t>coefficient</a:t>
            </a:r>
            <a:r>
              <a:rPr lang="fr-CH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950" y="4395346"/>
            <a:ext cx="4140000" cy="61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Social sustainability-adjusted GCI</a:t>
            </a:r>
          </a:p>
          <a:p>
            <a:pPr algn="ctr"/>
            <a:r>
              <a:rPr lang="fr-CH" sz="1400" dirty="0" smtClean="0">
                <a:solidFill>
                  <a:prstClr val="white"/>
                </a:solidFill>
              </a:rPr>
              <a:t>(</a:t>
            </a:r>
            <a:r>
              <a:rPr lang="fr-CH" sz="1400" dirty="0">
                <a:solidFill>
                  <a:prstClr val="white"/>
                </a:solidFill>
              </a:rPr>
              <a:t>GCI) </a:t>
            </a:r>
            <a:r>
              <a:rPr lang="en-US" sz="1400" dirty="0">
                <a:solidFill>
                  <a:prstClr val="white"/>
                </a:solidFill>
              </a:rPr>
              <a:t>× </a:t>
            </a:r>
            <a:r>
              <a:rPr lang="fr-CH" sz="1400" dirty="0">
                <a:solidFill>
                  <a:prstClr val="white"/>
                </a:solidFill>
              </a:rPr>
              <a:t>(social </a:t>
            </a:r>
            <a:r>
              <a:rPr lang="fr-CH" sz="1400" dirty="0" err="1">
                <a:solidFill>
                  <a:prstClr val="white"/>
                </a:solidFill>
              </a:rPr>
              <a:t>sustainability</a:t>
            </a:r>
            <a:r>
              <a:rPr lang="fr-CH" sz="1400" dirty="0">
                <a:solidFill>
                  <a:prstClr val="white"/>
                </a:solidFill>
              </a:rPr>
              <a:t> coefficient</a:t>
            </a:r>
            <a:r>
              <a:rPr lang="fr-CH" sz="1400" dirty="0" smtClean="0">
                <a:solidFill>
                  <a:prstClr val="white"/>
                </a:solidFill>
              </a:rPr>
              <a:t>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74874" y="2236078"/>
            <a:ext cx="1980000" cy="540000"/>
          </a:xfrm>
          <a:prstGeom prst="roundRect">
            <a:avLst>
              <a:gd name="adj" fmla="val 17292"/>
            </a:avLst>
          </a:prstGeom>
          <a:solidFill>
            <a:srgbClr val="ACF6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Environmental sustainability pillar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4221" y="2236078"/>
            <a:ext cx="1980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Social sustainability pillar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561" y="2903820"/>
            <a:ext cx="2342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Main concepts: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Income inequality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Youth unemployment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Access to basic needs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Vulnerable employment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5214" y="2903820"/>
            <a:ext cx="234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Main concepts: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Environmental regulation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Environmental degradation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Fish stock depletion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Forest loss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Water use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2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93761" y="1306615"/>
            <a:ext cx="8744724" cy="551637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1325" y="141298"/>
            <a:ext cx="744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What we aim to measure</a:t>
            </a:r>
            <a:r>
              <a:rPr lang="fr-CH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: </a:t>
            </a:r>
          </a:p>
          <a:p>
            <a:r>
              <a:rPr lang="fr-CH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What</a:t>
            </a:r>
            <a:r>
              <a:rPr lang="fr-CH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lies </a:t>
            </a:r>
            <a:r>
              <a:rPr lang="fr-CH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behind</a:t>
            </a:r>
            <a:r>
              <a:rPr lang="fr-CH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fr-CH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different</a:t>
            </a:r>
            <a:r>
              <a:rPr lang="fr-CH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fr-CH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growth</a:t>
            </a:r>
            <a:r>
              <a:rPr lang="fr-CH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fr-CH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paths</a:t>
            </a:r>
            <a:r>
              <a:rPr lang="fr-CH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00" y="6515211"/>
            <a:ext cx="7448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Source: IMF, World Economic Outlook database, April </a:t>
            </a:r>
            <a:r>
              <a:rPr lang="en-US" sz="1200" dirty="0" smtClean="0">
                <a:latin typeface="+mj-lt"/>
              </a:rPr>
              <a:t>2014 </a:t>
            </a:r>
            <a:r>
              <a:rPr lang="en-US" sz="1200" dirty="0">
                <a:latin typeface="+mj-lt"/>
              </a:rPr>
              <a:t>edition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5" y="1433615"/>
            <a:ext cx="85407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0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20800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3189" y="346942"/>
            <a:ext cx="7803529" cy="8781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1900" kern="800" spc="-3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b="1" kern="1200" dirty="0">
                <a:solidFill>
                  <a:srgbClr val="002060"/>
                </a:solidFill>
                <a:latin typeface="+mj-lt"/>
                <a:cs typeface="Arial" pitchFamily="34" charset="0"/>
              </a:rPr>
              <a:t>The Global Competitiveness Index (GCI</a:t>
            </a:r>
            <a:r>
              <a:rPr lang="en-US" sz="2800" b="1" kern="1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15" y="2054449"/>
            <a:ext cx="5172738" cy="51727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8031" y="1528441"/>
            <a:ext cx="132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3815" y="5479218"/>
            <a:ext cx="132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”</a:t>
            </a:r>
            <a:endParaRPr lang="en-GB" sz="40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01" y="1850485"/>
            <a:ext cx="5109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 set of institutions, policies, and factors that determine the level of productivity of a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country.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level of productivity, </a:t>
            </a:r>
            <a:endParaRPr lang="en-US" sz="2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turn, sets the level of prosperity that can be </a:t>
            </a:r>
            <a:endParaRPr lang="en-US" sz="2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earned 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by an economy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0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10" y="1627188"/>
            <a:ext cx="6296212" cy="4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627168"/>
            <a:ext cx="21723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Sources: World Economic Forum; IMF.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231325" y="141298"/>
            <a:ext cx="744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More competitive economies tend to produce higher levels of income</a:t>
            </a:r>
          </a:p>
        </p:txBody>
      </p:sp>
    </p:spTree>
    <p:extLst>
      <p:ext uri="{BB962C8B-B14F-4D97-AF65-F5344CB8AC3E}">
        <p14:creationId xmlns:p14="http://schemas.microsoft.com/office/powerpoint/2010/main" val="2184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190" y="4071112"/>
            <a:ext cx="861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6"/>
                </a:solidFill>
                <a:latin typeface="+mj-lt"/>
              </a:rPr>
              <a:t>Qualitative </a:t>
            </a:r>
            <a:r>
              <a:rPr lang="en-US" sz="2400" u="sng" dirty="0" smtClean="0">
                <a:solidFill>
                  <a:schemeClr val="accent6"/>
                </a:solidFill>
                <a:latin typeface="+mj-lt"/>
              </a:rPr>
              <a:t>data </a:t>
            </a:r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sourced from the annual Executive Opinion Survey carried out by the network of the 160+ World Economic Forum’s Partner Institutes.  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Survey the perception of 15,000 business leaders Worldwide                               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190" y="1408992"/>
            <a:ext cx="8303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accent6"/>
                </a:solidFill>
                <a:latin typeface="+mj-lt"/>
              </a:rPr>
              <a:t>Quantitative </a:t>
            </a:r>
            <a:r>
              <a:rPr lang="en-GB" sz="2400" u="sng" dirty="0" smtClean="0">
                <a:solidFill>
                  <a:schemeClr val="accent6"/>
                </a:solidFill>
                <a:latin typeface="+mj-lt"/>
              </a:rPr>
              <a:t>data </a:t>
            </a:r>
            <a:r>
              <a:rPr lang="en-GB" sz="2400" dirty="0" smtClean="0">
                <a:solidFill>
                  <a:schemeClr val="accent6"/>
                </a:solidFill>
                <a:latin typeface="+mj-lt"/>
              </a:rPr>
              <a:t>sourced from leading international organizations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3190" y="184825"/>
            <a:ext cx="7803529" cy="8781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1900" kern="800" spc="-3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b="1" kern="1200" dirty="0" smtClean="0">
                <a:solidFill>
                  <a:schemeClr val="accent6"/>
                </a:solidFill>
                <a:latin typeface="+mj-lt"/>
                <a:ea typeface="+mn-ea"/>
                <a:cs typeface="Arial" pitchFamily="34" charset="0"/>
              </a:rPr>
              <a:t>The Data</a:t>
            </a:r>
          </a:p>
          <a:p>
            <a:endParaRPr lang="en-US" sz="2800" b="1" kern="1200" dirty="0">
              <a:solidFill>
                <a:schemeClr val="accent6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28" name="Picture 3" descr="S:\CSI\2. GLOBAL COMPETITIVENESS NETWORK\Presentations\GCR Launch 2013\who_logo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01" y="2624557"/>
            <a:ext cx="892502" cy="8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S:\CSI\2. GLOBAL COMPETITIVENESS NETWORK\Presentations\GCR Launch 2013\WB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99" y="2578369"/>
            <a:ext cx="89250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S:\CSI\2. GLOBAL COMPETITIVENESS NETWORK\Presentations\GCR Launch 2013\IMF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995" y="2578369"/>
            <a:ext cx="121789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S:\CSI\2. GLOBAL COMPETITIVENESS NETWORK\Presentations\GCR Launch 2013\ITC 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784" y="2641592"/>
            <a:ext cx="1761017" cy="7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:\CSI\2. GLOBAL COMPETITIVENESS NETWORK\Presentations\GCR Launch 2013\Un 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597" y="2641592"/>
            <a:ext cx="892502" cy="7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0800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1325" y="141298"/>
            <a:ext cx="7448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13417F"/>
                </a:solidFill>
                <a:cs typeface="Arial" pitchFamily="34" charset="0"/>
              </a:rPr>
              <a:t>Data treatment</a:t>
            </a: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231325" y="1320800"/>
            <a:ext cx="8836811" cy="553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32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8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4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000" kern="8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6"/>
                </a:solidFill>
              </a:rPr>
              <a:t>Executive Opinion Survey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Exclusion of incomplete, duplicate and “straight answers” surveys.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Exclusion of outliers based on multivariate test </a:t>
            </a:r>
            <a:r>
              <a:rPr lang="en-GB" sz="2000" dirty="0">
                <a:solidFill>
                  <a:schemeClr val="accent6"/>
                </a:solidFill>
              </a:rPr>
              <a:t>(</a:t>
            </a:r>
            <a:r>
              <a:rPr lang="en-GB" sz="2000" dirty="0" err="1" smtClean="0">
                <a:solidFill>
                  <a:schemeClr val="accent6"/>
                </a:solidFill>
              </a:rPr>
              <a:t>Mahalanobis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distance </a:t>
            </a:r>
            <a:r>
              <a:rPr lang="en-GB" sz="2000" dirty="0" smtClean="0">
                <a:solidFill>
                  <a:schemeClr val="accent6"/>
                </a:solidFill>
              </a:rPr>
              <a:t>method) to estimates </a:t>
            </a:r>
            <a:r>
              <a:rPr lang="en-GB" sz="2000" dirty="0">
                <a:solidFill>
                  <a:schemeClr val="accent6"/>
                </a:solidFill>
              </a:rPr>
              <a:t>the probability that an individual survey in </a:t>
            </a:r>
            <a:r>
              <a:rPr lang="en-GB" sz="2000" dirty="0" smtClean="0">
                <a:solidFill>
                  <a:schemeClr val="accent6"/>
                </a:solidFill>
              </a:rPr>
              <a:t>a specific </a:t>
            </a:r>
            <a:r>
              <a:rPr lang="en-GB" sz="2000" dirty="0">
                <a:solidFill>
                  <a:schemeClr val="accent6"/>
                </a:solidFill>
              </a:rPr>
              <a:t>country “belongs” to the sample of that </a:t>
            </a:r>
            <a:r>
              <a:rPr lang="en-GB" sz="2000" dirty="0" smtClean="0">
                <a:solidFill>
                  <a:schemeClr val="accent6"/>
                </a:solidFill>
              </a:rPr>
              <a:t>country.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Scores are calculated based on a moving average (2 years), taking into account the sample size of each year</a:t>
            </a:r>
          </a:p>
          <a:p>
            <a:r>
              <a:rPr lang="en-GB" sz="2000" b="1" dirty="0" smtClean="0">
                <a:solidFill>
                  <a:schemeClr val="accent6"/>
                </a:solidFill>
              </a:rPr>
              <a:t>Hard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No data imputation, we only use indicators that cover over 90% of the countries in our sample.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Min-max normalization to align hard data with Survey data</a:t>
            </a:r>
          </a:p>
          <a:p>
            <a:r>
              <a:rPr lang="en-GB" sz="2000" b="1" dirty="0" smtClean="0">
                <a:solidFill>
                  <a:schemeClr val="accent6"/>
                </a:solidFill>
              </a:rPr>
              <a:t>Aggregation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Simple average at all stages (except for the GCI and EAPI)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75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3189" y="346942"/>
            <a:ext cx="7803529" cy="8781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1900" kern="800" spc="-3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b="1" kern="1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A Range of Indexes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0200" y="1222084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it measure?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67500" y="1222084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6900" y="1222084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500" y="1604821"/>
            <a:ext cx="8885246" cy="720000"/>
            <a:chOff x="0" y="1604821"/>
            <a:chExt cx="8885246" cy="720000"/>
          </a:xfrm>
        </p:grpSpPr>
        <p:sp>
          <p:nvSpPr>
            <p:cNvPr id="16" name="TextBox 15"/>
            <p:cNvSpPr txBox="1"/>
            <p:nvPr/>
          </p:nvSpPr>
          <p:spPr>
            <a:xfrm>
              <a:off x="0" y="1703211"/>
              <a:ext cx="2120900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Global Competitiveness Index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59332" y="1604821"/>
              <a:ext cx="3600000" cy="72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GB" sz="1100" b="1" dirty="0"/>
                <a:t>T</a:t>
              </a:r>
              <a:r>
                <a:rPr lang="en-US" sz="1100" b="1" dirty="0"/>
                <a:t>he set of institutions, policies, and factors that determine the level of productivity of a country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9649" y="1676281"/>
              <a:ext cx="2795597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144 </a:t>
              </a:r>
              <a:r>
                <a:rPr lang="en-US" sz="1050" b="1" dirty="0" smtClean="0"/>
                <a:t>Economies (Yearly)</a:t>
              </a:r>
              <a:endParaRPr lang="en-US" sz="1050" b="1" dirty="0"/>
            </a:p>
            <a:p>
              <a:r>
                <a:rPr lang="en-US" sz="1050" b="1" dirty="0" smtClean="0"/>
                <a:t>14 Pillars</a:t>
              </a:r>
            </a:p>
            <a:p>
              <a:r>
                <a:rPr lang="en-US" sz="1050" b="1" dirty="0" smtClean="0"/>
                <a:t>114 Indicators (70%survey / 30%hard)</a:t>
              </a:r>
              <a:endParaRPr lang="en-US" sz="105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500" y="5402772"/>
            <a:ext cx="9029698" cy="577081"/>
            <a:chOff x="0" y="5451689"/>
            <a:chExt cx="9029698" cy="577081"/>
          </a:xfrm>
        </p:grpSpPr>
        <p:sp>
          <p:nvSpPr>
            <p:cNvPr id="20" name="TextBox 19"/>
            <p:cNvSpPr txBox="1"/>
            <p:nvPr/>
          </p:nvSpPr>
          <p:spPr>
            <a:xfrm>
              <a:off x="0" y="5586341"/>
              <a:ext cx="21209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Gender Gap Index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59332" y="5524785"/>
              <a:ext cx="3600000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GB" sz="1100" b="1" dirty="0"/>
                <a:t>B</a:t>
              </a:r>
              <a:r>
                <a:rPr lang="en-GB" sz="1100" b="1" dirty="0" smtClean="0"/>
                <a:t>enchmarks </a:t>
              </a:r>
              <a:r>
                <a:rPr lang="en-GB" sz="1100" b="1" dirty="0"/>
                <a:t>national gender gaps </a:t>
              </a:r>
              <a:r>
                <a:rPr lang="en-GB" sz="1100" b="1" dirty="0" smtClean="0"/>
                <a:t>on </a:t>
              </a:r>
              <a:r>
                <a:rPr lang="en-GB" sz="1100" b="1" dirty="0"/>
                <a:t>economic, political, </a:t>
              </a:r>
              <a:r>
                <a:rPr lang="en-GB" sz="1100" b="1" dirty="0" smtClean="0"/>
                <a:t>education, </a:t>
              </a:r>
              <a:r>
                <a:rPr lang="en-GB" sz="1100" b="1" dirty="0"/>
                <a:t>and health-based criteria.</a:t>
              </a:r>
              <a:endParaRPr lang="en-US" sz="11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9649" y="5451689"/>
              <a:ext cx="2940049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136 Countries (Yearly)</a:t>
              </a:r>
            </a:p>
            <a:p>
              <a:r>
                <a:rPr lang="en-US" sz="1050" b="1" dirty="0" smtClean="0"/>
                <a:t>4 Pillars</a:t>
              </a:r>
            </a:p>
            <a:p>
              <a:r>
                <a:rPr lang="en-US" sz="1050" b="1" dirty="0" smtClean="0"/>
                <a:t>14 Indicators (10% Survey / 90% hard)</a:t>
              </a:r>
              <a:endParaRPr lang="en-US" sz="105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500" y="2392782"/>
            <a:ext cx="8885246" cy="577081"/>
            <a:chOff x="0" y="2372104"/>
            <a:chExt cx="8885246" cy="577081"/>
          </a:xfrm>
        </p:grpSpPr>
        <p:sp>
          <p:nvSpPr>
            <p:cNvPr id="17" name="TextBox 16"/>
            <p:cNvSpPr txBox="1"/>
            <p:nvPr/>
          </p:nvSpPr>
          <p:spPr>
            <a:xfrm>
              <a:off x="0" y="2399034"/>
              <a:ext cx="2120900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Network Readiness Index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9332" y="2381700"/>
              <a:ext cx="360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GB" sz="1100" b="1" dirty="0"/>
                <a:t>T</a:t>
              </a:r>
              <a:r>
                <a:rPr lang="en-GB" sz="1100" b="1" dirty="0" smtClean="0"/>
                <a:t>he </a:t>
              </a:r>
              <a:r>
                <a:rPr lang="en-GB" sz="1100" b="1" dirty="0"/>
                <a:t>ability of economies to leverage ICT to boost competitiveness and well-being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89649" y="2372104"/>
              <a:ext cx="2795597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144 </a:t>
              </a:r>
              <a:r>
                <a:rPr lang="en-US" sz="1050" b="1" dirty="0" smtClean="0"/>
                <a:t>Economies / (Yearly)</a:t>
              </a:r>
              <a:endParaRPr lang="en-US" sz="1050" b="1" dirty="0"/>
            </a:p>
            <a:p>
              <a:r>
                <a:rPr lang="en-US" sz="1050" b="1" dirty="0" smtClean="0"/>
                <a:t>10 Pillars</a:t>
              </a:r>
            </a:p>
            <a:p>
              <a:r>
                <a:rPr lang="en-US" sz="1050" b="1" dirty="0" smtClean="0"/>
                <a:t>54 Indicators (50%survey / 50%hard)</a:t>
              </a:r>
              <a:endParaRPr lang="en-US" sz="105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00" y="3037824"/>
            <a:ext cx="8885246" cy="720000"/>
            <a:chOff x="0" y="2979608"/>
            <a:chExt cx="8885246" cy="720000"/>
          </a:xfrm>
        </p:grpSpPr>
        <p:sp>
          <p:nvSpPr>
            <p:cNvPr id="18" name="TextBox 17"/>
            <p:cNvSpPr txBox="1"/>
            <p:nvPr/>
          </p:nvSpPr>
          <p:spPr>
            <a:xfrm>
              <a:off x="0" y="3077998"/>
              <a:ext cx="2120900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T&amp;T Competitiveness Index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59332" y="2979608"/>
              <a:ext cx="3600000" cy="72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GB" sz="1100" b="1" dirty="0"/>
                <a:t>The set of factors and policies that enable the sustainable development of the Travel &amp; Tourism sector, which in turn, contributes to the development and competitiveness of a country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89649" y="3051068"/>
              <a:ext cx="2795597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140 Economies (Biennial)</a:t>
              </a:r>
              <a:endParaRPr lang="en-US" sz="1050" b="1" dirty="0"/>
            </a:p>
            <a:p>
              <a:r>
                <a:rPr lang="en-US" sz="1050" b="1" dirty="0" smtClean="0"/>
                <a:t>14 Pillars</a:t>
              </a:r>
            </a:p>
            <a:p>
              <a:r>
                <a:rPr lang="en-US" sz="1050" b="1" dirty="0" smtClean="0"/>
                <a:t>79 Indicators (40%survey / 60%hard)</a:t>
              </a:r>
              <a:endParaRPr lang="en-US" sz="105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500" y="6119275"/>
            <a:ext cx="9029698" cy="577081"/>
            <a:chOff x="0" y="6119275"/>
            <a:chExt cx="9029698" cy="577081"/>
          </a:xfrm>
        </p:grpSpPr>
        <p:sp>
          <p:nvSpPr>
            <p:cNvPr id="21" name="TextBox 20"/>
            <p:cNvSpPr txBox="1"/>
            <p:nvPr/>
          </p:nvSpPr>
          <p:spPr>
            <a:xfrm>
              <a:off x="0" y="6146205"/>
              <a:ext cx="2120900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Energy Architecture Performance Index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59332" y="6192372"/>
              <a:ext cx="3600000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GB" sz="1100" b="1" dirty="0" smtClean="0"/>
                <a:t>The </a:t>
              </a:r>
              <a:r>
                <a:rPr lang="en-GB" sz="1100" b="1" dirty="0"/>
                <a:t>ability to provide a secure, affordable and </a:t>
              </a:r>
            </a:p>
            <a:p>
              <a:r>
                <a:rPr lang="en-GB" sz="1100" b="1" dirty="0"/>
                <a:t>environmentally sustainable energy supply</a:t>
              </a:r>
              <a:endParaRPr lang="en-US" sz="11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9649" y="6119275"/>
              <a:ext cx="2940049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124 Countries (Biennial)</a:t>
              </a:r>
            </a:p>
            <a:p>
              <a:r>
                <a:rPr lang="en-US" sz="1050" b="1" dirty="0"/>
                <a:t>3</a:t>
              </a:r>
              <a:r>
                <a:rPr lang="en-US" sz="1050" b="1" dirty="0" smtClean="0"/>
                <a:t> Pillars</a:t>
              </a:r>
            </a:p>
            <a:p>
              <a:r>
                <a:rPr lang="en-US" sz="1050" b="1" dirty="0" smtClean="0"/>
                <a:t>18 Indicators (5% Survey / 95% hard)</a:t>
              </a:r>
              <a:endParaRPr lang="en-US" sz="105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500" y="4663187"/>
            <a:ext cx="8885246" cy="600164"/>
            <a:chOff x="0" y="4656261"/>
            <a:chExt cx="8885246" cy="600164"/>
          </a:xfrm>
        </p:grpSpPr>
        <p:sp>
          <p:nvSpPr>
            <p:cNvPr id="19" name="TextBox 18"/>
            <p:cNvSpPr txBox="1"/>
            <p:nvPr/>
          </p:nvSpPr>
          <p:spPr>
            <a:xfrm>
              <a:off x="0" y="4802455"/>
              <a:ext cx="21209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Europe2020 Comp.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Ind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89649" y="4667803"/>
              <a:ext cx="2795597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28 Economies (Biennial)</a:t>
              </a:r>
              <a:endParaRPr lang="en-US" sz="1050" b="1" dirty="0"/>
            </a:p>
            <a:p>
              <a:r>
                <a:rPr lang="en-US" sz="1050" b="1" dirty="0"/>
                <a:t>7</a:t>
              </a:r>
              <a:r>
                <a:rPr lang="en-US" sz="1050" b="1" dirty="0" smtClean="0"/>
                <a:t> Pillars</a:t>
              </a:r>
            </a:p>
            <a:p>
              <a:r>
                <a:rPr lang="en-US" sz="1050" b="1" dirty="0" smtClean="0"/>
                <a:t>71 Indicators (60%survey / 40%hard)</a:t>
              </a:r>
              <a:endParaRPr lang="en-US" sz="105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9332" y="4656261"/>
              <a:ext cx="3600000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GB" sz="1100" b="1" dirty="0"/>
                <a:t>Smart </a:t>
              </a:r>
              <a:r>
                <a:rPr lang="en-GB" sz="1100" b="1" dirty="0" smtClean="0"/>
                <a:t>(knowledge based);  Sustainable (resource efficient) and Inclusive  (high employment and cohesive) growth</a:t>
              </a:r>
              <a:endParaRPr lang="en-US" sz="11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500" y="3825785"/>
            <a:ext cx="8885246" cy="769441"/>
            <a:chOff x="0" y="3811657"/>
            <a:chExt cx="8885246" cy="769441"/>
          </a:xfrm>
        </p:grpSpPr>
        <p:sp>
          <p:nvSpPr>
            <p:cNvPr id="31" name="TextBox 30"/>
            <p:cNvSpPr txBox="1"/>
            <p:nvPr/>
          </p:nvSpPr>
          <p:spPr>
            <a:xfrm>
              <a:off x="2259332" y="3811657"/>
              <a:ext cx="3600000" cy="769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GB" sz="1100" b="1" dirty="0"/>
                <a:t>T</a:t>
              </a:r>
              <a:r>
                <a:rPr lang="en-GB" sz="1100" b="1" dirty="0" smtClean="0"/>
                <a:t>he </a:t>
              </a:r>
              <a:r>
                <a:rPr lang="en-GB" sz="1100" b="1" dirty="0"/>
                <a:t>extent to which economies have in place institutions, policies, infrastructures and services facilitating the free flow of goods over borders and to their destination</a:t>
              </a:r>
              <a:endParaRPr lang="en-US" sz="11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89649" y="3907837"/>
              <a:ext cx="2795597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138 Economies (Biennial)</a:t>
              </a:r>
              <a:endParaRPr lang="en-US" sz="1050" b="1" dirty="0"/>
            </a:p>
            <a:p>
              <a:r>
                <a:rPr lang="en-US" sz="1050" b="1" dirty="0"/>
                <a:t>7</a:t>
              </a:r>
              <a:r>
                <a:rPr lang="en-US" sz="1050" b="1" dirty="0" smtClean="0"/>
                <a:t> Pillars</a:t>
              </a:r>
            </a:p>
            <a:p>
              <a:r>
                <a:rPr lang="en-US" sz="1050" b="1" dirty="0" smtClean="0"/>
                <a:t>61 Indicators (40%survey / 60%hard)</a:t>
              </a:r>
              <a:endParaRPr lang="en-US" sz="105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4042489"/>
              <a:ext cx="21209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Enabling Trade Index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5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325" y="141298"/>
            <a:ext cx="744855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417F"/>
                </a:solidFill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Indexes in details (1/7)</a:t>
            </a:r>
          </a:p>
          <a:p>
            <a:r>
              <a:rPr lang="en-US" sz="2800" b="1" dirty="0" smtClean="0">
                <a:solidFill>
                  <a:srgbClr val="13417F"/>
                </a:solidFill>
                <a:cs typeface="Arial" pitchFamily="34" charset="0"/>
              </a:rPr>
              <a:t>The Global Competitiveness Index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4317" y="1639518"/>
            <a:ext cx="2376000" cy="4682799"/>
            <a:chOff x="279404" y="1997631"/>
            <a:chExt cx="2376000" cy="4682799"/>
          </a:xfrm>
        </p:grpSpPr>
        <p:sp>
          <p:nvSpPr>
            <p:cNvPr id="4" name="Rectangle 3"/>
            <p:cNvSpPr/>
            <p:nvPr/>
          </p:nvSpPr>
          <p:spPr>
            <a:xfrm>
              <a:off x="279404" y="1997631"/>
              <a:ext cx="2376000" cy="46827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1" y="6186048"/>
              <a:ext cx="2188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Basic requirements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87622" y="2143703"/>
              <a:ext cx="1670364" cy="2662265"/>
              <a:chOff x="1448554" y="2099463"/>
              <a:chExt cx="1670364" cy="26622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471188" y="2099463"/>
                <a:ext cx="1647730" cy="615636"/>
                <a:chOff x="1471188" y="2145671"/>
                <a:chExt cx="1647730" cy="615636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71188" y="2145671"/>
                  <a:ext cx="1647730" cy="61563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71188" y="2268823"/>
                  <a:ext cx="164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1.Institutions</a:t>
                  </a:r>
                  <a:endParaRPr lang="en-GB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462134" y="2780921"/>
                <a:ext cx="1647730" cy="615636"/>
                <a:chOff x="1471188" y="2872965"/>
                <a:chExt cx="1647730" cy="615636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471188" y="2872965"/>
                  <a:ext cx="1647730" cy="61563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471188" y="2996117"/>
                  <a:ext cx="164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sz="1400" dirty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2.Infrastructure</a:t>
                  </a:r>
                  <a:endParaRPr lang="en-GB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471187" y="3465078"/>
                <a:ext cx="1647730" cy="615636"/>
                <a:chOff x="1471188" y="3588188"/>
                <a:chExt cx="1647730" cy="61563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471188" y="3588188"/>
                  <a:ext cx="1647730" cy="61563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71188" y="3619049"/>
                  <a:ext cx="1647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3.Macroeconomic     environment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448554" y="4146092"/>
                <a:ext cx="1661310" cy="615636"/>
                <a:chOff x="1457608" y="4309740"/>
                <a:chExt cx="1661310" cy="615636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71188" y="4309740"/>
                  <a:ext cx="1647730" cy="61563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457608" y="4355948"/>
                  <a:ext cx="1647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4.Health and primary education</a:t>
                  </a:r>
                  <a:endParaRPr lang="en-US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20" name="Group 19"/>
          <p:cNvGrpSpPr/>
          <p:nvPr/>
        </p:nvGrpSpPr>
        <p:grpSpPr>
          <a:xfrm>
            <a:off x="3340430" y="1650354"/>
            <a:ext cx="2418536" cy="4657939"/>
            <a:chOff x="3032273" y="1997695"/>
            <a:chExt cx="2418536" cy="4657939"/>
          </a:xfrm>
        </p:grpSpPr>
        <p:grpSp>
          <p:nvGrpSpPr>
            <p:cNvPr id="21" name="Group 20"/>
            <p:cNvGrpSpPr/>
            <p:nvPr/>
          </p:nvGrpSpPr>
          <p:grpSpPr>
            <a:xfrm>
              <a:off x="3032273" y="1997695"/>
              <a:ext cx="2418536" cy="4657939"/>
              <a:chOff x="3032273" y="1997695"/>
              <a:chExt cx="2418536" cy="465793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032273" y="1997695"/>
                <a:ext cx="2376000" cy="46579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72813" y="6218444"/>
                <a:ext cx="237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Efficiency enhancers</a:t>
                </a:r>
                <a:endParaRPr lang="en-US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613123" y="2071867"/>
              <a:ext cx="1726276" cy="3980185"/>
              <a:chOff x="3671536" y="2099463"/>
              <a:chExt cx="1726276" cy="398018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681547" y="2099463"/>
                <a:ext cx="1716265" cy="615636"/>
                <a:chOff x="3681547" y="2145671"/>
                <a:chExt cx="1716265" cy="615636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706767" y="2145671"/>
                  <a:ext cx="1647730" cy="61563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681547" y="2207267"/>
                  <a:ext cx="17162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5.Higher education        and training</a:t>
                  </a:r>
                  <a:endParaRPr lang="en-US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697718" y="2761307"/>
                <a:ext cx="1647731" cy="615636"/>
                <a:chOff x="3715814" y="2872965"/>
                <a:chExt cx="1647731" cy="61563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715815" y="2872965"/>
                  <a:ext cx="1647730" cy="61563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715814" y="2919173"/>
                  <a:ext cx="16386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6. Goods market   efficiency</a:t>
                  </a:r>
                  <a:endParaRPr lang="en-US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697718" y="3442393"/>
                <a:ext cx="1656778" cy="615636"/>
                <a:chOff x="3706767" y="3588188"/>
                <a:chExt cx="1656778" cy="615636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706767" y="3588188"/>
                  <a:ext cx="1647730" cy="61563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724861" y="3622066"/>
                  <a:ext cx="16386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7. Labor market efficiency</a:t>
                  </a:r>
                  <a:endParaRPr lang="en-US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671537" y="4126531"/>
                <a:ext cx="1691045" cy="615636"/>
                <a:chOff x="3706767" y="4309740"/>
                <a:chExt cx="1691045" cy="615636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715815" y="4309740"/>
                  <a:ext cx="1647730" cy="61563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706767" y="4355948"/>
                  <a:ext cx="1691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8. Financial market development</a:t>
                  </a:r>
                  <a:endParaRPr lang="en-US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671536" y="4790434"/>
                <a:ext cx="1691045" cy="615636"/>
                <a:chOff x="3680585" y="5026474"/>
                <a:chExt cx="1691045" cy="615636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706767" y="5026474"/>
                  <a:ext cx="1647730" cy="61563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680585" y="5072682"/>
                  <a:ext cx="1691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9. Technological readiness</a:t>
                  </a:r>
                  <a:endParaRPr lang="en-US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697719" y="5464012"/>
                <a:ext cx="1691045" cy="615636"/>
                <a:chOff x="3698683" y="5026474"/>
                <a:chExt cx="1691045" cy="615636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706767" y="5026474"/>
                  <a:ext cx="1647730" cy="61563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698683" y="5151334"/>
                  <a:ext cx="169104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10. Market size</a:t>
                  </a:r>
                  <a:endParaRPr lang="en-US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6115095" y="1653043"/>
            <a:ext cx="2395219" cy="4683600"/>
            <a:chOff x="5630973" y="1985461"/>
            <a:chExt cx="2395219" cy="4683600"/>
          </a:xfrm>
        </p:grpSpPr>
        <p:sp>
          <p:nvSpPr>
            <p:cNvPr id="44" name="Rectangle 43"/>
            <p:cNvSpPr/>
            <p:nvPr/>
          </p:nvSpPr>
          <p:spPr>
            <a:xfrm>
              <a:off x="5630973" y="1985461"/>
              <a:ext cx="2376000" cy="4683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50192" y="5941445"/>
              <a:ext cx="23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Innovation and sophistication factors</a:t>
              </a:r>
              <a:endPara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249767" y="2092449"/>
              <a:ext cx="1647731" cy="1328249"/>
              <a:chOff x="5934539" y="2077076"/>
              <a:chExt cx="1647731" cy="132824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934539" y="2077076"/>
                <a:ext cx="1647730" cy="615636"/>
                <a:chOff x="5934540" y="2145671"/>
                <a:chExt cx="1647730" cy="615636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5934540" y="2145671"/>
                  <a:ext cx="1647730" cy="61563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934540" y="2174608"/>
                  <a:ext cx="1647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11. Business sophistication</a:t>
                  </a:r>
                  <a:endParaRPr lang="en-GB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934540" y="2789689"/>
                <a:ext cx="1647730" cy="615636"/>
                <a:chOff x="5934540" y="2833411"/>
                <a:chExt cx="1647730" cy="61563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934540" y="2833411"/>
                  <a:ext cx="1647730" cy="61563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934540" y="2960746"/>
                  <a:ext cx="164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sz="1400" dirty="0" smtClean="0">
                      <a:solidFill>
                        <a:schemeClr val="accent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12. Innovation</a:t>
                  </a:r>
                  <a:endParaRPr lang="en-GB" sz="1400" dirty="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53" name="Plus 52"/>
          <p:cNvSpPr/>
          <p:nvPr/>
        </p:nvSpPr>
        <p:spPr>
          <a:xfrm>
            <a:off x="5688606" y="3262155"/>
            <a:ext cx="468000" cy="481660"/>
          </a:xfrm>
          <a:prstGeom prst="mathPlus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Plus 53"/>
          <p:cNvSpPr/>
          <p:nvPr/>
        </p:nvSpPr>
        <p:spPr>
          <a:xfrm>
            <a:off x="2900249" y="3275226"/>
            <a:ext cx="468000" cy="468000"/>
          </a:xfrm>
          <a:prstGeom prst="mathPlus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248504" y="1657344"/>
            <a:ext cx="750000" cy="750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271889" y="3688975"/>
            <a:ext cx="750000" cy="75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248504" y="2345160"/>
            <a:ext cx="750000" cy="750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85936" y="3743226"/>
            <a:ext cx="750000" cy="75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94495" y="2378867"/>
            <a:ext cx="750000" cy="75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017699" y="2378867"/>
            <a:ext cx="750000" cy="75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85936" y="1760031"/>
            <a:ext cx="750000" cy="75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73676" flipV="1">
            <a:off x="3271114" y="3000274"/>
            <a:ext cx="750000" cy="750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85937" y="3068676"/>
            <a:ext cx="750000" cy="750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248504" y="5022159"/>
            <a:ext cx="750000" cy="75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248504" y="4321022"/>
            <a:ext cx="750000" cy="75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699" y="1677204"/>
            <a:ext cx="755374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F_POWERPOINT_v2">
  <a:themeElements>
    <a:clrScheme name="Custom 23">
      <a:dk1>
        <a:sysClr val="windowText" lastClr="000000"/>
      </a:dk1>
      <a:lt1>
        <a:sysClr val="window" lastClr="FFFFFF"/>
      </a:lt1>
      <a:dk2>
        <a:srgbClr val="646567"/>
      </a:dk2>
      <a:lt2>
        <a:srgbClr val="F8F8F8"/>
      </a:lt2>
      <a:accent1>
        <a:srgbClr val="C7D6EE"/>
      </a:accent1>
      <a:accent2>
        <a:srgbClr val="8AAAD9"/>
      </a:accent2>
      <a:accent3>
        <a:srgbClr val="5D8CC9"/>
      </a:accent3>
      <a:accent4>
        <a:srgbClr val="8C8C8C"/>
      </a:accent4>
      <a:accent5>
        <a:srgbClr val="C7C8CA"/>
      </a:accent5>
      <a:accent6>
        <a:srgbClr val="13417F"/>
      </a:accent6>
      <a:hlink>
        <a:srgbClr val="1C5799"/>
      </a:hlink>
      <a:folHlink>
        <a:srgbClr val="6465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C579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" cap="flat" cmpd="sng">
          <a:solidFill>
            <a:srgbClr val="646567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EF_POWERPOINT_v2">
  <a:themeElements>
    <a:clrScheme name="Custom 23">
      <a:dk1>
        <a:sysClr val="windowText" lastClr="000000"/>
      </a:dk1>
      <a:lt1>
        <a:sysClr val="window" lastClr="FFFFFF"/>
      </a:lt1>
      <a:dk2>
        <a:srgbClr val="646567"/>
      </a:dk2>
      <a:lt2>
        <a:srgbClr val="F8F8F8"/>
      </a:lt2>
      <a:accent1>
        <a:srgbClr val="C7D6EE"/>
      </a:accent1>
      <a:accent2>
        <a:srgbClr val="8AAAD9"/>
      </a:accent2>
      <a:accent3>
        <a:srgbClr val="5D8CC9"/>
      </a:accent3>
      <a:accent4>
        <a:srgbClr val="8C8C8C"/>
      </a:accent4>
      <a:accent5>
        <a:srgbClr val="C7C8CA"/>
      </a:accent5>
      <a:accent6>
        <a:srgbClr val="13417F"/>
      </a:accent6>
      <a:hlink>
        <a:srgbClr val="1C5799"/>
      </a:hlink>
      <a:folHlink>
        <a:srgbClr val="6465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C579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" cap="flat" cmpd="sng">
          <a:solidFill>
            <a:srgbClr val="646567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WEF_POWERPOINT_v2.potx</Template>
  <TotalTime>0</TotalTime>
  <Words>1298</Words>
  <Application>Microsoft Office PowerPoint</Application>
  <PresentationFormat>On-screen Show (4:3)</PresentationFormat>
  <Paragraphs>234</Paragraphs>
  <Slides>21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WEF_POWERPOINT_v2</vt:lpstr>
      <vt:lpstr>1_WEF_POWERPOINT_v2</vt:lpstr>
      <vt:lpstr>Assessing Competitiveness The use of composite indexes for benchmarking progress   Geneva, 21.10.2014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2011-09-16T15:57:59Z</dcterms:created>
  <dcterms:modified xsi:type="dcterms:W3CDTF">2014-10-16T07:36:27Z</dcterms:modified>
</cp:coreProperties>
</file>