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04" r:id="rId2"/>
    <p:sldId id="262" r:id="rId3"/>
    <p:sldId id="314" r:id="rId4"/>
    <p:sldId id="315" r:id="rId5"/>
    <p:sldId id="316" r:id="rId6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4080"/>
    <a:srgbClr val="0A2E6D"/>
    <a:srgbClr val="0A1F5A"/>
    <a:srgbClr val="0A38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757" autoAdjust="0"/>
  </p:normalViewPr>
  <p:slideViewPr>
    <p:cSldViewPr>
      <p:cViewPr>
        <p:scale>
          <a:sx n="81" d="100"/>
          <a:sy n="81" d="100"/>
        </p:scale>
        <p:origin x="-2484" y="-312"/>
      </p:cViewPr>
      <p:guideLst>
        <p:guide orient="horz" pos="2160"/>
        <p:guide orient="horz" pos="816"/>
        <p:guide orient="horz" pos="3840"/>
        <p:guide orient="horz" pos="1056"/>
        <p:guide pos="2880"/>
        <p:guide pos="288"/>
        <p:guide pos="547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2" d="100"/>
          <a:sy n="92" d="100"/>
        </p:scale>
        <p:origin x="-378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C02A0-C947-4278-96D1-0DB9C063DF55}" type="datetimeFigureOut">
              <a:rPr lang="en-US" smtClean="0">
                <a:latin typeface="Arial"/>
              </a:rPr>
              <a:t>6/9/2015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3FAA7-9DA0-4163-8828-B20FAF1EB063}" type="slidenum">
              <a:rPr lang="en-US" smtClean="0">
                <a:latin typeface="Arial"/>
              </a:rPr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1062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381000"/>
            <a:ext cx="3432175" cy="2573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1000" y="3124200"/>
            <a:ext cx="6096000" cy="5334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1000" y="8686800"/>
            <a:ext cx="4876800" cy="227013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10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867400" y="8686800"/>
            <a:ext cx="609600" cy="227013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1000">
                <a:latin typeface="Arial"/>
              </a:defRPr>
            </a:lvl1pPr>
          </a:lstStyle>
          <a:p>
            <a:fld id="{8547E1EE-0039-4797-B978-F453418260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465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Bef>
        <a:spcPts val="600"/>
      </a:spcBef>
      <a:defRPr sz="1100" kern="1200">
        <a:solidFill>
          <a:schemeClr val="tx1"/>
        </a:solidFill>
        <a:latin typeface="Arial"/>
        <a:ea typeface="+mn-ea"/>
        <a:cs typeface="+mn-cs"/>
      </a:defRPr>
    </a:lvl1pPr>
    <a:lvl2pPr marL="182880" indent="-137160" algn="l" defTabSz="914400" rtl="0" eaLnBrk="1" latinLnBrk="0" hangingPunct="1">
      <a:spcBef>
        <a:spcPts val="600"/>
      </a:spcBef>
      <a:buFont typeface="HP Simplified" panose="020B0604020204020204" pitchFamily="34" charset="0"/>
      <a:buChar char="•"/>
      <a:defRPr sz="1050" kern="1200">
        <a:solidFill>
          <a:schemeClr val="tx1"/>
        </a:solidFill>
        <a:latin typeface="Arial"/>
        <a:ea typeface="+mn-ea"/>
        <a:cs typeface="+mn-cs"/>
      </a:defRPr>
    </a:lvl2pPr>
    <a:lvl3pPr marL="339725" indent="-104775" algn="l" defTabSz="914400" rtl="0" eaLnBrk="1" latinLnBrk="0" hangingPunct="1">
      <a:spcBef>
        <a:spcPts val="600"/>
      </a:spcBef>
      <a:buFont typeface="HP Simplified" panose="020B0604020204020204" pitchFamily="34" charset="0"/>
      <a:buChar char="–"/>
      <a:defRPr sz="1000" kern="1200">
        <a:solidFill>
          <a:schemeClr val="tx1"/>
        </a:solidFill>
        <a:latin typeface="Arial"/>
        <a:ea typeface="+mn-ea"/>
        <a:cs typeface="+mn-cs"/>
      </a:defRPr>
    </a:lvl3pPr>
    <a:lvl4pPr marL="515938" indent="-117475" algn="l" defTabSz="914400" rtl="0" eaLnBrk="1" latinLnBrk="0" hangingPunct="1">
      <a:spcBef>
        <a:spcPts val="600"/>
      </a:spcBef>
      <a:buFont typeface="HP Simplified" panose="020B0604020204020204" pitchFamily="34" charset="0"/>
      <a:buChar char="•"/>
      <a:defRPr sz="900" kern="1200">
        <a:solidFill>
          <a:schemeClr val="tx1"/>
        </a:solidFill>
        <a:latin typeface="Arial"/>
        <a:ea typeface="+mn-ea"/>
        <a:cs typeface="+mn-cs"/>
      </a:defRPr>
    </a:lvl4pPr>
    <a:lvl5pPr marL="633413" indent="-117475" algn="l" defTabSz="914400" rtl="0" eaLnBrk="1" latinLnBrk="0" hangingPunct="1">
      <a:spcBef>
        <a:spcPts val="600"/>
      </a:spcBef>
      <a:buFont typeface="HP Simplified" panose="020B0604020204020204" pitchFamily="34" charset="0"/>
      <a:buChar char="–"/>
      <a:defRPr sz="8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sample </a:t>
            </a:r>
            <a:r>
              <a:rPr lang="en-US" b="1" dirty="0"/>
              <a:t>Title Slide with Picture </a:t>
            </a:r>
            <a:r>
              <a:rPr lang="en-US" dirty="0"/>
              <a:t>ideal for including a dark picture with a brief title and subtitle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E1EE-0039-4797-B978-F453418260D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4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E1EE-0039-4797-B978-F453418260D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69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E1EE-0039-4797-B978-F453418260D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69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E1EE-0039-4797-B978-F453418260D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69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E1EE-0039-4797-B978-F453418260D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69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with Picture">
    <p:bg>
      <p:bgPr>
        <a:blipFill dpi="0"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3012" y="10689"/>
            <a:ext cx="9180512" cy="6858000"/>
          </a:xfrm>
          <a:prstGeom prst="rect">
            <a:avLst/>
          </a:prstGeom>
          <a:solidFill>
            <a:schemeClr val="bg1">
              <a:alpha val="40000"/>
            </a:schemeClr>
          </a:solidFill>
          <a:ln w="1905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 smtClean="0"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63520"/>
            <a:ext cx="6858000" cy="1554480"/>
          </a:xfrm>
        </p:spPr>
        <p:txBody>
          <a:bodyPr/>
          <a:lstStyle>
            <a:lvl1pPr>
              <a:defRPr sz="5000" spc="-1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419600"/>
            <a:ext cx="6858000" cy="1188720"/>
          </a:xfrm>
        </p:spPr>
        <p:txBody>
          <a:bodyPr>
            <a:noAutofit/>
          </a:bodyPr>
          <a:lstStyle>
            <a:lvl1pPr marL="0" indent="0" algn="l">
              <a:spcBef>
                <a:spcPts val="60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copyright"/>
          <p:cNvSpPr txBox="1"/>
          <p:nvPr userDrawn="1"/>
        </p:nvSpPr>
        <p:spPr>
          <a:xfrm>
            <a:off x="457200" y="6482536"/>
            <a:ext cx="2819400" cy="223064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19406"/>
            <a:ext cx="1224136" cy="1275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7174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295400"/>
            <a:ext cx="5029200" cy="4800600"/>
          </a:xfrm>
        </p:spPr>
        <p:txBody>
          <a:bodyPr tIns="457200">
            <a:no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0720" y="1295400"/>
            <a:ext cx="2926080" cy="4800600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82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295400"/>
            <a:ext cx="5029200" cy="4800600"/>
          </a:xfrm>
        </p:spPr>
        <p:txBody>
          <a:bodyPr tIns="457200">
            <a:no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760720" y="1295400"/>
            <a:ext cx="2926080" cy="4800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85244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295400"/>
            <a:ext cx="3986784" cy="3505200"/>
          </a:xfrm>
        </p:spPr>
        <p:txBody>
          <a:bodyPr tIns="457200">
            <a:no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4700016" y="1295400"/>
            <a:ext cx="3986784" cy="3505200"/>
          </a:xfrm>
        </p:spPr>
        <p:txBody>
          <a:bodyPr tIns="457200">
            <a:no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953000"/>
            <a:ext cx="3986784" cy="1130490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4"/>
          </p:nvPr>
        </p:nvSpPr>
        <p:spPr>
          <a:xfrm>
            <a:off x="4700016" y="4953000"/>
            <a:ext cx="3986784" cy="1130490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2104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295400"/>
            <a:ext cx="2560320" cy="2743200"/>
          </a:xfrm>
        </p:spPr>
        <p:txBody>
          <a:bodyPr tIns="457200">
            <a:no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211392"/>
            <a:ext cx="2560320" cy="1884608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5"/>
          </p:nvPr>
        </p:nvSpPr>
        <p:spPr>
          <a:xfrm>
            <a:off x="3291840" y="1295400"/>
            <a:ext cx="2560320" cy="2743200"/>
          </a:xfrm>
        </p:spPr>
        <p:txBody>
          <a:bodyPr tIns="457200">
            <a:no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6"/>
          </p:nvPr>
        </p:nvSpPr>
        <p:spPr>
          <a:xfrm>
            <a:off x="6126480" y="1295400"/>
            <a:ext cx="2560320" cy="2743200"/>
          </a:xfrm>
        </p:spPr>
        <p:txBody>
          <a:bodyPr tIns="457200">
            <a:no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3291840" y="4211392"/>
            <a:ext cx="2560320" cy="1884608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8"/>
          </p:nvPr>
        </p:nvSpPr>
        <p:spPr>
          <a:xfrm>
            <a:off x="6126480" y="4211392"/>
            <a:ext cx="2560320" cy="1884608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611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8pPr>
              <a:defRPr/>
            </a:lvl8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212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63520"/>
            <a:ext cx="6858000" cy="1554480"/>
          </a:xfrm>
        </p:spPr>
        <p:txBody>
          <a:bodyPr/>
          <a:lstStyle>
            <a:lvl1pPr>
              <a:defRPr sz="5000" spc="-1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419600"/>
            <a:ext cx="6858000" cy="1188720"/>
          </a:xfrm>
        </p:spPr>
        <p:txBody>
          <a:bodyPr>
            <a:noAutofit/>
          </a:bodyPr>
          <a:lstStyle>
            <a:lvl1pPr marL="0" indent="0" algn="l">
              <a:spcBef>
                <a:spcPts val="60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copyright"/>
          <p:cNvSpPr txBox="1"/>
          <p:nvPr userDrawn="1"/>
        </p:nvSpPr>
        <p:spPr>
          <a:xfrm>
            <a:off x="457200" y="6482536"/>
            <a:ext cx="2819400" cy="223064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505467"/>
            <a:ext cx="1152128" cy="120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83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858000" cy="1828800"/>
          </a:xfrm>
        </p:spPr>
        <p:txBody>
          <a:bodyPr anchor="t"/>
          <a:lstStyle>
            <a:lvl1pPr algn="l">
              <a:defRPr sz="3200" b="1" cap="none" spc="-1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419600"/>
            <a:ext cx="6858000" cy="1188720"/>
          </a:xfrm>
        </p:spPr>
        <p:txBody>
          <a:bodyPr anchor="t">
            <a:no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920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10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133856"/>
            <a:ext cx="8229600" cy="27432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399"/>
            <a:ext cx="8229600" cy="441960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952154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133856"/>
            <a:ext cx="8229600" cy="260574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0A1F5A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44939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1"/>
            <a:ext cx="3986784" cy="4800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1200"/>
            </a:lvl5pPr>
            <a:lvl6pPr marL="914400" indent="0">
              <a:buNone/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295401"/>
            <a:ext cx="3986784" cy="4800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6956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, Subtitle and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133856"/>
            <a:ext cx="8229600" cy="260574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676399"/>
            <a:ext cx="3986784" cy="27432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1"/>
            <a:ext cx="3986784" cy="4038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00016" y="1676399"/>
            <a:ext cx="3986784" cy="27432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2057401"/>
            <a:ext cx="3986784" cy="4038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l</a:t>
            </a:r>
          </a:p>
        </p:txBody>
      </p:sp>
    </p:spTree>
    <p:extLst>
      <p:ext uri="{BB962C8B-B14F-4D97-AF65-F5344CB8AC3E}">
        <p14:creationId xmlns:p14="http://schemas.microsoft.com/office/powerpoint/2010/main" val="1129920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5715000" cy="4800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200"/>
            </a:lvl4pPr>
            <a:lvl5pPr>
              <a:defRPr sz="1200"/>
            </a:lvl5pPr>
            <a:lvl6pPr marL="914400" indent="0">
              <a:buNone/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00" y="1295400"/>
            <a:ext cx="2286000" cy="4800600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280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1"/>
            <a:ext cx="8229600" cy="4800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88640"/>
            <a:ext cx="714400" cy="744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477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49" r:id="rId2"/>
    <p:sldLayoutId id="2147483651" r:id="rId3"/>
    <p:sldLayoutId id="2147483650" r:id="rId4"/>
    <p:sldLayoutId id="2147483663" r:id="rId5"/>
    <p:sldLayoutId id="2147483665" r:id="rId6"/>
    <p:sldLayoutId id="2147483652" r:id="rId7"/>
    <p:sldLayoutId id="2147483666" r:id="rId8"/>
    <p:sldLayoutId id="2147483656" r:id="rId9"/>
    <p:sldLayoutId id="2147483657" r:id="rId10"/>
    <p:sldLayoutId id="2147483670" r:id="rId11"/>
    <p:sldLayoutId id="2147483671" r:id="rId12"/>
    <p:sldLayoutId id="2147483672" r:id="rId13"/>
    <p:sldLayoutId id="2147483658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HP Simplified" panose="020B0604020204020204" pitchFamily="34" charset="0"/>
        <a:buChar char="•"/>
        <a:defRPr sz="2000" kern="1200">
          <a:solidFill>
            <a:schemeClr val="tx1"/>
          </a:solidFill>
          <a:latin typeface="Arial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HP Simplified" panose="020B0604020204020204" pitchFamily="34" charset="0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2pPr>
      <a:lvl3pPr marL="54864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HP Simplified" panose="020B0604020204020204" pitchFamily="34" charset="0"/>
        <a:buChar char="•"/>
        <a:defRPr sz="2000" kern="1200">
          <a:solidFill>
            <a:schemeClr val="tx1"/>
          </a:solidFill>
          <a:latin typeface="Arial"/>
          <a:ea typeface="+mn-ea"/>
          <a:cs typeface="+mn-cs"/>
        </a:defRPr>
      </a:lvl3pPr>
      <a:lvl4pPr marL="73152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HP Simplified" panose="020B0604020204020204" pitchFamily="34" charset="0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8686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HP Simplified" panose="020B0604020204020204" pitchFamily="34" charset="0"/>
        <a:buChar char="•"/>
        <a:defRPr sz="1200" kern="1200">
          <a:solidFill>
            <a:schemeClr val="tx1"/>
          </a:solidFill>
          <a:latin typeface="Arial"/>
          <a:ea typeface="+mn-ea"/>
          <a:cs typeface="+mn-cs"/>
        </a:defRPr>
      </a:lvl5pPr>
      <a:lvl6pPr marL="105156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HP Simplified" panose="020B0604020204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HP Simplified" panose="020B0604020204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HP Simplified" panose="020B0604020204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HP Simplified" panose="020B0604020204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dirty="0"/>
              <a:t>Results of the 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>Consultation on </a:t>
            </a:r>
            <a:r>
              <a:rPr lang="en-GB" sz="4000" dirty="0"/>
              <a:t>the </a:t>
            </a:r>
            <a:r>
              <a:rPr lang="en-GB" sz="4400" dirty="0"/>
              <a:t/>
            </a:r>
            <a:br>
              <a:rPr lang="en-GB" sz="4400" dirty="0"/>
            </a:br>
            <a:r>
              <a:rPr lang="en-GB" sz="4400" dirty="0" smtClean="0"/>
              <a:t>Handbook on Measuring Quality of Employment </a:t>
            </a:r>
            <a:br>
              <a:rPr lang="en-GB" sz="4400" dirty="0" smtClean="0"/>
            </a:br>
            <a:r>
              <a:rPr lang="en-GB" sz="3200" dirty="0" smtClean="0"/>
              <a:t>A Statistical Framework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Conference of European Statisticians</a:t>
            </a:r>
          </a:p>
          <a:p>
            <a:r>
              <a:rPr lang="en-US" dirty="0" smtClean="0"/>
              <a:t>June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17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Consultation in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December 2014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609600" indent="-609600">
              <a:buSzPct val="150000"/>
              <a:defRPr/>
            </a:pPr>
            <a:r>
              <a:rPr lang="en-GB" sz="2200" b="1" dirty="0" smtClean="0">
                <a:solidFill>
                  <a:srgbClr val="074080"/>
                </a:solidFill>
              </a:rPr>
              <a:t>General comments</a:t>
            </a:r>
            <a:endParaRPr lang="en-GB" sz="2200" b="1" dirty="0">
              <a:solidFill>
                <a:srgbClr val="07408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36 </a:t>
            </a:r>
            <a:r>
              <a:rPr lang="en-US" dirty="0"/>
              <a:t>countries and </a:t>
            </a:r>
            <a:r>
              <a:rPr lang="en-US" dirty="0" smtClean="0"/>
              <a:t>2 </a:t>
            </a:r>
            <a:r>
              <a:rPr lang="en-US" dirty="0" err="1"/>
              <a:t>organisations</a:t>
            </a:r>
            <a:r>
              <a:rPr lang="en-US" dirty="0"/>
              <a:t> </a:t>
            </a:r>
            <a:r>
              <a:rPr lang="en-US" dirty="0" smtClean="0"/>
              <a:t>replied. Responses stated that the Handbook: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s </a:t>
            </a:r>
            <a:r>
              <a:rPr lang="en-US" dirty="0"/>
              <a:t>comprehensive and covers relevant aspects of quality of </a:t>
            </a:r>
            <a:r>
              <a:rPr lang="en-US" dirty="0" smtClean="0"/>
              <a:t>employment</a:t>
            </a:r>
          </a:p>
          <a:p>
            <a:pPr lvl="1"/>
            <a:r>
              <a:rPr lang="en-GB" dirty="0" smtClean="0"/>
              <a:t>Will </a:t>
            </a:r>
            <a:r>
              <a:rPr lang="en-GB" dirty="0"/>
              <a:t>provide useful practical guidance to National Statistics </a:t>
            </a:r>
            <a:r>
              <a:rPr lang="en-GB" dirty="0" smtClean="0"/>
              <a:t>Offices</a:t>
            </a:r>
          </a:p>
          <a:p>
            <a:pPr lvl="1"/>
            <a:r>
              <a:rPr lang="en-US" dirty="0"/>
              <a:t>Has an informative, clear and coherent </a:t>
            </a:r>
            <a:r>
              <a:rPr lang="en-US" dirty="0" smtClean="0"/>
              <a:t>structure</a:t>
            </a:r>
            <a:endParaRPr lang="en-GB" dirty="0" smtClean="0"/>
          </a:p>
          <a:p>
            <a:pPr lvl="1"/>
            <a:r>
              <a:rPr lang="en-US" dirty="0" smtClean="0"/>
              <a:t>Will </a:t>
            </a:r>
            <a:r>
              <a:rPr lang="en-US" dirty="0"/>
              <a:t>assist countries </a:t>
            </a:r>
            <a:r>
              <a:rPr lang="en-US" dirty="0" smtClean="0"/>
              <a:t>in developing </a:t>
            </a:r>
            <a:r>
              <a:rPr lang="en-US" dirty="0"/>
              <a:t>policies to improve quality of </a:t>
            </a:r>
            <a:r>
              <a:rPr lang="en-US" dirty="0" smtClean="0"/>
              <a:t>employment</a:t>
            </a:r>
          </a:p>
          <a:p>
            <a:r>
              <a:rPr lang="en-US" dirty="0" smtClean="0"/>
              <a:t>All responding countries and </a:t>
            </a:r>
            <a:r>
              <a:rPr lang="en-US" dirty="0" err="1" smtClean="0"/>
              <a:t>organisations</a:t>
            </a:r>
            <a:r>
              <a:rPr lang="en-US" dirty="0" smtClean="0"/>
              <a:t> </a:t>
            </a:r>
            <a:r>
              <a:rPr lang="en-US" dirty="0"/>
              <a:t>were in </a:t>
            </a:r>
            <a:r>
              <a:rPr lang="en-US" dirty="0" err="1"/>
              <a:t>favour</a:t>
            </a:r>
            <a:r>
              <a:rPr lang="en-US" dirty="0"/>
              <a:t> of </a:t>
            </a:r>
            <a:r>
              <a:rPr lang="en-US" dirty="0" smtClean="0"/>
              <a:t>the CES </a:t>
            </a:r>
            <a:r>
              <a:rPr lang="en-US" dirty="0"/>
              <a:t>adopting the H</a:t>
            </a:r>
            <a:r>
              <a:rPr lang="en-US" dirty="0" smtClean="0"/>
              <a:t>andbook</a:t>
            </a:r>
          </a:p>
        </p:txBody>
      </p:sp>
    </p:spTree>
    <p:extLst>
      <p:ext uri="{BB962C8B-B14F-4D97-AF65-F5344CB8AC3E}">
        <p14:creationId xmlns:p14="http://schemas.microsoft.com/office/powerpoint/2010/main" val="418824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Consultation in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December 2014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609600" indent="-609600">
              <a:buSzPct val="150000"/>
              <a:defRPr/>
            </a:pPr>
            <a:r>
              <a:rPr lang="en-GB" sz="2200" b="1" dirty="0">
                <a:solidFill>
                  <a:srgbClr val="074080"/>
                </a:solidFill>
              </a:rPr>
              <a:t>Specific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Comments and proposals for </a:t>
            </a:r>
            <a:r>
              <a:rPr lang="en-US" dirty="0" smtClean="0"/>
              <a:t>the statistical framework and the indicator sheets were </a:t>
            </a:r>
            <a:r>
              <a:rPr lang="en-US" dirty="0"/>
              <a:t>received and </a:t>
            </a:r>
            <a:r>
              <a:rPr lang="en-US" dirty="0" smtClean="0"/>
              <a:t>incorporated. </a:t>
            </a:r>
            <a:r>
              <a:rPr lang="en-US" dirty="0"/>
              <a:t>T</a:t>
            </a:r>
            <a:r>
              <a:rPr lang="en-US" dirty="0" smtClean="0"/>
              <a:t>he main changes were:</a:t>
            </a:r>
            <a:endParaRPr lang="en-US" dirty="0"/>
          </a:p>
          <a:p>
            <a:pPr lvl="1"/>
            <a:r>
              <a:rPr lang="en-GB" dirty="0"/>
              <a:t>The definition of quality of employment was further </a:t>
            </a:r>
            <a:r>
              <a:rPr lang="en-GB" dirty="0" smtClean="0"/>
              <a:t>specified</a:t>
            </a:r>
          </a:p>
          <a:p>
            <a:pPr lvl="1"/>
            <a:r>
              <a:rPr lang="en-GB" dirty="0" smtClean="0"/>
              <a:t>The importance and role of context information was clarified</a:t>
            </a:r>
          </a:p>
          <a:p>
            <a:pPr lvl="1"/>
            <a:r>
              <a:rPr lang="en-GB" dirty="0" smtClean="0"/>
              <a:t>Text was added to address the comments about the use of subjective indicators</a:t>
            </a:r>
          </a:p>
          <a:p>
            <a:pPr lvl="1"/>
            <a:r>
              <a:rPr lang="en-GB" dirty="0" smtClean="0"/>
              <a:t>A number of technical details were clarified in the indicator sheets</a:t>
            </a:r>
          </a:p>
        </p:txBody>
      </p:sp>
    </p:spTree>
    <p:extLst>
      <p:ext uri="{BB962C8B-B14F-4D97-AF65-F5344CB8AC3E}">
        <p14:creationId xmlns:p14="http://schemas.microsoft.com/office/powerpoint/2010/main" val="29402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Consultation in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December 2014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609600" indent="-609600">
              <a:buSzPct val="150000"/>
              <a:defRPr/>
            </a:pPr>
            <a:r>
              <a:rPr lang="en-US" sz="2200" b="1" dirty="0">
                <a:solidFill>
                  <a:srgbClr val="074080"/>
                </a:solidFill>
              </a:rPr>
              <a:t>Topics for Future Work and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</a:t>
            </a:r>
            <a:r>
              <a:rPr lang="en-US" dirty="0"/>
              <a:t>proposals </a:t>
            </a:r>
            <a:r>
              <a:rPr lang="en-US" dirty="0" smtClean="0"/>
              <a:t>were </a:t>
            </a:r>
            <a:r>
              <a:rPr lang="en-US" dirty="0"/>
              <a:t>received and </a:t>
            </a:r>
            <a:r>
              <a:rPr lang="en-US" dirty="0" smtClean="0"/>
              <a:t>incorporated, including:</a:t>
            </a:r>
            <a:endParaRPr lang="en-US" dirty="0"/>
          </a:p>
          <a:p>
            <a:pPr lvl="1"/>
            <a:r>
              <a:rPr lang="en-US" sz="1800" dirty="0" smtClean="0"/>
              <a:t>Developing </a:t>
            </a:r>
            <a:r>
              <a:rPr lang="en-US" sz="1800" dirty="0"/>
              <a:t>f</a:t>
            </a:r>
            <a:r>
              <a:rPr lang="en-US" sz="1800" dirty="0" smtClean="0"/>
              <a:t>urther </a:t>
            </a:r>
            <a:r>
              <a:rPr lang="en-US" sz="1800" dirty="0"/>
              <a:t>indicators </a:t>
            </a:r>
            <a:r>
              <a:rPr lang="en-US" sz="1800" dirty="0" smtClean="0"/>
              <a:t>regarding </a:t>
            </a:r>
            <a:r>
              <a:rPr lang="en-US" sz="1800" dirty="0"/>
              <a:t>physical working conditions (e.g. </a:t>
            </a:r>
            <a:r>
              <a:rPr lang="en-US" sz="1800" dirty="0" smtClean="0"/>
              <a:t>equipment</a:t>
            </a:r>
            <a:r>
              <a:rPr lang="en-US" sz="1800" dirty="0"/>
              <a:t>, use of information </a:t>
            </a:r>
            <a:r>
              <a:rPr lang="en-US" sz="1800" dirty="0" smtClean="0"/>
              <a:t>technology, </a:t>
            </a:r>
            <a:r>
              <a:rPr lang="en-US" sz="1800" dirty="0"/>
              <a:t>physical space, etc</a:t>
            </a:r>
            <a:r>
              <a:rPr lang="en-US" sz="1800" dirty="0" smtClean="0"/>
              <a:t>.)</a:t>
            </a:r>
          </a:p>
          <a:p>
            <a:pPr lvl="1"/>
            <a:r>
              <a:rPr lang="en-US" sz="1800" dirty="0" smtClean="0"/>
              <a:t>Measures of employment mobility within and across employers</a:t>
            </a:r>
          </a:p>
          <a:p>
            <a:pPr lvl="1"/>
            <a:r>
              <a:rPr lang="en-US" sz="1800" dirty="0" smtClean="0"/>
              <a:t>Treatment of emerging types of employment contracts</a:t>
            </a:r>
          </a:p>
          <a:p>
            <a:pPr lvl="1"/>
            <a:r>
              <a:rPr lang="en-US" sz="1800" dirty="0" smtClean="0"/>
              <a:t>Exploring the </a:t>
            </a:r>
            <a:r>
              <a:rPr lang="en-US" sz="1800" dirty="0"/>
              <a:t>need to add an indicator on work </a:t>
            </a:r>
            <a:r>
              <a:rPr lang="en-US" sz="1800" dirty="0" smtClean="0"/>
              <a:t>engagement</a:t>
            </a:r>
          </a:p>
          <a:p>
            <a:pPr lvl="1"/>
            <a:r>
              <a:rPr lang="en-US" sz="1800" dirty="0" smtClean="0"/>
              <a:t>Consideration of </a:t>
            </a:r>
            <a:r>
              <a:rPr lang="en-US" sz="1800" dirty="0"/>
              <a:t>facilities </a:t>
            </a:r>
            <a:r>
              <a:rPr lang="en-US" sz="1800" dirty="0" smtClean="0"/>
              <a:t>made </a:t>
            </a:r>
            <a:r>
              <a:rPr lang="en-US" sz="1800" dirty="0"/>
              <a:t>available </a:t>
            </a:r>
            <a:r>
              <a:rPr lang="en-US" sz="1800" dirty="0" smtClean="0"/>
              <a:t>by </a:t>
            </a:r>
            <a:r>
              <a:rPr lang="en-US" sz="1800" dirty="0"/>
              <a:t>the employer (e.g. canteen, medical center, kindergarten) </a:t>
            </a:r>
            <a:endParaRPr lang="en-US" sz="1800" dirty="0" smtClean="0"/>
          </a:p>
          <a:p>
            <a:pPr lvl="1"/>
            <a:r>
              <a:rPr lang="en-US" sz="1800" dirty="0"/>
              <a:t>Further analysis of </a:t>
            </a:r>
            <a:r>
              <a:rPr lang="en-US" sz="1800" dirty="0" smtClean="0"/>
              <a:t>how the indicators relate to </a:t>
            </a:r>
            <a:r>
              <a:rPr lang="en-US" sz="1800" dirty="0"/>
              <a:t>measures of job </a:t>
            </a:r>
            <a:r>
              <a:rPr lang="en-US" sz="1800" dirty="0" smtClean="0"/>
              <a:t>satisfaction</a:t>
            </a:r>
          </a:p>
          <a:p>
            <a:r>
              <a:rPr lang="en-US" sz="1800" dirty="0" smtClean="0"/>
              <a:t>A number of countries and organizations expressed interest in participating in future work, including Canada, Finland, Germany, Israel, Italy, the United States, Switzerland, Eurostat, OECD and ILO.</a:t>
            </a:r>
          </a:p>
          <a:p>
            <a:pPr marL="2286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966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Proposal for the Conference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The Conference is invited </a:t>
            </a:r>
            <a:r>
              <a:rPr lang="en-US" b="1" dirty="0" smtClean="0">
                <a:solidFill>
                  <a:srgbClr val="002060"/>
                </a:solidFill>
              </a:rPr>
              <a:t>to:</a:t>
            </a:r>
          </a:p>
          <a:p>
            <a:pPr marL="0" indent="0">
              <a:buNone/>
            </a:pPr>
            <a:endParaRPr lang="en-US" b="1" dirty="0"/>
          </a:p>
          <a:p>
            <a:pPr lvl="1"/>
            <a:r>
              <a:rPr lang="en-US" dirty="0"/>
              <a:t>Endorse the proposed </a:t>
            </a:r>
            <a:r>
              <a:rPr lang="en-US" i="1" dirty="0" smtClean="0"/>
              <a:t>Handbook on Measuring Quality of Employment, A Statistical Framework,</a:t>
            </a:r>
            <a:r>
              <a:rPr lang="en-US" dirty="0" smtClean="0"/>
              <a:t> subject to the comments made</a:t>
            </a:r>
          </a:p>
          <a:p>
            <a:pPr marL="228600" lvl="1" indent="0">
              <a:buNone/>
            </a:pPr>
            <a:endParaRPr lang="en-US" dirty="0"/>
          </a:p>
          <a:p>
            <a:pPr lvl="1"/>
            <a:r>
              <a:rPr lang="en-US" dirty="0"/>
              <a:t>Ask the Bureau to </a:t>
            </a:r>
            <a:r>
              <a:rPr lang="en-US" dirty="0" smtClean="0"/>
              <a:t>consider following up on the </a:t>
            </a:r>
            <a:r>
              <a:rPr lang="en-US" dirty="0"/>
              <a:t>proposed topics for future work and </a:t>
            </a:r>
            <a:r>
              <a:rPr lang="en-US" dirty="0" smtClean="0"/>
              <a:t>research, potentially by organizing future expert group meetings on measuring quality of employment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726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UNECE_POTX_4x3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noFill/>
          <a:miter lim="800000"/>
        </a:ln>
      </a:spPr>
      <a:bodyPr rtlCol="0" anchor="ctr"/>
      <a:lstStyle>
        <a:defPPr algn="ctr">
          <a:lnSpc>
            <a:spcPct val="90000"/>
          </a:lnSpc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 dirty="0" err="1" smtClean="0"/>
        </a:defPPr>
      </a:lstStyle>
    </a:txDef>
  </a:objectDefaults>
  <a:extraClrSchemeLst/>
  <a:custClrLst>
    <a:custClr name="65% HP blue">
      <a:srgbClr val="59BBE4"/>
    </a:custClr>
    <a:custClr name="15% HP blue">
      <a:srgbClr val="D9EFF9"/>
    </a:custClr>
    <a:custClr name="Green">
      <a:srgbClr val="008B2C"/>
    </a:custClr>
    <a:custClr name="75% Green">
      <a:srgbClr val="40A85F"/>
    </a:custClr>
    <a:custClr name="50% Green">
      <a:srgbClr val="7FC594"/>
    </a:custClr>
    <a:custClr name="25% Green">
      <a:srgbClr val="BFE2CA"/>
    </a:custClr>
    <a:custClr name="Orange">
      <a:srgbClr val="F05332"/>
    </a:custClr>
    <a:custClr name="75% Orange">
      <a:srgbClr val="F47E65"/>
    </a:custClr>
    <a:custClr name="50% Orange">
      <a:srgbClr val="F7A998"/>
    </a:custClr>
    <a:custClr name="25% Orange">
      <a:srgbClr val="FBD4C0"/>
    </a:custClr>
  </a:custClrLst>
</a:theme>
</file>

<file path=ppt/theme/theme2.xml><?xml version="1.0" encoding="utf-8"?>
<a:theme xmlns:a="http://schemas.openxmlformats.org/drawingml/2006/main" name="Office Theme">
  <a:themeElements>
    <a:clrScheme name="HP">
      <a:dk1>
        <a:sysClr val="windowText" lastClr="000000"/>
      </a:dk1>
      <a:lt1>
        <a:sysClr val="window" lastClr="FFFFFF"/>
      </a:lt1>
      <a:dk2>
        <a:srgbClr val="535455"/>
      </a:dk2>
      <a:lt2>
        <a:srgbClr val="E5E8E8"/>
      </a:lt2>
      <a:accent1>
        <a:srgbClr val="0096D6"/>
      </a:accent1>
      <a:accent2>
        <a:srgbClr val="822980"/>
      </a:accent2>
      <a:accent3>
        <a:srgbClr val="87898B"/>
      </a:accent3>
      <a:accent4>
        <a:srgbClr val="99D5EF"/>
      </a:accent4>
      <a:accent5>
        <a:srgbClr val="C094BF"/>
      </a:accent5>
      <a:accent6>
        <a:srgbClr val="B9B8BB"/>
      </a:accent6>
      <a:hlink>
        <a:srgbClr val="0096D6"/>
      </a:hlink>
      <a:folHlink>
        <a:srgbClr val="87898B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90000"/>
          </a:lnSpc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 dirty="0" err="1" smtClean="0"/>
        </a:defPPr>
      </a:lstStyle>
    </a:txDef>
  </a:objectDefaults>
  <a:extraClrSchemeLst/>
  <a:custClrLst>
    <a:custClr name="65% HP blue">
      <a:srgbClr val="59BBE4"/>
    </a:custClr>
    <a:custClr name="15% HP blue">
      <a:srgbClr val="D9EFF9"/>
    </a:custClr>
    <a:custClr name="Green">
      <a:srgbClr val="008B2C"/>
    </a:custClr>
    <a:custClr name="75% Green">
      <a:srgbClr val="40A85F"/>
    </a:custClr>
    <a:custClr name="50% Green">
      <a:srgbClr val="7FC594"/>
    </a:custClr>
    <a:custClr name="25% Green">
      <a:srgbClr val="BFE2CA"/>
    </a:custClr>
    <a:custClr name="Orange">
      <a:srgbClr val="F05332"/>
    </a:custClr>
    <a:custClr name="75% Orange">
      <a:srgbClr val="F47E65"/>
    </a:custClr>
    <a:custClr name="50% Orange">
      <a:srgbClr val="F7A998"/>
    </a:custClr>
    <a:custClr name="25% Orange">
      <a:srgbClr val="FBD4C0"/>
    </a:custClr>
  </a:custClrLst>
</a:theme>
</file>

<file path=ppt/theme/theme3.xml><?xml version="1.0" encoding="utf-8"?>
<a:theme xmlns:a="http://schemas.openxmlformats.org/drawingml/2006/main" name="Office Theme">
  <a:themeElements>
    <a:clrScheme name="HP">
      <a:dk1>
        <a:sysClr val="windowText" lastClr="000000"/>
      </a:dk1>
      <a:lt1>
        <a:sysClr val="window" lastClr="FFFFFF"/>
      </a:lt1>
      <a:dk2>
        <a:srgbClr val="535455"/>
      </a:dk2>
      <a:lt2>
        <a:srgbClr val="E5E8E8"/>
      </a:lt2>
      <a:accent1>
        <a:srgbClr val="0096D6"/>
      </a:accent1>
      <a:accent2>
        <a:srgbClr val="822980"/>
      </a:accent2>
      <a:accent3>
        <a:srgbClr val="87898B"/>
      </a:accent3>
      <a:accent4>
        <a:srgbClr val="99D5EF"/>
      </a:accent4>
      <a:accent5>
        <a:srgbClr val="C094BF"/>
      </a:accent5>
      <a:accent6>
        <a:srgbClr val="B9B8BB"/>
      </a:accent6>
      <a:hlink>
        <a:srgbClr val="0096D6"/>
      </a:hlink>
      <a:folHlink>
        <a:srgbClr val="87898B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90000"/>
          </a:lnSpc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 dirty="0" err="1" smtClean="0"/>
        </a:defPPr>
      </a:lstStyle>
    </a:txDef>
  </a:objectDefaults>
  <a:extraClrSchemeLst/>
  <a:custClrLst>
    <a:custClr name="65% HP blue">
      <a:srgbClr val="59BBE4"/>
    </a:custClr>
    <a:custClr name="15% HP blue">
      <a:srgbClr val="D9EFF9"/>
    </a:custClr>
    <a:custClr name="Green">
      <a:srgbClr val="008B2C"/>
    </a:custClr>
    <a:custClr name="75% Green">
      <a:srgbClr val="40A85F"/>
    </a:custClr>
    <a:custClr name="50% Green">
      <a:srgbClr val="7FC594"/>
    </a:custClr>
    <a:custClr name="25% Green">
      <a:srgbClr val="BFE2CA"/>
    </a:custClr>
    <a:custClr name="Orange">
      <a:srgbClr val="F05332"/>
    </a:custClr>
    <a:custClr name="75% Orange">
      <a:srgbClr val="F47E65"/>
    </a:custClr>
    <a:custClr name="50% Orange">
      <a:srgbClr val="F7A998"/>
    </a:custClr>
    <a:custClr name="25% Orange">
      <a:srgbClr val="FBD4C0"/>
    </a:custClr>
  </a:custClr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UNECE_POTX_4x3</Template>
  <TotalTime>569</TotalTime>
  <Words>366</Words>
  <Application>Microsoft Office PowerPoint</Application>
  <PresentationFormat>On-screen Show (4:3)</PresentationFormat>
  <Paragraphs>40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UNECE_POTX_4x3</vt:lpstr>
      <vt:lpstr>Results of the  Consultation on the  Handbook on Measuring Quality of Employment  A Statistical Framework</vt:lpstr>
      <vt:lpstr>Consultation in December 2014</vt:lpstr>
      <vt:lpstr>Consultation in December 2014</vt:lpstr>
      <vt:lpstr>Consultation in December 2014</vt:lpstr>
      <vt:lpstr>Proposal for the Conference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 this template</dc:title>
  <dc:creator>Jean Rodriguez</dc:creator>
  <cp:lastModifiedBy>Carsten Boldsen</cp:lastModifiedBy>
  <cp:revision>40</cp:revision>
  <dcterms:created xsi:type="dcterms:W3CDTF">2015-05-13T14:05:37Z</dcterms:created>
  <dcterms:modified xsi:type="dcterms:W3CDTF">2015-06-09T16:28:11Z</dcterms:modified>
</cp:coreProperties>
</file>