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304" r:id="rId2"/>
    <p:sldId id="305" r:id="rId3"/>
    <p:sldId id="306" r:id="rId4"/>
    <p:sldId id="310" r:id="rId5"/>
    <p:sldId id="307" r:id="rId6"/>
    <p:sldId id="308" r:id="rId7"/>
  </p:sldIdLst>
  <p:sldSz cx="9144000" cy="6858000" type="screen4x3"/>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E6D"/>
    <a:srgbClr val="0A1F5A"/>
    <a:srgbClr val="0A38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57" autoAdjust="0"/>
    <p:restoredTop sz="91657" autoAdjust="0"/>
  </p:normalViewPr>
  <p:slideViewPr>
    <p:cSldViewPr>
      <p:cViewPr>
        <p:scale>
          <a:sx n="81" d="100"/>
          <a:sy n="81" d="100"/>
        </p:scale>
        <p:origin x="-2400" y="-570"/>
      </p:cViewPr>
      <p:guideLst>
        <p:guide orient="horz" pos="2160"/>
        <p:guide orient="horz" pos="816"/>
        <p:guide orient="horz" pos="3840"/>
        <p:guide orient="horz" pos="1056"/>
        <p:guide pos="2880"/>
        <p:guide pos="288"/>
        <p:guide pos="54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92" d="100"/>
          <a:sy n="92" d="100"/>
        </p:scale>
        <p:origin x="-37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CC02A0-C947-4278-96D1-0DB9C063DF55}" type="datetimeFigureOut">
              <a:rPr lang="en-US" smtClean="0">
                <a:latin typeface="Arial"/>
              </a:rPr>
              <a:t>6/9/2015</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33FAA7-9DA0-4163-8828-B20FAF1EB063}"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280106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3432175" cy="25733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wrap="none" lIns="0" tIns="0" rIns="0" bIns="0" rtlCol="0" anchor="ctr"/>
          <a:lstStyle>
            <a:lvl1pPr algn="l">
              <a:defRPr sz="1000">
                <a:latin typeface="Arial"/>
              </a:defRPr>
            </a:lvl1pPr>
          </a:lstStyle>
          <a:p>
            <a:endParaRPr lang="en-US" dirty="0"/>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wrap="none" lIns="0" tIns="0" rIns="0" bIns="0" rtlCol="0" anchor="ctr"/>
          <a:lstStyle>
            <a:lvl1pPr algn="r">
              <a:defRPr sz="1000">
                <a:latin typeface="Arial"/>
              </a:defRPr>
            </a:lvl1pPr>
          </a:lstStyle>
          <a:p>
            <a:fld id="{8547E1EE-0039-4797-B978-F453418260D1}" type="slidenum">
              <a:rPr lang="en-US" smtClean="0"/>
              <a:pPr/>
              <a:t>‹#›</a:t>
            </a:fld>
            <a:endParaRPr lang="en-US" dirty="0"/>
          </a:p>
        </p:txBody>
      </p:sp>
    </p:spTree>
    <p:extLst>
      <p:ext uri="{BB962C8B-B14F-4D97-AF65-F5344CB8AC3E}">
        <p14:creationId xmlns:p14="http://schemas.microsoft.com/office/powerpoint/2010/main" val="273646510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Arial"/>
        <a:ea typeface="+mn-ea"/>
        <a:cs typeface="+mn-cs"/>
      </a:defRPr>
    </a:lvl1pPr>
    <a:lvl2pPr marL="182880" indent="-137160" algn="l" defTabSz="914400" rtl="0" eaLnBrk="1" latinLnBrk="0" hangingPunct="1">
      <a:spcBef>
        <a:spcPts val="600"/>
      </a:spcBef>
      <a:buFont typeface="HP Simplified" panose="020B0604020204020204" pitchFamily="34" charset="0"/>
      <a:buChar char="•"/>
      <a:defRPr sz="1050" kern="1200">
        <a:solidFill>
          <a:schemeClr val="tx1"/>
        </a:solidFill>
        <a:latin typeface="Arial"/>
        <a:ea typeface="+mn-ea"/>
        <a:cs typeface="+mn-cs"/>
      </a:defRPr>
    </a:lvl2pPr>
    <a:lvl3pPr marL="339725" indent="-104775" algn="l" defTabSz="914400" rtl="0" eaLnBrk="1" latinLnBrk="0" hangingPunct="1">
      <a:spcBef>
        <a:spcPts val="600"/>
      </a:spcBef>
      <a:buFont typeface="HP Simplified" panose="020B0604020204020204" pitchFamily="34" charset="0"/>
      <a:buChar char="–"/>
      <a:defRPr sz="1000" kern="1200">
        <a:solidFill>
          <a:schemeClr val="tx1"/>
        </a:solidFill>
        <a:latin typeface="Arial"/>
        <a:ea typeface="+mn-ea"/>
        <a:cs typeface="+mn-cs"/>
      </a:defRPr>
    </a:lvl3pPr>
    <a:lvl4pPr marL="515938" indent="-117475" algn="l" defTabSz="914400" rtl="0" eaLnBrk="1" latinLnBrk="0" hangingPunct="1">
      <a:spcBef>
        <a:spcPts val="600"/>
      </a:spcBef>
      <a:buFont typeface="HP Simplified" panose="020B0604020204020204" pitchFamily="34" charset="0"/>
      <a:buChar char="•"/>
      <a:defRPr sz="900" kern="1200">
        <a:solidFill>
          <a:schemeClr val="tx1"/>
        </a:solidFill>
        <a:latin typeface="Arial"/>
        <a:ea typeface="+mn-ea"/>
        <a:cs typeface="+mn-cs"/>
      </a:defRPr>
    </a:lvl4pPr>
    <a:lvl5pPr marL="633413" indent="-117475" algn="l" defTabSz="914400" rtl="0" eaLnBrk="1" latinLnBrk="0" hangingPunct="1">
      <a:spcBef>
        <a:spcPts val="600"/>
      </a:spcBef>
      <a:buFont typeface="HP Simplified" panose="020B0604020204020204" pitchFamily="34" charset="0"/>
      <a:buChar char="–"/>
      <a:defRPr sz="8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a:t>
            </a:r>
            <a:r>
              <a:rPr lang="en-US" b="1" dirty="0"/>
              <a:t>Title Slide with Picture </a:t>
            </a:r>
            <a:r>
              <a:rPr lang="en-US" dirty="0"/>
              <a:t>ideal for including a dark picture with a brief title and subtitle</a:t>
            </a:r>
            <a:r>
              <a:rPr lang="en-US" dirty="0" smtClean="0"/>
              <a:t>.</a:t>
            </a:r>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a:t>
            </a:fld>
            <a:endParaRPr lang="en-US"/>
          </a:p>
        </p:txBody>
      </p:sp>
    </p:spTree>
    <p:extLst>
      <p:ext uri="{BB962C8B-B14F-4D97-AF65-F5344CB8AC3E}">
        <p14:creationId xmlns:p14="http://schemas.microsoft.com/office/powerpoint/2010/main" val="60844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2</a:t>
            </a:fld>
            <a:endParaRPr lang="en-US"/>
          </a:p>
        </p:txBody>
      </p:sp>
    </p:spTree>
    <p:extLst>
      <p:ext uri="{BB962C8B-B14F-4D97-AF65-F5344CB8AC3E}">
        <p14:creationId xmlns:p14="http://schemas.microsoft.com/office/powerpoint/2010/main" val="75636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NOTE: Mention that some</a:t>
            </a:r>
            <a:r>
              <a:rPr lang="en-US" baseline="0" dirty="0" smtClean="0"/>
              <a:t> EU countries noted that for planning the next census they will have to consider also the EU census legislation and the outcomes of the work of the Eurostat Task Force on Censuses</a:t>
            </a:r>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3</a:t>
            </a:fld>
            <a:endParaRPr lang="en-US"/>
          </a:p>
        </p:txBody>
      </p:sp>
    </p:spTree>
    <p:extLst>
      <p:ext uri="{BB962C8B-B14F-4D97-AF65-F5344CB8AC3E}">
        <p14:creationId xmlns:p14="http://schemas.microsoft.com/office/powerpoint/2010/main" val="75636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4</a:t>
            </a:fld>
            <a:endParaRPr lang="en-US"/>
          </a:p>
        </p:txBody>
      </p:sp>
    </p:spTree>
    <p:extLst>
      <p:ext uri="{BB962C8B-B14F-4D97-AF65-F5344CB8AC3E}">
        <p14:creationId xmlns:p14="http://schemas.microsoft.com/office/powerpoint/2010/main" val="75636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E1EE-0039-4797-B978-F453418260D1}" type="slidenum">
              <a:rPr lang="en-US" smtClean="0"/>
              <a:pPr/>
              <a:t>5</a:t>
            </a:fld>
            <a:endParaRPr lang="en-US"/>
          </a:p>
        </p:txBody>
      </p:sp>
    </p:spTree>
    <p:extLst>
      <p:ext uri="{BB962C8B-B14F-4D97-AF65-F5344CB8AC3E}">
        <p14:creationId xmlns:p14="http://schemas.microsoft.com/office/powerpoint/2010/main" val="756369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47E1EE-0039-4797-B978-F453418260D1}" type="slidenum">
              <a:rPr lang="en-US" smtClean="0"/>
              <a:pPr/>
              <a:t>6</a:t>
            </a:fld>
            <a:endParaRPr lang="en-US"/>
          </a:p>
        </p:txBody>
      </p:sp>
    </p:spTree>
    <p:extLst>
      <p:ext uri="{BB962C8B-B14F-4D97-AF65-F5344CB8AC3E}">
        <p14:creationId xmlns:p14="http://schemas.microsoft.com/office/powerpoint/2010/main" val="756369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12" y="10689"/>
            <a:ext cx="9180512" cy="6858000"/>
          </a:xfrm>
          <a:prstGeom prst="rect">
            <a:avLst/>
          </a:prstGeom>
          <a:solidFill>
            <a:schemeClr val="bg1">
              <a:alpha val="40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a:endParaRPr>
          </a:p>
        </p:txBody>
      </p:sp>
      <p:sp>
        <p:nvSpPr>
          <p:cNvPr id="2" name="Title 1"/>
          <p:cNvSpPr>
            <a:spLocks noGrp="1"/>
          </p:cNvSpPr>
          <p:nvPr>
            <p:ph type="ctrTitle"/>
          </p:nvPr>
        </p:nvSpPr>
        <p:spPr>
          <a:xfrm>
            <a:off x="457200" y="2763520"/>
            <a:ext cx="6858000" cy="1554480"/>
          </a:xfrm>
        </p:spPr>
        <p:txBody>
          <a:bodyPr/>
          <a:lstStyle>
            <a:lvl1pPr>
              <a:defRPr sz="5000" spc="-1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419600"/>
            <a:ext cx="6858000" cy="1188720"/>
          </a:xfrm>
        </p:spPr>
        <p:txBody>
          <a:bodyPr>
            <a:noAutofit/>
          </a:bodyPr>
          <a:lstStyle>
            <a:lvl1pPr marL="0" indent="0" algn="l">
              <a:spcBef>
                <a:spcPts val="6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copyright"/>
          <p:cNvSpPr txBox="1"/>
          <p:nvPr userDrawn="1"/>
        </p:nvSpPr>
        <p:spPr>
          <a:xfrm>
            <a:off x="457200" y="6482536"/>
            <a:ext cx="2819400" cy="223064"/>
          </a:xfrm>
          <a:prstGeom prst="rect">
            <a:avLst/>
          </a:prstGeom>
          <a:noFill/>
        </p:spPr>
        <p:txBody>
          <a:bodyPr wrap="square" lIns="0" tIns="0" rIns="0" bIns="0" rtlCol="0" anchor="b">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FFFFFF"/>
                </a:solidFill>
                <a:latin typeface="Arial"/>
                <a:cs typeface="Arial"/>
              </a:rPr>
              <a:t>.</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0352" y="5419406"/>
            <a:ext cx="1224136" cy="1275142"/>
          </a:xfrm>
          <a:prstGeom prst="rect">
            <a:avLst/>
          </a:prstGeom>
        </p:spPr>
      </p:pic>
    </p:spTree>
    <p:extLst>
      <p:ext uri="{BB962C8B-B14F-4D97-AF65-F5344CB8AC3E}">
        <p14:creationId xmlns:p14="http://schemas.microsoft.com/office/powerpoint/2010/main" val="17577174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50292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760720" y="1295400"/>
            <a:ext cx="2926080" cy="4800600"/>
          </a:xfrm>
        </p:spPr>
        <p:txBody>
          <a:bodyPr>
            <a:noAutofit/>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1882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50292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Text Placeholder 8"/>
          <p:cNvSpPr>
            <a:spLocks noGrp="1"/>
          </p:cNvSpPr>
          <p:nvPr>
            <p:ph type="body" sz="quarter" idx="13"/>
          </p:nvPr>
        </p:nvSpPr>
        <p:spPr>
          <a:xfrm>
            <a:off x="5760720" y="1295400"/>
            <a:ext cx="2926080"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85244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3986784"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Picture Placeholder 2"/>
          <p:cNvSpPr>
            <a:spLocks noGrp="1"/>
          </p:cNvSpPr>
          <p:nvPr>
            <p:ph type="pic" idx="13"/>
          </p:nvPr>
        </p:nvSpPr>
        <p:spPr>
          <a:xfrm>
            <a:off x="4700016" y="1295400"/>
            <a:ext cx="3986784"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4953000"/>
            <a:ext cx="3986784"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4"/>
          </p:nvPr>
        </p:nvSpPr>
        <p:spPr>
          <a:xfrm>
            <a:off x="4700016" y="4953000"/>
            <a:ext cx="3986784"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210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5"/>
          </p:nvPr>
        </p:nvSpPr>
        <p:spPr>
          <a:xfrm>
            <a:off x="329184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Picture Placeholder 2"/>
          <p:cNvSpPr>
            <a:spLocks noGrp="1"/>
          </p:cNvSpPr>
          <p:nvPr>
            <p:ph type="pic" idx="16"/>
          </p:nvPr>
        </p:nvSpPr>
        <p:spPr>
          <a:xfrm>
            <a:off x="612648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Text Placeholder 3"/>
          <p:cNvSpPr>
            <a:spLocks noGrp="1"/>
          </p:cNvSpPr>
          <p:nvPr>
            <p:ph type="body" sz="half" idx="17"/>
          </p:nvPr>
        </p:nvSpPr>
        <p:spPr>
          <a:xfrm>
            <a:off x="329184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8"/>
          </p:nvPr>
        </p:nvSpPr>
        <p:spPr>
          <a:xfrm>
            <a:off x="612648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611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8pPr>
              <a:defRPr/>
            </a:lvl8pPr>
          </a:lstStyle>
          <a:p>
            <a:pPr lvl="0"/>
            <a:r>
              <a:rPr lang="en-US" dirty="0" smtClean="0"/>
              <a:t>Click to edit Master text styles</a:t>
            </a:r>
          </a:p>
          <a:p>
            <a:pPr lvl="1"/>
            <a:r>
              <a:rPr lang="en-US" dirty="0" smtClean="0"/>
              <a:t>Second level</a:t>
            </a:r>
          </a:p>
          <a:p>
            <a:pPr lvl="2"/>
            <a:r>
              <a:rPr lang="en-US" dirty="0" smtClean="0"/>
              <a:t>Third level </a:t>
            </a:r>
            <a:endParaRPr lang="en-US" dirty="0"/>
          </a:p>
        </p:txBody>
      </p:sp>
    </p:spTree>
    <p:extLst>
      <p:ext uri="{BB962C8B-B14F-4D97-AF65-F5344CB8AC3E}">
        <p14:creationId xmlns:p14="http://schemas.microsoft.com/office/powerpoint/2010/main" val="270921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63520"/>
            <a:ext cx="6858000" cy="1554480"/>
          </a:xfrm>
        </p:spPr>
        <p:txBody>
          <a:bodyPr/>
          <a:lstStyle>
            <a:lvl1pPr>
              <a:defRPr sz="5000" spc="-1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419600"/>
            <a:ext cx="6858000" cy="1188720"/>
          </a:xfrm>
        </p:spPr>
        <p:txBody>
          <a:bodyPr>
            <a:noAutofit/>
          </a:bodyPr>
          <a:lstStyle>
            <a:lvl1pPr marL="0" indent="0" algn="l">
              <a:spcBef>
                <a:spcPts val="6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copyright"/>
          <p:cNvSpPr txBox="1"/>
          <p:nvPr userDrawn="1"/>
        </p:nvSpPr>
        <p:spPr>
          <a:xfrm>
            <a:off x="457200" y="6482536"/>
            <a:ext cx="2819400" cy="223064"/>
          </a:xfrm>
          <a:prstGeom prst="rect">
            <a:avLst/>
          </a:prstGeom>
          <a:noFill/>
        </p:spPr>
        <p:txBody>
          <a:bodyPr wrap="square" lIns="0" tIns="0" rIns="0" bIns="0" rtlCol="0" anchor="b">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2">
                    <a:lumMod val="75000"/>
                  </a:schemeClr>
                </a:solidFill>
                <a:latin typeface="Arial"/>
                <a:cs typeface="Arial"/>
              </a:rPr>
              <a:t> </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352" y="5505467"/>
            <a:ext cx="1152128" cy="1200133"/>
          </a:xfrm>
          <a:prstGeom prst="rect">
            <a:avLst/>
          </a:prstGeom>
        </p:spPr>
      </p:pic>
    </p:spTree>
    <p:extLst>
      <p:ext uri="{BB962C8B-B14F-4D97-AF65-F5344CB8AC3E}">
        <p14:creationId xmlns:p14="http://schemas.microsoft.com/office/powerpoint/2010/main" val="2180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828800"/>
          </a:xfrm>
        </p:spPr>
        <p:txBody>
          <a:bodyPr anchor="t"/>
          <a:lstStyle>
            <a:lvl1pPr algn="l">
              <a:defRPr sz="3200" b="1" cap="none" spc="-100"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4419600"/>
            <a:ext cx="6858000" cy="1188720"/>
          </a:xfrm>
        </p:spPr>
        <p:txBody>
          <a:bodyPr anchor="t">
            <a:noAutofit/>
          </a:bodyPr>
          <a:lstStyle>
            <a:lvl1pPr marL="0" indent="0">
              <a:spcBef>
                <a:spcPts val="60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12920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a:t>
            </a:r>
            <a:endParaRPr lang="en-US" dirty="0"/>
          </a:p>
        </p:txBody>
      </p:sp>
    </p:spTree>
    <p:extLst>
      <p:ext uri="{BB962C8B-B14F-4D97-AF65-F5344CB8AC3E}">
        <p14:creationId xmlns:p14="http://schemas.microsoft.com/office/powerpoint/2010/main" val="225010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hasCustomPrompt="1"/>
          </p:nvPr>
        </p:nvSpPr>
        <p:spPr>
          <a:xfrm>
            <a:off x="457200" y="1133856"/>
            <a:ext cx="8229600" cy="274320"/>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3" name="Content Placeholder 2"/>
          <p:cNvSpPr>
            <a:spLocks noGrp="1"/>
          </p:cNvSpPr>
          <p:nvPr>
            <p:ph idx="1"/>
          </p:nvPr>
        </p:nvSpPr>
        <p:spPr>
          <a:xfrm>
            <a:off x="457200" y="1676399"/>
            <a:ext cx="8229600" cy="44196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95215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hasCustomPrompt="1"/>
          </p:nvPr>
        </p:nvSpPr>
        <p:spPr>
          <a:xfrm>
            <a:off x="457200" y="1133856"/>
            <a:ext cx="8229600" cy="260574"/>
          </a:xfrm>
        </p:spPr>
        <p:txBody>
          <a:bodyPr>
            <a:noAutofit/>
          </a:bodyPr>
          <a:lstStyle>
            <a:lvl1pPr marL="0" indent="0">
              <a:spcBef>
                <a:spcPts val="0"/>
              </a:spcBef>
              <a:buNone/>
              <a:defRPr sz="1800">
                <a:solidFill>
                  <a:srgbClr val="0A1F5A"/>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Tree>
    <p:extLst>
      <p:ext uri="{BB962C8B-B14F-4D97-AF65-F5344CB8AC3E}">
        <p14:creationId xmlns:p14="http://schemas.microsoft.com/office/powerpoint/2010/main" val="34493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95401"/>
            <a:ext cx="3986784" cy="4800600"/>
          </a:xfrm>
        </p:spPr>
        <p:txBody>
          <a:bodyPr>
            <a:normAutofit/>
          </a:bodyPr>
          <a:lstStyle>
            <a:lvl1pPr>
              <a:defRPr sz="2000"/>
            </a:lvl1pPr>
            <a:lvl2pPr>
              <a:defRPr sz="2000"/>
            </a:lvl2pPr>
            <a:lvl3pPr>
              <a:defRPr sz="2000"/>
            </a:lvl3pPr>
            <a:lvl4pPr>
              <a:defRPr sz="2000"/>
            </a:lvl4pPr>
            <a:lvl5pPr>
              <a:defRPr sz="1200"/>
            </a:lvl5pPr>
            <a:lvl6pPr marL="914400" indent="0">
              <a:buNone/>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 </a:t>
            </a:r>
          </a:p>
        </p:txBody>
      </p:sp>
      <p:sp>
        <p:nvSpPr>
          <p:cNvPr id="4" name="Content Placeholder 3"/>
          <p:cNvSpPr>
            <a:spLocks noGrp="1"/>
          </p:cNvSpPr>
          <p:nvPr>
            <p:ph sz="half" idx="2"/>
          </p:nvPr>
        </p:nvSpPr>
        <p:spPr>
          <a:xfrm>
            <a:off x="4700016" y="1295401"/>
            <a:ext cx="3986784" cy="4800600"/>
          </a:xfrm>
        </p:spPr>
        <p:txBody>
          <a:bodyPr>
            <a:normAutofit/>
          </a:bodyPr>
          <a:lstStyle>
            <a:lvl1pPr>
              <a:defRPr sz="2000"/>
            </a:lvl1pPr>
            <a:lvl2pPr>
              <a:defRPr sz="2000"/>
            </a:lvl2pPr>
            <a:lvl3pPr>
              <a:defRPr sz="2000"/>
            </a:lvl3pPr>
            <a:lvl4pPr>
              <a:defRPr sz="20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6956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lvl1pPr>
              <a:defRPr/>
            </a:lvl1pPr>
          </a:lstStyle>
          <a:p>
            <a:r>
              <a:rPr lang="en-US" smtClean="0"/>
              <a:t>Click to edit Master title style</a:t>
            </a:r>
            <a:endParaRPr lang="en-US" dirty="0"/>
          </a:p>
        </p:txBody>
      </p:sp>
      <p:sp>
        <p:nvSpPr>
          <p:cNvPr id="10" name="Text Placeholder 7"/>
          <p:cNvSpPr>
            <a:spLocks noGrp="1"/>
          </p:cNvSpPr>
          <p:nvPr>
            <p:ph type="body" sz="quarter" idx="13" hasCustomPrompt="1"/>
          </p:nvPr>
        </p:nvSpPr>
        <p:spPr>
          <a:xfrm>
            <a:off x="457200" y="1133856"/>
            <a:ext cx="8229600"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3" name="Text Placeholder 2"/>
          <p:cNvSpPr>
            <a:spLocks noGrp="1"/>
          </p:cNvSpPr>
          <p:nvPr>
            <p:ph type="body" idx="1" hasCustomPrompt="1"/>
          </p:nvPr>
        </p:nvSpPr>
        <p:spPr>
          <a:xfrm>
            <a:off x="457200" y="1676399"/>
            <a:ext cx="3986784" cy="274320"/>
          </a:xfrm>
        </p:spPr>
        <p:txBody>
          <a:bodyPr anchor="t">
            <a:no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4" name="Content Placeholder 3"/>
          <p:cNvSpPr>
            <a:spLocks noGrp="1"/>
          </p:cNvSpPr>
          <p:nvPr>
            <p:ph sz="half" idx="2"/>
          </p:nvPr>
        </p:nvSpPr>
        <p:spPr>
          <a:xfrm>
            <a:off x="457200" y="2057401"/>
            <a:ext cx="3986784" cy="4038600"/>
          </a:xfrm>
        </p:spPr>
        <p:txBody>
          <a:bodyPr>
            <a:normAutofit/>
          </a:bodyPr>
          <a:lstStyle>
            <a:lvl1pPr>
              <a:defRPr sz="2000"/>
            </a:lvl1pPr>
            <a:lvl2pPr>
              <a:defRPr sz="20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 </a:t>
            </a:r>
          </a:p>
        </p:txBody>
      </p:sp>
      <p:sp>
        <p:nvSpPr>
          <p:cNvPr id="5" name="Text Placeholder 4"/>
          <p:cNvSpPr>
            <a:spLocks noGrp="1"/>
          </p:cNvSpPr>
          <p:nvPr>
            <p:ph type="body" sz="quarter" idx="3" hasCustomPrompt="1"/>
          </p:nvPr>
        </p:nvSpPr>
        <p:spPr>
          <a:xfrm>
            <a:off x="4700016" y="1676399"/>
            <a:ext cx="3986784" cy="274320"/>
          </a:xfrm>
        </p:spPr>
        <p:txBody>
          <a:bodyPr anchor="t">
            <a:no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6" name="Content Placeholder 5"/>
          <p:cNvSpPr>
            <a:spLocks noGrp="1"/>
          </p:cNvSpPr>
          <p:nvPr>
            <p:ph sz="quarter" idx="4"/>
          </p:nvPr>
        </p:nvSpPr>
        <p:spPr>
          <a:xfrm>
            <a:off x="4700016" y="2057401"/>
            <a:ext cx="3986784" cy="4038600"/>
          </a:xfrm>
        </p:spPr>
        <p:txBody>
          <a:bodyPr>
            <a:normAutofit/>
          </a:bodyPr>
          <a:lstStyle>
            <a:lvl1pPr>
              <a:defRPr sz="2000"/>
            </a:lvl1pPr>
            <a:lvl2pPr>
              <a:defRPr sz="20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 l</a:t>
            </a:r>
          </a:p>
        </p:txBody>
      </p:sp>
    </p:spTree>
    <p:extLst>
      <p:ext uri="{BB962C8B-B14F-4D97-AF65-F5344CB8AC3E}">
        <p14:creationId xmlns:p14="http://schemas.microsoft.com/office/powerpoint/2010/main" val="112992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457200" y="1295401"/>
            <a:ext cx="5715000" cy="4800600"/>
          </a:xfrm>
        </p:spPr>
        <p:txBody>
          <a:bodyPr>
            <a:normAutofit/>
          </a:bodyPr>
          <a:lstStyle>
            <a:lvl1pPr>
              <a:defRPr sz="2000"/>
            </a:lvl1pPr>
            <a:lvl2pPr>
              <a:defRPr sz="2000"/>
            </a:lvl2pPr>
            <a:lvl3pPr>
              <a:defRPr sz="2000"/>
            </a:lvl3pPr>
            <a:lvl4pPr>
              <a:defRPr sz="1200"/>
            </a:lvl4pPr>
            <a:lvl5pPr>
              <a:defRPr sz="1200"/>
            </a:lvl5pPr>
            <a:lvl6pPr marL="914400" indent="0">
              <a:buNone/>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6400800" y="1295400"/>
            <a:ext cx="2286000" cy="4800600"/>
          </a:xfrm>
        </p:spPr>
        <p:txBody>
          <a:bodyPr>
            <a:noAutofit/>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53280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76200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1"/>
            <a:ext cx="8229600" cy="48006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4" name="Picture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244408" y="188640"/>
            <a:ext cx="714400" cy="744167"/>
          </a:xfrm>
          <a:prstGeom prst="rect">
            <a:avLst/>
          </a:prstGeom>
        </p:spPr>
      </p:pic>
    </p:spTree>
    <p:extLst>
      <p:ext uri="{BB962C8B-B14F-4D97-AF65-F5344CB8AC3E}">
        <p14:creationId xmlns:p14="http://schemas.microsoft.com/office/powerpoint/2010/main" val="865477330"/>
      </p:ext>
    </p:extLst>
  </p:cSld>
  <p:clrMap bg1="lt1" tx1="dk1" bg2="lt2" tx2="dk2" accent1="accent1" accent2="accent2" accent3="accent3" accent4="accent4" accent5="accent5" accent6="accent6" hlink="hlink" folHlink="folHlink"/>
  <p:sldLayoutIdLst>
    <p:sldLayoutId id="2147483673" r:id="rId1"/>
    <p:sldLayoutId id="2147483649" r:id="rId2"/>
    <p:sldLayoutId id="2147483651" r:id="rId3"/>
    <p:sldLayoutId id="2147483650" r:id="rId4"/>
    <p:sldLayoutId id="2147483663" r:id="rId5"/>
    <p:sldLayoutId id="2147483665" r:id="rId6"/>
    <p:sldLayoutId id="2147483652" r:id="rId7"/>
    <p:sldLayoutId id="2147483666" r:id="rId8"/>
    <p:sldLayoutId id="2147483656" r:id="rId9"/>
    <p:sldLayoutId id="2147483657" r:id="rId10"/>
    <p:sldLayoutId id="2147483670" r:id="rId11"/>
    <p:sldLayoutId id="2147483671" r:id="rId12"/>
    <p:sldLayoutId id="2147483672" r:id="rId13"/>
    <p:sldLayoutId id="214748365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2000" kern="1200">
          <a:solidFill>
            <a:schemeClr val="tx1"/>
          </a:solidFill>
          <a:latin typeface="Arial"/>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2000" kern="1200">
          <a:solidFill>
            <a:schemeClr val="tx1"/>
          </a:solidFill>
          <a:latin typeface="Arial"/>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Arial"/>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10562" y="22847"/>
            <a:ext cx="9144000" cy="68580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err="1" smtClean="0"/>
          </a:p>
        </p:txBody>
      </p:sp>
      <p:sp>
        <p:nvSpPr>
          <p:cNvPr id="2" name="Title 1"/>
          <p:cNvSpPr>
            <a:spLocks noGrp="1"/>
          </p:cNvSpPr>
          <p:nvPr>
            <p:ph type="ctrTitle"/>
          </p:nvPr>
        </p:nvSpPr>
        <p:spPr>
          <a:xfrm>
            <a:off x="427303" y="2296199"/>
            <a:ext cx="8424936" cy="1420833"/>
          </a:xfrm>
        </p:spPr>
        <p:txBody>
          <a:bodyPr/>
          <a:lstStyle/>
          <a:p>
            <a:r>
              <a:rPr lang="en-US" sz="3400" dirty="0">
                <a:solidFill>
                  <a:schemeClr val="bg1"/>
                </a:solidFill>
              </a:rPr>
              <a:t>Summary of the consultation </a:t>
            </a:r>
            <a:r>
              <a:rPr lang="en-US" sz="3400" dirty="0" smtClean="0">
                <a:solidFill>
                  <a:schemeClr val="bg1"/>
                </a:solidFill>
              </a:rPr>
              <a:t>on </a:t>
            </a:r>
            <a:r>
              <a:rPr lang="fi-FI" sz="3400" dirty="0" smtClean="0">
                <a:solidFill>
                  <a:schemeClr val="bg1"/>
                </a:solidFill>
              </a:rPr>
              <a:t>the </a:t>
            </a:r>
            <a:br>
              <a:rPr lang="fi-FI" sz="3400" dirty="0" smtClean="0">
                <a:solidFill>
                  <a:schemeClr val="bg1"/>
                </a:solidFill>
              </a:rPr>
            </a:br>
            <a:r>
              <a:rPr lang="fi-FI" sz="3400" dirty="0" smtClean="0">
                <a:solidFill>
                  <a:schemeClr val="bg1"/>
                </a:solidFill>
              </a:rPr>
              <a:t>CES Census Recommendations</a:t>
            </a:r>
            <a:endParaRPr lang="en-US" sz="3400" dirty="0">
              <a:solidFill>
                <a:schemeClr val="bg1"/>
              </a:solidFill>
            </a:endParaRPr>
          </a:p>
        </p:txBody>
      </p:sp>
      <p:sp>
        <p:nvSpPr>
          <p:cNvPr id="3" name="Subtitle 2"/>
          <p:cNvSpPr>
            <a:spLocks noGrp="1"/>
          </p:cNvSpPr>
          <p:nvPr>
            <p:ph type="subTitle" idx="1"/>
          </p:nvPr>
        </p:nvSpPr>
        <p:spPr>
          <a:xfrm>
            <a:off x="492333" y="3861048"/>
            <a:ext cx="6858000" cy="1188720"/>
          </a:xfrm>
        </p:spPr>
        <p:txBody>
          <a:bodyPr/>
          <a:lstStyle/>
          <a:p>
            <a:r>
              <a:rPr lang="en-US" sz="1800" b="1" dirty="0" smtClean="0">
                <a:solidFill>
                  <a:schemeClr val="bg1"/>
                </a:solidFill>
              </a:rPr>
              <a:t>Conference of European Statisticians</a:t>
            </a:r>
          </a:p>
          <a:p>
            <a:r>
              <a:rPr lang="en-US" sz="1800" b="1" dirty="0" smtClean="0">
                <a:solidFill>
                  <a:schemeClr val="bg1"/>
                </a:solidFill>
              </a:rPr>
              <a:t>17 June 2015</a:t>
            </a:r>
            <a:endParaRPr lang="en-US" sz="1800" b="1" dirty="0">
              <a:solidFill>
                <a:schemeClr val="bg1"/>
              </a:solidFill>
            </a:endParaRPr>
          </a:p>
        </p:txBody>
      </p:sp>
      <p:pic>
        <p:nvPicPr>
          <p:cNvPr id="1029" name="Picture 5" descr="Q:\UN Logo &amp; UNECE Logo\UNECE Logo Vertical\Logo vertical-GIF\UNECE Logo vertical Black-Arial 11m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0268" y="5157192"/>
            <a:ext cx="1474502" cy="15387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046" y="260648"/>
            <a:ext cx="8859031"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046" y="4653136"/>
            <a:ext cx="7227266" cy="209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17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of work and prior consultations</a:t>
            </a:r>
          </a:p>
        </p:txBody>
      </p:sp>
      <p:sp>
        <p:nvSpPr>
          <p:cNvPr id="4" name="Text Placeholder 3"/>
          <p:cNvSpPr>
            <a:spLocks noGrp="1"/>
          </p:cNvSpPr>
          <p:nvPr>
            <p:ph type="body" sz="quarter" idx="13"/>
          </p:nvPr>
        </p:nvSpPr>
        <p:spPr/>
        <p:txBody>
          <a:bodyPr/>
          <a:lstStyle/>
          <a:p>
            <a:endParaRPr lang="en-US" sz="2400" dirty="0"/>
          </a:p>
        </p:txBody>
      </p:sp>
      <p:sp>
        <p:nvSpPr>
          <p:cNvPr id="3" name="Content Placeholder 2"/>
          <p:cNvSpPr>
            <a:spLocks noGrp="1"/>
          </p:cNvSpPr>
          <p:nvPr>
            <p:ph idx="1"/>
          </p:nvPr>
        </p:nvSpPr>
        <p:spPr>
          <a:xfrm>
            <a:off x="323528" y="5661248"/>
            <a:ext cx="8496944" cy="783468"/>
          </a:xfrm>
        </p:spPr>
        <p:txBody>
          <a:bodyPr>
            <a:normAutofit/>
          </a:bodyPr>
          <a:lstStyle/>
          <a:p>
            <a:pPr marL="0" indent="0">
              <a:buSzPct val="100000"/>
              <a:buNone/>
            </a:pPr>
            <a:r>
              <a:rPr lang="en-US" b="1" dirty="0" smtClean="0">
                <a:sym typeface="Wingdings" panose="05000000000000000000" pitchFamily="2" charset="2"/>
              </a:rPr>
              <a:t> Throughout the preparation: Coordination with revision of global Principles and Recommendations, to ensure general consistency </a:t>
            </a:r>
            <a:endParaRPr lang="en-US" b="1" dirty="0" smtClean="0"/>
          </a:p>
          <a:p>
            <a:pPr marL="0" indent="0">
              <a:buSzPct val="100000"/>
              <a:buNone/>
            </a:pPr>
            <a:endParaRPr lang="en-GB" b="1" dirty="0"/>
          </a:p>
        </p:txBody>
      </p:sp>
      <p:graphicFrame>
        <p:nvGraphicFramePr>
          <p:cNvPr id="5" name="Table 4"/>
          <p:cNvGraphicFramePr>
            <a:graphicFrameLocks noGrp="1"/>
          </p:cNvGraphicFramePr>
          <p:nvPr>
            <p:extLst>
              <p:ext uri="{D42A27DB-BD31-4B8C-83A1-F6EECF244321}">
                <p14:modId xmlns:p14="http://schemas.microsoft.com/office/powerpoint/2010/main" val="3068366559"/>
              </p:ext>
            </p:extLst>
          </p:nvPr>
        </p:nvGraphicFramePr>
        <p:xfrm>
          <a:off x="539552" y="1556792"/>
          <a:ext cx="8064896" cy="3744414"/>
        </p:xfrm>
        <a:graphic>
          <a:graphicData uri="http://schemas.openxmlformats.org/drawingml/2006/table">
            <a:tbl>
              <a:tblPr firstRow="1" bandRow="1">
                <a:tableStyleId>{69CF1AB2-1976-4502-BF36-3FF5EA218861}</a:tableStyleId>
              </a:tblPr>
              <a:tblGrid>
                <a:gridCol w="2592288"/>
                <a:gridCol w="5472608"/>
              </a:tblGrid>
              <a:tr h="416046">
                <a:tc>
                  <a:txBody>
                    <a:bodyPr/>
                    <a:lstStyle/>
                    <a:p>
                      <a:r>
                        <a:rPr lang="fr-CH" sz="2000" b="0" dirty="0" err="1" smtClean="0">
                          <a:latin typeface="Arial" panose="020B0604020202020204" pitchFamily="34" charset="0"/>
                          <a:cs typeface="Arial" panose="020B0604020202020204" pitchFamily="34" charset="0"/>
                        </a:rPr>
                        <a:t>Nov</a:t>
                      </a:r>
                      <a:r>
                        <a:rPr lang="fr-CH" sz="2000" b="0" dirty="0" smtClean="0">
                          <a:latin typeface="Arial" panose="020B0604020202020204" pitchFamily="34" charset="0"/>
                          <a:cs typeface="Arial" panose="020B0604020202020204" pitchFamily="34" charset="0"/>
                        </a:rPr>
                        <a:t> 2012</a:t>
                      </a:r>
                      <a:endParaRPr lang="en-GB" sz="2000" b="0" dirty="0">
                        <a:latin typeface="Arial" panose="020B0604020202020204" pitchFamily="34" charset="0"/>
                        <a:cs typeface="Arial" panose="020B0604020202020204" pitchFamily="34" charset="0"/>
                      </a:endParaRPr>
                    </a:p>
                  </a:txBody>
                  <a:tcPr/>
                </a:tc>
                <a:tc>
                  <a:txBody>
                    <a:bodyPr/>
                    <a:lstStyle/>
                    <a:p>
                      <a:r>
                        <a:rPr lang="fr-CH" sz="2000" b="0" dirty="0" smtClean="0">
                          <a:latin typeface="Arial" panose="020B0604020202020204" pitchFamily="34" charset="0"/>
                          <a:cs typeface="Arial" panose="020B0604020202020204" pitchFamily="34" charset="0"/>
                        </a:rPr>
                        <a:t>Adoption of </a:t>
                      </a:r>
                      <a:r>
                        <a:rPr lang="fr-CH" sz="2000" b="0" dirty="0" err="1" smtClean="0">
                          <a:latin typeface="Arial" panose="020B0604020202020204" pitchFamily="34" charset="0"/>
                          <a:cs typeface="Arial" panose="020B0604020202020204" pitchFamily="34" charset="0"/>
                        </a:rPr>
                        <a:t>ToR</a:t>
                      </a:r>
                      <a:endParaRPr lang="en-GB" sz="2000" b="0" dirty="0">
                        <a:latin typeface="Arial" panose="020B0604020202020204" pitchFamily="34" charset="0"/>
                        <a:cs typeface="Arial" panose="020B0604020202020204" pitchFamily="34" charset="0"/>
                      </a:endParaRPr>
                    </a:p>
                  </a:txBody>
                  <a:tcPr/>
                </a:tc>
              </a:tr>
              <a:tr h="416046">
                <a:tc>
                  <a:txBody>
                    <a:bodyPr/>
                    <a:lstStyle/>
                    <a:p>
                      <a:r>
                        <a:rPr lang="fr-CH" sz="2000" dirty="0" err="1" smtClean="0">
                          <a:latin typeface="Arial" panose="020B0604020202020204" pitchFamily="34" charset="0"/>
                          <a:cs typeface="Arial" panose="020B0604020202020204" pitchFamily="34" charset="0"/>
                        </a:rPr>
                        <a:t>Feb</a:t>
                      </a:r>
                      <a:r>
                        <a:rPr lang="fr-CH" sz="2000" dirty="0" smtClean="0">
                          <a:latin typeface="Arial" panose="020B0604020202020204" pitchFamily="34" charset="0"/>
                          <a:cs typeface="Arial" panose="020B0604020202020204" pitchFamily="34" charset="0"/>
                        </a:rPr>
                        <a:t> 2013</a:t>
                      </a:r>
                      <a:endParaRPr lang="en-GB" sz="2000" dirty="0">
                        <a:latin typeface="Arial" panose="020B0604020202020204" pitchFamily="34" charset="0"/>
                        <a:cs typeface="Arial" panose="020B0604020202020204" pitchFamily="34" charset="0"/>
                      </a:endParaRPr>
                    </a:p>
                  </a:txBody>
                  <a:tcPr/>
                </a:tc>
                <a:tc>
                  <a:txBody>
                    <a:bodyPr/>
                    <a:lstStyle/>
                    <a:p>
                      <a:r>
                        <a:rPr lang="fr-CH" sz="2000" dirty="0" smtClean="0">
                          <a:latin typeface="Arial" panose="020B0604020202020204" pitchFamily="34" charset="0"/>
                          <a:cs typeface="Arial" panose="020B0604020202020204" pitchFamily="34" charset="0"/>
                        </a:rPr>
                        <a:t>Online</a:t>
                      </a:r>
                      <a:r>
                        <a:rPr lang="fr-CH" sz="2000" baseline="0" dirty="0" smtClean="0">
                          <a:latin typeface="Arial" panose="020B0604020202020204" pitchFamily="34" charset="0"/>
                          <a:cs typeface="Arial" panose="020B0604020202020204" pitchFamily="34" charset="0"/>
                        </a:rPr>
                        <a:t> </a:t>
                      </a:r>
                      <a:r>
                        <a:rPr lang="fr-CH" sz="2000" baseline="0" dirty="0" err="1" smtClean="0">
                          <a:latin typeface="Arial" panose="020B0604020202020204" pitchFamily="34" charset="0"/>
                          <a:cs typeface="Arial" panose="020B0604020202020204" pitchFamily="34" charset="0"/>
                        </a:rPr>
                        <a:t>survey</a:t>
                      </a:r>
                      <a:r>
                        <a:rPr lang="fr-CH" sz="2000" baseline="0" dirty="0" smtClean="0">
                          <a:latin typeface="Arial" panose="020B0604020202020204" pitchFamily="34" charset="0"/>
                          <a:cs typeface="Arial" panose="020B0604020202020204" pitchFamily="34" charset="0"/>
                        </a:rPr>
                        <a:t> on national practices</a:t>
                      </a:r>
                      <a:endParaRPr lang="en-GB" sz="2000" dirty="0">
                        <a:latin typeface="Arial" panose="020B0604020202020204" pitchFamily="34" charset="0"/>
                        <a:cs typeface="Arial" panose="020B0604020202020204" pitchFamily="34" charset="0"/>
                      </a:endParaRPr>
                    </a:p>
                  </a:txBody>
                  <a:tcPr/>
                </a:tc>
              </a:tr>
              <a:tr h="416046">
                <a:tc>
                  <a:txBody>
                    <a:bodyPr/>
                    <a:lstStyle/>
                    <a:p>
                      <a:r>
                        <a:rPr lang="fr-CH" sz="2000" dirty="0" smtClean="0">
                          <a:latin typeface="Arial" panose="020B0604020202020204" pitchFamily="34" charset="0"/>
                          <a:cs typeface="Arial" panose="020B0604020202020204" pitchFamily="34" charset="0"/>
                        </a:rPr>
                        <a:t>Mar-</a:t>
                      </a:r>
                      <a:r>
                        <a:rPr lang="fr-CH" sz="2000" dirty="0" err="1" smtClean="0">
                          <a:latin typeface="Arial" panose="020B0604020202020204" pitchFamily="34" charset="0"/>
                          <a:cs typeface="Arial" panose="020B0604020202020204" pitchFamily="34" charset="0"/>
                        </a:rPr>
                        <a:t>Jul</a:t>
                      </a:r>
                      <a:r>
                        <a:rPr lang="fr-CH" sz="2000" dirty="0" smtClean="0">
                          <a:latin typeface="Arial" panose="020B0604020202020204" pitchFamily="34" charset="0"/>
                          <a:cs typeface="Arial" panose="020B0604020202020204" pitchFamily="34" charset="0"/>
                        </a:rPr>
                        <a:t> 2013</a:t>
                      </a:r>
                      <a:endParaRPr lang="en-GB" sz="2000" dirty="0">
                        <a:latin typeface="Arial" panose="020B0604020202020204" pitchFamily="34" charset="0"/>
                        <a:cs typeface="Arial" panose="020B0604020202020204" pitchFamily="34" charset="0"/>
                      </a:endParaRPr>
                    </a:p>
                  </a:txBody>
                  <a:tcPr/>
                </a:tc>
                <a:tc>
                  <a:txBody>
                    <a:bodyPr/>
                    <a:lstStyle/>
                    <a:p>
                      <a:r>
                        <a:rPr lang="fr-CH" sz="2000" dirty="0" err="1" smtClean="0">
                          <a:latin typeface="Arial" panose="020B0604020202020204" pitchFamily="34" charset="0"/>
                          <a:cs typeface="Arial" panose="020B0604020202020204" pitchFamily="34" charset="0"/>
                        </a:rPr>
                        <a:t>Proposals</a:t>
                      </a:r>
                      <a:r>
                        <a:rPr lang="fr-CH" sz="2000" dirty="0" smtClean="0">
                          <a:latin typeface="Arial" panose="020B0604020202020204" pitchFamily="34" charset="0"/>
                          <a:cs typeface="Arial" panose="020B0604020202020204" pitchFamily="34" charset="0"/>
                        </a:rPr>
                        <a:t> for changes</a:t>
                      </a:r>
                      <a:endParaRPr lang="en-GB" sz="2000" dirty="0">
                        <a:latin typeface="Arial" panose="020B0604020202020204" pitchFamily="34" charset="0"/>
                        <a:cs typeface="Arial" panose="020B0604020202020204" pitchFamily="34" charset="0"/>
                      </a:endParaRPr>
                    </a:p>
                  </a:txBody>
                  <a:tcPr/>
                </a:tc>
              </a:tr>
              <a:tr h="416046">
                <a:tc>
                  <a:txBody>
                    <a:bodyPr/>
                    <a:lstStyle/>
                    <a:p>
                      <a:r>
                        <a:rPr lang="fr-CH" sz="2000" b="1" dirty="0" err="1" smtClean="0">
                          <a:latin typeface="Arial" panose="020B0604020202020204" pitchFamily="34" charset="0"/>
                          <a:cs typeface="Arial" panose="020B0604020202020204" pitchFamily="34" charset="0"/>
                        </a:rPr>
                        <a:t>Oct</a:t>
                      </a:r>
                      <a:r>
                        <a:rPr lang="fr-CH" sz="2000" b="1" dirty="0" smtClean="0">
                          <a:latin typeface="Arial" panose="020B0604020202020204" pitchFamily="34" charset="0"/>
                          <a:cs typeface="Arial" panose="020B0604020202020204" pitchFamily="34" charset="0"/>
                        </a:rPr>
                        <a:t> 2013</a:t>
                      </a:r>
                      <a:endParaRPr lang="en-GB" sz="2000" b="1" dirty="0">
                        <a:latin typeface="Arial" panose="020B0604020202020204" pitchFamily="34" charset="0"/>
                        <a:cs typeface="Arial" panose="020B0604020202020204" pitchFamily="34" charset="0"/>
                      </a:endParaRPr>
                    </a:p>
                  </a:txBody>
                  <a:tcPr/>
                </a:tc>
                <a:tc>
                  <a:txBody>
                    <a:bodyPr/>
                    <a:lstStyle/>
                    <a:p>
                      <a:r>
                        <a:rPr lang="fi-FI" sz="2000" b="1" dirty="0" smtClean="0">
                          <a:latin typeface="Arial" panose="020B0604020202020204" pitchFamily="34" charset="0"/>
                          <a:cs typeface="Arial" panose="020B0604020202020204" pitchFamily="34" charset="0"/>
                        </a:rPr>
                        <a:t>UNECE-Eurostat Expert Meeting</a:t>
                      </a:r>
                      <a:endParaRPr lang="en-GB" sz="2000" b="1" dirty="0">
                        <a:latin typeface="Arial" panose="020B0604020202020204" pitchFamily="34" charset="0"/>
                        <a:cs typeface="Arial" panose="020B0604020202020204" pitchFamily="34" charset="0"/>
                      </a:endParaRPr>
                    </a:p>
                  </a:txBody>
                  <a:tcPr/>
                </a:tc>
              </a:tr>
              <a:tr h="416046">
                <a:tc>
                  <a:txBody>
                    <a:bodyPr/>
                    <a:lstStyle/>
                    <a:p>
                      <a:r>
                        <a:rPr lang="fr-CH" sz="2000" dirty="0" err="1" smtClean="0">
                          <a:latin typeface="Arial" panose="020B0604020202020204" pitchFamily="34" charset="0"/>
                          <a:cs typeface="Arial" panose="020B0604020202020204" pitchFamily="34" charset="0"/>
                        </a:rPr>
                        <a:t>Nov</a:t>
                      </a:r>
                      <a:r>
                        <a:rPr lang="fr-CH" sz="2000" dirty="0" smtClean="0">
                          <a:latin typeface="Arial" panose="020B0604020202020204" pitchFamily="34" charset="0"/>
                          <a:cs typeface="Arial" panose="020B0604020202020204" pitchFamily="34" charset="0"/>
                        </a:rPr>
                        <a:t> 2013-Jul 2014</a:t>
                      </a:r>
                      <a:endParaRPr lang="en-GB" sz="2000" dirty="0">
                        <a:latin typeface="Arial" panose="020B0604020202020204" pitchFamily="34" charset="0"/>
                        <a:cs typeface="Arial" panose="020B0604020202020204" pitchFamily="34" charset="0"/>
                      </a:endParaRPr>
                    </a:p>
                  </a:txBody>
                  <a:tcPr/>
                </a:tc>
                <a:tc>
                  <a:txBody>
                    <a:bodyPr/>
                    <a:lstStyle/>
                    <a:p>
                      <a:r>
                        <a:rPr lang="fr-CH" sz="2000" dirty="0" err="1" smtClean="0">
                          <a:latin typeface="Arial" panose="020B0604020202020204" pitchFamily="34" charset="0"/>
                          <a:cs typeface="Arial" panose="020B0604020202020204" pitchFamily="34" charset="0"/>
                        </a:rPr>
                        <a:t>Preparation</a:t>
                      </a:r>
                      <a:r>
                        <a:rPr lang="fr-CH" sz="2000" dirty="0" smtClean="0">
                          <a:latin typeface="Arial" panose="020B0604020202020204" pitchFamily="34" charset="0"/>
                          <a:cs typeface="Arial" panose="020B0604020202020204" pitchFamily="34" charset="0"/>
                        </a:rPr>
                        <a:t> of 1st </a:t>
                      </a:r>
                      <a:r>
                        <a:rPr lang="fr-CH" sz="2000" dirty="0" err="1" smtClean="0">
                          <a:latin typeface="Arial" panose="020B0604020202020204" pitchFamily="34" charset="0"/>
                          <a:cs typeface="Arial" panose="020B0604020202020204" pitchFamily="34" charset="0"/>
                        </a:rPr>
                        <a:t>draft</a:t>
                      </a:r>
                      <a:endParaRPr lang="en-GB" sz="2000" dirty="0">
                        <a:latin typeface="Arial" panose="020B0604020202020204" pitchFamily="34" charset="0"/>
                        <a:cs typeface="Arial" panose="020B0604020202020204" pitchFamily="34" charset="0"/>
                      </a:endParaRPr>
                    </a:p>
                  </a:txBody>
                  <a:tcPr/>
                </a:tc>
              </a:tr>
              <a:tr h="416046">
                <a:tc>
                  <a:txBody>
                    <a:bodyPr/>
                    <a:lstStyle/>
                    <a:p>
                      <a:r>
                        <a:rPr lang="fr-CH" sz="2000" b="1" dirty="0" err="1" smtClean="0">
                          <a:latin typeface="Arial" panose="020B0604020202020204" pitchFamily="34" charset="0"/>
                          <a:cs typeface="Arial" panose="020B0604020202020204" pitchFamily="34" charset="0"/>
                        </a:rPr>
                        <a:t>Oct</a:t>
                      </a:r>
                      <a:r>
                        <a:rPr lang="fr-CH" sz="2000" b="1" baseline="0" dirty="0" smtClean="0">
                          <a:latin typeface="Arial" panose="020B0604020202020204" pitchFamily="34" charset="0"/>
                          <a:cs typeface="Arial" panose="020B0604020202020204" pitchFamily="34" charset="0"/>
                        </a:rPr>
                        <a:t> </a:t>
                      </a:r>
                      <a:r>
                        <a:rPr lang="fr-CH" sz="2000" b="1" dirty="0" smtClean="0">
                          <a:latin typeface="Arial" panose="020B0604020202020204" pitchFamily="34" charset="0"/>
                          <a:cs typeface="Arial" panose="020B0604020202020204" pitchFamily="34" charset="0"/>
                        </a:rPr>
                        <a:t>2014</a:t>
                      </a:r>
                      <a:endParaRPr lang="en-GB" sz="2000"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2000" b="1" dirty="0" smtClean="0">
                          <a:latin typeface="Arial" panose="020B0604020202020204" pitchFamily="34" charset="0"/>
                          <a:cs typeface="Arial" panose="020B0604020202020204" pitchFamily="34" charset="0"/>
                        </a:rPr>
                        <a:t>UNECE-Eurostat Expert Meeting</a:t>
                      </a:r>
                      <a:endParaRPr lang="en-GB" sz="2000" b="1" dirty="0" smtClean="0">
                        <a:latin typeface="Arial" panose="020B0604020202020204" pitchFamily="34" charset="0"/>
                        <a:cs typeface="Arial" panose="020B0604020202020204" pitchFamily="34" charset="0"/>
                      </a:endParaRPr>
                    </a:p>
                  </a:txBody>
                  <a:tcPr/>
                </a:tc>
              </a:tr>
              <a:tr h="416046">
                <a:tc>
                  <a:txBody>
                    <a:bodyPr/>
                    <a:lstStyle/>
                    <a:p>
                      <a:r>
                        <a:rPr lang="fr-CH" sz="2000" dirty="0" err="1" smtClean="0">
                          <a:latin typeface="Arial" panose="020B0604020202020204" pitchFamily="34" charset="0"/>
                          <a:cs typeface="Arial" panose="020B0604020202020204" pitchFamily="34" charset="0"/>
                        </a:rPr>
                        <a:t>Nov</a:t>
                      </a:r>
                      <a:r>
                        <a:rPr lang="fr-CH" sz="2000" baseline="0" dirty="0" smtClean="0">
                          <a:latin typeface="Arial" panose="020B0604020202020204" pitchFamily="34" charset="0"/>
                          <a:cs typeface="Arial" panose="020B0604020202020204" pitchFamily="34" charset="0"/>
                        </a:rPr>
                        <a:t> 2014-Jan 2015</a:t>
                      </a:r>
                      <a:endParaRPr lang="en-GB" sz="2000" dirty="0">
                        <a:latin typeface="Arial" panose="020B0604020202020204" pitchFamily="34" charset="0"/>
                        <a:cs typeface="Arial" panose="020B0604020202020204" pitchFamily="34" charset="0"/>
                      </a:endParaRPr>
                    </a:p>
                  </a:txBody>
                  <a:tcPr/>
                </a:tc>
                <a:tc>
                  <a:txBody>
                    <a:bodyPr/>
                    <a:lstStyle/>
                    <a:p>
                      <a:r>
                        <a:rPr lang="fr-CH" sz="2000" b="0" dirty="0" err="1" smtClean="0">
                          <a:latin typeface="Arial" panose="020B0604020202020204" pitchFamily="34" charset="0"/>
                          <a:cs typeface="Arial" panose="020B0604020202020204" pitchFamily="34" charset="0"/>
                        </a:rPr>
                        <a:t>Preparation</a:t>
                      </a:r>
                      <a:r>
                        <a:rPr lang="fr-CH" sz="2000" b="0" dirty="0" smtClean="0">
                          <a:latin typeface="Arial" panose="020B0604020202020204" pitchFamily="34" charset="0"/>
                          <a:cs typeface="Arial" panose="020B0604020202020204" pitchFamily="34" charset="0"/>
                        </a:rPr>
                        <a:t> of final </a:t>
                      </a:r>
                      <a:r>
                        <a:rPr lang="fr-CH" sz="2000" b="0" dirty="0" err="1" smtClean="0">
                          <a:latin typeface="Arial" panose="020B0604020202020204" pitchFamily="34" charset="0"/>
                          <a:cs typeface="Arial" panose="020B0604020202020204" pitchFamily="34" charset="0"/>
                        </a:rPr>
                        <a:t>draft</a:t>
                      </a:r>
                      <a:endParaRPr lang="en-GB" sz="2000" b="0" dirty="0">
                        <a:latin typeface="Arial" panose="020B0604020202020204" pitchFamily="34" charset="0"/>
                        <a:cs typeface="Arial" panose="020B0604020202020204" pitchFamily="34" charset="0"/>
                      </a:endParaRPr>
                    </a:p>
                  </a:txBody>
                  <a:tcPr/>
                </a:tc>
              </a:tr>
              <a:tr h="416046">
                <a:tc>
                  <a:txBody>
                    <a:bodyPr/>
                    <a:lstStyle/>
                    <a:p>
                      <a:r>
                        <a:rPr lang="fr-CH" sz="2000" b="1" dirty="0" err="1" smtClean="0">
                          <a:latin typeface="Arial" panose="020B0604020202020204" pitchFamily="34" charset="0"/>
                          <a:cs typeface="Arial" panose="020B0604020202020204" pitchFamily="34" charset="0"/>
                        </a:rPr>
                        <a:t>Feb</a:t>
                      </a:r>
                      <a:r>
                        <a:rPr lang="fr-CH" sz="2000" b="1" dirty="0" smtClean="0">
                          <a:latin typeface="Arial" panose="020B0604020202020204" pitchFamily="34" charset="0"/>
                          <a:cs typeface="Arial" panose="020B0604020202020204" pitchFamily="34" charset="0"/>
                        </a:rPr>
                        <a:t> 2015</a:t>
                      </a:r>
                      <a:endParaRPr lang="en-GB" sz="2000" b="1" dirty="0">
                        <a:latin typeface="Arial" panose="020B0604020202020204" pitchFamily="34" charset="0"/>
                        <a:cs typeface="Arial" panose="020B0604020202020204" pitchFamily="34" charset="0"/>
                      </a:endParaRPr>
                    </a:p>
                  </a:txBody>
                  <a:tcPr/>
                </a:tc>
                <a:tc>
                  <a:txBody>
                    <a:bodyPr/>
                    <a:lstStyle/>
                    <a:p>
                      <a:r>
                        <a:rPr lang="fr-CH" sz="2000" b="1" dirty="0" err="1" smtClean="0">
                          <a:latin typeface="Arial" panose="020B0604020202020204" pitchFamily="34" charset="0"/>
                          <a:cs typeface="Arial" panose="020B0604020202020204" pitchFamily="34" charset="0"/>
                        </a:rPr>
                        <a:t>Review</a:t>
                      </a:r>
                      <a:r>
                        <a:rPr lang="fr-CH" sz="2000" b="1" baseline="0" dirty="0" smtClean="0">
                          <a:latin typeface="Arial" panose="020B0604020202020204" pitchFamily="34" charset="0"/>
                          <a:cs typeface="Arial" panose="020B0604020202020204" pitchFamily="34" charset="0"/>
                        </a:rPr>
                        <a:t> by CES Bureau</a:t>
                      </a:r>
                      <a:endParaRPr lang="en-GB" sz="2000" b="1" dirty="0">
                        <a:latin typeface="Arial" panose="020B0604020202020204" pitchFamily="34" charset="0"/>
                        <a:cs typeface="Arial" panose="020B0604020202020204" pitchFamily="34" charset="0"/>
                      </a:endParaRPr>
                    </a:p>
                  </a:txBody>
                  <a:tcPr/>
                </a:tc>
              </a:tr>
              <a:tr h="416046">
                <a:tc>
                  <a:txBody>
                    <a:bodyPr/>
                    <a:lstStyle/>
                    <a:p>
                      <a:r>
                        <a:rPr lang="fr-CH" sz="2000" b="1" dirty="0" smtClean="0">
                          <a:latin typeface="Arial" panose="020B0604020202020204" pitchFamily="34" charset="0"/>
                          <a:cs typeface="Arial" panose="020B0604020202020204" pitchFamily="34" charset="0"/>
                        </a:rPr>
                        <a:t>Mar 2015</a:t>
                      </a:r>
                      <a:r>
                        <a:rPr lang="fr-CH" sz="2000" b="1" baseline="0" dirty="0" smtClean="0">
                          <a:latin typeface="Arial" panose="020B0604020202020204" pitchFamily="34" charset="0"/>
                          <a:cs typeface="Arial" panose="020B0604020202020204" pitchFamily="34" charset="0"/>
                        </a:rPr>
                        <a:t> </a:t>
                      </a:r>
                      <a:endParaRPr lang="en-GB" sz="2000" b="1" dirty="0">
                        <a:latin typeface="Arial" panose="020B0604020202020204" pitchFamily="34" charset="0"/>
                        <a:cs typeface="Arial" panose="020B0604020202020204" pitchFamily="34" charset="0"/>
                      </a:endParaRPr>
                    </a:p>
                  </a:txBody>
                  <a:tcPr/>
                </a:tc>
                <a:tc>
                  <a:txBody>
                    <a:bodyPr/>
                    <a:lstStyle/>
                    <a:p>
                      <a:r>
                        <a:rPr lang="fr-CH" sz="2000" b="1" dirty="0" smtClean="0">
                          <a:latin typeface="Arial" panose="020B0604020202020204" pitchFamily="34" charset="0"/>
                          <a:cs typeface="Arial" panose="020B0604020202020204" pitchFamily="34" charset="0"/>
                        </a:rPr>
                        <a:t>Consultation </a:t>
                      </a:r>
                      <a:r>
                        <a:rPr lang="fr-CH" sz="2000" b="1" dirty="0" err="1" smtClean="0">
                          <a:latin typeface="Arial" panose="020B0604020202020204" pitchFamily="34" charset="0"/>
                          <a:cs typeface="Arial" panose="020B0604020202020204" pitchFamily="34" charset="0"/>
                        </a:rPr>
                        <a:t>among</a:t>
                      </a:r>
                      <a:r>
                        <a:rPr lang="fr-CH" sz="2000" b="1" dirty="0" smtClean="0">
                          <a:latin typeface="Arial" panose="020B0604020202020204" pitchFamily="34" charset="0"/>
                          <a:cs typeface="Arial" panose="020B0604020202020204" pitchFamily="34" charset="0"/>
                        </a:rPr>
                        <a:t> CES </a:t>
                      </a:r>
                      <a:r>
                        <a:rPr lang="fr-CH" sz="2000" b="1" dirty="0" err="1" smtClean="0">
                          <a:latin typeface="Arial" panose="020B0604020202020204" pitchFamily="34" charset="0"/>
                          <a:cs typeface="Arial" panose="020B0604020202020204" pitchFamily="34" charset="0"/>
                        </a:rPr>
                        <a:t>members</a:t>
                      </a:r>
                      <a:endParaRPr lang="en-GB" sz="2000" b="1"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84924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CES consultation in 2015</a:t>
            </a:r>
            <a:endParaRPr lang="en-US" dirty="0"/>
          </a:p>
        </p:txBody>
      </p:sp>
      <p:sp>
        <p:nvSpPr>
          <p:cNvPr id="3" name="Content Placeholder 2"/>
          <p:cNvSpPr>
            <a:spLocks noGrp="1"/>
          </p:cNvSpPr>
          <p:nvPr>
            <p:ph idx="1"/>
          </p:nvPr>
        </p:nvSpPr>
        <p:spPr>
          <a:xfrm>
            <a:off x="457200" y="1556792"/>
            <a:ext cx="8363272" cy="4824536"/>
          </a:xfrm>
        </p:spPr>
        <p:txBody>
          <a:bodyPr>
            <a:normAutofit/>
          </a:bodyPr>
          <a:lstStyle/>
          <a:p>
            <a:pPr marL="0" lvl="1" indent="0">
              <a:spcBef>
                <a:spcPts val="1200"/>
              </a:spcBef>
              <a:buSzPct val="100000"/>
              <a:buNone/>
              <a:defRPr/>
            </a:pPr>
            <a:r>
              <a:rPr lang="en-US" sz="2400" b="1" dirty="0" smtClean="0"/>
              <a:t>58 </a:t>
            </a:r>
            <a:r>
              <a:rPr lang="en-US" sz="2400" b="1" dirty="0"/>
              <a:t>replies </a:t>
            </a:r>
          </a:p>
          <a:p>
            <a:pPr marL="0" lvl="1" indent="0">
              <a:spcBef>
                <a:spcPts val="1200"/>
              </a:spcBef>
              <a:buSzPct val="100000"/>
              <a:buNone/>
              <a:defRPr/>
            </a:pPr>
            <a:r>
              <a:rPr lang="en-US" sz="2400" b="1" dirty="0"/>
              <a:t>General </a:t>
            </a:r>
            <a:r>
              <a:rPr lang="en-US" sz="2400" b="1" dirty="0" smtClean="0"/>
              <a:t>comments:</a:t>
            </a:r>
            <a:endParaRPr lang="en-US" sz="2400" b="1" dirty="0" smtClean="0"/>
          </a:p>
          <a:p>
            <a:pPr lvl="1">
              <a:defRPr/>
            </a:pPr>
            <a:r>
              <a:rPr lang="en-US" dirty="0"/>
              <a:t>All respondents </a:t>
            </a:r>
            <a:r>
              <a:rPr lang="en-US" dirty="0" smtClean="0"/>
              <a:t>consider that </a:t>
            </a:r>
            <a:r>
              <a:rPr lang="en-US" dirty="0"/>
              <a:t>CES Rec. provide useful guidance </a:t>
            </a:r>
            <a:r>
              <a:rPr lang="en-US" dirty="0" smtClean="0"/>
              <a:t/>
            </a:r>
            <a:br>
              <a:rPr lang="en-US" dirty="0" smtClean="0"/>
            </a:br>
            <a:r>
              <a:rPr lang="en-US" dirty="0" smtClean="0"/>
              <a:t>on </a:t>
            </a:r>
            <a:r>
              <a:rPr lang="en-US" dirty="0"/>
              <a:t>planning censuses, and improving comparability of results</a:t>
            </a:r>
          </a:p>
          <a:p>
            <a:pPr lvl="1">
              <a:defRPr/>
            </a:pPr>
            <a:r>
              <a:rPr lang="en-US" dirty="0"/>
              <a:t>Most countries noted the value of the CES Rec. as the basis for census </a:t>
            </a:r>
            <a:r>
              <a:rPr lang="en-US" dirty="0" smtClean="0"/>
              <a:t>work</a:t>
            </a:r>
            <a:endParaRPr lang="en-US" dirty="0"/>
          </a:p>
          <a:p>
            <a:pPr lvl="1">
              <a:defRPr/>
            </a:pPr>
            <a:r>
              <a:rPr lang="en-US" dirty="0"/>
              <a:t>Many countries praised the high quality of the new revision</a:t>
            </a:r>
          </a:p>
          <a:p>
            <a:pPr lvl="1">
              <a:defRPr/>
            </a:pPr>
            <a:r>
              <a:rPr lang="en-US" dirty="0"/>
              <a:t>Countries with register-based census appreciated efforts to adapt </a:t>
            </a:r>
            <a:r>
              <a:rPr lang="en-US" dirty="0" smtClean="0"/>
              <a:t/>
            </a:r>
            <a:br>
              <a:rPr lang="en-US" dirty="0" smtClean="0"/>
            </a:br>
            <a:r>
              <a:rPr lang="en-US" dirty="0" smtClean="0"/>
              <a:t>text </a:t>
            </a:r>
            <a:r>
              <a:rPr lang="en-US" dirty="0"/>
              <a:t>to this methodology </a:t>
            </a:r>
            <a:endParaRPr lang="en-US" dirty="0"/>
          </a:p>
          <a:p>
            <a:pPr marL="0" lvl="1" indent="0">
              <a:spcBef>
                <a:spcPts val="1200"/>
              </a:spcBef>
              <a:buSzPct val="100000"/>
              <a:buNone/>
              <a:defRPr/>
            </a:pPr>
            <a:r>
              <a:rPr lang="en-US" sz="2400" b="1" dirty="0" smtClean="0"/>
              <a:t>All CES members supported endorsement </a:t>
            </a:r>
          </a:p>
          <a:p>
            <a:pPr lvl="1">
              <a:defRPr/>
            </a:pPr>
            <a:r>
              <a:rPr lang="en-US" dirty="0"/>
              <a:t>Steering Group responded to </a:t>
            </a:r>
            <a:r>
              <a:rPr lang="en-US" dirty="0" smtClean="0"/>
              <a:t>the comments and </a:t>
            </a:r>
            <a:r>
              <a:rPr lang="en-US" dirty="0"/>
              <a:t>suggested </a:t>
            </a:r>
            <a:r>
              <a:rPr lang="en-US" dirty="0" smtClean="0"/>
              <a:t/>
            </a:r>
            <a:br>
              <a:rPr lang="en-US" dirty="0" smtClean="0"/>
            </a:br>
            <a:r>
              <a:rPr lang="en-US" dirty="0" smtClean="0"/>
              <a:t>selected </a:t>
            </a:r>
            <a:r>
              <a:rPr lang="en-US" dirty="0" smtClean="0"/>
              <a:t>amendments </a:t>
            </a:r>
            <a:r>
              <a:rPr lang="en-US" dirty="0"/>
              <a:t>(doc. ECE/CES/2015/6)</a:t>
            </a:r>
          </a:p>
          <a:p>
            <a:pPr marL="182880" lvl="2" indent="0">
              <a:spcBef>
                <a:spcPts val="1200"/>
              </a:spcBef>
              <a:buSzPct val="100000"/>
              <a:buNone/>
              <a:defRPr/>
            </a:pPr>
            <a:endParaRPr lang="en-US" b="1" dirty="0"/>
          </a:p>
        </p:txBody>
      </p:sp>
      <p:sp>
        <p:nvSpPr>
          <p:cNvPr id="5" name="Text Placeholder 4"/>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15185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CES consultation in 2015</a:t>
            </a:r>
            <a:endParaRPr lang="en-US" dirty="0"/>
          </a:p>
        </p:txBody>
      </p:sp>
      <p:sp>
        <p:nvSpPr>
          <p:cNvPr id="4" name="Text Placeholder 3"/>
          <p:cNvSpPr>
            <a:spLocks noGrp="1"/>
          </p:cNvSpPr>
          <p:nvPr>
            <p:ph type="body" sz="quarter" idx="13"/>
          </p:nvPr>
        </p:nvSpPr>
        <p:spPr/>
        <p:txBody>
          <a:bodyPr/>
          <a:lstStyle/>
          <a:p>
            <a:endParaRPr lang="en-US" sz="2400" dirty="0"/>
          </a:p>
        </p:txBody>
      </p:sp>
      <p:sp>
        <p:nvSpPr>
          <p:cNvPr id="3" name="Content Placeholder 2"/>
          <p:cNvSpPr>
            <a:spLocks noGrp="1"/>
          </p:cNvSpPr>
          <p:nvPr>
            <p:ph idx="1"/>
          </p:nvPr>
        </p:nvSpPr>
        <p:spPr>
          <a:xfrm>
            <a:off x="457200" y="1844824"/>
            <a:ext cx="8229600" cy="4251176"/>
          </a:xfrm>
        </p:spPr>
        <p:txBody>
          <a:bodyPr>
            <a:normAutofit/>
          </a:bodyPr>
          <a:lstStyle/>
          <a:p>
            <a:pPr marL="0" lvl="1" indent="0">
              <a:spcBef>
                <a:spcPts val="1200"/>
              </a:spcBef>
              <a:buSzPct val="100000"/>
              <a:buNone/>
              <a:defRPr/>
            </a:pPr>
            <a:r>
              <a:rPr lang="en-US" b="1" dirty="0" smtClean="0"/>
              <a:t>National </a:t>
            </a:r>
            <a:r>
              <a:rPr lang="en-US" b="1" dirty="0"/>
              <a:t>plans for 2020 round of </a:t>
            </a:r>
            <a:r>
              <a:rPr lang="en-US" b="1" dirty="0" smtClean="0"/>
              <a:t>censuses:</a:t>
            </a:r>
            <a:endParaRPr lang="en-US" b="1" dirty="0"/>
          </a:p>
          <a:p>
            <a:pPr lvl="1">
              <a:defRPr/>
            </a:pPr>
            <a:r>
              <a:rPr lang="en-US" dirty="0" smtClean="0"/>
              <a:t>Many countries move </a:t>
            </a:r>
            <a:r>
              <a:rPr lang="en-US" dirty="0"/>
              <a:t>away from traditional census (full direct collection) and use administrative </a:t>
            </a:r>
            <a:r>
              <a:rPr lang="en-US" dirty="0" smtClean="0"/>
              <a:t>sources, </a:t>
            </a:r>
            <a:r>
              <a:rPr lang="en-US" dirty="0"/>
              <a:t>particularly in EU</a:t>
            </a:r>
          </a:p>
          <a:p>
            <a:pPr lvl="1">
              <a:defRPr/>
            </a:pPr>
            <a:r>
              <a:rPr lang="en-US" dirty="0"/>
              <a:t>Over half of UNECE countries plan to conduct a register-based or combined census </a:t>
            </a:r>
            <a:r>
              <a:rPr lang="en-US" dirty="0" smtClean="0"/>
              <a:t>(35</a:t>
            </a:r>
            <a:r>
              <a:rPr lang="en-US" dirty="0"/>
              <a:t>% in the 2010 round)</a:t>
            </a:r>
          </a:p>
          <a:p>
            <a:pPr lvl="1">
              <a:defRPr/>
            </a:pPr>
            <a:r>
              <a:rPr lang="en-US" dirty="0" smtClean="0"/>
              <a:t>Eastern </a:t>
            </a:r>
            <a:r>
              <a:rPr lang="en-US" dirty="0"/>
              <a:t>Europe and Central </a:t>
            </a:r>
            <a:r>
              <a:rPr lang="en-US" dirty="0" smtClean="0"/>
              <a:t>Asia: </a:t>
            </a:r>
            <a:r>
              <a:rPr lang="en-US" dirty="0"/>
              <a:t>all countries plan to conduct traditional census, often supported by administrative data</a:t>
            </a:r>
          </a:p>
          <a:p>
            <a:pPr lvl="1">
              <a:defRPr/>
            </a:pPr>
            <a:r>
              <a:rPr lang="en-US" dirty="0"/>
              <a:t>Many countries with traditional </a:t>
            </a:r>
            <a:r>
              <a:rPr lang="en-US" dirty="0" smtClean="0"/>
              <a:t>or combined census plan </a:t>
            </a:r>
            <a:r>
              <a:rPr lang="en-US" dirty="0"/>
              <a:t>to adopt Internet response </a:t>
            </a:r>
          </a:p>
          <a:p>
            <a:pPr marL="0" lvl="1" indent="0">
              <a:spcBef>
                <a:spcPts val="1200"/>
              </a:spcBef>
              <a:buSzPct val="100000"/>
              <a:buNone/>
              <a:defRPr/>
            </a:pPr>
            <a:endParaRPr lang="en-US" dirty="0"/>
          </a:p>
          <a:p>
            <a:pPr marL="182880" lvl="2" indent="0">
              <a:spcBef>
                <a:spcPts val="1200"/>
              </a:spcBef>
              <a:buSzPct val="100000"/>
              <a:buNone/>
              <a:defRPr/>
            </a:pPr>
            <a:endParaRPr lang="en-US" b="1" dirty="0"/>
          </a:p>
        </p:txBody>
      </p:sp>
    </p:spTree>
    <p:extLst>
      <p:ext uri="{BB962C8B-B14F-4D97-AF65-F5344CB8AC3E}">
        <p14:creationId xmlns:p14="http://schemas.microsoft.com/office/powerpoint/2010/main" val="287652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a:t>
            </a:r>
            <a:r>
              <a:rPr lang="en-GB" dirty="0"/>
              <a:t>work</a:t>
            </a:r>
            <a:endParaRPr lang="en-US" dirty="0"/>
          </a:p>
        </p:txBody>
      </p:sp>
      <p:sp>
        <p:nvSpPr>
          <p:cNvPr id="4" name="Text Placeholder 3"/>
          <p:cNvSpPr>
            <a:spLocks noGrp="1"/>
          </p:cNvSpPr>
          <p:nvPr>
            <p:ph type="body" sz="quarter" idx="13"/>
          </p:nvPr>
        </p:nvSpPr>
        <p:spPr/>
        <p:txBody>
          <a:bodyPr/>
          <a:lstStyle/>
          <a:p>
            <a:endParaRPr lang="en-US" sz="2400" dirty="0"/>
          </a:p>
        </p:txBody>
      </p:sp>
      <p:sp>
        <p:nvSpPr>
          <p:cNvPr id="3" name="Content Placeholder 2"/>
          <p:cNvSpPr>
            <a:spLocks noGrp="1"/>
          </p:cNvSpPr>
          <p:nvPr>
            <p:ph idx="1"/>
          </p:nvPr>
        </p:nvSpPr>
        <p:spPr>
          <a:xfrm>
            <a:off x="457200" y="1916832"/>
            <a:ext cx="8003232" cy="4179168"/>
          </a:xfrm>
        </p:spPr>
        <p:txBody>
          <a:bodyPr>
            <a:normAutofit/>
          </a:bodyPr>
          <a:lstStyle/>
          <a:p>
            <a:pPr marL="0" lvl="1" indent="0">
              <a:spcBef>
                <a:spcPts val="1200"/>
              </a:spcBef>
              <a:buSzPct val="100000"/>
              <a:buNone/>
              <a:defRPr/>
            </a:pPr>
            <a:r>
              <a:rPr lang="fi-FI" sz="2400" b="1" dirty="0" smtClean="0"/>
              <a:t>CES </a:t>
            </a:r>
            <a:r>
              <a:rPr lang="fi-FI" sz="2400" b="1" dirty="0"/>
              <a:t>members called </a:t>
            </a:r>
            <a:r>
              <a:rPr lang="fi-FI" sz="2400" b="1" dirty="0" smtClean="0"/>
              <a:t>for:</a:t>
            </a:r>
            <a:endParaRPr lang="en-GB" sz="2400" b="1" dirty="0"/>
          </a:p>
          <a:p>
            <a:pPr marL="182880" lvl="1">
              <a:spcBef>
                <a:spcPts val="1200"/>
              </a:spcBef>
              <a:buSzPct val="100000"/>
              <a:buFont typeface="HP Simplified" panose="020B0604020204020204" pitchFamily="34" charset="0"/>
              <a:buChar char="•"/>
              <a:defRPr/>
            </a:pPr>
            <a:r>
              <a:rPr lang="en-US" dirty="0" smtClean="0"/>
              <a:t>Guidance </a:t>
            </a:r>
            <a:r>
              <a:rPr lang="en-US" dirty="0" smtClean="0"/>
              <a:t>on </a:t>
            </a:r>
            <a:r>
              <a:rPr lang="en-US" u="sng" dirty="0" smtClean="0"/>
              <a:t>census quality management</a:t>
            </a:r>
            <a:r>
              <a:rPr lang="en-US" dirty="0" smtClean="0"/>
              <a:t> (new guidelines?)</a:t>
            </a:r>
          </a:p>
          <a:p>
            <a:pPr marL="182880" lvl="1">
              <a:spcBef>
                <a:spcPts val="1200"/>
              </a:spcBef>
              <a:buSzPct val="100000"/>
              <a:buFont typeface="HP Simplified" panose="020B0604020204020204" pitchFamily="34" charset="0"/>
              <a:buChar char="•"/>
              <a:defRPr/>
            </a:pPr>
            <a:r>
              <a:rPr lang="en-US" dirty="0" smtClean="0"/>
              <a:t>Technical </a:t>
            </a:r>
            <a:r>
              <a:rPr lang="en-US" dirty="0" smtClean="0"/>
              <a:t>support to countries in the following areas:</a:t>
            </a:r>
          </a:p>
          <a:p>
            <a:pPr lvl="1">
              <a:defRPr/>
            </a:pPr>
            <a:r>
              <a:rPr lang="en-US" dirty="0"/>
              <a:t>Assessing quality of administrative sources, for possible use in combined or register-based census</a:t>
            </a:r>
          </a:p>
          <a:p>
            <a:pPr lvl="1">
              <a:defRPr/>
            </a:pPr>
            <a:r>
              <a:rPr lang="en-US" dirty="0"/>
              <a:t>Providing Internet response </a:t>
            </a:r>
            <a:r>
              <a:rPr lang="en-US" dirty="0" smtClean="0"/>
              <a:t>option and </a:t>
            </a:r>
            <a:r>
              <a:rPr lang="en-US" dirty="0"/>
              <a:t>designing electronic questionnaires</a:t>
            </a:r>
          </a:p>
          <a:p>
            <a:pPr lvl="1">
              <a:defRPr/>
            </a:pPr>
            <a:r>
              <a:rPr lang="en-US" dirty="0" smtClean="0"/>
              <a:t>Using </a:t>
            </a:r>
            <a:r>
              <a:rPr lang="en-US" dirty="0"/>
              <a:t>GIS technology, mobile devices, and other IT </a:t>
            </a:r>
            <a:r>
              <a:rPr lang="en-US" dirty="0" smtClean="0"/>
              <a:t>solutions</a:t>
            </a:r>
            <a:endParaRPr lang="en-US" dirty="0"/>
          </a:p>
          <a:p>
            <a:pPr marL="228600" lvl="1" indent="-228600">
              <a:buNone/>
              <a:defRPr/>
            </a:pPr>
            <a:r>
              <a:rPr lang="en-US" dirty="0">
                <a:sym typeface="Wingdings" panose="05000000000000000000" pitchFamily="2" charset="2"/>
              </a:rPr>
              <a:t/>
            </a:r>
            <a:br>
              <a:rPr lang="en-US" dirty="0">
                <a:sym typeface="Wingdings" panose="05000000000000000000" pitchFamily="2" charset="2"/>
              </a:rPr>
            </a:br>
            <a:r>
              <a:rPr lang="en-US" b="1" dirty="0" smtClean="0">
                <a:sym typeface="Wingdings" panose="05000000000000000000" pitchFamily="2" charset="2"/>
              </a:rPr>
              <a:t> </a:t>
            </a:r>
            <a:r>
              <a:rPr lang="en-US" b="1" dirty="0">
                <a:sym typeface="Wingdings" panose="05000000000000000000" pitchFamily="2" charset="2"/>
              </a:rPr>
              <a:t>Steering </a:t>
            </a:r>
            <a:r>
              <a:rPr lang="en-US" b="1" dirty="0" smtClean="0">
                <a:sym typeface="Wingdings" panose="05000000000000000000" pitchFamily="2" charset="2"/>
              </a:rPr>
              <a:t>Group will </a:t>
            </a:r>
            <a:r>
              <a:rPr lang="en-US" b="1" dirty="0">
                <a:sym typeface="Wingdings" panose="05000000000000000000" pitchFamily="2" charset="2"/>
              </a:rPr>
              <a:t>prepare draft work plan and </a:t>
            </a:r>
            <a:r>
              <a:rPr lang="en-US" b="1" dirty="0" smtClean="0">
                <a:sym typeface="Wingdings" panose="05000000000000000000" pitchFamily="2" charset="2"/>
              </a:rPr>
              <a:t>revised </a:t>
            </a:r>
            <a:r>
              <a:rPr lang="en-US" b="1" dirty="0" err="1" smtClean="0">
                <a:sym typeface="Wingdings" panose="05000000000000000000" pitchFamily="2" charset="2"/>
              </a:rPr>
              <a:t>ToR</a:t>
            </a:r>
            <a:r>
              <a:rPr lang="en-US" b="1" dirty="0" smtClean="0">
                <a:sym typeface="Wingdings" panose="05000000000000000000" pitchFamily="2" charset="2"/>
              </a:rPr>
              <a:t>, for review </a:t>
            </a:r>
            <a:r>
              <a:rPr lang="en-US" b="1" dirty="0">
                <a:sym typeface="Wingdings" panose="05000000000000000000" pitchFamily="2" charset="2"/>
              </a:rPr>
              <a:t>by CES Bureau </a:t>
            </a:r>
            <a:r>
              <a:rPr lang="en-US" b="1" dirty="0" smtClean="0">
                <a:sym typeface="Wingdings" panose="05000000000000000000" pitchFamily="2" charset="2"/>
              </a:rPr>
              <a:t>in </a:t>
            </a:r>
            <a:r>
              <a:rPr lang="en-US" b="1" dirty="0">
                <a:sym typeface="Wingdings" panose="05000000000000000000" pitchFamily="2" charset="2"/>
              </a:rPr>
              <a:t>October 2015</a:t>
            </a:r>
            <a:endParaRPr lang="en-US" b="1" dirty="0" smtClean="0"/>
          </a:p>
        </p:txBody>
      </p:sp>
    </p:spTree>
    <p:extLst>
      <p:ext uri="{BB962C8B-B14F-4D97-AF65-F5344CB8AC3E}">
        <p14:creationId xmlns:p14="http://schemas.microsoft.com/office/powerpoint/2010/main" val="113673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Conference is invited to</a:t>
            </a:r>
            <a:endParaRPr lang="en-US" dirty="0"/>
          </a:p>
        </p:txBody>
      </p:sp>
      <p:sp>
        <p:nvSpPr>
          <p:cNvPr id="4" name="Text Placeholder 3"/>
          <p:cNvSpPr>
            <a:spLocks noGrp="1"/>
          </p:cNvSpPr>
          <p:nvPr>
            <p:ph type="body" sz="quarter" idx="13"/>
          </p:nvPr>
        </p:nvSpPr>
        <p:spPr/>
        <p:txBody>
          <a:bodyPr/>
          <a:lstStyle/>
          <a:p>
            <a:endParaRPr lang="en-US" sz="2400" dirty="0"/>
          </a:p>
        </p:txBody>
      </p:sp>
      <p:sp>
        <p:nvSpPr>
          <p:cNvPr id="3" name="Content Placeholder 2"/>
          <p:cNvSpPr>
            <a:spLocks noGrp="1"/>
          </p:cNvSpPr>
          <p:nvPr>
            <p:ph idx="1"/>
          </p:nvPr>
        </p:nvSpPr>
        <p:spPr>
          <a:xfrm>
            <a:off x="457200" y="2060848"/>
            <a:ext cx="8147248" cy="4035152"/>
          </a:xfrm>
        </p:spPr>
        <p:txBody>
          <a:bodyPr>
            <a:normAutofit/>
          </a:bodyPr>
          <a:lstStyle/>
          <a:p>
            <a:pPr marL="0" indent="0">
              <a:buNone/>
              <a:defRPr/>
            </a:pPr>
            <a:r>
              <a:rPr lang="en-GB" sz="2800" b="1" dirty="0"/>
              <a:t>Endorse the </a:t>
            </a:r>
            <a:r>
              <a:rPr lang="en-GB" sz="2800" b="1" dirty="0" smtClean="0"/>
              <a:t>recommendations</a:t>
            </a:r>
          </a:p>
          <a:p>
            <a:pPr lvl="1">
              <a:defRPr/>
            </a:pPr>
            <a:r>
              <a:rPr lang="en-GB" sz="2400" dirty="0" smtClean="0"/>
              <a:t>Taking </a:t>
            </a:r>
            <a:r>
              <a:rPr lang="en-GB" sz="2400" dirty="0"/>
              <a:t>into account </a:t>
            </a:r>
            <a:r>
              <a:rPr lang="en-US" sz="2400" dirty="0" smtClean="0"/>
              <a:t>comments and suggestions for amendments presented </a:t>
            </a:r>
            <a:r>
              <a:rPr lang="en-US" sz="2400" dirty="0"/>
              <a:t>in </a:t>
            </a:r>
            <a:r>
              <a:rPr lang="en-US" sz="2400" dirty="0" smtClean="0"/>
              <a:t>doc</a:t>
            </a:r>
            <a:r>
              <a:rPr lang="en-US" sz="2400" dirty="0"/>
              <a:t>. </a:t>
            </a:r>
            <a:r>
              <a:rPr lang="en-US" sz="2400" dirty="0" smtClean="0"/>
              <a:t>ECE/CES/2015/6</a:t>
            </a:r>
          </a:p>
          <a:p>
            <a:pPr lvl="1">
              <a:defRPr/>
            </a:pPr>
            <a:r>
              <a:rPr lang="en-GB" sz="2400" dirty="0"/>
              <a:t>Subject to any further amendments from </a:t>
            </a:r>
            <a:r>
              <a:rPr lang="en-GB" sz="2400" dirty="0" smtClean="0"/>
              <a:t>the discussion </a:t>
            </a:r>
            <a:r>
              <a:rPr lang="en-GB" sz="2400" dirty="0"/>
              <a:t>at </a:t>
            </a:r>
            <a:r>
              <a:rPr lang="en-GB" sz="2400" dirty="0" smtClean="0"/>
              <a:t>CES </a:t>
            </a:r>
            <a:r>
              <a:rPr lang="en-GB" sz="2400" dirty="0"/>
              <a:t>plenary </a:t>
            </a:r>
            <a:r>
              <a:rPr lang="en-GB" sz="2400" dirty="0" smtClean="0"/>
              <a:t>session</a:t>
            </a:r>
            <a:endParaRPr lang="en-GB" sz="2400" dirty="0"/>
          </a:p>
          <a:p>
            <a:pPr>
              <a:defRPr/>
            </a:pPr>
            <a:endParaRPr lang="en-GB" b="1" dirty="0" smtClean="0"/>
          </a:p>
        </p:txBody>
      </p:sp>
    </p:spTree>
    <p:extLst>
      <p:ext uri="{BB962C8B-B14F-4D97-AF65-F5344CB8AC3E}">
        <p14:creationId xmlns:p14="http://schemas.microsoft.com/office/powerpoint/2010/main" val="207289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UNECE_POTX_4x3">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noFill/>
          <a:miter lim="800000"/>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2.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3.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docProps/app.xml><?xml version="1.0" encoding="utf-8"?>
<Properties xmlns="http://schemas.openxmlformats.org/officeDocument/2006/extended-properties" xmlns:vt="http://schemas.openxmlformats.org/officeDocument/2006/docPropsVTypes">
  <Template/>
  <TotalTime>1727</TotalTime>
  <Words>349</Words>
  <Application>Microsoft Office PowerPoint</Application>
  <PresentationFormat>On-screen Show (4:3)</PresentationFormat>
  <Paragraphs>58</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UNECE_POTX_4x3</vt:lpstr>
      <vt:lpstr>Summary of the consultation on the  CES Census Recommendations</vt:lpstr>
      <vt:lpstr>Timing of work and prior consultations</vt:lpstr>
      <vt:lpstr>CES consultation in 2015</vt:lpstr>
      <vt:lpstr>CES consultation in 2015</vt:lpstr>
      <vt:lpstr>Further work</vt:lpstr>
      <vt:lpstr>The Conference is invited to</vt:lpstr>
    </vt:vector>
  </TitlesOfParts>
  <Company>ECE-ISU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Jean Rodriguez</dc:creator>
  <cp:lastModifiedBy>Paolo Valente</cp:lastModifiedBy>
  <cp:revision>45</cp:revision>
  <dcterms:created xsi:type="dcterms:W3CDTF">2015-05-13T14:05:37Z</dcterms:created>
  <dcterms:modified xsi:type="dcterms:W3CDTF">2015-06-09T12:41:41Z</dcterms:modified>
</cp:coreProperties>
</file>