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669088" cy="98679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a Tabanell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1428"/>
    <a:srgbClr val="FF3300"/>
    <a:srgbClr val="7F142A"/>
    <a:srgbClr val="505150"/>
    <a:srgbClr val="782814"/>
    <a:srgbClr val="D39F9B"/>
    <a:srgbClr val="FFFFFF"/>
    <a:srgbClr val="D1D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88889" autoAdjust="0"/>
  </p:normalViewPr>
  <p:slideViewPr>
    <p:cSldViewPr snapToGrid="0" snapToObjects="1" showGuides="1">
      <p:cViewPr>
        <p:scale>
          <a:sx n="70" d="100"/>
          <a:sy n="70" d="100"/>
        </p:scale>
        <p:origin x="-1146" y="-54"/>
      </p:cViewPr>
      <p:guideLst>
        <p:guide orient="horz" pos="1354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3395"/>
          </a:xfrm>
          <a:prstGeom prst="rect">
            <a:avLst/>
          </a:prstGeom>
        </p:spPr>
        <p:txBody>
          <a:bodyPr vert="horz" lIns="90397" tIns="45198" rIns="90397" bIns="45198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3395"/>
          </a:xfrm>
          <a:prstGeom prst="rect">
            <a:avLst/>
          </a:prstGeom>
        </p:spPr>
        <p:txBody>
          <a:bodyPr vert="horz" lIns="90397" tIns="45198" rIns="90397" bIns="45198" rtlCol="0"/>
          <a:lstStyle>
            <a:lvl1pPr algn="r">
              <a:defRPr sz="1200"/>
            </a:lvl1pPr>
          </a:lstStyle>
          <a:p>
            <a:fld id="{CC6A3BC0-B48C-4243-A865-1A43979715B9}" type="datetimeFigureOut">
              <a:rPr lang="it-IT" smtClean="0"/>
              <a:t>18/06/2015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372793"/>
            <a:ext cx="2889938" cy="493395"/>
          </a:xfrm>
          <a:prstGeom prst="rect">
            <a:avLst/>
          </a:prstGeom>
        </p:spPr>
        <p:txBody>
          <a:bodyPr vert="horz" lIns="90397" tIns="45198" rIns="90397" bIns="45198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372793"/>
            <a:ext cx="2889938" cy="493395"/>
          </a:xfrm>
          <a:prstGeom prst="rect">
            <a:avLst/>
          </a:prstGeom>
        </p:spPr>
        <p:txBody>
          <a:bodyPr vert="horz" lIns="90397" tIns="45198" rIns="90397" bIns="45198" rtlCol="0" anchor="b"/>
          <a:lstStyle>
            <a:lvl1pPr algn="r">
              <a:defRPr sz="1200"/>
            </a:lvl1pPr>
          </a:lstStyle>
          <a:p>
            <a:fld id="{EF691023-A280-4584-A8D8-37EB13ED2F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84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3395"/>
          </a:xfrm>
          <a:prstGeom prst="rect">
            <a:avLst/>
          </a:prstGeom>
        </p:spPr>
        <p:txBody>
          <a:bodyPr vert="horz" lIns="90397" tIns="45198" rIns="90397" bIns="45198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395"/>
          </a:xfrm>
          <a:prstGeom prst="rect">
            <a:avLst/>
          </a:prstGeom>
        </p:spPr>
        <p:txBody>
          <a:bodyPr vert="horz" lIns="90397" tIns="45198" rIns="90397" bIns="45198" rtlCol="0"/>
          <a:lstStyle>
            <a:lvl1pPr algn="r">
              <a:defRPr sz="1200"/>
            </a:lvl1pPr>
          </a:lstStyle>
          <a:p>
            <a:fld id="{78F85037-6479-4803-8655-79B9BC0BEB5E}" type="datetimeFigureOut">
              <a:rPr lang="it-IT" smtClean="0"/>
              <a:pPr/>
              <a:t>18/06/2015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97" tIns="45198" rIns="90397" bIns="4519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687254"/>
            <a:ext cx="5335270" cy="4440555"/>
          </a:xfrm>
          <a:prstGeom prst="rect">
            <a:avLst/>
          </a:prstGeom>
        </p:spPr>
        <p:txBody>
          <a:bodyPr vert="horz" lIns="90397" tIns="45198" rIns="90397" bIns="45198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72793"/>
            <a:ext cx="2889938" cy="493395"/>
          </a:xfrm>
          <a:prstGeom prst="rect">
            <a:avLst/>
          </a:prstGeom>
        </p:spPr>
        <p:txBody>
          <a:bodyPr vert="horz" lIns="90397" tIns="45198" rIns="90397" bIns="45198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372793"/>
            <a:ext cx="2889938" cy="493395"/>
          </a:xfrm>
          <a:prstGeom prst="rect">
            <a:avLst/>
          </a:prstGeom>
        </p:spPr>
        <p:txBody>
          <a:bodyPr vert="horz" lIns="90397" tIns="45198" rIns="90397" bIns="45198" rtlCol="0" anchor="b"/>
          <a:lstStyle>
            <a:lvl1pPr algn="r">
              <a:defRPr sz="1200"/>
            </a:lvl1pPr>
          </a:lstStyle>
          <a:p>
            <a:fld id="{C2710B8A-7AE3-4B7F-9D10-937090E3369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19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10B8A-7AE3-4B7F-9D10-937090E33692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65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18/06/2015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72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18/06/2015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53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18/06/2015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8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18/06/2015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18/06/2015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2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18/06/2015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7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18/06/2015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87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18/06/2015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13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18/06/2015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44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18/06/2015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2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18/06/2015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87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/>
        </p:nvCxnSpPr>
        <p:spPr>
          <a:xfrm>
            <a:off x="777875" y="6254519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 descr="marchio 2.jpg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346121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7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86854" y="889844"/>
            <a:ext cx="789373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8C1428"/>
                </a:solidFill>
                <a:latin typeface="Calibri" panose="020F0502020204030204" pitchFamily="34" charset="0"/>
              </a:rPr>
              <a:t>KEY QUESTIONS FOR THE PANELISTS</a:t>
            </a:r>
          </a:p>
          <a:p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What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are the two most important </a:t>
            </a:r>
            <a:r>
              <a:rPr lang="en-GB" sz="2400" dirty="0">
                <a:solidFill>
                  <a:srgbClr val="8C1428"/>
                </a:solidFill>
                <a:latin typeface="Calibri" panose="020F0502020204030204" pitchFamily="34" charset="0"/>
              </a:rPr>
              <a:t>benefits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and the two most significant </a:t>
            </a:r>
            <a:r>
              <a:rPr lang="en-GB" sz="2400" dirty="0">
                <a:solidFill>
                  <a:srgbClr val="8C1428"/>
                </a:solidFill>
                <a:latin typeface="Calibri" panose="020F0502020204030204" pitchFamily="34" charset="0"/>
              </a:rPr>
              <a:t>critical aspects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in realising the modernisation process (within your Institute if you are already dealing with this change, or in general)?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 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What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is the most suitable </a:t>
            </a:r>
            <a:r>
              <a:rPr lang="en-GB" sz="2400" dirty="0">
                <a:solidFill>
                  <a:srgbClr val="8C1428"/>
                </a:solidFill>
                <a:latin typeface="Calibri" panose="020F0502020204030204" pitchFamily="34" charset="0"/>
              </a:rPr>
              <a:t>organisational approach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that should represent the basis to realise a change in the direction of modernisation (also in terms of facilitating internal standardisation), whether you have applied it or are intending to?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 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53792" y="20050"/>
            <a:ext cx="77267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 smtClean="0">
                <a:solidFill>
                  <a:schemeClr val="bg2"/>
                </a:solidFill>
              </a:rPr>
              <a:t>Modernisation</a:t>
            </a:r>
            <a:r>
              <a:rPr lang="it-IT" sz="1600" b="1" dirty="0" smtClean="0">
                <a:solidFill>
                  <a:schemeClr val="bg2"/>
                </a:solidFill>
              </a:rPr>
              <a:t> of </a:t>
            </a:r>
            <a:r>
              <a:rPr lang="it-IT" sz="1600" b="1" dirty="0" err="1" smtClean="0">
                <a:solidFill>
                  <a:schemeClr val="bg2"/>
                </a:solidFill>
              </a:rPr>
              <a:t>statistical</a:t>
            </a:r>
            <a:r>
              <a:rPr lang="it-IT" sz="1600" b="1" dirty="0" smtClean="0">
                <a:solidFill>
                  <a:schemeClr val="bg2"/>
                </a:solidFill>
              </a:rPr>
              <a:t> production and </a:t>
            </a:r>
            <a:r>
              <a:rPr lang="it-IT" sz="1600" b="1" dirty="0" err="1" smtClean="0">
                <a:solidFill>
                  <a:schemeClr val="bg2"/>
                </a:solidFill>
              </a:rPr>
              <a:t>services</a:t>
            </a:r>
            <a:r>
              <a:rPr lang="it-IT" sz="1600" b="1" dirty="0" smtClean="0">
                <a:solidFill>
                  <a:schemeClr val="bg2"/>
                </a:solidFill>
              </a:rPr>
              <a:t> and </a:t>
            </a:r>
            <a:r>
              <a:rPr lang="it-IT" sz="1600" b="1" dirty="0" err="1" smtClean="0">
                <a:solidFill>
                  <a:schemeClr val="bg2"/>
                </a:solidFill>
              </a:rPr>
              <a:t>managing</a:t>
            </a:r>
            <a:r>
              <a:rPr lang="it-IT" sz="1600" b="1" dirty="0" smtClean="0">
                <a:solidFill>
                  <a:schemeClr val="bg2"/>
                </a:solidFill>
              </a:rPr>
              <a:t> </a:t>
            </a:r>
            <a:r>
              <a:rPr lang="it-IT" sz="1600" b="1" dirty="0" err="1">
                <a:solidFill>
                  <a:schemeClr val="bg2"/>
                </a:solidFill>
              </a:rPr>
              <a:t>e</a:t>
            </a:r>
            <a:r>
              <a:rPr lang="it-IT" sz="1600" b="1" dirty="0" err="1" smtClean="0">
                <a:solidFill>
                  <a:schemeClr val="bg2"/>
                </a:solidFill>
              </a:rPr>
              <a:t>fficiency</a:t>
            </a:r>
            <a:endParaRPr lang="it-IT" sz="1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3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11115</TotalTime>
  <Words>51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copertina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Bruna Tabanella</dc:creator>
  <cp:lastModifiedBy>Salonen</cp:lastModifiedBy>
  <cp:revision>902</cp:revision>
  <cp:lastPrinted>2015-03-17T12:40:38Z</cp:lastPrinted>
  <dcterms:created xsi:type="dcterms:W3CDTF">2012-12-11T11:00:35Z</dcterms:created>
  <dcterms:modified xsi:type="dcterms:W3CDTF">2015-06-18T08:24:57Z</dcterms:modified>
</cp:coreProperties>
</file>