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5"/>
  </p:notesMasterIdLst>
  <p:sldIdLst>
    <p:sldId id="314" r:id="rId2"/>
    <p:sldId id="315" r:id="rId3"/>
    <p:sldId id="313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382" autoAdjust="0"/>
  </p:normalViewPr>
  <p:slideViewPr>
    <p:cSldViewPr>
      <p:cViewPr varScale="1">
        <p:scale>
          <a:sx n="48" d="100"/>
          <a:sy n="48" d="100"/>
        </p:scale>
        <p:origin x="125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-31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F841C-03F0-4BFA-9436-206DE74C4314}" type="datetimeFigureOut">
              <a:rPr lang="en-AU" smtClean="0"/>
              <a:pPr/>
              <a:t>16/06/2015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238DB-979F-4EBE-AAE7-EAE58E4F077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4887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B2AA-4645-4AA7-A985-7EBF535D7442}" type="datetimeFigureOut">
              <a:rPr lang="en-AU" smtClean="0"/>
              <a:t>16/06/2015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F6DE-7047-43F5-BFA1-CEC97600C8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46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B2AA-4645-4AA7-A985-7EBF535D7442}" type="datetimeFigureOut">
              <a:rPr lang="en-AU" smtClean="0"/>
              <a:t>16/06/2015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F6DE-7047-43F5-BFA1-CEC97600C8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345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B2AA-4645-4AA7-A985-7EBF535D7442}" type="datetimeFigureOut">
              <a:rPr lang="en-AU" smtClean="0"/>
              <a:t>16/06/2015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F6DE-7047-43F5-BFA1-CEC97600C8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8567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D6C76-D854-4DEF-8F69-3DF34A551ED5}" type="datetimeFigureOut">
              <a:rPr lang="en-AU"/>
              <a:pPr>
                <a:defRPr/>
              </a:pPr>
              <a:t>16/06/2015</a:t>
            </a:fld>
            <a:endParaRPr lang="en-A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1F804-39DB-47F8-9EB7-C60C2C78E0C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156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B2AA-4645-4AA7-A985-7EBF535D7442}" type="datetimeFigureOut">
              <a:rPr lang="en-AU" smtClean="0"/>
              <a:t>16/06/2015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F6DE-7047-43F5-BFA1-CEC97600C8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198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B2AA-4645-4AA7-A985-7EBF535D7442}" type="datetimeFigureOut">
              <a:rPr lang="en-AU" smtClean="0"/>
              <a:t>16/06/2015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F6DE-7047-43F5-BFA1-CEC97600C8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759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B2AA-4645-4AA7-A985-7EBF535D7442}" type="datetimeFigureOut">
              <a:rPr lang="en-AU" smtClean="0"/>
              <a:t>16/06/2015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F6DE-7047-43F5-BFA1-CEC97600C8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9622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B2AA-4645-4AA7-A985-7EBF535D7442}" type="datetimeFigureOut">
              <a:rPr lang="en-AU" smtClean="0"/>
              <a:t>16/06/2015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F6DE-7047-43F5-BFA1-CEC97600C8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760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B2AA-4645-4AA7-A985-7EBF535D7442}" type="datetimeFigureOut">
              <a:rPr lang="en-AU" smtClean="0"/>
              <a:t>16/06/2015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F6DE-7047-43F5-BFA1-CEC97600C8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262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B2AA-4645-4AA7-A985-7EBF535D7442}" type="datetimeFigureOut">
              <a:rPr lang="en-AU" smtClean="0"/>
              <a:t>16/06/2015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F6DE-7047-43F5-BFA1-CEC97600C8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013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B2AA-4645-4AA7-A985-7EBF535D7442}" type="datetimeFigureOut">
              <a:rPr lang="en-AU" smtClean="0"/>
              <a:t>16/06/2015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F6DE-7047-43F5-BFA1-CEC97600C8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3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B2AA-4645-4AA7-A985-7EBF535D7442}" type="datetimeFigureOut">
              <a:rPr lang="en-AU" smtClean="0"/>
              <a:t>16/06/2015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F6DE-7047-43F5-BFA1-CEC97600C8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617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" t="-100" r="-100" b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2B2AA-4645-4AA7-A985-7EBF535D7442}" type="datetimeFigureOut">
              <a:rPr lang="en-AU" smtClean="0"/>
              <a:t>16/06/2015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4F6DE-7047-43F5-BFA1-CEC97600C8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318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811602" y="896130"/>
            <a:ext cx="3710093" cy="2736304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10" tIns="45706" rIns="91410" bIns="45706" numCol="1" rtlCol="0" anchor="t" anchorCtr="0" compatLnSpc="1">
            <a:prstTxWarp prst="textNoShape">
              <a:avLst/>
            </a:prstTxWarp>
          </a:bodyPr>
          <a:lstStyle/>
          <a:p>
            <a:pPr algn="ctr" defTabSz="914116"/>
            <a:r>
              <a:rPr lang="en-AU" sz="1500" b="1" dirty="0">
                <a:solidFill>
                  <a:prstClr val="black"/>
                </a:solidFill>
                <a:latin typeface="Arial" charset="0"/>
              </a:rPr>
              <a:t>ABS Presentation Layer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50857" y="1256170"/>
            <a:ext cx="3431580" cy="2304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0" tIns="45711" rIns="91420" bIns="45711" rtlCol="0" anchor="t" anchorCtr="0"/>
          <a:lstStyle/>
          <a:p>
            <a:pPr algn="ctr" defTabSz="914210"/>
            <a:r>
              <a:rPr lang="en-AU" dirty="0" smtClean="0">
                <a:solidFill>
                  <a:prstClr val="black"/>
                </a:solidFill>
              </a:rPr>
              <a:t>Our Retail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621422" y="896130"/>
            <a:ext cx="3710093" cy="2736304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10" tIns="45706" rIns="91410" bIns="45706" numCol="1" rtlCol="0" anchor="t" anchorCtr="0" compatLnSpc="1">
            <a:prstTxWarp prst="textNoShape">
              <a:avLst/>
            </a:prstTxWarp>
          </a:bodyPr>
          <a:lstStyle/>
          <a:p>
            <a:pPr algn="ctr" defTabSz="914116"/>
            <a:r>
              <a:rPr lang="en-AU" sz="1500" b="1" dirty="0">
                <a:solidFill>
                  <a:prstClr val="black"/>
                </a:solidFill>
                <a:latin typeface="Arial" charset="0"/>
              </a:rPr>
              <a:t>Other’s Presentation Layers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758349" y="1256170"/>
            <a:ext cx="3431580" cy="2304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1" rIns="91420" bIns="45711" rtlCol="0" anchor="t" anchorCtr="0"/>
          <a:lstStyle/>
          <a:p>
            <a:pPr algn="ctr" defTabSz="914210"/>
            <a:r>
              <a:rPr lang="en-AU" dirty="0" smtClean="0">
                <a:solidFill>
                  <a:prstClr val="black"/>
                </a:solidFill>
              </a:rPr>
              <a:t>Wholesale to other parties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116353" y="1760174"/>
            <a:ext cx="1464531" cy="785818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10" tIns="45706" rIns="91410" bIns="45706" numCol="1" rtlCol="0" anchor="t" anchorCtr="0" compatLnSpc="1">
            <a:prstTxWarp prst="textNoShape">
              <a:avLst/>
            </a:prstTxWarp>
          </a:bodyPr>
          <a:lstStyle/>
          <a:p>
            <a:pPr algn="ctr" defTabSz="914116"/>
            <a:r>
              <a:rPr lang="en-AU" sz="1500" dirty="0">
                <a:solidFill>
                  <a:prstClr val="white"/>
                </a:solidFill>
              </a:rPr>
              <a:t>Static ABS Web Site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6528691" y="1760174"/>
            <a:ext cx="1428421" cy="78581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10" tIns="45706" rIns="91410" bIns="45706" numCol="1" rtlCol="0" anchor="t" anchorCtr="0" compatLnSpc="1">
            <a:prstTxWarp prst="textNoShape">
              <a:avLst/>
            </a:prstTxWarp>
          </a:bodyPr>
          <a:lstStyle/>
          <a:p>
            <a:pPr algn="ctr" defTabSz="914116"/>
            <a:r>
              <a:rPr lang="en-AU" sz="1500" dirty="0">
                <a:solidFill>
                  <a:prstClr val="white"/>
                </a:solidFill>
              </a:rPr>
              <a:t>3rd party portals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932777" y="1762807"/>
            <a:ext cx="1503782" cy="78581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10" tIns="45706" rIns="91410" bIns="45706" numCol="1" rtlCol="0" anchor="t" anchorCtr="0" compatLnSpc="1">
            <a:prstTxWarp prst="textNoShape">
              <a:avLst/>
            </a:prstTxWarp>
          </a:bodyPr>
          <a:lstStyle/>
          <a:p>
            <a:pPr algn="ctr" defTabSz="914116"/>
            <a:r>
              <a:rPr lang="en-AU" sz="1500" dirty="0">
                <a:solidFill>
                  <a:prstClr val="white"/>
                </a:solidFill>
              </a:rPr>
              <a:t>Mobile Apps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729440" y="1762807"/>
            <a:ext cx="1413094" cy="785818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10" tIns="45706" rIns="91410" bIns="45706" numCol="1" rtlCol="0" anchor="t" anchorCtr="0" compatLnSpc="1">
            <a:prstTxWarp prst="textNoShape">
              <a:avLst/>
            </a:prstTxWarp>
          </a:bodyPr>
          <a:lstStyle/>
          <a:p>
            <a:pPr algn="ctr" defTabSz="914116"/>
            <a:r>
              <a:rPr lang="en-AU" sz="1500" dirty="0">
                <a:solidFill>
                  <a:prstClr val="white"/>
                </a:solidFill>
              </a:rPr>
              <a:t>Dynamic ABS Web Site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116351" y="2696332"/>
            <a:ext cx="1464252" cy="785818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10" tIns="45706" rIns="91410" bIns="45706" numCol="1" rtlCol="0" anchor="t" anchorCtr="0" compatLnSpc="1">
            <a:prstTxWarp prst="textNoShape">
              <a:avLst/>
            </a:prstTxWarp>
          </a:bodyPr>
          <a:lstStyle/>
          <a:p>
            <a:pPr algn="ctr" defTabSz="914116"/>
            <a:r>
              <a:rPr lang="en-AU" sz="1500" dirty="0">
                <a:solidFill>
                  <a:prstClr val="white"/>
                </a:solidFill>
              </a:rPr>
              <a:t>ABS Applications</a:t>
            </a:r>
          </a:p>
          <a:p>
            <a:pPr algn="ctr" defTabSz="914116"/>
            <a:endParaRPr lang="en-AU" sz="15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11601" y="3776452"/>
            <a:ext cx="7500990" cy="1241163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10" tIns="45706" rIns="91410" bIns="45706" numCol="1" rtlCol="0" anchor="t" anchorCtr="0" compatLnSpc="1">
            <a:prstTxWarp prst="textNoShape">
              <a:avLst/>
            </a:prstTxWarp>
          </a:bodyPr>
          <a:lstStyle/>
          <a:p>
            <a:pPr algn="ctr" defTabSz="914116"/>
            <a:r>
              <a:rPr lang="en-AU" sz="1500" b="1" dirty="0">
                <a:solidFill>
                  <a:prstClr val="black"/>
                </a:solidFill>
                <a:latin typeface="Arial" charset="0"/>
              </a:rPr>
              <a:t>ABS Delivery Layer (provided by the ABS)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896786" y="4118101"/>
            <a:ext cx="2379805" cy="785818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10" tIns="45706" rIns="91410" bIns="45706" numCol="1" rtlCol="0" anchor="t" anchorCtr="0" compatLnSpc="1">
            <a:prstTxWarp prst="textNoShape">
              <a:avLst/>
            </a:prstTxWarp>
          </a:bodyPr>
          <a:lstStyle/>
          <a:p>
            <a:pPr algn="ctr" defTabSz="914116"/>
            <a:r>
              <a:rPr lang="en-AU" sz="1500" dirty="0">
                <a:solidFill>
                  <a:prstClr val="white"/>
                </a:solidFill>
              </a:rPr>
              <a:t>SDMX API/Web service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3370855" y="4133675"/>
            <a:ext cx="2403760" cy="785818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10" tIns="45706" rIns="91410" bIns="45706" numCol="1" rtlCol="0" anchor="t" anchorCtr="0" compatLnSpc="1">
            <a:prstTxWarp prst="textNoShape">
              <a:avLst/>
            </a:prstTxWarp>
          </a:bodyPr>
          <a:lstStyle/>
          <a:p>
            <a:pPr algn="ctr" defTabSz="914116"/>
            <a:r>
              <a:rPr lang="en-AU" sz="1500" dirty="0">
                <a:solidFill>
                  <a:prstClr val="white"/>
                </a:solidFill>
              </a:rPr>
              <a:t>Other API/Web Service</a:t>
            </a:r>
          </a:p>
          <a:p>
            <a:pPr algn="ctr" defTabSz="914116"/>
            <a:endParaRPr lang="en-AU" sz="15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01396" y="5144603"/>
            <a:ext cx="7500990" cy="1241163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10" tIns="45706" rIns="91410" bIns="45706" numCol="1" rtlCol="0" anchor="t" anchorCtr="0" compatLnSpc="1">
            <a:prstTxWarp prst="textNoShape">
              <a:avLst/>
            </a:prstTxWarp>
          </a:bodyPr>
          <a:lstStyle/>
          <a:p>
            <a:pPr algn="ctr" defTabSz="914116"/>
            <a:r>
              <a:rPr lang="en-AU" sz="1500" b="1" dirty="0">
                <a:solidFill>
                  <a:prstClr val="black"/>
                </a:solidFill>
                <a:latin typeface="Arial" charset="0"/>
              </a:rPr>
              <a:t>ABS Content Layer (held at the ABS)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872831" y="5511761"/>
            <a:ext cx="1736039" cy="785818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10" tIns="45706" rIns="91410" bIns="45706" numCol="1" rtlCol="0" anchor="t" anchorCtr="0" compatLnSpc="1">
            <a:prstTxWarp prst="textNoShape">
              <a:avLst/>
            </a:prstTxWarp>
          </a:bodyPr>
          <a:lstStyle/>
          <a:p>
            <a:pPr algn="ctr" defTabSz="914116"/>
            <a:r>
              <a:rPr lang="en-AU" sz="1500" dirty="0">
                <a:solidFill>
                  <a:prstClr val="white"/>
                </a:solidFill>
              </a:rPr>
              <a:t>Macro data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2795862" y="5500312"/>
            <a:ext cx="1725832" cy="785818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10" tIns="45706" rIns="91410" bIns="45706" numCol="1" rtlCol="0" anchor="t" anchorCtr="0" compatLnSpc="1">
            <a:prstTxWarp prst="textNoShape">
              <a:avLst/>
            </a:prstTxWarp>
          </a:bodyPr>
          <a:lstStyle/>
          <a:p>
            <a:pPr algn="ctr" defTabSz="914116"/>
            <a:r>
              <a:rPr lang="en-AU" sz="1500" dirty="0">
                <a:solidFill>
                  <a:prstClr val="white"/>
                </a:solidFill>
              </a:rPr>
              <a:t>Micro data 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4710726" y="5511761"/>
            <a:ext cx="1725832" cy="785818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10" tIns="45706" rIns="91410" bIns="45706" numCol="1" rtlCol="0" anchor="t" anchorCtr="0" compatLnSpc="1">
            <a:prstTxWarp prst="textNoShape">
              <a:avLst/>
            </a:prstTxWarp>
          </a:bodyPr>
          <a:lstStyle/>
          <a:p>
            <a:pPr algn="ctr" defTabSz="914116"/>
            <a:r>
              <a:rPr lang="en-AU" sz="1500" dirty="0">
                <a:solidFill>
                  <a:prstClr val="white"/>
                </a:solidFill>
              </a:rPr>
              <a:t>Meta Data 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6528690" y="5500312"/>
            <a:ext cx="1704042" cy="785818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10" tIns="45706" rIns="91410" bIns="45706" numCol="1" rtlCol="0" anchor="t" anchorCtr="0" compatLnSpc="1">
            <a:prstTxWarp prst="textNoShape">
              <a:avLst/>
            </a:prstTxWarp>
          </a:bodyPr>
          <a:lstStyle/>
          <a:p>
            <a:pPr algn="ctr" defTabSz="914116"/>
            <a:r>
              <a:rPr lang="en-AU" sz="1500" dirty="0">
                <a:solidFill>
                  <a:prstClr val="white"/>
                </a:solidFill>
              </a:rPr>
              <a:t>Other Content types</a:t>
            </a:r>
          </a:p>
          <a:p>
            <a:pPr algn="ctr" defTabSz="914116"/>
            <a:endParaRPr lang="en-AU" sz="1500" dirty="0">
              <a:solidFill>
                <a:prstClr val="white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B224-DA83-4BFE-AB9A-71BDEE7FDCF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4932774" y="2651311"/>
            <a:ext cx="1503783" cy="78581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10" tIns="45706" rIns="91410" bIns="45706" numCol="1" rtlCol="0" anchor="t" anchorCtr="0" compatLnSpc="1">
            <a:prstTxWarp prst="textNoShape">
              <a:avLst/>
            </a:prstTxWarp>
          </a:bodyPr>
          <a:lstStyle/>
          <a:p>
            <a:pPr algn="ctr" defTabSz="914116"/>
            <a:r>
              <a:rPr lang="en-AU" sz="1500" dirty="0">
                <a:solidFill>
                  <a:prstClr val="white"/>
                </a:solidFill>
              </a:rPr>
              <a:t>Content Aggregators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6548691" y="2651311"/>
            <a:ext cx="1408422" cy="78581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10" tIns="45706" rIns="91410" bIns="45706" numCol="1" rtlCol="0" anchor="t" anchorCtr="0" compatLnSpc="1">
            <a:prstTxWarp prst="textNoShape">
              <a:avLst/>
            </a:prstTxWarp>
          </a:bodyPr>
          <a:lstStyle/>
          <a:p>
            <a:pPr algn="ctr" defTabSz="914116"/>
            <a:r>
              <a:rPr lang="en-AU" sz="1500" dirty="0">
                <a:solidFill>
                  <a:prstClr val="white"/>
                </a:solidFill>
              </a:rPr>
              <a:t>Government or Industry Systems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2729442" y="2701025"/>
            <a:ext cx="1423744" cy="785818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10" tIns="45706" rIns="91410" bIns="45706" numCol="1" rtlCol="0" anchor="t" anchorCtr="0" compatLnSpc="1">
            <a:prstTxWarp prst="textNoShape">
              <a:avLst/>
            </a:prstTxWarp>
          </a:bodyPr>
          <a:lstStyle/>
          <a:p>
            <a:pPr algn="ctr" defTabSz="914116"/>
            <a:r>
              <a:rPr lang="en-AU" sz="1500" dirty="0">
                <a:solidFill>
                  <a:prstClr val="white"/>
                </a:solidFill>
              </a:rPr>
              <a:t>Remote Access to Microdata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5832880" y="4133675"/>
            <a:ext cx="2403760" cy="785818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10" tIns="45706" rIns="91410" bIns="45706" numCol="1" rtlCol="0" anchor="t" anchorCtr="0" compatLnSpc="1">
            <a:prstTxWarp prst="textNoShape">
              <a:avLst/>
            </a:prstTxWarp>
          </a:bodyPr>
          <a:lstStyle/>
          <a:p>
            <a:pPr algn="ctr" defTabSz="914116"/>
            <a:r>
              <a:rPr lang="en-AU" sz="1500" dirty="0">
                <a:solidFill>
                  <a:prstClr val="white"/>
                </a:solidFill>
              </a:rPr>
              <a:t>‘Confidentiality on the Fly’ services</a:t>
            </a:r>
          </a:p>
          <a:p>
            <a:pPr algn="ctr" defTabSz="914116"/>
            <a:endParaRPr lang="en-AU" sz="1500" dirty="0">
              <a:solidFill>
                <a:prstClr val="white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1468800" y="188640"/>
            <a:ext cx="7214400" cy="563082"/>
          </a:xfrm>
          <a:prstGeom prst="rect">
            <a:avLst/>
          </a:prstGeom>
          <a:ln/>
          <a:extLst/>
        </p:spPr>
        <p:txBody>
          <a:bodyPr lIns="91398" tIns="35199" rIns="91398" bIns="45697"/>
          <a:lstStyle>
            <a:defPPr>
              <a:defRPr lang="en-GB"/>
            </a:defPPr>
            <a:lvl1pPr algn="r" defTabSz="1007557" eaLnBrk="1" latinLnBrk="0" hangingPunct="1">
              <a:buNone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</a:tabLst>
              <a:defRPr sz="3600" b="1" baseline="0">
                <a:ln w="11430"/>
                <a:solidFill>
                  <a:srgbClr val="0070C0"/>
                </a:solidFill>
                <a:effectLst>
                  <a:innerShdw dist="50800" dir="18900000">
                    <a:srgbClr val="FF0000"/>
                  </a:innerShdw>
                </a:effectLst>
                <a:latin typeface="Calibri" pitchFamily="34" charset="0"/>
                <a:ea typeface="+mj-ea"/>
                <a:cs typeface="+mj-cs"/>
              </a:defRPr>
            </a:lvl1pPr>
            <a:lvl2pPr algn="ctr" defTabSz="1007051" eaLnBrk="0">
              <a:defRPr sz="4900">
                <a:solidFill>
                  <a:schemeClr val="tx2"/>
                </a:solidFill>
              </a:defRPr>
            </a:lvl2pPr>
            <a:lvl3pPr algn="ctr" defTabSz="1007051" eaLnBrk="0">
              <a:defRPr sz="4900">
                <a:solidFill>
                  <a:schemeClr val="tx2"/>
                </a:solidFill>
              </a:defRPr>
            </a:lvl3pPr>
            <a:lvl4pPr algn="ctr" defTabSz="1007051" eaLnBrk="0">
              <a:defRPr sz="4900">
                <a:solidFill>
                  <a:schemeClr val="tx2"/>
                </a:solidFill>
              </a:defRPr>
            </a:lvl4pPr>
            <a:lvl5pPr algn="ctr" defTabSz="1007051" eaLnBrk="0">
              <a:defRPr sz="4900">
                <a:solidFill>
                  <a:schemeClr val="tx2"/>
                </a:solidFill>
              </a:defRPr>
            </a:lvl5pPr>
            <a:lvl6pPr marL="443473" algn="ctr" defTabSz="1007051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</a:defRPr>
            </a:lvl6pPr>
            <a:lvl7pPr marL="886944" algn="ctr" defTabSz="1007051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</a:defRPr>
            </a:lvl7pPr>
            <a:lvl8pPr marL="1330417" algn="ctr" defTabSz="1007051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</a:defRPr>
            </a:lvl8pPr>
            <a:lvl9pPr marL="1773890" algn="ctr" defTabSz="1007051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</a:defRPr>
            </a:lvl9pPr>
          </a:lstStyle>
          <a:p>
            <a:pPr algn="l"/>
            <a:r>
              <a:rPr lang="en-AU" sz="2400" dirty="0" smtClean="0"/>
              <a:t>Three layer model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3806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8785" y="188640"/>
            <a:ext cx="4421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dirty="0">
                <a:solidFill>
                  <a:schemeClr val="accent1">
                    <a:lumMod val="50000"/>
                  </a:schemeClr>
                </a:solidFill>
              </a:rPr>
              <a:t>An example – </a:t>
            </a:r>
            <a:r>
              <a:rPr lang="en-AU" sz="2800" dirty="0" smtClean="0">
                <a:solidFill>
                  <a:schemeClr val="accent1">
                    <a:lumMod val="50000"/>
                  </a:schemeClr>
                </a:solidFill>
              </a:rPr>
              <a:t>Data by Region</a:t>
            </a:r>
            <a:endParaRPr lang="en-A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38749"/>
            <a:ext cx="6923807" cy="57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4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283152" cy="490066"/>
          </a:xfrm>
        </p:spPr>
        <p:txBody>
          <a:bodyPr>
            <a:normAutofit fontScale="90000"/>
          </a:bodyPr>
          <a:lstStyle/>
          <a:p>
            <a:pPr algn="l"/>
            <a:r>
              <a:rPr lang="en-AU" sz="3300" dirty="0">
                <a:solidFill>
                  <a:schemeClr val="accent1">
                    <a:lumMod val="50000"/>
                  </a:schemeClr>
                </a:solidFill>
              </a:rPr>
              <a:t>An Example - AURIN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488832" cy="543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8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</TotalTime>
  <Words>91</Words>
  <Application>Microsoft Office PowerPoint</Application>
  <PresentationFormat>On-screen Show (4:3)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Aharoni</vt:lpstr>
      <vt:lpstr>Arial</vt:lpstr>
      <vt:lpstr>Calibri</vt:lpstr>
      <vt:lpstr>1_Office Theme</vt:lpstr>
      <vt:lpstr>PowerPoint Presentation</vt:lpstr>
      <vt:lpstr>PowerPoint Presentation</vt:lpstr>
      <vt:lpstr>An Example - AURIN</vt:lpstr>
    </vt:vector>
  </TitlesOfParts>
  <Company>ABS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Interest Group Expectations and Trust  ‘Meeting the demands of a changing world' Theme 1: Reputation and Image Analysis</dc:title>
  <dc:creator>Helen M Robson</dc:creator>
  <cp:lastModifiedBy>Therese Lalor</cp:lastModifiedBy>
  <cp:revision>42</cp:revision>
  <dcterms:created xsi:type="dcterms:W3CDTF">2014-08-01T06:04:41Z</dcterms:created>
  <dcterms:modified xsi:type="dcterms:W3CDTF">2015-06-16T07:23:48Z</dcterms:modified>
</cp:coreProperties>
</file>