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312" r:id="rId3"/>
    <p:sldId id="316" r:id="rId4"/>
    <p:sldId id="333" r:id="rId5"/>
    <p:sldId id="337" r:id="rId6"/>
  </p:sldIdLst>
  <p:sldSz cx="9144000" cy="6858000" type="screen4x3"/>
  <p:notesSz cx="6794500" cy="9906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0000"/>
    <a:srgbClr val="FF6600"/>
    <a:srgbClr val="0066FF"/>
    <a:srgbClr val="00CC00"/>
    <a:srgbClr val="0066CC"/>
    <a:srgbClr val="66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32" autoAdjust="0"/>
    <p:restoredTop sz="70526" autoAdjust="0"/>
  </p:normalViewPr>
  <p:slideViewPr>
    <p:cSldViewPr>
      <p:cViewPr>
        <p:scale>
          <a:sx n="75" d="100"/>
          <a:sy n="75" d="100"/>
        </p:scale>
        <p:origin x="-66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32" y="-66"/>
      </p:cViewPr>
      <p:guideLst>
        <p:guide orient="horz" pos="3120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3965" cy="494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536" y="0"/>
            <a:ext cx="2943964" cy="494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11336"/>
            <a:ext cx="2943965" cy="494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536" y="9411336"/>
            <a:ext cx="2943964" cy="494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ABB8933-5EC1-48DB-86C2-83DED5308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2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3965" cy="494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536" y="0"/>
            <a:ext cx="2943964" cy="494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571" y="4705667"/>
            <a:ext cx="4981361" cy="445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11336"/>
            <a:ext cx="2943965" cy="494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536" y="9411336"/>
            <a:ext cx="2943964" cy="494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8716F14-3B3B-463B-B6B8-D5CA699816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909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F7C50A-5F06-4F3D-AEAC-744C3C0F2169}" type="slidenum">
              <a:rPr lang="en-GB" smtClean="0">
                <a:cs typeface="Arial" charset="0"/>
              </a:rPr>
              <a:pPr/>
              <a:t>1</a:t>
            </a:fld>
            <a:endParaRPr lang="en-GB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AAA6AE-2ACB-41E4-91D8-8DFD25B5EB4F}" type="slidenum">
              <a:rPr lang="en-GB" smtClean="0">
                <a:cs typeface="Arial" charset="0"/>
              </a:rPr>
              <a:pPr/>
              <a:t>2</a:t>
            </a:fld>
            <a:endParaRPr lang="en-GB" smtClean="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16BEF8-A50C-4105-9D89-7DBF94EBD64D}" type="slidenum">
              <a:rPr lang="en-GB" smtClean="0">
                <a:cs typeface="Arial" charset="0"/>
              </a:rPr>
              <a:pPr/>
              <a:t>3</a:t>
            </a:fld>
            <a:endParaRPr lang="en-GB" smtClean="0">
              <a:cs typeface="Arial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2190" y="4705667"/>
            <a:ext cx="6190120" cy="4456749"/>
          </a:xfrm>
          <a:noFill/>
          <a:ln/>
        </p:spPr>
        <p:txBody>
          <a:bodyPr/>
          <a:lstStyle/>
          <a:p>
            <a:pPr eaLnBrk="1" hangingPunct="1"/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8D6042-5777-4FFF-AE96-1D02C9E42513}" type="slidenum">
              <a:rPr lang="en-GB" smtClean="0">
                <a:cs typeface="Arial" charset="0"/>
              </a:rPr>
              <a:pPr/>
              <a:t>4</a:t>
            </a:fld>
            <a:endParaRPr lang="en-GB" smtClean="0">
              <a:cs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2190" y="4705667"/>
            <a:ext cx="6190120" cy="4456749"/>
          </a:xfrm>
          <a:noFill/>
          <a:ln/>
        </p:spPr>
        <p:txBody>
          <a:bodyPr/>
          <a:lstStyle/>
          <a:p>
            <a:endParaRPr lang="fi-FI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8D6042-5777-4FFF-AE96-1D02C9E42513}" type="slidenum">
              <a:rPr lang="en-GB" smtClean="0">
                <a:cs typeface="Arial" charset="0"/>
              </a:rPr>
              <a:pPr/>
              <a:t>5</a:t>
            </a:fld>
            <a:endParaRPr lang="en-GB" smtClean="0">
              <a:cs typeface="Arial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2190" y="4705667"/>
            <a:ext cx="6190120" cy="4456749"/>
          </a:xfrm>
          <a:noFill/>
          <a:ln/>
        </p:spPr>
        <p:txBody>
          <a:bodyPr/>
          <a:lstStyle/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NECElogoDarkBlue200px"/>
          <p:cNvPicPr>
            <a:picLocks noChangeAspect="1" noChangeArrowheads="1"/>
          </p:cNvPicPr>
          <p:nvPr/>
        </p:nvPicPr>
        <p:blipFill>
          <a:blip r:embed="rId2"/>
          <a:srcRect b="18182"/>
          <a:stretch>
            <a:fillRect/>
          </a:stretch>
        </p:blipFill>
        <p:spPr bwMode="auto">
          <a:xfrm>
            <a:off x="533400" y="533400"/>
            <a:ext cx="10445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52600" y="609600"/>
            <a:ext cx="6477000" cy="641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CH" b="1" smtClean="0">
                <a:latin typeface="Book Antiqua" pitchFamily="18" charset="0"/>
                <a:cs typeface="+mn-cs"/>
              </a:rPr>
              <a:t>United Nations Economic Commission for Europe</a:t>
            </a:r>
            <a:br>
              <a:rPr lang="fr-CH" b="1" smtClean="0">
                <a:latin typeface="Book Antiqua" pitchFamily="18" charset="0"/>
                <a:cs typeface="+mn-cs"/>
              </a:rPr>
            </a:br>
            <a:r>
              <a:rPr lang="fr-CH" b="1" smtClean="0">
                <a:latin typeface="Book Antiqua" pitchFamily="18" charset="0"/>
                <a:cs typeface="+mn-cs"/>
              </a:rPr>
              <a:t>Statistical Division</a:t>
            </a:r>
            <a:endParaRPr lang="en-GB" b="1" smtClean="0">
              <a:latin typeface="Book Antiqua" pitchFamily="18" charset="0"/>
              <a:cs typeface="+mn-cs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562600" y="6477000"/>
            <a:ext cx="3352800" cy="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8686800" y="5791200"/>
            <a:ext cx="0" cy="914400"/>
          </a:xfrm>
          <a:prstGeom prst="line">
            <a:avLst/>
          </a:prstGeom>
          <a:noFill/>
          <a:ln w="38100" cmpd="dbl">
            <a:solidFill>
              <a:srgbClr val="0066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1752600" y="533400"/>
            <a:ext cx="20574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  <p:pic>
        <p:nvPicPr>
          <p:cNvPr id="9" name="Picture 9" descr="UNECElogoDarkBlue200px"/>
          <p:cNvPicPr>
            <a:picLocks noChangeAspect="1" noChangeArrowheads="1"/>
          </p:cNvPicPr>
          <p:nvPr/>
        </p:nvPicPr>
        <p:blipFill>
          <a:blip r:embed="rId2"/>
          <a:srcRect b="18182"/>
          <a:stretch>
            <a:fillRect/>
          </a:stretch>
        </p:blipFill>
        <p:spPr bwMode="auto">
          <a:xfrm>
            <a:off x="533400" y="533400"/>
            <a:ext cx="10445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752600" y="609600"/>
            <a:ext cx="6477000" cy="641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CH" b="1" smtClean="0">
                <a:latin typeface="Book Antiqua" pitchFamily="18" charset="0"/>
                <a:cs typeface="+mn-cs"/>
              </a:rPr>
              <a:t>United Nations Economic Commission for Europe</a:t>
            </a:r>
            <a:br>
              <a:rPr lang="fr-CH" b="1" smtClean="0">
                <a:latin typeface="Book Antiqua" pitchFamily="18" charset="0"/>
                <a:cs typeface="+mn-cs"/>
              </a:rPr>
            </a:br>
            <a:r>
              <a:rPr lang="fr-CH" b="1" smtClean="0">
                <a:latin typeface="Book Antiqua" pitchFamily="18" charset="0"/>
                <a:cs typeface="+mn-cs"/>
              </a:rPr>
              <a:t>Statistical Division</a:t>
            </a:r>
            <a:endParaRPr lang="en-GB" b="1" smtClean="0">
              <a:latin typeface="Book Antiqua" pitchFamily="18" charset="0"/>
              <a:cs typeface="+mn-cs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5562600" y="6477000"/>
            <a:ext cx="3352800" cy="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8686800" y="5791200"/>
            <a:ext cx="0" cy="914400"/>
          </a:xfrm>
          <a:prstGeom prst="line">
            <a:avLst/>
          </a:prstGeom>
          <a:noFill/>
          <a:ln w="38100" cmpd="dbl">
            <a:solidFill>
              <a:srgbClr val="0066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1752600" y="533400"/>
            <a:ext cx="20574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667000"/>
            <a:ext cx="8153400" cy="11430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4196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CH"/>
              <a:t>Click to add Presenter’s Name</a:t>
            </a:r>
          </a:p>
          <a:p>
            <a:r>
              <a:rPr lang="fr-CH"/>
              <a:t>Month Year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609600"/>
            <a:ext cx="20002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8483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086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752600"/>
            <a:ext cx="7924800" cy="4343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3886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3886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7086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7924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Line 1028"/>
          <p:cNvSpPr>
            <a:spLocks noChangeShapeType="1"/>
          </p:cNvSpPr>
          <p:nvPr/>
        </p:nvSpPr>
        <p:spPr bwMode="auto">
          <a:xfrm>
            <a:off x="304800" y="6324600"/>
            <a:ext cx="8382000" cy="0"/>
          </a:xfrm>
          <a:prstGeom prst="line">
            <a:avLst/>
          </a:prstGeom>
          <a:noFill/>
          <a:ln w="19050">
            <a:solidFill>
              <a:srgbClr val="0066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  <p:sp>
        <p:nvSpPr>
          <p:cNvPr id="30725" name="Rectangle 102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1030"/>
          <p:cNvSpPr>
            <a:spLocks noChangeArrowheads="1"/>
          </p:cNvSpPr>
          <p:nvPr/>
        </p:nvSpPr>
        <p:spPr bwMode="auto">
          <a:xfrm>
            <a:off x="2590800" y="63246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fr-CH" sz="1200" b="1">
                <a:latin typeface="Arial" pitchFamily="34" charset="0"/>
                <a:cs typeface="+mn-cs"/>
              </a:rPr>
              <a:t> - UNECE Statistical Division</a:t>
            </a:r>
            <a:endParaRPr lang="en-GB" sz="1200" b="1">
              <a:latin typeface="Arial" pitchFamily="34" charset="0"/>
              <a:cs typeface="+mn-cs"/>
            </a:endParaRPr>
          </a:p>
        </p:txBody>
      </p:sp>
      <p:sp>
        <p:nvSpPr>
          <p:cNvPr id="1031" name="Rectangle 1031"/>
          <p:cNvSpPr>
            <a:spLocks noChangeArrowheads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fr-CH" sz="1200" b="1">
                <a:latin typeface="Arial" pitchFamily="34" charset="0"/>
                <a:cs typeface="+mn-cs"/>
              </a:rPr>
              <a:t> Slide </a:t>
            </a:r>
            <a:fld id="{11478636-4DCA-4A84-A52F-95F6C781FA39}" type="slidenum">
              <a:rPr lang="en-GB" sz="1200" b="1">
                <a:latin typeface="Arial" pitchFamily="34" charset="0"/>
                <a:cs typeface="+mn-cs"/>
              </a:rPr>
              <a:pPr algn="r">
                <a:defRPr/>
              </a:pPr>
              <a:t>‹#›</a:t>
            </a:fld>
            <a:endParaRPr lang="en-GB" sz="1200" b="1">
              <a:latin typeface="Arial" pitchFamily="34" charset="0"/>
              <a:cs typeface="+mn-cs"/>
            </a:endParaRPr>
          </a:p>
        </p:txBody>
      </p:sp>
      <p:pic>
        <p:nvPicPr>
          <p:cNvPr id="1032" name="Picture 1032" descr="UNECElogoDarkBlue200px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18425" y="228600"/>
            <a:ext cx="104457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Line 1033"/>
          <p:cNvSpPr>
            <a:spLocks noChangeShapeType="1"/>
          </p:cNvSpPr>
          <p:nvPr/>
        </p:nvSpPr>
        <p:spPr bwMode="auto">
          <a:xfrm>
            <a:off x="228600" y="381000"/>
            <a:ext cx="7229475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  <p:pic>
        <p:nvPicPr>
          <p:cNvPr id="1034" name="Picture 1034" descr="UNECElogoDarkBlue200px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18425" y="228600"/>
            <a:ext cx="104457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Line 1035"/>
          <p:cNvSpPr>
            <a:spLocks noChangeShapeType="1"/>
          </p:cNvSpPr>
          <p:nvPr/>
        </p:nvSpPr>
        <p:spPr bwMode="auto">
          <a:xfrm>
            <a:off x="228600" y="381000"/>
            <a:ext cx="7229475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CH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5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09800"/>
            <a:ext cx="8001000" cy="2286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Leading</a:t>
            </a:r>
            <a:r>
              <a:rPr lang="en-US" sz="3600" dirty="0"/>
              <a:t>, composite and sentiment indicators</a:t>
            </a:r>
            <a:endParaRPr lang="en-GB" sz="3600" dirty="0" smtClean="0">
              <a:solidFill>
                <a:schemeClr val="tx1"/>
              </a:solidFill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800600"/>
            <a:ext cx="3581400" cy="1219200"/>
          </a:xfrm>
        </p:spPr>
        <p:txBody>
          <a:bodyPr/>
          <a:lstStyle/>
          <a:p>
            <a:pPr eaLnBrk="1" hangingPunct="1"/>
            <a:endParaRPr lang="en-GB" sz="2000" b="1" dirty="0" smtClean="0">
              <a:solidFill>
                <a:srgbClr val="003399"/>
              </a:solidFill>
            </a:endParaRPr>
          </a:p>
          <a:p>
            <a:pPr eaLnBrk="1" hangingPunct="1"/>
            <a:r>
              <a:rPr lang="en-GB" sz="2000" b="1" dirty="0" smtClean="0">
                <a:solidFill>
                  <a:srgbClr val="003399"/>
                </a:solidFill>
              </a:rPr>
              <a:t>UNECE Statistical Division</a:t>
            </a:r>
          </a:p>
          <a:p>
            <a:pPr eaLnBrk="1" hangingPunct="1"/>
            <a:endParaRPr lang="en-GB" sz="2000" b="1" dirty="0" smtClean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70866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Conclusions of review</a:t>
            </a:r>
            <a:endParaRPr lang="en-GB" sz="2400" b="0" dirty="0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610600" cy="4191000"/>
          </a:xfrm>
        </p:spPr>
        <p:txBody>
          <a:bodyPr/>
          <a:lstStyle/>
          <a:p>
            <a:pPr marL="0" indent="0">
              <a:buNone/>
            </a:pPr>
            <a:r>
              <a:rPr lang="fi-FI" sz="2800" b="1" dirty="0"/>
              <a:t>The in-depth review paper concluded with </a:t>
            </a:r>
            <a:r>
              <a:rPr lang="fi-FI" sz="2800" b="1" dirty="0" smtClean="0"/>
              <a:t>the following </a:t>
            </a:r>
            <a:r>
              <a:rPr lang="fi-FI" sz="2800" dirty="0" smtClean="0"/>
              <a:t>(</a:t>
            </a:r>
            <a:r>
              <a:rPr lang="fi-FI" sz="2800" dirty="0"/>
              <a:t>paper 10)</a:t>
            </a:r>
            <a:r>
              <a:rPr lang="fi-FI" sz="2800" b="1" dirty="0" smtClean="0"/>
              <a:t>:</a:t>
            </a:r>
            <a:endParaRPr lang="en-GB" sz="2800" b="1" dirty="0"/>
          </a:p>
          <a:p>
            <a:r>
              <a:rPr lang="en-GB" sz="2800" dirty="0" smtClean="0"/>
              <a:t>These </a:t>
            </a:r>
            <a:r>
              <a:rPr lang="en-GB" sz="2800" dirty="0"/>
              <a:t>indicators create a lot of </a:t>
            </a:r>
            <a:r>
              <a:rPr lang="en-GB" sz="2800" dirty="0" smtClean="0"/>
              <a:t>debate</a:t>
            </a:r>
            <a:endParaRPr lang="en-GB" sz="2800" dirty="0"/>
          </a:p>
          <a:p>
            <a:r>
              <a:rPr lang="en-GB" sz="2800" dirty="0" smtClean="0"/>
              <a:t>A </a:t>
            </a:r>
            <a:r>
              <a:rPr lang="en-GB" sz="2800" dirty="0"/>
              <a:t>considerable number of different indicators exists and new indicators </a:t>
            </a:r>
            <a:r>
              <a:rPr lang="en-GB" sz="2800" dirty="0" smtClean="0"/>
              <a:t>emerge </a:t>
            </a:r>
          </a:p>
          <a:p>
            <a:r>
              <a:rPr lang="en-GB" sz="2800" dirty="0" smtClean="0"/>
              <a:t>Despite </a:t>
            </a:r>
            <a:r>
              <a:rPr lang="en-GB" sz="2800" dirty="0"/>
              <a:t>some level of harmonization in the EU,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the </a:t>
            </a:r>
            <a:r>
              <a:rPr lang="en-GB" sz="2800" dirty="0"/>
              <a:t>area of work </a:t>
            </a:r>
            <a:r>
              <a:rPr lang="en-GB" sz="2800" dirty="0" smtClean="0"/>
              <a:t>lacks standards</a:t>
            </a:r>
          </a:p>
          <a:p>
            <a:r>
              <a:rPr lang="en-GB" sz="2800" dirty="0" smtClean="0"/>
              <a:t>Official </a:t>
            </a:r>
            <a:r>
              <a:rPr lang="en-GB" sz="2800" dirty="0"/>
              <a:t>statistics are increasingly </a:t>
            </a:r>
            <a:r>
              <a:rPr lang="en-GB" sz="2800" dirty="0" smtClean="0"/>
              <a:t>involved in the work relating to these indicators</a:t>
            </a:r>
          </a:p>
          <a:p>
            <a:r>
              <a:rPr lang="en-GB" sz="2800" dirty="0" smtClean="0"/>
              <a:t>NSO role is not clear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0866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Outcome of the in-depth review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839200" cy="48006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GB" sz="2800" dirty="0"/>
              <a:t>The Bureau </a:t>
            </a:r>
            <a:r>
              <a:rPr lang="en-GB" sz="2800" dirty="0" smtClean="0"/>
              <a:t>discussed the topic in </a:t>
            </a:r>
            <a:r>
              <a:rPr lang="en-GB" sz="2800" dirty="0"/>
              <a:t>January 2014 </a:t>
            </a:r>
            <a:r>
              <a:rPr lang="en-US" sz="2800" b="1" dirty="0" smtClean="0"/>
              <a:t> </a:t>
            </a:r>
          </a:p>
          <a:p>
            <a:pPr marL="342900" lvl="1" indent="-342900" eaLnBrk="1" hangingPunct="1">
              <a:spcBef>
                <a:spcPts val="600"/>
              </a:spcBef>
              <a:buSzPct val="55000"/>
              <a:buFont typeface="Wingdings" pitchFamily="2" charset="2"/>
              <a:buChar char="v"/>
              <a:defRPr/>
            </a:pPr>
            <a:r>
              <a:rPr lang="en-GB" dirty="0" smtClean="0"/>
              <a:t>Possible </a:t>
            </a:r>
            <a:r>
              <a:rPr lang="en-GB" dirty="0" smtClean="0"/>
              <a:t>next </a:t>
            </a:r>
            <a:r>
              <a:rPr lang="en-GB" dirty="0" smtClean="0"/>
              <a:t>steps include (10/Add.1</a:t>
            </a:r>
            <a:r>
              <a:rPr lang="en-GB" dirty="0" smtClean="0"/>
              <a:t>): </a:t>
            </a:r>
          </a:p>
          <a:p>
            <a:pPr marL="742950" lvl="2" indent="-342900" eaLnBrk="1" hangingPunct="1">
              <a:spcBef>
                <a:spcPts val="600"/>
              </a:spcBef>
              <a:buSzPct val="55000"/>
              <a:buFont typeface="Wingdings" pitchFamily="2" charset="2"/>
              <a:buChar char="v"/>
              <a:defRPr/>
            </a:pPr>
            <a:r>
              <a:rPr lang="en-GB" dirty="0" smtClean="0"/>
              <a:t>Organising </a:t>
            </a:r>
            <a:r>
              <a:rPr lang="en-GB" dirty="0"/>
              <a:t>a </a:t>
            </a:r>
            <a:r>
              <a:rPr lang="en-GB" b="1" dirty="0"/>
              <a:t>workshop or seminar </a:t>
            </a:r>
            <a:r>
              <a:rPr lang="en-GB" dirty="0"/>
              <a:t>on this </a:t>
            </a:r>
            <a:r>
              <a:rPr lang="en-GB" dirty="0" smtClean="0"/>
              <a:t>topic </a:t>
            </a:r>
            <a:r>
              <a:rPr lang="en-GB" dirty="0"/>
              <a:t>or </a:t>
            </a:r>
            <a:endParaRPr lang="en-GB" dirty="0" smtClean="0"/>
          </a:p>
          <a:p>
            <a:pPr marL="742950" lvl="2" indent="-342900" eaLnBrk="1" hangingPunct="1">
              <a:spcBef>
                <a:spcPts val="600"/>
              </a:spcBef>
              <a:buSzPct val="55000"/>
              <a:buFont typeface="Wingdings" pitchFamily="2" charset="2"/>
              <a:buChar char="v"/>
              <a:defRPr/>
            </a:pPr>
            <a:r>
              <a:rPr lang="en-GB" dirty="0" smtClean="0"/>
              <a:t>Establishing </a:t>
            </a:r>
            <a:r>
              <a:rPr lang="en-GB" dirty="0"/>
              <a:t>a </a:t>
            </a:r>
            <a:r>
              <a:rPr lang="en-GB" b="1" dirty="0"/>
              <a:t>small international group </a:t>
            </a:r>
            <a:r>
              <a:rPr lang="en-GB" dirty="0" smtClean="0"/>
              <a:t>to: </a:t>
            </a:r>
          </a:p>
          <a:p>
            <a:pPr marL="857250" lvl="3" indent="0" eaLnBrk="1" hangingPunct="1">
              <a:spcBef>
                <a:spcPts val="1800"/>
              </a:spcBef>
              <a:buSzPct val="55000"/>
              <a:buNone/>
              <a:defRPr/>
            </a:pPr>
            <a:r>
              <a:rPr lang="en-GB" dirty="0" smtClean="0"/>
              <a:t>(a) </a:t>
            </a:r>
            <a:r>
              <a:rPr lang="en-GB" dirty="0" smtClean="0"/>
              <a:t>Define </a:t>
            </a:r>
            <a:r>
              <a:rPr lang="en-GB" dirty="0"/>
              <a:t>national statistical offices’ </a:t>
            </a:r>
            <a:r>
              <a:rPr lang="en-GB" dirty="0" smtClean="0"/>
              <a:t>(NSO) </a:t>
            </a:r>
            <a:r>
              <a:rPr lang="en-GB" b="1" dirty="0" smtClean="0"/>
              <a:t>role</a:t>
            </a:r>
            <a:r>
              <a:rPr lang="en-GB" dirty="0" smtClean="0"/>
              <a:t> </a:t>
            </a:r>
            <a:r>
              <a:rPr lang="en-GB" dirty="0"/>
              <a:t>(and its boundaries) with regard to </a:t>
            </a:r>
            <a:r>
              <a:rPr lang="en-GB" dirty="0" smtClean="0"/>
              <a:t>these indicators</a:t>
            </a:r>
            <a:r>
              <a:rPr lang="en-GB" dirty="0"/>
              <a:t>; and </a:t>
            </a:r>
            <a:endParaRPr lang="en-GB" dirty="0" smtClean="0"/>
          </a:p>
          <a:p>
            <a:pPr marL="857250" lvl="3" indent="0" eaLnBrk="1" hangingPunct="1">
              <a:spcBef>
                <a:spcPts val="1800"/>
              </a:spcBef>
              <a:buSzPct val="55000"/>
              <a:buNone/>
              <a:defRPr/>
            </a:pPr>
            <a:r>
              <a:rPr lang="en-GB" dirty="0" smtClean="0"/>
              <a:t>(</a:t>
            </a:r>
            <a:r>
              <a:rPr lang="en-GB" dirty="0"/>
              <a:t>b) </a:t>
            </a:r>
            <a:r>
              <a:rPr lang="en-GB" dirty="0"/>
              <a:t>C</a:t>
            </a:r>
            <a:r>
              <a:rPr lang="en-GB" dirty="0" smtClean="0"/>
              <a:t>onsider </a:t>
            </a:r>
            <a:r>
              <a:rPr lang="en-GB" b="1" dirty="0"/>
              <a:t>communication </a:t>
            </a:r>
            <a:r>
              <a:rPr lang="en-GB" b="1" dirty="0" smtClean="0"/>
              <a:t>strategies </a:t>
            </a:r>
            <a:r>
              <a:rPr lang="en-GB" dirty="0" smtClean="0"/>
              <a:t>for </a:t>
            </a:r>
            <a:r>
              <a:rPr lang="en-GB" dirty="0"/>
              <a:t>dealing with issues related to these </a:t>
            </a:r>
            <a:r>
              <a:rPr lang="en-GB" dirty="0" smtClean="0"/>
              <a:t>indicators</a:t>
            </a:r>
            <a:endParaRPr lang="fi-FI" dirty="0" smtClean="0"/>
          </a:p>
          <a:p>
            <a:pPr marL="742950" lvl="2" indent="-342900" eaLnBrk="1" hangingPunct="1">
              <a:spcBef>
                <a:spcPts val="600"/>
              </a:spcBef>
              <a:buSzPct val="55000"/>
              <a:buFont typeface="Wingdings" pitchFamily="2" charset="2"/>
              <a:buChar char="v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800600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None/>
              <a:defRPr/>
            </a:pPr>
            <a:r>
              <a:rPr lang="en-US" sz="2800" b="1" dirty="0" smtClean="0"/>
              <a:t>Respondents supported </a:t>
            </a:r>
            <a:r>
              <a:rPr lang="en-US" sz="2800" b="1" dirty="0" err="1" smtClean="0"/>
              <a:t>organising</a:t>
            </a:r>
            <a:r>
              <a:rPr lang="en-US" sz="2800" b="1" dirty="0" smtClean="0"/>
              <a:t> a </a:t>
            </a:r>
            <a:r>
              <a:rPr lang="en-US" sz="2800" b="1" dirty="0"/>
              <a:t>workshop </a:t>
            </a:r>
            <a:r>
              <a:rPr lang="en-US" sz="2800" b="1" dirty="0" smtClean="0"/>
              <a:t>and/or setting up a </a:t>
            </a:r>
            <a:r>
              <a:rPr lang="en-US" sz="2800" b="1" dirty="0"/>
              <a:t>small international </a:t>
            </a:r>
            <a:r>
              <a:rPr lang="en-US" sz="2800" b="1" dirty="0" smtClean="0"/>
              <a:t>group to:</a:t>
            </a:r>
            <a:endParaRPr lang="en-GB" sz="2800" b="1" dirty="0" smtClean="0"/>
          </a:p>
          <a:p>
            <a:pPr eaLnBrk="1" hangingPunct="1">
              <a:spcBef>
                <a:spcPts val="1200"/>
              </a:spcBef>
              <a:defRPr/>
            </a:pPr>
            <a:r>
              <a:rPr lang="en-US" sz="2400" dirty="0" smtClean="0"/>
              <a:t>Identify </a:t>
            </a:r>
            <a:r>
              <a:rPr lang="en-US" sz="2400" dirty="0"/>
              <a:t>the </a:t>
            </a:r>
            <a:r>
              <a:rPr lang="en-US" sz="2400" dirty="0" smtClean="0"/>
              <a:t>NSO role with a criteria </a:t>
            </a:r>
            <a:r>
              <a:rPr lang="en-US" sz="2400" dirty="0"/>
              <a:t>for </a:t>
            </a:r>
            <a:r>
              <a:rPr lang="en-US" sz="2400" dirty="0" smtClean="0"/>
              <a:t>NSO’s involvement </a:t>
            </a:r>
            <a:endParaRPr lang="en-US" sz="2400" dirty="0"/>
          </a:p>
          <a:p>
            <a:pPr eaLnBrk="1" hangingPunct="1">
              <a:spcBef>
                <a:spcPts val="1200"/>
              </a:spcBef>
              <a:defRPr/>
            </a:pPr>
            <a:r>
              <a:rPr lang="en-US" sz="2400" dirty="0" smtClean="0"/>
              <a:t>Draft a taxonomy of these indicators and methodologies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sz="2400" dirty="0" smtClean="0"/>
              <a:t>Consider communication </a:t>
            </a:r>
            <a:r>
              <a:rPr lang="en-US" sz="2400" dirty="0"/>
              <a:t>strategies for NSOs </a:t>
            </a:r>
            <a:endParaRPr lang="en-US" sz="2400" dirty="0" smtClean="0"/>
          </a:p>
          <a:p>
            <a:pPr eaLnBrk="1" hangingPunct="1">
              <a:spcBef>
                <a:spcPts val="1200"/>
              </a:spcBef>
              <a:defRPr/>
            </a:pPr>
            <a:r>
              <a:rPr lang="en-US" sz="2400" dirty="0" smtClean="0"/>
              <a:t>Address the lack of practical guidelines and </a:t>
            </a:r>
            <a:r>
              <a:rPr lang="en-US" sz="2400" dirty="0" err="1" smtClean="0"/>
              <a:t>harmonisation</a:t>
            </a:r>
            <a:endParaRPr lang="en-US" sz="2400" dirty="0" smtClean="0"/>
          </a:p>
          <a:p>
            <a:pPr eaLnBrk="1" hangingPunct="1">
              <a:spcBef>
                <a:spcPts val="1200"/>
              </a:spcBef>
              <a:defRPr/>
            </a:pPr>
            <a:r>
              <a:rPr lang="en-US" sz="2400" dirty="0" smtClean="0"/>
              <a:t>Some would give priority to economic leading indicators, some to new indicators on social aspects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sz="2400" dirty="0" smtClean="0"/>
              <a:t>Collaborate with the academia</a:t>
            </a:r>
          </a:p>
          <a:p>
            <a:pPr eaLnBrk="1" hangingPunct="1">
              <a:spcBef>
                <a:spcPts val="1200"/>
              </a:spcBef>
              <a:defRPr/>
            </a:pPr>
            <a:endParaRPr lang="en-US" sz="2400" dirty="0" smtClean="0"/>
          </a:p>
          <a:p>
            <a:pPr eaLnBrk="1" hangingPunct="1">
              <a:spcBef>
                <a:spcPts val="1200"/>
              </a:spcBef>
              <a:defRPr/>
            </a:pPr>
            <a:endParaRPr lang="en-US" sz="2400" dirty="0" smtClean="0"/>
          </a:p>
          <a:p>
            <a:pPr eaLnBrk="1" hangingPunct="1">
              <a:spcBef>
                <a:spcPts val="1200"/>
              </a:spcBef>
              <a:defRPr/>
            </a:pPr>
            <a:endParaRPr lang="en-US" sz="2400" dirty="0"/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010400" cy="838200"/>
          </a:xfrm>
        </p:spPr>
        <p:txBody>
          <a:bodyPr/>
          <a:lstStyle/>
          <a:p>
            <a:r>
              <a:rPr lang="en-GB" dirty="0"/>
              <a:t>Priorities for further work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pPr marL="514350" indent="-514350" eaLnBrk="1" hangingPunct="1">
              <a:spcBef>
                <a:spcPts val="1200"/>
              </a:spcBef>
              <a:buSzPct val="100000"/>
              <a:buFont typeface="+mj-lt"/>
              <a:buAutoNum type="arabicPeriod"/>
              <a:defRPr/>
            </a:pPr>
            <a:r>
              <a:rPr lang="fi-FI" sz="2800" b="1" dirty="0" smtClean="0"/>
              <a:t>What should be the role of official statistics?</a:t>
            </a:r>
          </a:p>
          <a:p>
            <a:pPr marL="400050" lvl="2" indent="0" eaLnBrk="1" hangingPunct="1">
              <a:spcBef>
                <a:spcPts val="600"/>
              </a:spcBef>
              <a:buSzPct val="55000"/>
              <a:buNone/>
              <a:defRPr/>
            </a:pPr>
            <a:r>
              <a:rPr lang="en-US" dirty="0" smtClean="0"/>
              <a:t>For example, </a:t>
            </a:r>
            <a:r>
              <a:rPr lang="en-US" dirty="0"/>
              <a:t>should NSOs be more active in the</a:t>
            </a:r>
            <a:r>
              <a:rPr lang="en-US" dirty="0" smtClean="0"/>
              <a:t>:</a:t>
            </a:r>
          </a:p>
          <a:p>
            <a:pPr marL="742950" lvl="2" indent="-342900" eaLnBrk="1" hangingPunct="1">
              <a:spcBef>
                <a:spcPts val="600"/>
              </a:spcBef>
              <a:buSzPct val="55000"/>
              <a:buFont typeface="Wingdings" pitchFamily="2" charset="2"/>
              <a:buChar char="v"/>
              <a:defRPr/>
            </a:pPr>
            <a:r>
              <a:rPr lang="en-US" dirty="0" smtClean="0"/>
              <a:t>Production </a:t>
            </a:r>
            <a:r>
              <a:rPr lang="en-US" dirty="0"/>
              <a:t>of </a:t>
            </a:r>
            <a:r>
              <a:rPr lang="en-US" dirty="0" smtClean="0"/>
              <a:t>these indicators</a:t>
            </a:r>
            <a:r>
              <a:rPr lang="en-US" dirty="0"/>
              <a:t>? </a:t>
            </a:r>
          </a:p>
          <a:p>
            <a:pPr marL="742950" lvl="2" indent="-342900" eaLnBrk="1" hangingPunct="1">
              <a:spcBef>
                <a:spcPts val="600"/>
              </a:spcBef>
              <a:buSzPct val="55000"/>
              <a:buFont typeface="Wingdings" pitchFamily="2" charset="2"/>
              <a:buChar char="v"/>
              <a:defRPr/>
            </a:pPr>
            <a:r>
              <a:rPr lang="en-US" dirty="0"/>
              <a:t>Development of recommended methodologies?</a:t>
            </a:r>
          </a:p>
          <a:p>
            <a:pPr marL="742950" lvl="2" indent="-342900" eaLnBrk="1" hangingPunct="1">
              <a:spcBef>
                <a:spcPts val="600"/>
              </a:spcBef>
              <a:buSzPct val="55000"/>
              <a:buFont typeface="Wingdings" pitchFamily="2" charset="2"/>
              <a:buChar char="v"/>
              <a:defRPr/>
            </a:pPr>
            <a:r>
              <a:rPr lang="en-US" dirty="0" smtClean="0"/>
              <a:t>Provision </a:t>
            </a:r>
            <a:r>
              <a:rPr lang="en-US" dirty="0"/>
              <a:t>of data for these indicators? </a:t>
            </a:r>
          </a:p>
          <a:p>
            <a:pPr marL="742950" lvl="2" indent="-342900" eaLnBrk="1" hangingPunct="1">
              <a:spcBef>
                <a:spcPts val="600"/>
              </a:spcBef>
              <a:buSzPct val="55000"/>
              <a:buFont typeface="Wingdings" pitchFamily="2" charset="2"/>
              <a:buChar char="v"/>
              <a:defRPr/>
            </a:pPr>
            <a:r>
              <a:rPr lang="en-US" dirty="0"/>
              <a:t>Guidance for quality improvement of these indicators? </a:t>
            </a:r>
          </a:p>
          <a:p>
            <a:pPr marL="742950" lvl="2" indent="-342900" eaLnBrk="1" hangingPunct="1">
              <a:spcBef>
                <a:spcPts val="600"/>
              </a:spcBef>
              <a:buSzPct val="55000"/>
              <a:buFont typeface="Wingdings" pitchFamily="2" charset="2"/>
              <a:buChar char="v"/>
              <a:defRPr/>
            </a:pPr>
            <a:r>
              <a:rPr lang="en-US" dirty="0" smtClean="0"/>
              <a:t>User guidance to avoid misuse </a:t>
            </a:r>
            <a:r>
              <a:rPr lang="en-US" dirty="0"/>
              <a:t>of these indicators?</a:t>
            </a:r>
          </a:p>
          <a:p>
            <a:pPr marL="514350" indent="-514350" eaLnBrk="1" hangingPunct="1">
              <a:spcBef>
                <a:spcPts val="1200"/>
              </a:spcBef>
              <a:buSzPct val="100000"/>
              <a:buFont typeface="+mj-lt"/>
              <a:buAutoNum type="arabicPeriod"/>
              <a:defRPr/>
            </a:pPr>
            <a:r>
              <a:rPr lang="fi-FI" sz="2800" b="1" dirty="0"/>
              <a:t>What would be the practical </a:t>
            </a:r>
            <a:r>
              <a:rPr lang="fi-FI" sz="2800" b="1" dirty="0" smtClean="0"/>
              <a:t>step to </a:t>
            </a:r>
            <a:r>
              <a:rPr lang="fi-FI" sz="2800" b="1" dirty="0"/>
              <a:t>be taken internationally?</a:t>
            </a:r>
          </a:p>
          <a:p>
            <a:pPr eaLnBrk="1" hangingPunct="1">
              <a:spcBef>
                <a:spcPts val="1200"/>
              </a:spcBef>
              <a:defRPr/>
            </a:pPr>
            <a:endParaRPr lang="en-US" sz="2800" dirty="0"/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010400" cy="838200"/>
          </a:xfrm>
        </p:spPr>
        <p:txBody>
          <a:bodyPr/>
          <a:lstStyle/>
          <a:p>
            <a:r>
              <a:rPr lang="en-GB" dirty="0" smtClean="0"/>
              <a:t>The Conference is invited to discuss views 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846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tsUNE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FF"/>
      </a:hlink>
      <a:folHlink>
        <a:srgbClr val="B2B2B2"/>
      </a:folHlink>
    </a:clrScheme>
    <a:fontScheme name="StatsUNE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tsUNE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tsUNE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UNE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UNE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UNE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UNE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sUNE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Designs\StatsUNECE.pot</Template>
  <TotalTime>759</TotalTime>
  <Words>272</Words>
  <Application>Microsoft Office PowerPoint</Application>
  <PresentationFormat>On-screen Show (4:3)</PresentationFormat>
  <Paragraphs>40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StatsUNECE</vt:lpstr>
      <vt:lpstr>Leading, composite and sentiment indicators</vt:lpstr>
      <vt:lpstr>Conclusions of review</vt:lpstr>
      <vt:lpstr>Outcome of the in-depth review</vt:lpstr>
      <vt:lpstr>Priorities for further work</vt:lpstr>
      <vt:lpstr>The Conference is invited to discuss views on</vt:lpstr>
    </vt:vector>
  </TitlesOfParts>
  <Company>UNECE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UNECE Gender database and Website</dc:title>
  <dc:creator>Boko</dc:creator>
  <cp:lastModifiedBy>Anu Peltola</cp:lastModifiedBy>
  <cp:revision>862</cp:revision>
  <cp:lastPrinted>2014-04-07T15:17:59Z</cp:lastPrinted>
  <dcterms:created xsi:type="dcterms:W3CDTF">2006-08-30T12:55:16Z</dcterms:created>
  <dcterms:modified xsi:type="dcterms:W3CDTF">2014-04-08T07:45:32Z</dcterms:modified>
</cp:coreProperties>
</file>