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6" r:id="rId2"/>
    <p:sldId id="316" r:id="rId3"/>
    <p:sldId id="312" r:id="rId4"/>
    <p:sldId id="333" r:id="rId5"/>
    <p:sldId id="337" r:id="rId6"/>
    <p:sldId id="336" r:id="rId7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0000"/>
    <a:srgbClr val="FF6600"/>
    <a:srgbClr val="0066FF"/>
    <a:srgbClr val="00CC00"/>
    <a:srgbClr val="0066CC"/>
    <a:srgbClr val="66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32" autoAdjust="0"/>
    <p:restoredTop sz="78545" autoAdjust="0"/>
  </p:normalViewPr>
  <p:slideViewPr>
    <p:cSldViewPr>
      <p:cViewPr>
        <p:scale>
          <a:sx n="75" d="100"/>
          <a:sy n="75" d="100"/>
        </p:scale>
        <p:origin x="-84" y="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32" y="-66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5341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335" y="0"/>
            <a:ext cx="2945340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0943"/>
            <a:ext cx="2945341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9" tIns="45779" rIns="91559" bIns="45779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335" y="9430943"/>
            <a:ext cx="2945340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9" tIns="45779" rIns="91559" bIns="457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ABB8933-5EC1-48DB-86C2-83DED5308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29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5341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335" y="0"/>
            <a:ext cx="2945340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994" y="4715471"/>
            <a:ext cx="4983689" cy="4466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0943"/>
            <a:ext cx="2945341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9" tIns="45779" rIns="91559" bIns="45779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335" y="9430943"/>
            <a:ext cx="2945340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9" tIns="45779" rIns="91559" bIns="457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8716F14-3B3B-463B-B6B8-D5CA699816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9097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F7C50A-5F06-4F3D-AEAC-744C3C0F2169}" type="slidenum">
              <a:rPr lang="en-GB" smtClean="0">
                <a:cs typeface="Arial" charset="0"/>
              </a:rPr>
              <a:pPr/>
              <a:t>1</a:t>
            </a:fld>
            <a:endParaRPr lang="en-GB" smtClean="0">
              <a:cs typeface="Arial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16BEF8-A50C-4105-9D89-7DBF94EBD64D}" type="slidenum">
              <a:rPr lang="en-GB" smtClean="0">
                <a:cs typeface="Arial" charset="0"/>
              </a:rPr>
              <a:pPr/>
              <a:t>2</a:t>
            </a:fld>
            <a:endParaRPr lang="en-GB" smtClean="0">
              <a:cs typeface="Arial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2331" y="4715471"/>
            <a:ext cx="6193013" cy="4466034"/>
          </a:xfrm>
          <a:noFill/>
          <a:ln/>
        </p:spPr>
        <p:txBody>
          <a:bodyPr/>
          <a:lstStyle/>
          <a:p>
            <a:pPr eaLnBrk="1" hangingPunct="1"/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AAA6AE-2ACB-41E4-91D8-8DFD25B5EB4F}" type="slidenum">
              <a:rPr lang="en-GB" smtClean="0">
                <a:cs typeface="Arial" charset="0"/>
              </a:rPr>
              <a:pPr/>
              <a:t>3</a:t>
            </a:fld>
            <a:endParaRPr lang="en-GB" smtClean="0"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lvl="1" eaLnBrk="1" hangingPunct="1">
              <a:defRPr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8D6042-5777-4FFF-AE96-1D02C9E42513}" type="slidenum">
              <a:rPr lang="en-GB" smtClean="0">
                <a:cs typeface="Arial" charset="0"/>
              </a:rPr>
              <a:pPr/>
              <a:t>4</a:t>
            </a:fld>
            <a:endParaRPr lang="en-GB" smtClean="0">
              <a:cs typeface="Arial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2331" y="4715471"/>
            <a:ext cx="6193013" cy="4466034"/>
          </a:xfrm>
          <a:noFill/>
          <a:ln/>
        </p:spPr>
        <p:txBody>
          <a:bodyPr/>
          <a:lstStyle/>
          <a:p>
            <a:endParaRPr lang="fi-FI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8D6042-5777-4FFF-AE96-1D02C9E42513}" type="slidenum">
              <a:rPr lang="en-GB" smtClean="0">
                <a:cs typeface="Arial" charset="0"/>
              </a:rPr>
              <a:pPr/>
              <a:t>5</a:t>
            </a:fld>
            <a:endParaRPr lang="en-GB" smtClean="0">
              <a:cs typeface="Arial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2331" y="4715471"/>
            <a:ext cx="6193013" cy="4466034"/>
          </a:xfrm>
          <a:noFill/>
          <a:ln/>
        </p:spPr>
        <p:txBody>
          <a:bodyPr/>
          <a:lstStyle/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8D6042-5777-4FFF-AE96-1D02C9E42513}" type="slidenum">
              <a:rPr lang="en-GB" smtClean="0">
                <a:cs typeface="Arial" charset="0"/>
              </a:rPr>
              <a:pPr/>
              <a:t>6</a:t>
            </a:fld>
            <a:endParaRPr lang="en-GB" smtClean="0">
              <a:cs typeface="Arial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2331" y="4715471"/>
            <a:ext cx="6193013" cy="4466034"/>
          </a:xfrm>
          <a:noFill/>
          <a:ln/>
        </p:spPr>
        <p:txBody>
          <a:bodyPr/>
          <a:lstStyle/>
          <a:p>
            <a:pPr marL="171672" indent="-171672">
              <a:buFontTx/>
              <a:buChar char="-"/>
            </a:pP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UNECElogoDarkBlue200px"/>
          <p:cNvPicPr>
            <a:picLocks noChangeAspect="1" noChangeArrowheads="1"/>
          </p:cNvPicPr>
          <p:nvPr/>
        </p:nvPicPr>
        <p:blipFill>
          <a:blip r:embed="rId2"/>
          <a:srcRect b="18182"/>
          <a:stretch>
            <a:fillRect/>
          </a:stretch>
        </p:blipFill>
        <p:spPr bwMode="auto">
          <a:xfrm>
            <a:off x="533400" y="533400"/>
            <a:ext cx="10445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752600" y="609600"/>
            <a:ext cx="6477000" cy="6413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CH" b="1" smtClean="0">
                <a:latin typeface="Book Antiqua" pitchFamily="18" charset="0"/>
                <a:cs typeface="+mn-cs"/>
              </a:rPr>
              <a:t>United Nations Economic Commission for Europe</a:t>
            </a:r>
            <a:br>
              <a:rPr lang="fr-CH" b="1" smtClean="0">
                <a:latin typeface="Book Antiqua" pitchFamily="18" charset="0"/>
                <a:cs typeface="+mn-cs"/>
              </a:rPr>
            </a:br>
            <a:r>
              <a:rPr lang="fr-CH" b="1" smtClean="0">
                <a:latin typeface="Book Antiqua" pitchFamily="18" charset="0"/>
                <a:cs typeface="+mn-cs"/>
              </a:rPr>
              <a:t>Statistical Division</a:t>
            </a:r>
            <a:endParaRPr lang="en-GB" b="1" smtClean="0">
              <a:latin typeface="Book Antiqua" pitchFamily="18" charset="0"/>
              <a:cs typeface="+mn-cs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5562600" y="6477000"/>
            <a:ext cx="3352800" cy="0"/>
          </a:xfrm>
          <a:prstGeom prst="line">
            <a:avLst/>
          </a:prstGeom>
          <a:noFill/>
          <a:ln w="38100">
            <a:solidFill>
              <a:srgbClr val="0066CC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CH">
              <a:cs typeface="+mn-cs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8686800" y="5791200"/>
            <a:ext cx="0" cy="914400"/>
          </a:xfrm>
          <a:prstGeom prst="line">
            <a:avLst/>
          </a:prstGeom>
          <a:noFill/>
          <a:ln w="38100" cmpd="dbl">
            <a:solidFill>
              <a:srgbClr val="0066CC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CH">
              <a:cs typeface="+mn-cs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1752600" y="533400"/>
            <a:ext cx="20574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CH">
              <a:cs typeface="+mn-cs"/>
            </a:endParaRPr>
          </a:p>
        </p:txBody>
      </p:sp>
      <p:pic>
        <p:nvPicPr>
          <p:cNvPr id="9" name="Picture 9" descr="UNECElogoDarkBlue200px"/>
          <p:cNvPicPr>
            <a:picLocks noChangeAspect="1" noChangeArrowheads="1"/>
          </p:cNvPicPr>
          <p:nvPr/>
        </p:nvPicPr>
        <p:blipFill>
          <a:blip r:embed="rId2"/>
          <a:srcRect b="18182"/>
          <a:stretch>
            <a:fillRect/>
          </a:stretch>
        </p:blipFill>
        <p:spPr bwMode="auto">
          <a:xfrm>
            <a:off x="533400" y="533400"/>
            <a:ext cx="10445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752600" y="609600"/>
            <a:ext cx="6477000" cy="6413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CH" b="1" smtClean="0">
                <a:latin typeface="Book Antiqua" pitchFamily="18" charset="0"/>
                <a:cs typeface="+mn-cs"/>
              </a:rPr>
              <a:t>United Nations Economic Commission for Europe</a:t>
            </a:r>
            <a:br>
              <a:rPr lang="fr-CH" b="1" smtClean="0">
                <a:latin typeface="Book Antiqua" pitchFamily="18" charset="0"/>
                <a:cs typeface="+mn-cs"/>
              </a:rPr>
            </a:br>
            <a:r>
              <a:rPr lang="fr-CH" b="1" smtClean="0">
                <a:latin typeface="Book Antiqua" pitchFamily="18" charset="0"/>
                <a:cs typeface="+mn-cs"/>
              </a:rPr>
              <a:t>Statistical Division</a:t>
            </a:r>
            <a:endParaRPr lang="en-GB" b="1" smtClean="0">
              <a:latin typeface="Book Antiqua" pitchFamily="18" charset="0"/>
              <a:cs typeface="+mn-cs"/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5562600" y="6477000"/>
            <a:ext cx="3352800" cy="0"/>
          </a:xfrm>
          <a:prstGeom prst="line">
            <a:avLst/>
          </a:prstGeom>
          <a:noFill/>
          <a:ln w="38100">
            <a:solidFill>
              <a:srgbClr val="0066CC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CH">
              <a:cs typeface="+mn-cs"/>
            </a:endParaRP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8686800" y="5791200"/>
            <a:ext cx="0" cy="914400"/>
          </a:xfrm>
          <a:prstGeom prst="line">
            <a:avLst/>
          </a:prstGeom>
          <a:noFill/>
          <a:ln w="38100" cmpd="dbl">
            <a:solidFill>
              <a:srgbClr val="0066CC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CH">
              <a:cs typeface="+mn-cs"/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1752600" y="533400"/>
            <a:ext cx="20574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CH">
              <a:cs typeface="+mn-cs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667000"/>
            <a:ext cx="8153400" cy="11430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4196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CH"/>
              <a:t>Click to add Presenter’s Name</a:t>
            </a:r>
          </a:p>
          <a:p>
            <a:r>
              <a:rPr lang="fr-CH"/>
              <a:t>Month Year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609600"/>
            <a:ext cx="20002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8483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086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752600"/>
            <a:ext cx="7924800" cy="4343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38862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52600"/>
            <a:ext cx="38862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7086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</a:t>
            </a:r>
          </a:p>
        </p:txBody>
      </p:sp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752600"/>
            <a:ext cx="7924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Line 1028"/>
          <p:cNvSpPr>
            <a:spLocks noChangeShapeType="1"/>
          </p:cNvSpPr>
          <p:nvPr/>
        </p:nvSpPr>
        <p:spPr bwMode="auto">
          <a:xfrm>
            <a:off x="304800" y="6324600"/>
            <a:ext cx="8382000" cy="0"/>
          </a:xfrm>
          <a:prstGeom prst="line">
            <a:avLst/>
          </a:prstGeom>
          <a:noFill/>
          <a:ln w="19050">
            <a:solidFill>
              <a:srgbClr val="0066CC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CH">
              <a:cs typeface="+mn-cs"/>
            </a:endParaRPr>
          </a:p>
        </p:txBody>
      </p:sp>
      <p:sp>
        <p:nvSpPr>
          <p:cNvPr id="30725" name="Rectangle 102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1030"/>
          <p:cNvSpPr>
            <a:spLocks noChangeArrowheads="1"/>
          </p:cNvSpPr>
          <p:nvPr/>
        </p:nvSpPr>
        <p:spPr bwMode="auto">
          <a:xfrm>
            <a:off x="2590800" y="63246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fr-CH" sz="1200" b="1">
                <a:latin typeface="Arial" pitchFamily="34" charset="0"/>
                <a:cs typeface="+mn-cs"/>
              </a:rPr>
              <a:t> - UNECE Statistical Division</a:t>
            </a:r>
            <a:endParaRPr lang="en-GB" sz="1200" b="1">
              <a:latin typeface="Arial" pitchFamily="34" charset="0"/>
              <a:cs typeface="+mn-cs"/>
            </a:endParaRPr>
          </a:p>
        </p:txBody>
      </p:sp>
      <p:sp>
        <p:nvSpPr>
          <p:cNvPr id="1031" name="Rectangle 1031"/>
          <p:cNvSpPr>
            <a:spLocks noChangeArrowheads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fr-CH" sz="1200" b="1">
                <a:latin typeface="Arial" pitchFamily="34" charset="0"/>
                <a:cs typeface="+mn-cs"/>
              </a:rPr>
              <a:t> Slide </a:t>
            </a:r>
            <a:fld id="{11478636-4DCA-4A84-A52F-95F6C781FA39}" type="slidenum">
              <a:rPr lang="en-GB" sz="1200" b="1">
                <a:latin typeface="Arial" pitchFamily="34" charset="0"/>
                <a:cs typeface="+mn-cs"/>
              </a:rPr>
              <a:pPr algn="r">
                <a:defRPr/>
              </a:pPr>
              <a:t>‹#›</a:t>
            </a:fld>
            <a:endParaRPr lang="en-GB" sz="1200" b="1">
              <a:latin typeface="Arial" pitchFamily="34" charset="0"/>
              <a:cs typeface="+mn-cs"/>
            </a:endParaRPr>
          </a:p>
        </p:txBody>
      </p:sp>
      <p:pic>
        <p:nvPicPr>
          <p:cNvPr id="1032" name="Picture 1032" descr="UNECElogoDarkBlue200px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718425" y="228600"/>
            <a:ext cx="104457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Line 1033"/>
          <p:cNvSpPr>
            <a:spLocks noChangeShapeType="1"/>
          </p:cNvSpPr>
          <p:nvPr/>
        </p:nvSpPr>
        <p:spPr bwMode="auto">
          <a:xfrm>
            <a:off x="228600" y="381000"/>
            <a:ext cx="7229475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CH">
              <a:cs typeface="+mn-cs"/>
            </a:endParaRPr>
          </a:p>
        </p:txBody>
      </p:sp>
      <p:pic>
        <p:nvPicPr>
          <p:cNvPr id="1034" name="Picture 1034" descr="UNECElogoDarkBlue200px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718425" y="228600"/>
            <a:ext cx="104457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Line 1035"/>
          <p:cNvSpPr>
            <a:spLocks noChangeShapeType="1"/>
          </p:cNvSpPr>
          <p:nvPr/>
        </p:nvSpPr>
        <p:spPr bwMode="auto">
          <a:xfrm>
            <a:off x="228600" y="381000"/>
            <a:ext cx="7229475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CH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55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09800"/>
            <a:ext cx="8001000" cy="2286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Summary of the consultation </a:t>
            </a:r>
            <a:br>
              <a:rPr lang="en-US" sz="3600" dirty="0" smtClean="0"/>
            </a:br>
            <a:r>
              <a:rPr lang="en-US" sz="3600" dirty="0" smtClean="0">
                <a:solidFill>
                  <a:schemeClr val="tx1"/>
                </a:solidFill>
              </a:rPr>
              <a:t>on the </a:t>
            </a:r>
            <a:r>
              <a:rPr lang="en-GB" sz="3600" dirty="0"/>
              <a:t>r</a:t>
            </a:r>
            <a:r>
              <a:rPr lang="en-GB" sz="3600" dirty="0" smtClean="0"/>
              <a:t>ecommendations </a:t>
            </a:r>
            <a:r>
              <a:rPr lang="en-GB" sz="3600" dirty="0"/>
              <a:t>on climate change related statistics</a:t>
            </a:r>
            <a:endParaRPr lang="en-GB" sz="3600" dirty="0" smtClean="0">
              <a:solidFill>
                <a:schemeClr val="tx1"/>
              </a:solidFill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4800600"/>
            <a:ext cx="3581400" cy="1219200"/>
          </a:xfrm>
        </p:spPr>
        <p:txBody>
          <a:bodyPr/>
          <a:lstStyle/>
          <a:p>
            <a:pPr eaLnBrk="1" hangingPunct="1"/>
            <a:endParaRPr lang="en-GB" sz="2000" b="1" dirty="0" smtClean="0">
              <a:solidFill>
                <a:srgbClr val="003399"/>
              </a:solidFill>
            </a:endParaRPr>
          </a:p>
          <a:p>
            <a:pPr eaLnBrk="1" hangingPunct="1"/>
            <a:r>
              <a:rPr lang="en-GB" sz="2000" b="1" dirty="0" smtClean="0">
                <a:solidFill>
                  <a:srgbClr val="003399"/>
                </a:solidFill>
              </a:rPr>
              <a:t>UNECE Statistical Division</a:t>
            </a:r>
          </a:p>
          <a:p>
            <a:pPr eaLnBrk="1" hangingPunct="1"/>
            <a:endParaRPr lang="en-GB" sz="2000" b="1" dirty="0" smtClean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0866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Wide consultations at different stages of work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839200" cy="4800600"/>
          </a:xfrm>
        </p:spPr>
        <p:txBody>
          <a:bodyPr/>
          <a:lstStyle/>
          <a:p>
            <a:pPr marL="342900" lvl="1" indent="-342900" eaLnBrk="1" hangingPunct="1">
              <a:spcBef>
                <a:spcPts val="600"/>
              </a:spcBef>
              <a:buSzPct val="55000"/>
              <a:buFont typeface="Wingdings" pitchFamily="2" charset="2"/>
              <a:buChar char="v"/>
              <a:defRPr/>
            </a:pPr>
            <a:r>
              <a:rPr lang="en-GB" sz="2400" dirty="0" smtClean="0"/>
              <a:t>Jul 2012: A </a:t>
            </a:r>
            <a:r>
              <a:rPr lang="en-GB" sz="2400" dirty="0"/>
              <a:t>survey of national statistical </a:t>
            </a:r>
            <a:r>
              <a:rPr lang="en-GB" sz="2400" dirty="0" smtClean="0"/>
              <a:t>offices (48 repl.)</a:t>
            </a:r>
          </a:p>
          <a:p>
            <a:pPr marL="342900" lvl="1" indent="-342900" eaLnBrk="1" hangingPunct="1">
              <a:spcBef>
                <a:spcPts val="600"/>
              </a:spcBef>
              <a:buSzPct val="55000"/>
              <a:buFont typeface="Wingdings" pitchFamily="2" charset="2"/>
              <a:buChar char="v"/>
              <a:defRPr/>
            </a:pPr>
            <a:r>
              <a:rPr lang="en-GB" sz="2400" dirty="0" smtClean="0"/>
              <a:t>Oct 2012: Stakeholder </a:t>
            </a:r>
            <a:r>
              <a:rPr lang="en-GB" sz="2400" dirty="0"/>
              <a:t>interviews </a:t>
            </a:r>
            <a:endParaRPr lang="en-GB" sz="2400" dirty="0" smtClean="0"/>
          </a:p>
          <a:p>
            <a:pPr marL="342900" lvl="1" indent="-342900" eaLnBrk="1" hangingPunct="1">
              <a:spcBef>
                <a:spcPts val="600"/>
              </a:spcBef>
              <a:buSzPct val="55000"/>
              <a:buFont typeface="Wingdings" pitchFamily="2" charset="2"/>
              <a:buChar char="v"/>
              <a:defRPr/>
            </a:pPr>
            <a:r>
              <a:rPr lang="fi-FI" sz="2400" dirty="0" smtClean="0"/>
              <a:t>Nov 2012: First expert meeting on climate change related statistics for producers and users</a:t>
            </a:r>
            <a:endParaRPr lang="en-GB" sz="2400" dirty="0" smtClean="0"/>
          </a:p>
          <a:p>
            <a:pPr marL="342900" lvl="1" indent="-342900" eaLnBrk="1" hangingPunct="1">
              <a:spcBef>
                <a:spcPts val="600"/>
              </a:spcBef>
              <a:buSzPct val="55000"/>
              <a:buFont typeface="Wingdings" pitchFamily="2" charset="2"/>
              <a:buChar char="v"/>
              <a:defRPr/>
            </a:pPr>
            <a:r>
              <a:rPr lang="en-GB" sz="2400" dirty="0" smtClean="0"/>
              <a:t>Spring 2013: Interim </a:t>
            </a:r>
            <a:r>
              <a:rPr lang="en-GB" sz="2400" dirty="0"/>
              <a:t>recommendations </a:t>
            </a:r>
            <a:r>
              <a:rPr lang="en-GB" sz="2400" dirty="0" smtClean="0"/>
              <a:t>at CES &amp; Bureau</a:t>
            </a:r>
          </a:p>
          <a:p>
            <a:pPr marL="342900" lvl="1" indent="-342900" eaLnBrk="1" hangingPunct="1">
              <a:spcBef>
                <a:spcPts val="600"/>
              </a:spcBef>
              <a:buSzPct val="55000"/>
              <a:buFont typeface="Wingdings" pitchFamily="2" charset="2"/>
              <a:buChar char="v"/>
              <a:defRPr/>
            </a:pPr>
            <a:r>
              <a:rPr lang="en-US" sz="2400" dirty="0" smtClean="0"/>
              <a:t>Oct 2013: Second e</a:t>
            </a:r>
            <a:r>
              <a:rPr lang="fi-FI" sz="2400" dirty="0" smtClean="0"/>
              <a:t>xpert meeting</a:t>
            </a:r>
          </a:p>
          <a:p>
            <a:pPr marL="342900" lvl="1" indent="-342900" eaLnBrk="1" hangingPunct="1">
              <a:spcBef>
                <a:spcPts val="600"/>
              </a:spcBef>
              <a:buSzPct val="55000"/>
              <a:buFont typeface="Wingdings" pitchFamily="2" charset="2"/>
              <a:buChar char="v"/>
              <a:defRPr/>
            </a:pPr>
            <a:endParaRPr lang="en-US" sz="2400" dirty="0"/>
          </a:p>
          <a:p>
            <a:pPr eaLnBrk="1" hangingPunct="1">
              <a:spcBef>
                <a:spcPts val="1200"/>
              </a:spcBef>
            </a:pPr>
            <a:r>
              <a:rPr lang="en-US" sz="2400" b="1" dirty="0" smtClean="0"/>
              <a:t>Feb-Mar 2014</a:t>
            </a:r>
            <a:r>
              <a:rPr lang="en-US" sz="2400" dirty="0" smtClean="0"/>
              <a:t>: full text consulted among CES members and stakeholders from the climate community</a:t>
            </a:r>
          </a:p>
          <a:p>
            <a:pPr eaLnBrk="1" hangingPunct="1">
              <a:spcBef>
                <a:spcPts val="1200"/>
              </a:spcBef>
            </a:pPr>
            <a:endParaRPr lang="en-GB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086600" cy="609600"/>
          </a:xfrm>
        </p:spPr>
        <p:txBody>
          <a:bodyPr/>
          <a:lstStyle/>
          <a:p>
            <a:pPr eaLnBrk="1" hangingPunct="1"/>
            <a:r>
              <a:rPr lang="en-US" dirty="0" smtClean="0"/>
              <a:t>Consultation in March 2014 </a:t>
            </a:r>
            <a:endParaRPr lang="en-GB" dirty="0" smtClean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610600" cy="4648200"/>
          </a:xfrm>
        </p:spPr>
        <p:txBody>
          <a:bodyPr/>
          <a:lstStyle/>
          <a:p>
            <a:pPr marL="342900" lvl="1" indent="-342900" eaLnBrk="1" hangingPunct="1">
              <a:spcBef>
                <a:spcPts val="1200"/>
              </a:spcBef>
              <a:buSzPct val="55000"/>
              <a:buFont typeface="Wingdings" pitchFamily="2" charset="2"/>
              <a:buChar char="v"/>
            </a:pPr>
            <a:r>
              <a:rPr lang="en-US" b="1" dirty="0" smtClean="0"/>
              <a:t>41 replies (+ 1)</a:t>
            </a:r>
          </a:p>
          <a:p>
            <a:pPr marL="342900" lvl="1" indent="-342900" eaLnBrk="1" hangingPunct="1">
              <a:spcBef>
                <a:spcPts val="1200"/>
              </a:spcBef>
              <a:buSzPct val="55000"/>
              <a:buFont typeface="Wingdings" pitchFamily="2" charset="2"/>
              <a:buChar char="v"/>
            </a:pPr>
            <a:r>
              <a:rPr lang="en-GB" b="1" dirty="0" smtClean="0"/>
              <a:t>General comments</a:t>
            </a:r>
          </a:p>
          <a:p>
            <a:pPr marL="400050" lvl="2" indent="0" eaLnBrk="1" hangingPunct="1">
              <a:spcBef>
                <a:spcPts val="1200"/>
              </a:spcBef>
              <a:buSzPct val="55000"/>
              <a:buNone/>
            </a:pPr>
            <a:r>
              <a:rPr lang="en-US" dirty="0"/>
              <a:t>All </a:t>
            </a:r>
            <a:r>
              <a:rPr lang="en-US" dirty="0" smtClean="0"/>
              <a:t>respondents considered that the recommendations:</a:t>
            </a:r>
          </a:p>
          <a:p>
            <a:pPr marL="1200150" lvl="3" indent="-342900" eaLnBrk="1" hangingPunct="1">
              <a:spcBef>
                <a:spcPts val="600"/>
              </a:spcBef>
              <a:buSzPct val="55000"/>
              <a:buFont typeface="Wingdings" pitchFamily="2" charset="2"/>
              <a:buChar char="v"/>
            </a:pPr>
            <a:r>
              <a:rPr lang="en-US" dirty="0" smtClean="0"/>
              <a:t>Are balanced, clear and comprehensive – with useful examples</a:t>
            </a:r>
          </a:p>
          <a:p>
            <a:pPr marL="1200150" lvl="3" indent="-342900" eaLnBrk="1" hangingPunct="1">
              <a:spcBef>
                <a:spcPts val="600"/>
              </a:spcBef>
              <a:buSzPct val="55000"/>
              <a:buFont typeface="Wingdings" pitchFamily="2" charset="2"/>
              <a:buChar char="v"/>
            </a:pPr>
            <a:r>
              <a:rPr lang="en-GB" dirty="0"/>
              <a:t>P</a:t>
            </a:r>
            <a:r>
              <a:rPr lang="en-GB" dirty="0" smtClean="0"/>
              <a:t>rovide direction </a:t>
            </a:r>
            <a:r>
              <a:rPr lang="en-GB" dirty="0"/>
              <a:t>for development </a:t>
            </a:r>
            <a:r>
              <a:rPr lang="en-GB" dirty="0" smtClean="0"/>
              <a:t>work</a:t>
            </a:r>
          </a:p>
          <a:p>
            <a:pPr marL="1200150" lvl="3" indent="-342900" eaLnBrk="1" hangingPunct="1">
              <a:spcBef>
                <a:spcPts val="600"/>
              </a:spcBef>
              <a:buSzPct val="55000"/>
              <a:buFont typeface="Wingdings" pitchFamily="2" charset="2"/>
              <a:buChar char="v"/>
            </a:pPr>
            <a:r>
              <a:rPr lang="fi-FI" dirty="0" smtClean="0"/>
              <a:t>Are based on existing strengths and data of official statistics</a:t>
            </a:r>
            <a:endParaRPr lang="en-US" dirty="0" smtClean="0"/>
          </a:p>
          <a:p>
            <a:pPr marL="342900" lvl="1" indent="-342900" eaLnBrk="1" hangingPunct="1">
              <a:spcBef>
                <a:spcPts val="1200"/>
              </a:spcBef>
              <a:buSzPct val="55000"/>
              <a:buFont typeface="Wingdings" pitchFamily="2" charset="2"/>
              <a:buChar char="v"/>
            </a:pPr>
            <a:r>
              <a:rPr lang="en-US" b="1" dirty="0" smtClean="0"/>
              <a:t>CES: All supported endorsement </a:t>
            </a:r>
          </a:p>
          <a:p>
            <a:pPr marL="342900" lvl="1" indent="-342900" eaLnBrk="1" hangingPunct="1">
              <a:spcBef>
                <a:spcPts val="1200"/>
              </a:spcBef>
              <a:buSzPct val="55000"/>
              <a:buFont typeface="Wingdings" pitchFamily="2" charset="2"/>
              <a:buChar char="v"/>
            </a:pPr>
            <a:r>
              <a:rPr lang="en-US" b="1" dirty="0" smtClean="0"/>
              <a:t>Stakeholders: All welcomed NSO involvement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458200" cy="4876800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buNone/>
              <a:defRPr/>
            </a:pPr>
            <a:r>
              <a:rPr lang="fi-FI" sz="2800" b="1" dirty="0"/>
              <a:t>Respondents called for further work</a:t>
            </a:r>
            <a:endParaRPr lang="en-GB" sz="2800" b="1" dirty="0"/>
          </a:p>
          <a:p>
            <a:pPr eaLnBrk="1" hangingPunct="1">
              <a:spcBef>
                <a:spcPts val="1200"/>
              </a:spcBef>
              <a:defRPr/>
            </a:pPr>
            <a:r>
              <a:rPr lang="en-GB" sz="2800" b="1" dirty="0" smtClean="0"/>
              <a:t>Greenhouse </a:t>
            </a:r>
            <a:r>
              <a:rPr lang="en-GB" sz="2800" b="1" dirty="0"/>
              <a:t>gas </a:t>
            </a:r>
            <a:r>
              <a:rPr lang="en-GB" sz="2800" b="1" dirty="0" smtClean="0"/>
              <a:t>(GHG) inventories</a:t>
            </a:r>
            <a:r>
              <a:rPr lang="en-GB" sz="2800" b="1" dirty="0"/>
              <a:t>: </a:t>
            </a:r>
            <a:r>
              <a:rPr lang="en-GB" sz="2800" dirty="0" smtClean="0"/>
              <a:t>improving </a:t>
            </a:r>
            <a:r>
              <a:rPr lang="en-GB" sz="2800" dirty="0"/>
              <a:t>consistency </a:t>
            </a:r>
            <a:r>
              <a:rPr lang="en-GB" sz="2800" dirty="0" smtClean="0"/>
              <a:t>and </a:t>
            </a:r>
            <a:r>
              <a:rPr lang="en-US" sz="2800" dirty="0"/>
              <a:t>further aligning the </a:t>
            </a:r>
            <a:r>
              <a:rPr lang="en-US" sz="2800" dirty="0" smtClean="0"/>
              <a:t>work; methodology development for GHG inventories; </a:t>
            </a:r>
            <a:r>
              <a:rPr lang="en-GB" sz="2800" dirty="0" smtClean="0"/>
              <a:t>timelier estimates of GHG inventories</a:t>
            </a:r>
            <a:endParaRPr lang="en-US" sz="2800" dirty="0" smtClean="0"/>
          </a:p>
          <a:p>
            <a:pPr eaLnBrk="1" hangingPunct="1">
              <a:spcBef>
                <a:spcPts val="1200"/>
              </a:spcBef>
              <a:defRPr/>
            </a:pPr>
            <a:r>
              <a:rPr lang="en-GB" sz="2800" b="1" dirty="0" smtClean="0"/>
              <a:t>Climate </a:t>
            </a:r>
            <a:r>
              <a:rPr lang="en-GB" sz="2800" b="1" dirty="0"/>
              <a:t>change related statistics: </a:t>
            </a:r>
            <a:r>
              <a:rPr lang="en-GB" sz="2800" dirty="0" smtClean="0"/>
              <a:t>a </a:t>
            </a:r>
            <a:r>
              <a:rPr lang="en-GB" sz="2800" dirty="0"/>
              <a:t>core set of </a:t>
            </a:r>
            <a:r>
              <a:rPr lang="en-GB" sz="2800" dirty="0" smtClean="0"/>
              <a:t>statistics;</a:t>
            </a:r>
            <a:r>
              <a:rPr lang="en-US" sz="2800" dirty="0" smtClean="0"/>
              <a:t> </a:t>
            </a:r>
            <a:r>
              <a:rPr lang="en-US" sz="2800" dirty="0"/>
              <a:t>improving </a:t>
            </a:r>
            <a:r>
              <a:rPr lang="en-US" sz="2800" dirty="0" smtClean="0"/>
              <a:t>current classifications; </a:t>
            </a:r>
            <a:r>
              <a:rPr lang="en-GB" sz="2800" dirty="0"/>
              <a:t>priority areas of new </a:t>
            </a:r>
            <a:r>
              <a:rPr lang="en-GB" sz="2800" dirty="0" smtClean="0"/>
              <a:t>statistics; exploring SEEA as a tool</a:t>
            </a:r>
            <a:endParaRPr lang="en-US" sz="2800" dirty="0"/>
          </a:p>
          <a:p>
            <a:pPr eaLnBrk="1" hangingPunct="1">
              <a:spcBef>
                <a:spcPts val="1200"/>
              </a:spcBef>
              <a:defRPr/>
            </a:pPr>
            <a:r>
              <a:rPr lang="en-GB" sz="2800" b="1" dirty="0"/>
              <a:t>Communication aspects: </a:t>
            </a:r>
            <a:r>
              <a:rPr lang="en-GB" sz="2800" dirty="0"/>
              <a:t>common frameworks for </a:t>
            </a:r>
            <a:r>
              <a:rPr lang="en-GB" sz="2800" dirty="0" smtClean="0"/>
              <a:t>dissemination</a:t>
            </a:r>
            <a:r>
              <a:rPr lang="en-US" sz="2800" dirty="0" smtClean="0"/>
              <a:t>; </a:t>
            </a:r>
            <a:r>
              <a:rPr lang="en-GB" sz="2800" dirty="0" smtClean="0"/>
              <a:t>promoting cooperation with climate experts; promoting at </a:t>
            </a:r>
            <a:r>
              <a:rPr lang="en-US" sz="2800" dirty="0" smtClean="0"/>
              <a:t>statistical </a:t>
            </a:r>
            <a:r>
              <a:rPr lang="en-US" sz="2800" dirty="0"/>
              <a:t>meetings </a:t>
            </a:r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010400" cy="838200"/>
          </a:xfrm>
        </p:spPr>
        <p:txBody>
          <a:bodyPr/>
          <a:lstStyle/>
          <a:p>
            <a:r>
              <a:rPr lang="en-GB" dirty="0"/>
              <a:t>Priorities for further work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4958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en-GB" sz="2800" b="1" dirty="0"/>
              <a:t>All countries plan to start implementing </a:t>
            </a:r>
            <a:r>
              <a:rPr lang="en-GB" sz="2800" dirty="0"/>
              <a:t>the recommendations after </a:t>
            </a:r>
            <a:r>
              <a:rPr lang="en-GB" sz="2800" dirty="0" smtClean="0"/>
              <a:t>endorsement</a:t>
            </a:r>
          </a:p>
          <a:p>
            <a:pPr marL="742950" lvl="2" indent="-342900" eaLnBrk="1" hangingPunct="1">
              <a:spcBef>
                <a:spcPts val="600"/>
              </a:spcBef>
              <a:buSzPct val="55000"/>
              <a:buFont typeface="Wingdings" pitchFamily="2" charset="2"/>
              <a:buChar char="v"/>
              <a:defRPr/>
            </a:pPr>
            <a:r>
              <a:rPr lang="en-GB" dirty="0" smtClean="0"/>
              <a:t>Several asked </a:t>
            </a:r>
            <a:r>
              <a:rPr lang="en-GB" dirty="0"/>
              <a:t>for a </a:t>
            </a:r>
            <a:r>
              <a:rPr lang="en-GB" b="1" dirty="0"/>
              <a:t>small steering group </a:t>
            </a:r>
            <a:r>
              <a:rPr lang="en-GB" dirty="0"/>
              <a:t>to </a:t>
            </a:r>
            <a:r>
              <a:rPr lang="en-GB" dirty="0" smtClean="0"/>
              <a:t>lead the work and </a:t>
            </a:r>
          </a:p>
          <a:p>
            <a:pPr marL="742950" lvl="2" indent="-342900" eaLnBrk="1" hangingPunct="1">
              <a:spcBef>
                <a:spcPts val="600"/>
              </a:spcBef>
              <a:buSzPct val="55000"/>
              <a:buFont typeface="Wingdings" pitchFamily="2" charset="2"/>
              <a:buChar char="v"/>
              <a:defRPr/>
            </a:pPr>
            <a:r>
              <a:rPr lang="en-GB" dirty="0" smtClean="0"/>
              <a:t>Supported </a:t>
            </a:r>
            <a:r>
              <a:rPr lang="en-GB" dirty="0"/>
              <a:t>establishing </a:t>
            </a:r>
            <a:r>
              <a:rPr lang="en-GB" b="1" dirty="0"/>
              <a:t>regular expert meetings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fi-FI" sz="2800" b="1" dirty="0" smtClean="0"/>
              <a:t>Countries asked for support </a:t>
            </a:r>
            <a:r>
              <a:rPr lang="fi-FI" sz="2800" dirty="0" smtClean="0"/>
              <a:t>through expert meetings and training activities; bilateral support; international work towards common standards; repositories of methodological material; translations; and funding for capacity building</a:t>
            </a:r>
            <a:endParaRPr lang="en-US" sz="2800" dirty="0"/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010400" cy="838200"/>
          </a:xfrm>
        </p:spPr>
        <p:txBody>
          <a:bodyPr/>
          <a:lstStyle/>
          <a:p>
            <a:r>
              <a:rPr lang="en-GB" dirty="0" smtClean="0"/>
              <a:t>Sharing good practices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846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4953000"/>
          </a:xfrm>
        </p:spPr>
        <p:txBody>
          <a:bodyPr/>
          <a:lstStyle/>
          <a:p>
            <a:pPr>
              <a:defRPr/>
            </a:pPr>
            <a:r>
              <a:rPr lang="en-GB" sz="2800" dirty="0" smtClean="0"/>
              <a:t>Endorse </a:t>
            </a:r>
            <a:r>
              <a:rPr lang="en-GB" sz="2800" dirty="0"/>
              <a:t>the </a:t>
            </a:r>
            <a:r>
              <a:rPr lang="en-GB" sz="2800" dirty="0" smtClean="0"/>
              <a:t>recommendations </a:t>
            </a:r>
          </a:p>
          <a:p>
            <a:pPr marL="742950" lvl="2" indent="-342900" eaLnBrk="1" hangingPunct="1">
              <a:spcBef>
                <a:spcPts val="600"/>
              </a:spcBef>
              <a:buSzPct val="55000"/>
              <a:buFont typeface="Wingdings" pitchFamily="2" charset="2"/>
              <a:buChar char="v"/>
              <a:defRPr/>
            </a:pPr>
            <a:r>
              <a:rPr lang="en-GB" dirty="0" smtClean="0"/>
              <a:t>Subject </a:t>
            </a:r>
            <a:r>
              <a:rPr lang="en-GB" dirty="0"/>
              <a:t>to </a:t>
            </a:r>
            <a:r>
              <a:rPr lang="en-GB" dirty="0" smtClean="0"/>
              <a:t>the </a:t>
            </a:r>
            <a:r>
              <a:rPr lang="en-US" dirty="0" smtClean="0"/>
              <a:t>comments from the </a:t>
            </a:r>
            <a:r>
              <a:rPr lang="en-US" dirty="0" smtClean="0"/>
              <a:t>CES consultation </a:t>
            </a:r>
            <a:r>
              <a:rPr lang="en-US" dirty="0" smtClean="0"/>
              <a:t>and </a:t>
            </a:r>
            <a:r>
              <a:rPr lang="en-GB" dirty="0" smtClean="0"/>
              <a:t>the </a:t>
            </a:r>
            <a:r>
              <a:rPr lang="en-GB" dirty="0" smtClean="0"/>
              <a:t>discussion at </a:t>
            </a:r>
            <a:r>
              <a:rPr lang="en-GB" dirty="0" smtClean="0"/>
              <a:t>the plenary session</a:t>
            </a:r>
            <a:endParaRPr lang="en-GB" dirty="0"/>
          </a:p>
          <a:p>
            <a:pPr>
              <a:spcBef>
                <a:spcPts val="1200"/>
              </a:spcBef>
              <a:defRPr/>
            </a:pPr>
            <a:r>
              <a:rPr lang="en-GB" sz="2800" dirty="0" smtClean="0"/>
              <a:t>Support the </a:t>
            </a:r>
            <a:r>
              <a:rPr lang="en-US" sz="2800" dirty="0" smtClean="0"/>
              <a:t>establishment of a </a:t>
            </a:r>
            <a:r>
              <a:rPr lang="en-US" sz="2800" dirty="0"/>
              <a:t>small </a:t>
            </a:r>
            <a:r>
              <a:rPr lang="en-US" sz="2800" dirty="0"/>
              <a:t>steering group </a:t>
            </a:r>
            <a:r>
              <a:rPr lang="en-US" sz="2800" dirty="0"/>
              <a:t>to guide the </a:t>
            </a:r>
            <a:r>
              <a:rPr lang="en-US" sz="2800" dirty="0" smtClean="0"/>
              <a:t>work and a regular </a:t>
            </a:r>
            <a:r>
              <a:rPr lang="en-US" sz="2800" dirty="0"/>
              <a:t>expert meeting </a:t>
            </a:r>
            <a:r>
              <a:rPr lang="en-US" sz="2800" dirty="0" smtClean="0"/>
              <a:t>for sharing experience on conceptual and practical issues</a:t>
            </a:r>
          </a:p>
          <a:p>
            <a:pPr>
              <a:spcBef>
                <a:spcPts val="1200"/>
              </a:spcBef>
              <a:defRPr/>
            </a:pPr>
            <a:r>
              <a:rPr lang="en-US" sz="2800" dirty="0" smtClean="0"/>
              <a:t>Recognize the need for further work to address issues identified in the recommendations and the CES consultation </a:t>
            </a:r>
            <a:endParaRPr lang="en-US" sz="2800" dirty="0"/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162800" cy="838200"/>
          </a:xfrm>
        </p:spPr>
        <p:txBody>
          <a:bodyPr/>
          <a:lstStyle/>
          <a:p>
            <a:r>
              <a:rPr lang="en-GB" dirty="0"/>
              <a:t>The Conference is invited to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483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tsUNE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FF"/>
      </a:hlink>
      <a:folHlink>
        <a:srgbClr val="B2B2B2"/>
      </a:folHlink>
    </a:clrScheme>
    <a:fontScheme name="StatsUNE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tsUNE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tsUNE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sUNE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sUNE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sUNE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sUNE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sUNE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Designs\StatsUNECE.pot</Template>
  <TotalTime>688</TotalTime>
  <Words>344</Words>
  <Application>Microsoft Office PowerPoint</Application>
  <PresentationFormat>On-screen Show (4:3)</PresentationFormat>
  <Paragraphs>41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StatsUNECE</vt:lpstr>
      <vt:lpstr>Summary of the consultation  on the recommendations on climate change related statistics</vt:lpstr>
      <vt:lpstr>Wide consultations at different stages of work</vt:lpstr>
      <vt:lpstr>Consultation in March 2014 </vt:lpstr>
      <vt:lpstr>Priorities for further work</vt:lpstr>
      <vt:lpstr>Sharing good practices</vt:lpstr>
      <vt:lpstr>The Conference is invited to</vt:lpstr>
    </vt:vector>
  </TitlesOfParts>
  <Company>UNECE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UNECE Gender database and Website</dc:title>
  <dc:creator>Boko</dc:creator>
  <cp:lastModifiedBy>onu</cp:lastModifiedBy>
  <cp:revision>854</cp:revision>
  <cp:lastPrinted>2014-04-07T08:55:38Z</cp:lastPrinted>
  <dcterms:created xsi:type="dcterms:W3CDTF">2006-08-30T12:55:16Z</dcterms:created>
  <dcterms:modified xsi:type="dcterms:W3CDTF">2014-04-10T08:14:28Z</dcterms:modified>
</cp:coreProperties>
</file>