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1" r:id="rId3"/>
    <p:sldId id="279" r:id="rId4"/>
    <p:sldId id="274" r:id="rId5"/>
    <p:sldId id="281" r:id="rId6"/>
    <p:sldId id="282" r:id="rId7"/>
    <p:sldId id="273" r:id="rId8"/>
    <p:sldId id="270" r:id="rId9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000000"/>
    <a:srgbClr val="006600"/>
    <a:srgbClr val="FF0000"/>
    <a:srgbClr val="339933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466" autoAdjust="0"/>
  </p:normalViewPr>
  <p:slideViewPr>
    <p:cSldViewPr>
      <p:cViewPr varScale="1">
        <p:scale>
          <a:sx n="99" d="100"/>
          <a:sy n="99" d="100"/>
        </p:scale>
        <p:origin x="-9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B4512D-921E-4FBE-8340-A84D0C6C0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2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2789D7-33BE-44A7-8708-27427BBE94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615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10ED2C-DEA5-4169-95CD-930A89C40B05}" type="slidenum">
              <a:rPr lang="en-GB" sz="1200" smtClean="0"/>
              <a:pPr eaLnBrk="1" hangingPunct="1"/>
              <a:t>1</a:t>
            </a:fld>
            <a:endParaRPr lang="en-GB" sz="1200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3000" cy="37147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CH" sz="1800" b="1" dirty="0">
                <a:latin typeface="Book Antiqua" pitchFamily="18" charset="0"/>
              </a:rPr>
              <a:t>United Nations Economic Commission for Europe</a:t>
            </a:r>
            <a:br>
              <a:rPr lang="fr-CH" sz="1800" b="1" dirty="0">
                <a:latin typeface="Book Antiqua" pitchFamily="18" charset="0"/>
              </a:rPr>
            </a:br>
            <a:r>
              <a:rPr lang="fr-CH" sz="1800" b="1" dirty="0">
                <a:latin typeface="Book Antiqua" pitchFamily="18" charset="0"/>
              </a:rPr>
              <a:t>Statistical Division</a:t>
            </a:r>
            <a:endParaRPr lang="en-GB" sz="1800" b="1" dirty="0">
              <a:latin typeface="Book Antiqu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CH" sz="1800" b="1" dirty="0">
                <a:latin typeface="Book Antiqua" pitchFamily="18" charset="0"/>
              </a:rPr>
              <a:t>United Nations Economic Commission for Europe</a:t>
            </a:r>
            <a:br>
              <a:rPr lang="fr-CH" sz="1800" b="1" dirty="0">
                <a:latin typeface="Book Antiqua" pitchFamily="18" charset="0"/>
              </a:rPr>
            </a:br>
            <a:r>
              <a:rPr lang="fr-CH" sz="1800" b="1" dirty="0">
                <a:latin typeface="Book Antiqua" pitchFamily="18" charset="0"/>
              </a:rPr>
              <a:t>Statistical Division</a:t>
            </a:r>
            <a:endParaRPr lang="en-GB" sz="1800" b="1" dirty="0">
              <a:latin typeface="Book Antiqua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64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2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251176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16 June 2011</a:t>
            </a:r>
          </a:p>
        </p:txBody>
      </p:sp>
    </p:spTree>
    <p:extLst>
      <p:ext uri="{BB962C8B-B14F-4D97-AF65-F5344CB8AC3E}">
        <p14:creationId xmlns:p14="http://schemas.microsoft.com/office/powerpoint/2010/main" val="22526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5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9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7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dirty="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 dirty="0">
                <a:latin typeface="Arial" charset="0"/>
              </a:rPr>
              <a:t>UNECE Statistical Division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 dirty="0">
                <a:latin typeface="Arial" charset="0"/>
              </a:rPr>
              <a:t> Slide </a:t>
            </a:r>
            <a:fld id="{5B03799F-2B8B-41D2-9AAF-7AC7B01DF036}" type="slidenum">
              <a:rPr lang="en-GB" sz="1200" b="1">
                <a:latin typeface="Arial" charset="0"/>
              </a:rPr>
              <a:pPr algn="r">
                <a:defRPr/>
              </a:pPr>
              <a:t>‹#›</a:t>
            </a:fld>
            <a:endParaRPr lang="en-GB" sz="1200" b="1" dirty="0">
              <a:latin typeface="Arial" charset="0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73239"/>
            <a:ext cx="8640763" cy="2231826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66CC"/>
                </a:solidFill>
              </a:rPr>
              <a:t>Indicators of Gender Equality</a:t>
            </a:r>
            <a:endParaRPr lang="en-GB" sz="3200" dirty="0" smtClean="0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827088" y="4724400"/>
            <a:ext cx="7696200" cy="0"/>
          </a:xfrm>
          <a:prstGeom prst="line">
            <a:avLst/>
          </a:prstGeom>
          <a:noFill/>
          <a:ln w="57150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476375" y="5013325"/>
            <a:ext cx="640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buSzPct val="55000"/>
              <a:buFont typeface="Wingdings" pitchFamily="2" charset="2"/>
              <a:buNone/>
            </a:pPr>
            <a:r>
              <a:rPr lang="en-GB" dirty="0">
                <a:latin typeface="Arial" charset="0"/>
              </a:rPr>
              <a:t>Conference of European Statisticians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55000"/>
              <a:buFont typeface="Wingdings" pitchFamily="2" charset="2"/>
              <a:buNone/>
            </a:pPr>
            <a:r>
              <a:rPr lang="en-GB" dirty="0" smtClean="0">
                <a:latin typeface="Arial" charset="0"/>
              </a:rPr>
              <a:t>62</a:t>
            </a:r>
            <a:r>
              <a:rPr lang="en-GB" baseline="30000" dirty="0" smtClean="0">
                <a:latin typeface="Arial" charset="0"/>
              </a:rPr>
              <a:t>nd</a:t>
            </a:r>
            <a:r>
              <a:rPr lang="en-GB" dirty="0" smtClean="0">
                <a:latin typeface="Arial" charset="0"/>
              </a:rPr>
              <a:t> plenary </a:t>
            </a:r>
            <a:r>
              <a:rPr lang="en-GB" dirty="0">
                <a:latin typeface="Arial" charset="0"/>
              </a:rPr>
              <a:t>session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55000"/>
              <a:buFont typeface="Wingdings" pitchFamily="2" charset="2"/>
              <a:buNone/>
            </a:pPr>
            <a:r>
              <a:rPr lang="en-GB" dirty="0" smtClean="0">
                <a:latin typeface="Arial" charset="0"/>
              </a:rPr>
              <a:t>Paris, 9-11 April 2014</a:t>
            </a:r>
            <a:endParaRPr lang="en-GB" dirty="0">
              <a:latin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476375" y="4149080"/>
            <a:ext cx="6400800" cy="57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buSzPct val="55000"/>
              <a:buFont typeface="Wingdings" pitchFamily="2" charset="2"/>
              <a:buNone/>
            </a:pPr>
            <a:r>
              <a:rPr lang="en-GB" sz="2000" dirty="0" smtClean="0">
                <a:latin typeface="Arial" charset="0"/>
              </a:rPr>
              <a:t>Andres Vikat</a:t>
            </a:r>
            <a:endParaRPr lang="en-GB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 smtClean="0"/>
              <a:t>Work Session on Gender Statistics, April 2010</a:t>
            </a:r>
          </a:p>
          <a:p>
            <a:pPr lvl="0"/>
            <a:r>
              <a:rPr lang="en-GB" dirty="0" smtClean="0"/>
              <a:t>Bureau, </a:t>
            </a:r>
            <a:r>
              <a:rPr lang="en-GB" dirty="0" err="1" smtClean="0"/>
              <a:t>ToR</a:t>
            </a:r>
            <a:r>
              <a:rPr lang="en-GB" dirty="0" smtClean="0"/>
              <a:t>, Nov </a:t>
            </a:r>
            <a:r>
              <a:rPr lang="en-GB" dirty="0" smtClean="0"/>
              <a:t>2010 → task </a:t>
            </a:r>
            <a:r>
              <a:rPr lang="en-GB" dirty="0" smtClean="0"/>
              <a:t>force led by Italy</a:t>
            </a:r>
            <a:endParaRPr lang="en-GB" dirty="0" smtClean="0"/>
          </a:p>
          <a:p>
            <a:pPr lvl="0"/>
            <a:r>
              <a:rPr lang="en-GB" dirty="0" smtClean="0"/>
              <a:t>Draft discussed by Bureau in </a:t>
            </a:r>
            <a:r>
              <a:rPr lang="en-GB" dirty="0" smtClean="0"/>
              <a:t>October 2013</a:t>
            </a:r>
            <a:endParaRPr lang="en-GB" dirty="0" smtClean="0"/>
          </a:p>
          <a:p>
            <a:pPr lvl="0"/>
            <a:r>
              <a:rPr lang="en-GB" dirty="0" smtClean="0"/>
              <a:t>Consultation January-March 2014</a:t>
            </a:r>
          </a:p>
          <a:p>
            <a:pPr lvl="0"/>
            <a:r>
              <a:rPr lang="en-GB" dirty="0" smtClean="0"/>
              <a:t>Workshop in March 2014</a:t>
            </a:r>
            <a:endParaRPr lang="en-GB" dirty="0" smtClean="0"/>
          </a:p>
          <a:p>
            <a:pPr lvl="0"/>
            <a:r>
              <a:rPr lang="en-GB" dirty="0"/>
              <a:t>R</a:t>
            </a:r>
            <a:r>
              <a:rPr lang="en-GB" dirty="0" smtClean="0"/>
              <a:t>esults of consultation </a:t>
            </a:r>
            <a:r>
              <a:rPr lang="en-GB" dirty="0" smtClean="0"/>
              <a:t>April 2014</a:t>
            </a:r>
          </a:p>
          <a:p>
            <a:r>
              <a:rPr lang="en-GB" i="1" dirty="0">
                <a:solidFill>
                  <a:srgbClr val="0070C0"/>
                </a:solidFill>
              </a:rPr>
              <a:t>Revisions May-Sep 2014</a:t>
            </a:r>
          </a:p>
          <a:p>
            <a:pPr lvl="0"/>
            <a:r>
              <a:rPr lang="en-GB" i="1" dirty="0" smtClean="0">
                <a:solidFill>
                  <a:srgbClr val="0070C0"/>
                </a:solidFill>
              </a:rPr>
              <a:t>Proposed endorsement: Oct </a:t>
            </a:r>
            <a:r>
              <a:rPr lang="en-GB" i="1" dirty="0" smtClean="0">
                <a:solidFill>
                  <a:srgbClr val="0070C0"/>
                </a:solidFill>
              </a:rPr>
              <a:t>2014 by the Bureau</a:t>
            </a:r>
            <a:endParaRPr lang="en-GB" i="1" dirty="0" smtClean="0">
              <a:solidFill>
                <a:srgbClr val="0070C0"/>
              </a:solidFill>
            </a:endParaRPr>
          </a:p>
          <a:p>
            <a:pPr lv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features of the report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Selection of 123 indicators:</a:t>
            </a:r>
            <a:br>
              <a:rPr lang="en-GB" dirty="0" smtClean="0"/>
            </a:br>
            <a:r>
              <a:rPr lang="en-GB" dirty="0" smtClean="0"/>
              <a:t>47 headline, 76 supporting</a:t>
            </a:r>
          </a:p>
          <a:p>
            <a:r>
              <a:rPr lang="en-GB" dirty="0" smtClean="0"/>
              <a:t>Structured according to the strategic objectives of the Beijing Platform for Action</a:t>
            </a:r>
          </a:p>
          <a:p>
            <a:r>
              <a:rPr lang="en-GB" dirty="0" smtClean="0"/>
              <a:t>Consistency with existing indicator sets, in particular the global minimum set of gender indicators</a:t>
            </a:r>
          </a:p>
          <a:p>
            <a:r>
              <a:rPr lang="en-GB" dirty="0" smtClean="0"/>
              <a:t>Issues requiring further work:</a:t>
            </a:r>
          </a:p>
          <a:p>
            <a:pPr lvl="1"/>
            <a:r>
              <a:rPr lang="en-GB" dirty="0" smtClean="0"/>
              <a:t>UNECE Database</a:t>
            </a:r>
          </a:p>
          <a:p>
            <a:pPr lvl="1"/>
            <a:r>
              <a:rPr lang="en-GB" dirty="0" smtClean="0"/>
              <a:t>Methodological and data issues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8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countries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/>
              <a:t>international </a:t>
            </a:r>
            <a:r>
              <a:rPr lang="en-US" dirty="0" smtClean="0"/>
              <a:t>organizations</a:t>
            </a:r>
          </a:p>
          <a:p>
            <a:r>
              <a:rPr lang="en-US" dirty="0" smtClean="0"/>
              <a:t>Broad support</a:t>
            </a:r>
            <a:endParaRPr lang="en-US" dirty="0" smtClean="0"/>
          </a:p>
          <a:p>
            <a:r>
              <a:rPr lang="en-US" dirty="0" smtClean="0"/>
              <a:t>No opposition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comments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Support for the rationale and structure</a:t>
            </a:r>
            <a:endParaRPr lang="en-GB" dirty="0" smtClean="0"/>
          </a:p>
          <a:p>
            <a:r>
              <a:rPr lang="en-GB" dirty="0" smtClean="0"/>
              <a:t>Availability challenges:</a:t>
            </a:r>
          </a:p>
          <a:p>
            <a:pPr lvl="1"/>
            <a:r>
              <a:rPr lang="en-GB" dirty="0" smtClean="0"/>
              <a:t>Violence</a:t>
            </a:r>
          </a:p>
          <a:p>
            <a:pPr lvl="1"/>
            <a:r>
              <a:rPr lang="en-GB" dirty="0" smtClean="0"/>
              <a:t>Indicators from time-use surveys</a:t>
            </a:r>
          </a:p>
          <a:p>
            <a:pPr lvl="1"/>
            <a:r>
              <a:rPr lang="en-GB" dirty="0" smtClean="0"/>
              <a:t>Indicators from Generations and Gender Surveys</a:t>
            </a:r>
          </a:p>
          <a:p>
            <a:r>
              <a:rPr lang="en-GB" dirty="0" smtClean="0"/>
              <a:t>Balance of the number of indicators by domain</a:t>
            </a:r>
          </a:p>
          <a:p>
            <a:r>
              <a:rPr lang="en-GB" dirty="0" smtClean="0"/>
              <a:t>Various and proposals for organizing the material</a:t>
            </a: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2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on further </a:t>
            </a:r>
            <a:r>
              <a:rPr lang="en-GB" dirty="0" smtClean="0"/>
              <a:t>work</a:t>
            </a:r>
            <a:endParaRPr lang="en-GB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4672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UNECE Database:</a:t>
            </a:r>
          </a:p>
          <a:p>
            <a:pPr lvl="1"/>
            <a:r>
              <a:rPr lang="en-GB" dirty="0" smtClean="0"/>
              <a:t>Add </a:t>
            </a:r>
            <a:r>
              <a:rPr lang="en-GB" dirty="0"/>
              <a:t>the headline indicators (25)</a:t>
            </a:r>
          </a:p>
          <a:p>
            <a:pPr lvl="1"/>
            <a:r>
              <a:rPr lang="en-GB" dirty="0" smtClean="0"/>
              <a:t>Use international sources</a:t>
            </a:r>
          </a:p>
          <a:p>
            <a:r>
              <a:rPr lang="en-GB" dirty="0" smtClean="0"/>
              <a:t>Methodological challenges:</a:t>
            </a:r>
          </a:p>
          <a:p>
            <a:pPr lvl="1"/>
            <a:r>
              <a:rPr lang="en-GB" dirty="0" smtClean="0"/>
              <a:t>Poverty and social transfers</a:t>
            </a:r>
          </a:p>
          <a:p>
            <a:pPr lvl="1"/>
            <a:r>
              <a:rPr lang="en-GB" dirty="0" smtClean="0"/>
              <a:t>Violence, including stalking</a:t>
            </a:r>
          </a:p>
          <a:p>
            <a:pPr lvl="1"/>
            <a:r>
              <a:rPr lang="en-GB" dirty="0"/>
              <a:t>Return to education</a:t>
            </a:r>
          </a:p>
          <a:p>
            <a:pPr lvl="1"/>
            <a:r>
              <a:rPr lang="en-GB" dirty="0"/>
              <a:t>Lifelong learning, vocational education and training</a:t>
            </a:r>
          </a:p>
          <a:p>
            <a:pPr lvl="1"/>
            <a:r>
              <a:rPr lang="en-GB" dirty="0"/>
              <a:t>Health</a:t>
            </a:r>
          </a:p>
          <a:p>
            <a:pPr lvl="1"/>
            <a:r>
              <a:rPr lang="en-GB" dirty="0"/>
              <a:t>Human rights</a:t>
            </a:r>
          </a:p>
          <a:p>
            <a:pPr lvl="1"/>
            <a:r>
              <a:rPr lang="en-GB" dirty="0"/>
              <a:t>Comparability of </a:t>
            </a:r>
            <a:r>
              <a:rPr lang="en-GB" dirty="0" smtClean="0"/>
              <a:t>indicators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8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Conference is invited to discuss the report</a:t>
            </a:r>
          </a:p>
          <a:p>
            <a:r>
              <a:rPr lang="en-GB" dirty="0" smtClean="0"/>
              <a:t>Task Force to revise </a:t>
            </a:r>
            <a:r>
              <a:rPr lang="en-GB" smtClean="0"/>
              <a:t>the report: </a:t>
            </a:r>
            <a:r>
              <a:rPr lang="en-GB" dirty="0" smtClean="0"/>
              <a:t>May-Sep 2014</a:t>
            </a:r>
          </a:p>
          <a:p>
            <a:pPr lvl="0"/>
            <a:r>
              <a:rPr lang="en-GB" dirty="0" smtClean="0"/>
              <a:t>Proposed endorsement: Oct 2014 by the Bureau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619250" y="2852738"/>
            <a:ext cx="55451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>
                <a:solidFill>
                  <a:srgbClr val="0066CC"/>
                </a:solidFill>
                <a:latin typeface="+mj-lt"/>
              </a:rPr>
              <a:t>Thank </a:t>
            </a:r>
            <a:r>
              <a:rPr lang="en-US" sz="4400" dirty="0" smtClean="0">
                <a:solidFill>
                  <a:srgbClr val="0066CC"/>
                </a:solidFill>
                <a:latin typeface="+mj-lt"/>
              </a:rPr>
              <a:t>you for your attention.</a:t>
            </a:r>
            <a:endParaRPr lang="fr-CH" sz="4400" b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69-200609060557092142956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869-20060906055709214295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69-20060906055709214295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69-20060906055709214295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9-20060906055709214295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9-20060906055709214295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9-20060906055709214295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9-20060906055709214295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9-20060906055709214295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204</Words>
  <Application>Microsoft Office PowerPoint</Application>
  <PresentationFormat>On-screen Show (4:3)</PresentationFormat>
  <Paragraphs>52</Paragraphs>
  <Slides>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869-200609060557092142956</vt:lpstr>
      <vt:lpstr>Indicators of Gender Equality</vt:lpstr>
      <vt:lpstr>Timeline</vt:lpstr>
      <vt:lpstr>Key features of the report</vt:lpstr>
      <vt:lpstr>Comments</vt:lpstr>
      <vt:lpstr>General comments</vt:lpstr>
      <vt:lpstr>Comments on further work</vt:lpstr>
      <vt:lpstr>Next steps</vt:lpstr>
      <vt:lpstr>PowerPoint Presentation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Luige</dc:creator>
  <cp:lastModifiedBy>Andres Vikat</cp:lastModifiedBy>
  <cp:revision>269</cp:revision>
  <dcterms:created xsi:type="dcterms:W3CDTF">2008-08-21T14:45:27Z</dcterms:created>
  <dcterms:modified xsi:type="dcterms:W3CDTF">2014-04-08T14:51:35Z</dcterms:modified>
</cp:coreProperties>
</file>