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68" r:id="rId5"/>
    <p:sldId id="259" r:id="rId6"/>
    <p:sldId id="260" r:id="rId7"/>
    <p:sldId id="261" r:id="rId8"/>
    <p:sldId id="269" r:id="rId9"/>
    <p:sldId id="270" r:id="rId10"/>
    <p:sldId id="271" r:id="rId11"/>
    <p:sldId id="262" r:id="rId12"/>
    <p:sldId id="272" r:id="rId13"/>
    <p:sldId id="273" r:id="rId14"/>
    <p:sldId id="274" r:id="rId15"/>
  </p:sldIdLst>
  <p:sldSz cx="9144000" cy="6858000" type="overhead"/>
  <p:notesSz cx="6883400" cy="10033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1717"/>
    <a:srgbClr val="F19359"/>
    <a:srgbClr val="EC6B1C"/>
    <a:srgbClr val="E0B500"/>
    <a:srgbClr val="CC3300"/>
    <a:srgbClr val="EAEAEA"/>
    <a:srgbClr val="F8F8F8"/>
    <a:srgbClr val="EEEEEE"/>
    <a:srgbClr val="F4F4F4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95688" autoAdjust="0"/>
  </p:normalViewPr>
  <p:slideViewPr>
    <p:cSldViewPr>
      <p:cViewPr>
        <p:scale>
          <a:sx n="75" d="100"/>
          <a:sy n="75" d="100"/>
        </p:scale>
        <p:origin x="-3108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ED399-05CF-4CB1-9F18-97D6E0E787F0}" type="doc">
      <dgm:prSet loTypeId="urn:microsoft.com/office/officeart/2005/8/layout/chart3" loCatId="relationship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nb-NO"/>
        </a:p>
      </dgm:t>
    </dgm:pt>
    <dgm:pt modelId="{6DC98516-429C-4BE3-9297-D8CEE3F8AC9A}">
      <dgm:prSet phldrT="[Tekst]" custT="1"/>
      <dgm:spPr>
        <a:solidFill>
          <a:srgbClr val="EC6B1C"/>
        </a:solidFill>
      </dgm:spPr>
      <dgm:t>
        <a:bodyPr/>
        <a:lstStyle/>
        <a:p>
          <a:r>
            <a:rPr lang="en-US" sz="1600" b="1" noProof="0" dirty="0" smtClean="0">
              <a:solidFill>
                <a:schemeClr val="tx1"/>
              </a:solidFill>
            </a:rPr>
            <a:t>Emigration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Ukraine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Lithuania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Poland </a:t>
          </a:r>
          <a:endParaRPr lang="en-US" sz="1600" noProof="0" dirty="0">
            <a:solidFill>
              <a:schemeClr val="tx1"/>
            </a:solidFill>
          </a:endParaRPr>
        </a:p>
      </dgm:t>
    </dgm:pt>
    <dgm:pt modelId="{01C41BAD-E53F-4ACD-9AD4-B677C7E4E62C}" type="parTrans" cxnId="{724806F4-F245-4110-92E4-1E74B40404C6}">
      <dgm:prSet/>
      <dgm:spPr/>
      <dgm:t>
        <a:bodyPr/>
        <a:lstStyle/>
        <a:p>
          <a:endParaRPr lang="en-US" sz="1600" noProof="0" dirty="0">
            <a:solidFill>
              <a:schemeClr val="tx1"/>
            </a:solidFill>
          </a:endParaRPr>
        </a:p>
      </dgm:t>
    </dgm:pt>
    <dgm:pt modelId="{7827EAC6-4B76-4C89-950C-204545C68EC7}" type="sibTrans" cxnId="{724806F4-F245-4110-92E4-1E74B40404C6}">
      <dgm:prSet/>
      <dgm:spPr/>
      <dgm:t>
        <a:bodyPr/>
        <a:lstStyle/>
        <a:p>
          <a:endParaRPr lang="en-US" sz="1600" noProof="0" dirty="0">
            <a:solidFill>
              <a:schemeClr val="tx1"/>
            </a:solidFill>
          </a:endParaRPr>
        </a:p>
      </dgm:t>
    </dgm:pt>
    <dgm:pt modelId="{92970F68-4E4F-470A-B39C-B3EBDA3D3349}">
      <dgm:prSet phldrT="[Tekst]" custT="1"/>
      <dgm:spPr>
        <a:solidFill>
          <a:srgbClr val="FFC000"/>
        </a:solidFill>
      </dgm:spPr>
      <dgm:t>
        <a:bodyPr/>
        <a:lstStyle/>
        <a:p>
          <a:endParaRPr lang="en-US" sz="1600" noProof="0" dirty="0" smtClean="0">
            <a:solidFill>
              <a:schemeClr val="tx1"/>
            </a:solidFill>
          </a:endParaRPr>
        </a:p>
        <a:p>
          <a:r>
            <a:rPr lang="en-US" sz="1600" b="1" noProof="0" dirty="0" smtClean="0">
              <a:solidFill>
                <a:schemeClr val="tx1"/>
              </a:solidFill>
            </a:rPr>
            <a:t>Return/circular </a:t>
          </a:r>
        </a:p>
        <a:p>
          <a:r>
            <a:rPr lang="en-US" sz="1600" b="1" noProof="0" dirty="0" smtClean="0">
              <a:solidFill>
                <a:schemeClr val="tx1"/>
              </a:solidFill>
            </a:rPr>
            <a:t>migration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Slovakia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Lithuania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Sweden</a:t>
          </a:r>
          <a:endParaRPr lang="en-US" sz="1600" noProof="0" dirty="0">
            <a:solidFill>
              <a:schemeClr val="tx1"/>
            </a:solidFill>
          </a:endParaRPr>
        </a:p>
      </dgm:t>
    </dgm:pt>
    <dgm:pt modelId="{58A7E706-AA3B-4C4F-84E8-16D91CE7717F}" type="sibTrans" cxnId="{1323F609-C216-4C73-8118-833BA16180AC}">
      <dgm:prSet/>
      <dgm:spPr/>
      <dgm:t>
        <a:bodyPr/>
        <a:lstStyle/>
        <a:p>
          <a:endParaRPr lang="en-US" sz="1600" noProof="0" dirty="0">
            <a:solidFill>
              <a:schemeClr val="tx1"/>
            </a:solidFill>
          </a:endParaRPr>
        </a:p>
      </dgm:t>
    </dgm:pt>
    <dgm:pt modelId="{92D11AEB-1AE8-4DAB-902B-94598BB88EF2}" type="parTrans" cxnId="{1323F609-C216-4C73-8118-833BA16180AC}">
      <dgm:prSet/>
      <dgm:spPr/>
      <dgm:t>
        <a:bodyPr/>
        <a:lstStyle/>
        <a:p>
          <a:endParaRPr lang="en-US" sz="1600" noProof="0" dirty="0">
            <a:solidFill>
              <a:schemeClr val="tx1"/>
            </a:solidFill>
          </a:endParaRPr>
        </a:p>
      </dgm:t>
    </dgm:pt>
    <dgm:pt modelId="{3C00F6A3-EBFD-4A30-B7FA-D003423775D5}">
      <dgm:prSet phldrT="[Tekst]" custT="1"/>
      <dgm:spPr>
        <a:solidFill>
          <a:srgbClr val="92D050"/>
        </a:solidFill>
      </dgm:spPr>
      <dgm:t>
        <a:bodyPr/>
        <a:lstStyle/>
        <a:p>
          <a:r>
            <a:rPr lang="en-US" sz="1600" b="1" noProof="0" dirty="0" smtClean="0">
              <a:solidFill>
                <a:schemeClr val="tx1"/>
              </a:solidFill>
            </a:rPr>
            <a:t>Immigration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Norway 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Denmark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Russia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Switzerland</a:t>
          </a:r>
        </a:p>
        <a:p>
          <a:endParaRPr lang="en-US" sz="1600" noProof="0" dirty="0">
            <a:solidFill>
              <a:schemeClr val="tx1"/>
            </a:solidFill>
          </a:endParaRPr>
        </a:p>
      </dgm:t>
    </dgm:pt>
    <dgm:pt modelId="{12BFDFFE-866F-40F6-A573-CB7E58CD74F4}" type="parTrans" cxnId="{D90875FB-A26B-4083-BD66-44014E4F61EA}">
      <dgm:prSet/>
      <dgm:spPr/>
      <dgm:t>
        <a:bodyPr/>
        <a:lstStyle/>
        <a:p>
          <a:endParaRPr lang="en-US" sz="1600" noProof="0" dirty="0">
            <a:solidFill>
              <a:schemeClr val="tx1"/>
            </a:solidFill>
          </a:endParaRPr>
        </a:p>
      </dgm:t>
    </dgm:pt>
    <dgm:pt modelId="{77C7742D-9C15-4F1B-AD9E-19E2EB35241F}" type="sibTrans" cxnId="{D90875FB-A26B-4083-BD66-44014E4F61EA}">
      <dgm:prSet/>
      <dgm:spPr/>
      <dgm:t>
        <a:bodyPr/>
        <a:lstStyle/>
        <a:p>
          <a:endParaRPr lang="en-US" sz="1600" noProof="0" dirty="0">
            <a:solidFill>
              <a:schemeClr val="tx1"/>
            </a:solidFill>
          </a:endParaRPr>
        </a:p>
      </dgm:t>
    </dgm:pt>
    <dgm:pt modelId="{EF8BDEC5-881E-4E5E-BA14-FECB24DAAB1A}">
      <dgm:prSet custT="1"/>
      <dgm:spPr>
        <a:solidFill>
          <a:srgbClr val="CC3300"/>
        </a:solidFill>
      </dgm:spPr>
      <dgm:t>
        <a:bodyPr/>
        <a:lstStyle/>
        <a:p>
          <a:r>
            <a:rPr lang="en-US" sz="1600" b="1" noProof="0" dirty="0" smtClean="0">
              <a:solidFill>
                <a:schemeClr val="tx1"/>
              </a:solidFill>
            </a:rPr>
            <a:t>Census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UNSD </a:t>
          </a:r>
        </a:p>
        <a:p>
          <a:r>
            <a:rPr lang="en-US" sz="1600" noProof="0" dirty="0" smtClean="0">
              <a:solidFill>
                <a:schemeClr val="tx1"/>
              </a:solidFill>
            </a:rPr>
            <a:t>OECD</a:t>
          </a:r>
        </a:p>
        <a:p>
          <a:endParaRPr lang="en-US" sz="1600" noProof="0" dirty="0">
            <a:solidFill>
              <a:schemeClr val="tx1"/>
            </a:solidFill>
          </a:endParaRPr>
        </a:p>
      </dgm:t>
    </dgm:pt>
    <dgm:pt modelId="{0AA2241E-E400-4949-9D1C-0CCBEF34F5D2}" type="sibTrans" cxnId="{60CF6172-E266-4DBD-94D4-D39D7121995F}">
      <dgm:prSet/>
      <dgm:spPr/>
      <dgm:t>
        <a:bodyPr/>
        <a:lstStyle/>
        <a:p>
          <a:endParaRPr lang="en-US" sz="1600" noProof="0" dirty="0">
            <a:solidFill>
              <a:schemeClr val="tx1"/>
            </a:solidFill>
          </a:endParaRPr>
        </a:p>
      </dgm:t>
    </dgm:pt>
    <dgm:pt modelId="{4F0C7312-2027-4CFB-B2C6-3728FA1FF702}" type="parTrans" cxnId="{60CF6172-E266-4DBD-94D4-D39D7121995F}">
      <dgm:prSet/>
      <dgm:spPr/>
      <dgm:t>
        <a:bodyPr/>
        <a:lstStyle/>
        <a:p>
          <a:endParaRPr lang="en-US" sz="1600" noProof="0" dirty="0">
            <a:solidFill>
              <a:schemeClr val="tx1"/>
            </a:solidFill>
          </a:endParaRPr>
        </a:p>
      </dgm:t>
    </dgm:pt>
    <dgm:pt modelId="{65409120-FB2B-4099-A064-50B8D7F9C2A8}" type="pres">
      <dgm:prSet presAssocID="{FA7ED399-05CF-4CB1-9F18-97D6E0E787F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76EC2B24-716D-4C0D-828B-4BA997F4D399}" type="pres">
      <dgm:prSet presAssocID="{FA7ED399-05CF-4CB1-9F18-97D6E0E787F0}" presName="wedge1" presStyleLbl="node1" presStyleIdx="0" presStyleCnt="4" custLinFactNeighborX="-3319" custLinFactNeighborY="2606"/>
      <dgm:spPr/>
      <dgm:t>
        <a:bodyPr/>
        <a:lstStyle/>
        <a:p>
          <a:endParaRPr lang="nb-NO"/>
        </a:p>
      </dgm:t>
    </dgm:pt>
    <dgm:pt modelId="{4048BAA9-078C-40F1-8AEA-71CFDFE4BE4D}" type="pres">
      <dgm:prSet presAssocID="{FA7ED399-05CF-4CB1-9F18-97D6E0E787F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EB6AB6A-185E-4DE3-8EB1-E83D75494CAF}" type="pres">
      <dgm:prSet presAssocID="{FA7ED399-05CF-4CB1-9F18-97D6E0E787F0}" presName="wedge2" presStyleLbl="node1" presStyleIdx="1" presStyleCnt="4"/>
      <dgm:spPr/>
      <dgm:t>
        <a:bodyPr/>
        <a:lstStyle/>
        <a:p>
          <a:endParaRPr lang="nb-NO"/>
        </a:p>
      </dgm:t>
    </dgm:pt>
    <dgm:pt modelId="{20CB14CF-6560-4963-B5A3-E6FD33D4FB43}" type="pres">
      <dgm:prSet presAssocID="{FA7ED399-05CF-4CB1-9F18-97D6E0E787F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C3D3868-96CA-43CF-9A84-9D0DEF09EA3B}" type="pres">
      <dgm:prSet presAssocID="{FA7ED399-05CF-4CB1-9F18-97D6E0E787F0}" presName="wedge3" presStyleLbl="node1" presStyleIdx="2" presStyleCnt="4"/>
      <dgm:spPr/>
      <dgm:t>
        <a:bodyPr/>
        <a:lstStyle/>
        <a:p>
          <a:endParaRPr lang="nb-NO"/>
        </a:p>
      </dgm:t>
    </dgm:pt>
    <dgm:pt modelId="{56E3CAD5-8F5D-4D93-8878-B9A6623E248E}" type="pres">
      <dgm:prSet presAssocID="{FA7ED399-05CF-4CB1-9F18-97D6E0E787F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5F36BD4-ED78-4D31-BA67-3AC94B7DE4F4}" type="pres">
      <dgm:prSet presAssocID="{FA7ED399-05CF-4CB1-9F18-97D6E0E787F0}" presName="wedge4" presStyleLbl="node1" presStyleIdx="3" presStyleCnt="4"/>
      <dgm:spPr/>
      <dgm:t>
        <a:bodyPr/>
        <a:lstStyle/>
        <a:p>
          <a:endParaRPr lang="nb-NO"/>
        </a:p>
      </dgm:t>
    </dgm:pt>
    <dgm:pt modelId="{82E3CC02-3A0C-4567-A3A8-5B5F9B435EEB}" type="pres">
      <dgm:prSet presAssocID="{FA7ED399-05CF-4CB1-9F18-97D6E0E787F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FA23F15-EBDB-497E-A022-9515E0798589}" type="presOf" srcId="{3C00F6A3-EBFD-4A30-B7FA-D003423775D5}" destId="{82E3CC02-3A0C-4567-A3A8-5B5F9B435EEB}" srcOrd="1" destOrd="0" presId="urn:microsoft.com/office/officeart/2005/8/layout/chart3"/>
    <dgm:cxn modelId="{6AD31F1C-35AF-41A5-A5D3-0651FFF0D675}" type="presOf" srcId="{6DC98516-429C-4BE3-9297-D8CEE3F8AC9A}" destId="{3EB6AB6A-185E-4DE3-8EB1-E83D75494CAF}" srcOrd="0" destOrd="0" presId="urn:microsoft.com/office/officeart/2005/8/layout/chart3"/>
    <dgm:cxn modelId="{94231720-57AF-4AF1-B9C6-DF594FB3EAAB}" type="presOf" srcId="{EF8BDEC5-881E-4E5E-BA14-FECB24DAAB1A}" destId="{76EC2B24-716D-4C0D-828B-4BA997F4D399}" srcOrd="0" destOrd="0" presId="urn:microsoft.com/office/officeart/2005/8/layout/chart3"/>
    <dgm:cxn modelId="{1323F609-C216-4C73-8118-833BA16180AC}" srcId="{FA7ED399-05CF-4CB1-9F18-97D6E0E787F0}" destId="{92970F68-4E4F-470A-B39C-B3EBDA3D3349}" srcOrd="2" destOrd="0" parTransId="{92D11AEB-1AE8-4DAB-902B-94598BB88EF2}" sibTransId="{58A7E706-AA3B-4C4F-84E8-16D91CE7717F}"/>
    <dgm:cxn modelId="{DB6847D2-7CB2-4520-BDBA-FF1AE85289CF}" type="presOf" srcId="{EF8BDEC5-881E-4E5E-BA14-FECB24DAAB1A}" destId="{4048BAA9-078C-40F1-8AEA-71CFDFE4BE4D}" srcOrd="1" destOrd="0" presId="urn:microsoft.com/office/officeart/2005/8/layout/chart3"/>
    <dgm:cxn modelId="{60CF6172-E266-4DBD-94D4-D39D7121995F}" srcId="{FA7ED399-05CF-4CB1-9F18-97D6E0E787F0}" destId="{EF8BDEC5-881E-4E5E-BA14-FECB24DAAB1A}" srcOrd="0" destOrd="0" parTransId="{4F0C7312-2027-4CFB-B2C6-3728FA1FF702}" sibTransId="{0AA2241E-E400-4949-9D1C-0CCBEF34F5D2}"/>
    <dgm:cxn modelId="{43F623A3-06C8-4ACA-B804-667EC38806C0}" type="presOf" srcId="{92970F68-4E4F-470A-B39C-B3EBDA3D3349}" destId="{CC3D3868-96CA-43CF-9A84-9D0DEF09EA3B}" srcOrd="0" destOrd="0" presId="urn:microsoft.com/office/officeart/2005/8/layout/chart3"/>
    <dgm:cxn modelId="{D90875FB-A26B-4083-BD66-44014E4F61EA}" srcId="{FA7ED399-05CF-4CB1-9F18-97D6E0E787F0}" destId="{3C00F6A3-EBFD-4A30-B7FA-D003423775D5}" srcOrd="3" destOrd="0" parTransId="{12BFDFFE-866F-40F6-A573-CB7E58CD74F4}" sibTransId="{77C7742D-9C15-4F1B-AD9E-19E2EB35241F}"/>
    <dgm:cxn modelId="{BFF62588-D964-472B-8BD9-D4143B88E740}" type="presOf" srcId="{6DC98516-429C-4BE3-9297-D8CEE3F8AC9A}" destId="{20CB14CF-6560-4963-B5A3-E6FD33D4FB43}" srcOrd="1" destOrd="0" presId="urn:microsoft.com/office/officeart/2005/8/layout/chart3"/>
    <dgm:cxn modelId="{F75638BB-9B82-4773-9DAD-76EC5D84CF63}" type="presOf" srcId="{92970F68-4E4F-470A-B39C-B3EBDA3D3349}" destId="{56E3CAD5-8F5D-4D93-8878-B9A6623E248E}" srcOrd="1" destOrd="0" presId="urn:microsoft.com/office/officeart/2005/8/layout/chart3"/>
    <dgm:cxn modelId="{724806F4-F245-4110-92E4-1E74B40404C6}" srcId="{FA7ED399-05CF-4CB1-9F18-97D6E0E787F0}" destId="{6DC98516-429C-4BE3-9297-D8CEE3F8AC9A}" srcOrd="1" destOrd="0" parTransId="{01C41BAD-E53F-4ACD-9AD4-B677C7E4E62C}" sibTransId="{7827EAC6-4B76-4C89-950C-204545C68EC7}"/>
    <dgm:cxn modelId="{DFBC1B32-BA02-4DE6-9EBF-97AA86D18CC7}" type="presOf" srcId="{FA7ED399-05CF-4CB1-9F18-97D6E0E787F0}" destId="{65409120-FB2B-4099-A064-50B8D7F9C2A8}" srcOrd="0" destOrd="0" presId="urn:microsoft.com/office/officeart/2005/8/layout/chart3"/>
    <dgm:cxn modelId="{150664A9-0CBA-4036-BD2B-775EB9E5B99C}" type="presOf" srcId="{3C00F6A3-EBFD-4A30-B7FA-D003423775D5}" destId="{55F36BD4-ED78-4D31-BA67-3AC94B7DE4F4}" srcOrd="0" destOrd="0" presId="urn:microsoft.com/office/officeart/2005/8/layout/chart3"/>
    <dgm:cxn modelId="{ACEC8E4E-02A9-494D-99E9-D8BEDE960276}" type="presParOf" srcId="{65409120-FB2B-4099-A064-50B8D7F9C2A8}" destId="{76EC2B24-716D-4C0D-828B-4BA997F4D399}" srcOrd="0" destOrd="0" presId="urn:microsoft.com/office/officeart/2005/8/layout/chart3"/>
    <dgm:cxn modelId="{FA61B361-FD37-45D3-A125-58A1892B220A}" type="presParOf" srcId="{65409120-FB2B-4099-A064-50B8D7F9C2A8}" destId="{4048BAA9-078C-40F1-8AEA-71CFDFE4BE4D}" srcOrd="1" destOrd="0" presId="urn:microsoft.com/office/officeart/2005/8/layout/chart3"/>
    <dgm:cxn modelId="{81E44620-9DA9-419E-B986-B9E50982A480}" type="presParOf" srcId="{65409120-FB2B-4099-A064-50B8D7F9C2A8}" destId="{3EB6AB6A-185E-4DE3-8EB1-E83D75494CAF}" srcOrd="2" destOrd="0" presId="urn:microsoft.com/office/officeart/2005/8/layout/chart3"/>
    <dgm:cxn modelId="{969364DA-9CC9-4BA8-B536-602B487D2D58}" type="presParOf" srcId="{65409120-FB2B-4099-A064-50B8D7F9C2A8}" destId="{20CB14CF-6560-4963-B5A3-E6FD33D4FB43}" srcOrd="3" destOrd="0" presId="urn:microsoft.com/office/officeart/2005/8/layout/chart3"/>
    <dgm:cxn modelId="{AA751D27-507A-41A2-A3ED-273534A3CB2C}" type="presParOf" srcId="{65409120-FB2B-4099-A064-50B8D7F9C2A8}" destId="{CC3D3868-96CA-43CF-9A84-9D0DEF09EA3B}" srcOrd="4" destOrd="0" presId="urn:microsoft.com/office/officeart/2005/8/layout/chart3"/>
    <dgm:cxn modelId="{44CFB31B-431B-421C-9E87-8D2BA520152F}" type="presParOf" srcId="{65409120-FB2B-4099-A064-50B8D7F9C2A8}" destId="{56E3CAD5-8F5D-4D93-8878-B9A6623E248E}" srcOrd="5" destOrd="0" presId="urn:microsoft.com/office/officeart/2005/8/layout/chart3"/>
    <dgm:cxn modelId="{75668CFE-4E08-444F-8C11-3831C27FF38F}" type="presParOf" srcId="{65409120-FB2B-4099-A064-50B8D7F9C2A8}" destId="{55F36BD4-ED78-4D31-BA67-3AC94B7DE4F4}" srcOrd="6" destOrd="0" presId="urn:microsoft.com/office/officeart/2005/8/layout/chart3"/>
    <dgm:cxn modelId="{BDAB097F-93B0-4902-9081-965EC4380B60}" type="presParOf" srcId="{65409120-FB2B-4099-A064-50B8D7F9C2A8}" destId="{82E3CC02-3A0C-4567-A3A8-5B5F9B435EEB}" srcOrd="7" destOrd="0" presId="urn:microsoft.com/office/officeart/2005/8/layout/chart3"/>
  </dgm:cxnLst>
  <dgm:bg>
    <a:noFill/>
    <a:effectLst>
      <a:glow rad="127000">
        <a:schemeClr val="accent1">
          <a:alpha val="61000"/>
        </a:schemeClr>
      </a:glow>
      <a:outerShdw blurRad="50800" dist="50800" dir="5400000" algn="ctr" rotWithShape="0">
        <a:srgbClr val="000000"/>
      </a:outerShdw>
      <a:softEdge rad="406400"/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26CCC3-59CE-4641-9C98-23E4E9973A8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E52175B-0C8D-4F03-8D7C-270F9678392E}">
      <dgm:prSet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nb-NO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Population</a:t>
          </a:r>
          <a:r>
            <a:rPr lang="nb-NO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nb-NO" sz="2000" b="1" dirty="0" smtClean="0">
              <a:latin typeface="Arial" panose="020B0604020202020204" pitchFamily="34" charset="0"/>
              <a:cs typeface="Arial" panose="020B0604020202020204" pitchFamily="34" charset="0"/>
            </a:rPr>
            <a:t>Census</a:t>
          </a:r>
          <a:endParaRPr lang="nb-NO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E297E4-54FF-4319-8A7B-77B58249DB6B}" type="parTrans" cxnId="{629986A0-FE43-45B3-95C8-521C61026A11}">
      <dgm:prSet/>
      <dgm:spPr/>
      <dgm:t>
        <a:bodyPr/>
        <a:lstStyle/>
        <a:p>
          <a:endParaRPr lang="nb-NO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738796-EA61-4705-BF4C-27293D391DAA}" type="sibTrans" cxnId="{629986A0-FE43-45B3-95C8-521C61026A11}">
      <dgm:prSet/>
      <dgm:spPr/>
      <dgm:t>
        <a:bodyPr/>
        <a:lstStyle/>
        <a:p>
          <a:endParaRPr lang="nb-NO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46FB7B-E601-42E2-9B9E-DFF0ECAE5D66}">
      <dgm:prSet phldrT="[Tekst]" custT="1"/>
      <dgm:spPr>
        <a:solidFill>
          <a:srgbClr val="92D050">
            <a:alpha val="50000"/>
          </a:srgbClr>
        </a:solidFill>
      </dgm:spPr>
      <dgm:t>
        <a:bodyPr/>
        <a:lstStyle/>
        <a:p>
          <a:pPr algn="ctr"/>
          <a:r>
            <a:rPr lang="nb-NO" sz="2000" b="1" dirty="0" smtClean="0">
              <a:latin typeface="Arial" panose="020B0604020202020204" pitchFamily="34" charset="0"/>
              <a:cs typeface="Arial" panose="020B0604020202020204" pitchFamily="34" charset="0"/>
            </a:rPr>
            <a:t>Adm. registers</a:t>
          </a:r>
          <a:endParaRPr lang="nb-NO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CCA6E1-8D79-4565-9EF6-C390C3ED753E}" type="parTrans" cxnId="{F612F55B-8EC8-44CF-B445-61D4CEE1EDB4}">
      <dgm:prSet/>
      <dgm:spPr/>
      <dgm:t>
        <a:bodyPr/>
        <a:lstStyle/>
        <a:p>
          <a:endParaRPr lang="nb-NO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89C741-5983-47F5-95C3-D82D79ACBC2F}" type="sibTrans" cxnId="{F612F55B-8EC8-44CF-B445-61D4CEE1EDB4}">
      <dgm:prSet/>
      <dgm:spPr/>
      <dgm:t>
        <a:bodyPr/>
        <a:lstStyle/>
        <a:p>
          <a:endParaRPr lang="nb-NO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898838-ACCE-428B-9DAC-EDEBDA4EB4EE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nb-NO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Sample </a:t>
          </a:r>
        </a:p>
        <a:p>
          <a:r>
            <a:rPr lang="nb-NO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surveys</a:t>
          </a:r>
          <a:endParaRPr lang="nb-NO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26D525-2C0E-4082-8D63-AEF66C55E14B}" type="parTrans" cxnId="{78C36C4D-7A58-4589-AD47-3A24C7DF79ED}">
      <dgm:prSet/>
      <dgm:spPr/>
      <dgm:t>
        <a:bodyPr/>
        <a:lstStyle/>
        <a:p>
          <a:endParaRPr lang="nb-NO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99759E-794E-4D9C-A3E9-0DC7AA4F253A}" type="sibTrans" cxnId="{78C36C4D-7A58-4589-AD47-3A24C7DF79ED}">
      <dgm:prSet/>
      <dgm:spPr/>
      <dgm:t>
        <a:bodyPr/>
        <a:lstStyle/>
        <a:p>
          <a:endParaRPr lang="nb-NO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309A4-7352-4F98-B830-16AC44EA78EA}" type="pres">
      <dgm:prSet presAssocID="{2F26CCC3-59CE-4641-9C98-23E4E9973A8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1A271B5A-AFA3-467F-9FC4-CE77E3D8267F}" type="pres">
      <dgm:prSet presAssocID="{BB46FB7B-E601-42E2-9B9E-DFF0ECAE5D66}" presName="circ1" presStyleLbl="vennNode1" presStyleIdx="0" presStyleCnt="3" custScaleX="88924" custScaleY="86339"/>
      <dgm:spPr/>
      <dgm:t>
        <a:bodyPr/>
        <a:lstStyle/>
        <a:p>
          <a:endParaRPr lang="nb-NO"/>
        </a:p>
      </dgm:t>
    </dgm:pt>
    <dgm:pt modelId="{B645E7D7-DBD2-49BE-8C9A-04DD2BBD58F3}" type="pres">
      <dgm:prSet presAssocID="{BB46FB7B-E601-42E2-9B9E-DFF0ECAE5D6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457CBF4-DED7-4D42-974E-0D794CA2705B}" type="pres">
      <dgm:prSet presAssocID="{7E52175B-0C8D-4F03-8D7C-270F9678392E}" presName="circ2" presStyleLbl="vennNode1" presStyleIdx="1" presStyleCnt="3" custScaleX="121587" custScaleY="124149"/>
      <dgm:spPr/>
      <dgm:t>
        <a:bodyPr/>
        <a:lstStyle/>
        <a:p>
          <a:endParaRPr lang="nb-NO"/>
        </a:p>
      </dgm:t>
    </dgm:pt>
    <dgm:pt modelId="{E56DE784-0208-4406-AECC-616C016FFAEA}" type="pres">
      <dgm:prSet presAssocID="{7E52175B-0C8D-4F03-8D7C-270F9678392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A4B9B86-44EB-4FA4-94F3-AB5081915DCB}" type="pres">
      <dgm:prSet presAssocID="{5D898838-ACCE-428B-9DAC-EDEBDA4EB4EE}" presName="circ3" presStyleLbl="vennNode1" presStyleIdx="2" presStyleCnt="3"/>
      <dgm:spPr/>
      <dgm:t>
        <a:bodyPr/>
        <a:lstStyle/>
        <a:p>
          <a:endParaRPr lang="nb-NO"/>
        </a:p>
      </dgm:t>
    </dgm:pt>
    <dgm:pt modelId="{DA954496-3873-47EA-9284-EAA15D56D22A}" type="pres">
      <dgm:prSet presAssocID="{5D898838-ACCE-428B-9DAC-EDEBDA4EB4E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612F55B-8EC8-44CF-B445-61D4CEE1EDB4}" srcId="{2F26CCC3-59CE-4641-9C98-23E4E9973A8B}" destId="{BB46FB7B-E601-42E2-9B9E-DFF0ECAE5D66}" srcOrd="0" destOrd="0" parTransId="{C0CCA6E1-8D79-4565-9EF6-C390C3ED753E}" sibTransId="{4A89C741-5983-47F5-95C3-D82D79ACBC2F}"/>
    <dgm:cxn modelId="{BF7466AC-12A6-4104-821E-B359D1612DF0}" type="presOf" srcId="{5D898838-ACCE-428B-9DAC-EDEBDA4EB4EE}" destId="{DA954496-3873-47EA-9284-EAA15D56D22A}" srcOrd="1" destOrd="0" presId="urn:microsoft.com/office/officeart/2005/8/layout/venn1"/>
    <dgm:cxn modelId="{73B9DD81-1612-48BF-BBC0-3C934D5DAA06}" type="presOf" srcId="{5D898838-ACCE-428B-9DAC-EDEBDA4EB4EE}" destId="{5A4B9B86-44EB-4FA4-94F3-AB5081915DCB}" srcOrd="0" destOrd="0" presId="urn:microsoft.com/office/officeart/2005/8/layout/venn1"/>
    <dgm:cxn modelId="{540379DA-012C-4D33-B0FC-5D814CA1E474}" type="presOf" srcId="{7E52175B-0C8D-4F03-8D7C-270F9678392E}" destId="{D457CBF4-DED7-4D42-974E-0D794CA2705B}" srcOrd="0" destOrd="0" presId="urn:microsoft.com/office/officeart/2005/8/layout/venn1"/>
    <dgm:cxn modelId="{83568E96-3E07-4DDD-8D58-36E149DDC8CD}" type="presOf" srcId="{BB46FB7B-E601-42E2-9B9E-DFF0ECAE5D66}" destId="{1A271B5A-AFA3-467F-9FC4-CE77E3D8267F}" srcOrd="0" destOrd="0" presId="urn:microsoft.com/office/officeart/2005/8/layout/venn1"/>
    <dgm:cxn modelId="{A480BB75-2CEE-4948-886A-B81FD01F1DC6}" type="presOf" srcId="{BB46FB7B-E601-42E2-9B9E-DFF0ECAE5D66}" destId="{B645E7D7-DBD2-49BE-8C9A-04DD2BBD58F3}" srcOrd="1" destOrd="0" presId="urn:microsoft.com/office/officeart/2005/8/layout/venn1"/>
    <dgm:cxn modelId="{87AFC543-E050-4256-9D48-A7B49648E107}" type="presOf" srcId="{2F26CCC3-59CE-4641-9C98-23E4E9973A8B}" destId="{BDB309A4-7352-4F98-B830-16AC44EA78EA}" srcOrd="0" destOrd="0" presId="urn:microsoft.com/office/officeart/2005/8/layout/venn1"/>
    <dgm:cxn modelId="{F56A6AD4-BA5B-4B48-895D-278F7C2EBFE4}" type="presOf" srcId="{7E52175B-0C8D-4F03-8D7C-270F9678392E}" destId="{E56DE784-0208-4406-AECC-616C016FFAEA}" srcOrd="1" destOrd="0" presId="urn:microsoft.com/office/officeart/2005/8/layout/venn1"/>
    <dgm:cxn modelId="{629986A0-FE43-45B3-95C8-521C61026A11}" srcId="{2F26CCC3-59CE-4641-9C98-23E4E9973A8B}" destId="{7E52175B-0C8D-4F03-8D7C-270F9678392E}" srcOrd="1" destOrd="0" parTransId="{53E297E4-54FF-4319-8A7B-77B58249DB6B}" sibTransId="{E5738796-EA61-4705-BF4C-27293D391DAA}"/>
    <dgm:cxn modelId="{78C36C4D-7A58-4589-AD47-3A24C7DF79ED}" srcId="{2F26CCC3-59CE-4641-9C98-23E4E9973A8B}" destId="{5D898838-ACCE-428B-9DAC-EDEBDA4EB4EE}" srcOrd="2" destOrd="0" parTransId="{BD26D525-2C0E-4082-8D63-AEF66C55E14B}" sibTransId="{ED99759E-794E-4D9C-A3E9-0DC7AA4F253A}"/>
    <dgm:cxn modelId="{637176E2-7DDF-4549-92E3-23EDB156CECF}" type="presParOf" srcId="{BDB309A4-7352-4F98-B830-16AC44EA78EA}" destId="{1A271B5A-AFA3-467F-9FC4-CE77E3D8267F}" srcOrd="0" destOrd="0" presId="urn:microsoft.com/office/officeart/2005/8/layout/venn1"/>
    <dgm:cxn modelId="{42C50202-90FE-4331-96BA-D396A9234E63}" type="presParOf" srcId="{BDB309A4-7352-4F98-B830-16AC44EA78EA}" destId="{B645E7D7-DBD2-49BE-8C9A-04DD2BBD58F3}" srcOrd="1" destOrd="0" presId="urn:microsoft.com/office/officeart/2005/8/layout/venn1"/>
    <dgm:cxn modelId="{B3BDEB9A-30BE-4E11-93F1-E1DE116844D4}" type="presParOf" srcId="{BDB309A4-7352-4F98-B830-16AC44EA78EA}" destId="{D457CBF4-DED7-4D42-974E-0D794CA2705B}" srcOrd="2" destOrd="0" presId="urn:microsoft.com/office/officeart/2005/8/layout/venn1"/>
    <dgm:cxn modelId="{76104B89-69B2-4352-990D-6683223E67A2}" type="presParOf" srcId="{BDB309A4-7352-4F98-B830-16AC44EA78EA}" destId="{E56DE784-0208-4406-AECC-616C016FFAEA}" srcOrd="3" destOrd="0" presId="urn:microsoft.com/office/officeart/2005/8/layout/venn1"/>
    <dgm:cxn modelId="{4D537652-0BC6-4CFC-9679-A2BFC97B4C4A}" type="presParOf" srcId="{BDB309A4-7352-4F98-B830-16AC44EA78EA}" destId="{5A4B9B86-44EB-4FA4-94F3-AB5081915DCB}" srcOrd="4" destOrd="0" presId="urn:microsoft.com/office/officeart/2005/8/layout/venn1"/>
    <dgm:cxn modelId="{44ED42A9-E234-4ECE-980D-01C5BCEA7C74}" type="presParOf" srcId="{BDB309A4-7352-4F98-B830-16AC44EA78EA}" destId="{DA954496-3873-47EA-9284-EAA15D56D22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C2B24-716D-4C0D-828B-4BA997F4D399}">
      <dsp:nvSpPr>
        <dsp:cNvPr id="0" name=""/>
        <dsp:cNvSpPr/>
      </dsp:nvSpPr>
      <dsp:spPr>
        <a:xfrm>
          <a:off x="2239930" y="463454"/>
          <a:ext cx="4624064" cy="4624064"/>
        </a:xfrm>
        <a:prstGeom prst="pie">
          <a:avLst>
            <a:gd name="adj1" fmla="val 16200000"/>
            <a:gd name="adj2" fmla="val 0"/>
          </a:avLst>
        </a:prstGeom>
        <a:solidFill>
          <a:srgbClr val="CC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chemeClr val="tx1"/>
              </a:solidFill>
            </a:rPr>
            <a:t>Census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UNSD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OECD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 dirty="0">
            <a:solidFill>
              <a:schemeClr val="tx1"/>
            </a:solidFill>
          </a:endParaRPr>
        </a:p>
      </dsp:txBody>
      <dsp:txXfrm>
        <a:off x="4604809" y="1318906"/>
        <a:ext cx="1706500" cy="1376209"/>
      </dsp:txXfrm>
    </dsp:sp>
    <dsp:sp modelId="{3EB6AB6A-185E-4DE3-8EB1-E83D75494CAF}">
      <dsp:nvSpPr>
        <dsp:cNvPr id="0" name=""/>
        <dsp:cNvSpPr/>
      </dsp:nvSpPr>
      <dsp:spPr>
        <a:xfrm>
          <a:off x="2198531" y="537822"/>
          <a:ext cx="4624064" cy="4624064"/>
        </a:xfrm>
        <a:prstGeom prst="pie">
          <a:avLst>
            <a:gd name="adj1" fmla="val 0"/>
            <a:gd name="adj2" fmla="val 5400000"/>
          </a:avLst>
        </a:prstGeom>
        <a:solidFill>
          <a:srgbClr val="EC6B1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chemeClr val="tx1"/>
              </a:solidFill>
            </a:rPr>
            <a:t>Emigration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Ukraine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Lithuania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Poland </a:t>
          </a:r>
          <a:endParaRPr lang="en-US" sz="1600" kern="1200" noProof="0" dirty="0">
            <a:solidFill>
              <a:schemeClr val="tx1"/>
            </a:solidFill>
          </a:endParaRPr>
        </a:p>
      </dsp:txBody>
      <dsp:txXfrm>
        <a:off x="4593136" y="2932427"/>
        <a:ext cx="1706500" cy="1376209"/>
      </dsp:txXfrm>
    </dsp:sp>
    <dsp:sp modelId="{CC3D3868-96CA-43CF-9A84-9D0DEF09EA3B}">
      <dsp:nvSpPr>
        <dsp:cNvPr id="0" name=""/>
        <dsp:cNvSpPr/>
      </dsp:nvSpPr>
      <dsp:spPr>
        <a:xfrm>
          <a:off x="2198531" y="537822"/>
          <a:ext cx="4624064" cy="4624064"/>
        </a:xfrm>
        <a:prstGeom prst="pie">
          <a:avLst>
            <a:gd name="adj1" fmla="val 5400000"/>
            <a:gd name="adj2" fmla="val 1080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chemeClr val="tx1"/>
              </a:solidFill>
            </a:rPr>
            <a:t>Return/circular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chemeClr val="tx1"/>
              </a:solidFill>
            </a:rPr>
            <a:t>migration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Slovakia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Lithuania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Sweden</a:t>
          </a:r>
          <a:endParaRPr lang="en-US" sz="1600" kern="1200" noProof="0" dirty="0">
            <a:solidFill>
              <a:schemeClr val="tx1"/>
            </a:solidFill>
          </a:endParaRPr>
        </a:p>
      </dsp:txBody>
      <dsp:txXfrm>
        <a:off x="2721491" y="2932427"/>
        <a:ext cx="1706500" cy="1376209"/>
      </dsp:txXfrm>
    </dsp:sp>
    <dsp:sp modelId="{55F36BD4-ED78-4D31-BA67-3AC94B7DE4F4}">
      <dsp:nvSpPr>
        <dsp:cNvPr id="0" name=""/>
        <dsp:cNvSpPr/>
      </dsp:nvSpPr>
      <dsp:spPr>
        <a:xfrm>
          <a:off x="2198531" y="537822"/>
          <a:ext cx="4624064" cy="4624064"/>
        </a:xfrm>
        <a:prstGeom prst="pie">
          <a:avLst>
            <a:gd name="adj1" fmla="val 10800000"/>
            <a:gd name="adj2" fmla="val 1620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chemeClr val="tx1"/>
              </a:solidFill>
            </a:rPr>
            <a:t>Immigration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Norway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Denmark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Russia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solidFill>
                <a:schemeClr val="tx1"/>
              </a:solidFill>
            </a:rPr>
            <a:t>Switzerland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 dirty="0">
            <a:solidFill>
              <a:schemeClr val="tx1"/>
            </a:solidFill>
          </a:endParaRPr>
        </a:p>
      </dsp:txBody>
      <dsp:txXfrm>
        <a:off x="2721491" y="1391072"/>
        <a:ext cx="1706500" cy="1376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71B5A-AFA3-467F-9FC4-CE77E3D8267F}">
      <dsp:nvSpPr>
        <dsp:cNvPr id="0" name=""/>
        <dsp:cNvSpPr/>
      </dsp:nvSpPr>
      <dsp:spPr>
        <a:xfrm>
          <a:off x="1908321" y="-13613"/>
          <a:ext cx="2247287" cy="2181959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Adm. registers</a:t>
          </a:r>
          <a:endParaRPr lang="nb-NO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7959" y="368229"/>
        <a:ext cx="1648010" cy="981881"/>
      </dsp:txXfrm>
    </dsp:sp>
    <dsp:sp modelId="{D457CBF4-DED7-4D42-974E-0D794CA2705B}">
      <dsp:nvSpPr>
        <dsp:cNvPr id="0" name=""/>
        <dsp:cNvSpPr/>
      </dsp:nvSpPr>
      <dsp:spPr>
        <a:xfrm>
          <a:off x="2407490" y="1088119"/>
          <a:ext cx="3072746" cy="3137493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Population</a:t>
          </a:r>
          <a:r>
            <a:rPr lang="nb-NO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Census</a:t>
          </a:r>
          <a:endParaRPr lang="nb-NO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7238" y="1898638"/>
        <a:ext cx="1843647" cy="1725621"/>
      </dsp:txXfrm>
    </dsp:sp>
    <dsp:sp modelId="{5A4B9B86-44EB-4FA4-94F3-AB5081915DCB}">
      <dsp:nvSpPr>
        <dsp:cNvPr id="0" name=""/>
        <dsp:cNvSpPr/>
      </dsp:nvSpPr>
      <dsp:spPr>
        <a:xfrm>
          <a:off x="856467" y="1393266"/>
          <a:ext cx="2527200" cy="2527200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Sample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surveys</a:t>
          </a:r>
          <a:endParaRPr lang="nb-NO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4445" y="2046126"/>
        <a:ext cx="1516320" cy="1389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52" tIns="45366" rIns="92352" bIns="45366" anchor="ctr">
            <a:spAutoFit/>
          </a:bodyPr>
          <a:lstStyle/>
          <a:p>
            <a:pPr algn="r" defTabSz="933450"/>
            <a:fld id="{584B3760-284A-4155-AA5A-08EE208DCA54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33450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7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877888"/>
            <a:ext cx="4684712" cy="3513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70438"/>
            <a:ext cx="50482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2" tIns="45366" rIns="92352" bIns="45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notatmalstiler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52" tIns="45366" rIns="92352" bIns="45366" anchor="ctr">
            <a:spAutoFit/>
          </a:bodyPr>
          <a:lstStyle/>
          <a:p>
            <a:pPr algn="r" defTabSz="933450"/>
            <a:fld id="{935EAA5B-F051-494F-9E65-6D064D703B87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33450"/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6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8378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8605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  <a:endParaRPr lang="nb-NO" dirty="0"/>
          </a:p>
          <a:p>
            <a:r>
              <a:rPr lang="en-US" dirty="0"/>
              <a:t>Q1: OECD, Lithuania, Sweden, Poland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953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  <a:endParaRPr lang="nb-NO" dirty="0"/>
          </a:p>
          <a:p>
            <a:r>
              <a:rPr lang="en-US" dirty="0"/>
              <a:t>Q2: Denmark, Slovakia, Russia,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7928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  <a:endParaRPr lang="nb-NO" dirty="0"/>
          </a:p>
          <a:p>
            <a:r>
              <a:rPr lang="en-US" dirty="0"/>
              <a:t>Q3: UNSD, Switzerland, Ukraine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387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727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4389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4253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3080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1871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1871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8158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15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fld id="{81015389-9A6F-45A1-B2D0-30DD5131E2DE}" type="datetime1">
              <a:rPr lang="en-GB" smtClean="0"/>
              <a:t>04/04/2014</a:t>
            </a:fld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  <a:endParaRPr lang="en-GB" noProof="0" smtClean="0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  <a:endParaRPr lang="en-GB" noProof="0" smtClean="0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/>
            <a:fld id="{1369E551-B1D9-4A9A-9901-434B2B364AB4}" type="slidenum">
              <a:rPr lang="en-GB" sz="1400" b="1">
                <a:solidFill>
                  <a:schemeClr val="bg1"/>
                </a:solidFill>
              </a:rPr>
              <a:pPr algn="r"/>
              <a:t>‹#›</a:t>
            </a:fld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fld id="{15B61F97-9C5B-4FF2-A5F2-98CBC8833DB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4074" name="Picture 42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7DEB6D-ED5F-43A9-A6C6-2E8121540702}" type="datetime1">
              <a:rPr lang="en-GB" smtClean="0"/>
              <a:t>04/04/2014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5F82F-2CC5-4EE8-871D-96A53C3013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0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B2E9C-0FA8-49CE-96FE-85DA0241F04F}" type="datetime1">
              <a:rPr lang="en-GB" smtClean="0"/>
              <a:t>04/04/2014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3CF9-C58C-4A50-BFBF-3301A3594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64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42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33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71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42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86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5133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0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F02D4-6D9A-4CF1-AEB9-74561B823081}" type="datetime1">
              <a:rPr lang="en-GB" smtClean="0"/>
              <a:t>04/04/2014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3B9E7-177F-4D5B-848A-428884D1B1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11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38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12C-E129-48BD-865C-92458BBD1D3E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04.04.2014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7675-C7A1-43A1-ADA4-02B610B71A74}" type="slidenum">
              <a:rPr lang="nb-NO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6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BD41FF-DC64-4FE2-8685-B811FF06FCFA}" type="datetime1">
              <a:rPr lang="en-GB" smtClean="0"/>
              <a:t>04/04/2014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E8B9-D65D-477F-B5AD-6286B5579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3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205686-6658-445D-95A0-924E4E8F3496}" type="datetime1">
              <a:rPr lang="en-GB" smtClean="0"/>
              <a:t>04/04/2014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BB125-8ADF-43ED-B658-93F2A9339D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3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3CFBD-EBE2-4710-8486-E45BFCFDB214}" type="datetime1">
              <a:rPr lang="en-GB" smtClean="0"/>
              <a:t>04/04/2014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6EF9-2E8E-44F8-80BE-6D2439C9BA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7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C2EA66-14ED-4798-AB1F-63C50C0F983A}" type="datetime1">
              <a:rPr lang="en-GB" smtClean="0"/>
              <a:t>04/04/2014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04C22-5133-4E9D-B34D-22FED270B0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C3E07-4A36-4485-AB5D-DFEA0AB97FDA}" type="datetime1">
              <a:rPr lang="en-GB" smtClean="0"/>
              <a:t>04/04/2014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9D8B2-5E00-4F14-AF2A-2DF4ACE97A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3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D2423-A718-47C4-88BF-BD199FB5FB73}" type="datetime1">
              <a:rPr lang="en-GB" smtClean="0"/>
              <a:t>04/04/2014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90217-6BB2-496D-8780-522A5D6656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CD8A51-BFFD-418C-B0FD-E5BD55E822F4}" type="datetime1">
              <a:rPr lang="en-GB" smtClean="0"/>
              <a:t>04/04/2014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FD93-56F6-4310-A005-E320F6AB2F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8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tekststilene i delmalen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A754169-AF16-4E39-8551-637E0605A380}" type="datetime1">
              <a:rPr lang="en-GB" smtClean="0"/>
              <a:t>04/04/2014</a:t>
            </a:fld>
            <a:endParaRPr lang="en-GB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3DDA7E79-A621-4B88-9626-AE734374AAB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3059" name="Picture 51" descr="X:\502\Avd730\MALER\PPT\nydesign2005\Illustrasjoner\PowerpointTopp_ENG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526F12C-E129-48BD-865C-92458BBD1D3E}" type="datetimeFigureOut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04.04.2014</a:t>
            </a:fld>
            <a:endParaRPr lang="nb-NO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b-NO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B147675-C7A1-43A1-ADA4-02B610B71A74}" type="slidenum">
              <a:rPr lang="nb-NO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92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1268760"/>
            <a:ext cx="7162800" cy="1295400"/>
          </a:xfrm>
        </p:spPr>
        <p:txBody>
          <a:bodyPr/>
          <a:lstStyle/>
          <a:p>
            <a:r>
              <a:rPr lang="en-US" dirty="0"/>
              <a:t>CES 2014 SEMINAR ON MIGRATION STATISTICS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2800" cy="1368152"/>
          </a:xfrm>
        </p:spPr>
        <p:txBody>
          <a:bodyPr/>
          <a:lstStyle/>
          <a:p>
            <a:r>
              <a:rPr lang="en-US" dirty="0"/>
              <a:t>Session 1.  Measuring recent and changing migration patterns: Challenges and </a:t>
            </a:r>
            <a:r>
              <a:rPr lang="en-US" dirty="0" smtClean="0"/>
              <a:t>opportunities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195736" y="6381328"/>
            <a:ext cx="5040560" cy="304800"/>
          </a:xfrm>
        </p:spPr>
        <p:txBody>
          <a:bodyPr/>
          <a:lstStyle/>
          <a:p>
            <a:r>
              <a:rPr lang="fr-FR" dirty="0" smtClean="0"/>
              <a:t>UNECE Paris 10 April 2014</a:t>
            </a:r>
            <a:endParaRPr lang="en-GB" dirty="0"/>
          </a:p>
        </p:txBody>
      </p:sp>
      <p:sp>
        <p:nvSpPr>
          <p:cNvPr id="6" name="Undertittel 2"/>
          <p:cNvSpPr txBox="1">
            <a:spLocks/>
          </p:cNvSpPr>
          <p:nvPr/>
        </p:nvSpPr>
        <p:spPr bwMode="auto">
          <a:xfrm>
            <a:off x="1115616" y="4221088"/>
            <a:ext cx="716280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30000"/>
              <a:buFontTx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63575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rgbClr val="000000"/>
                </a:solidFill>
                <a:latin typeface="+mn-lt"/>
              </a:defRPr>
            </a:lvl2pPr>
            <a:lvl3pPr marL="1049338" indent="-195263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w"/>
              <a:defRPr>
                <a:solidFill>
                  <a:srgbClr val="000000"/>
                </a:solidFill>
                <a:latin typeface="+mn-lt"/>
              </a:defRPr>
            </a:lvl3pPr>
            <a:lvl4pPr marL="1616075" indent="-282575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70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27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84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941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/>
              <a:t>Session co-organized by Norway </a:t>
            </a:r>
            <a:r>
              <a:rPr lang="en-US" sz="1600" dirty="0"/>
              <a:t>and UNSD</a:t>
            </a:r>
            <a:endParaRPr lang="en-US" sz="1600" kern="0" dirty="0" smtClean="0"/>
          </a:p>
          <a:p>
            <a:endParaRPr lang="en-US" sz="1600" kern="0" dirty="0" smtClean="0"/>
          </a:p>
          <a:p>
            <a:r>
              <a:rPr lang="en-US" sz="1600" kern="0" dirty="0" smtClean="0"/>
              <a:t>Elisabeth Nørgaard</a:t>
            </a:r>
          </a:p>
          <a:p>
            <a:r>
              <a:rPr lang="en-US" sz="1600" i="1" dirty="0"/>
              <a:t>Director of Department of social </a:t>
            </a:r>
            <a:r>
              <a:rPr lang="en-US" sz="1600" i="1" dirty="0" smtClean="0"/>
              <a:t>statistics</a:t>
            </a:r>
          </a:p>
          <a:p>
            <a:r>
              <a:rPr lang="en-US" sz="1600" i="1" kern="0" dirty="0" smtClean="0"/>
              <a:t>Statistics Norway</a:t>
            </a:r>
            <a:endParaRPr lang="nb-NO" sz="1600" i="1" kern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5B61F97-9C5B-4FF2-A5F2-98CBC8833DB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Conclusion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Common</a:t>
            </a:r>
            <a:r>
              <a:rPr lang="nb-NO" dirty="0"/>
              <a:t> </a:t>
            </a:r>
            <a:r>
              <a:rPr lang="nb-NO" dirty="0" err="1"/>
              <a:t>topics</a:t>
            </a:r>
            <a:r>
              <a:rPr lang="nb-NO" dirty="0"/>
              <a:t> and </a:t>
            </a:r>
            <a:r>
              <a:rPr lang="nb-NO" dirty="0" err="1"/>
              <a:t>challenges</a:t>
            </a:r>
            <a:r>
              <a:rPr lang="nb-NO" dirty="0"/>
              <a:t> </a:t>
            </a:r>
            <a:r>
              <a:rPr lang="nb-NO" dirty="0" err="1" smtClean="0"/>
              <a:t>across</a:t>
            </a:r>
            <a:r>
              <a:rPr lang="nb-NO" dirty="0" smtClean="0"/>
              <a:t> </a:t>
            </a:r>
            <a:r>
              <a:rPr lang="nb-NO" dirty="0" err="1" smtClean="0"/>
              <a:t>papers</a:t>
            </a:r>
            <a:endParaRPr lang="nb-NO" dirty="0"/>
          </a:p>
          <a:p>
            <a:r>
              <a:rPr lang="nb-NO" dirty="0" err="1" smtClean="0"/>
              <a:t>Increased</a:t>
            </a:r>
            <a:r>
              <a:rPr lang="nb-NO" dirty="0" smtClean="0"/>
              <a:t> </a:t>
            </a:r>
            <a:r>
              <a:rPr lang="nb-NO" dirty="0" err="1" smtClean="0"/>
              <a:t>mobility</a:t>
            </a:r>
            <a:r>
              <a:rPr lang="nb-NO" dirty="0" smtClean="0"/>
              <a:t> is </a:t>
            </a:r>
            <a:r>
              <a:rPr lang="nb-NO" dirty="0" err="1" smtClean="0"/>
              <a:t>here</a:t>
            </a:r>
            <a:r>
              <a:rPr lang="nb-NO" dirty="0" smtClean="0"/>
              <a:t> to </a:t>
            </a:r>
            <a:r>
              <a:rPr lang="nb-NO" dirty="0" err="1" smtClean="0"/>
              <a:t>stay</a:t>
            </a:r>
            <a:r>
              <a:rPr lang="nb-NO" dirty="0" smtClean="0"/>
              <a:t>!</a:t>
            </a:r>
          </a:p>
          <a:p>
            <a:r>
              <a:rPr lang="nb-NO" dirty="0" err="1" smtClean="0"/>
              <a:t>Capture</a:t>
            </a:r>
            <a:r>
              <a:rPr lang="nb-NO" dirty="0" smtClean="0"/>
              <a:t> </a:t>
            </a:r>
            <a:r>
              <a:rPr lang="nb-NO" dirty="0" err="1" smtClean="0"/>
              <a:t>rapidly</a:t>
            </a:r>
            <a:r>
              <a:rPr lang="nb-NO" dirty="0" smtClean="0"/>
              <a:t> </a:t>
            </a:r>
            <a:r>
              <a:rPr lang="nb-NO" dirty="0" err="1" smtClean="0"/>
              <a:t>changing</a:t>
            </a:r>
            <a:r>
              <a:rPr lang="nb-NO" dirty="0" smtClean="0"/>
              <a:t> </a:t>
            </a:r>
            <a:r>
              <a:rPr lang="nb-NO" dirty="0" err="1" smtClean="0"/>
              <a:t>migration</a:t>
            </a:r>
            <a:r>
              <a:rPr lang="nb-NO" dirty="0" smtClean="0"/>
              <a:t> </a:t>
            </a:r>
            <a:r>
              <a:rPr lang="nb-NO" dirty="0" err="1" smtClean="0"/>
              <a:t>flows</a:t>
            </a:r>
            <a:endParaRPr lang="nb-NO" dirty="0" smtClean="0"/>
          </a:p>
          <a:p>
            <a:pPr lvl="1"/>
            <a:r>
              <a:rPr lang="en-US" dirty="0"/>
              <a:t>Dynamic structures and processes</a:t>
            </a:r>
            <a:endParaRPr lang="en-US" dirty="0" smtClean="0"/>
          </a:p>
          <a:p>
            <a:pPr lvl="1"/>
            <a:r>
              <a:rPr lang="en-US" dirty="0" smtClean="0"/>
              <a:t>Emigration, Circular migration, Return migration, </a:t>
            </a:r>
            <a:r>
              <a:rPr lang="en-US" dirty="0" err="1" smtClean="0"/>
              <a:t>Labour</a:t>
            </a:r>
            <a:r>
              <a:rPr lang="en-US" dirty="0" smtClean="0"/>
              <a:t> migration</a:t>
            </a:r>
          </a:p>
          <a:p>
            <a:pPr lvl="1"/>
            <a:r>
              <a:rPr lang="en-US" dirty="0" smtClean="0"/>
              <a:t>Temporary, underreported, legal  </a:t>
            </a:r>
          </a:p>
          <a:p>
            <a:pPr lvl="1"/>
            <a:r>
              <a:rPr lang="en-US" dirty="0" smtClean="0"/>
              <a:t>Economic crisis not in focus</a:t>
            </a:r>
          </a:p>
          <a:p>
            <a:r>
              <a:rPr lang="en-US" dirty="0" smtClean="0"/>
              <a:t>Census not sufficient, more use of multiple sources</a:t>
            </a:r>
          </a:p>
          <a:p>
            <a:r>
              <a:rPr lang="en-US" dirty="0" smtClean="0"/>
              <a:t>Essential, but very difficult to measure </a:t>
            </a:r>
          </a:p>
          <a:p>
            <a:r>
              <a:rPr lang="en-US" dirty="0" smtClean="0"/>
              <a:t>Harmonize migration variables across </a:t>
            </a:r>
            <a:r>
              <a:rPr lang="en-US" dirty="0"/>
              <a:t>data-sources and </a:t>
            </a:r>
            <a:r>
              <a:rPr lang="en-US" dirty="0" smtClean="0"/>
              <a:t>countries key to future cooperation</a:t>
            </a:r>
            <a:endParaRPr lang="nb-NO" dirty="0"/>
          </a:p>
          <a:p>
            <a:endParaRPr lang="en-US" dirty="0"/>
          </a:p>
          <a:p>
            <a:pPr lvl="1"/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 smtClean="0"/>
              <a:t>General questions for discussion #1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700808"/>
            <a:ext cx="7416824" cy="35954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what extent do the current systems of migration statistics capture the changing migration patterns, for instance </a:t>
            </a:r>
            <a:r>
              <a:rPr lang="en-US" sz="2400" dirty="0" smtClean="0"/>
              <a:t>emigration, circular </a:t>
            </a:r>
            <a:r>
              <a:rPr lang="en-US" sz="2400" dirty="0"/>
              <a:t>migration, temporary migration, unregistered or irregular migration?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Measuring </a:t>
            </a:r>
            <a:r>
              <a:rPr lang="en-US" sz="2400" dirty="0"/>
              <a:t>this type of migration is stated in several papers as increasingly important but very challenging. How do we move forward on this issue? </a:t>
            </a:r>
            <a:endParaRPr lang="nb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UNECE Paris 10 April 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487" y="5301207"/>
            <a:ext cx="1515434" cy="1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96" y="5944084"/>
            <a:ext cx="3290383" cy="64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/>
              <a:t>General questions </a:t>
            </a:r>
            <a:r>
              <a:rPr lang="en-US" dirty="0" smtClean="0"/>
              <a:t>for discussion #2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772816"/>
            <a:ext cx="7893645" cy="395550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600" dirty="0" smtClean="0"/>
              <a:t>There is a need for harmonized variables across countries and across data sources, </a:t>
            </a:r>
            <a:r>
              <a:rPr lang="en-US" sz="2600" dirty="0" err="1" smtClean="0"/>
              <a:t>i.e</a:t>
            </a:r>
            <a:r>
              <a:rPr lang="en-US" sz="2600" dirty="0" smtClean="0"/>
              <a:t>, terminology, definitions and the way we operationalize the variables. </a:t>
            </a:r>
            <a:endParaRPr lang="nb-NO" sz="2600" dirty="0" smtClean="0"/>
          </a:p>
          <a:p>
            <a:pPr lvl="1"/>
            <a:r>
              <a:rPr lang="en-US" sz="2200" b="1" dirty="0" smtClean="0"/>
              <a:t>To what purpose should efforts be put towards harmonization?       </a:t>
            </a:r>
            <a:r>
              <a:rPr lang="en-US" sz="2200" i="1" dirty="0" smtClean="0"/>
              <a:t>Do we have a shared understanding of the need for harmonized data?</a:t>
            </a:r>
            <a:endParaRPr lang="nb-NO" sz="2200" dirty="0" smtClean="0"/>
          </a:p>
          <a:p>
            <a:pPr lvl="1"/>
            <a:r>
              <a:rPr lang="en-US" sz="2200" b="1" dirty="0" smtClean="0"/>
              <a:t>If data harmonization is a goal, how can this best be achieved?</a:t>
            </a:r>
            <a:r>
              <a:rPr lang="en-US" sz="2200" dirty="0" smtClean="0"/>
              <a:t>       </a:t>
            </a:r>
            <a:r>
              <a:rPr lang="en-US" sz="2200" i="1" dirty="0" smtClean="0"/>
              <a:t>Has much progress been made in conceptual harmonization (labor migration, temporary migration, circular migration, emigrant workers, return migration, descendant, ever-international migrants)? </a:t>
            </a:r>
            <a:endParaRPr lang="nb-NO" sz="2200" dirty="0" smtClean="0"/>
          </a:p>
          <a:p>
            <a:pPr lvl="1"/>
            <a:r>
              <a:rPr lang="en-US" sz="2200" b="1" dirty="0" smtClean="0"/>
              <a:t>What are the main obstacles to data harmonization across countries?</a:t>
            </a:r>
            <a:endParaRPr lang="nb-NO" sz="2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UNECE Paris 10 April 2014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301208"/>
            <a:ext cx="1515434" cy="1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96" y="5944084"/>
            <a:ext cx="3290383" cy="64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/>
              <a:t>General questions </a:t>
            </a:r>
            <a:r>
              <a:rPr lang="en-US" dirty="0" smtClean="0"/>
              <a:t>for discussion #3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3188568"/>
          </a:xfrm>
        </p:spPr>
        <p:txBody>
          <a:bodyPr/>
          <a:lstStyle/>
          <a:p>
            <a:pPr lvl="0"/>
            <a:r>
              <a:rPr lang="en-US" sz="2400" dirty="0"/>
              <a:t>From all the papers, there is a tendency to integrate multiple data sources or to use innovative approaches in measuring migration. </a:t>
            </a:r>
            <a:endParaRPr lang="en-US" sz="2400" dirty="0" smtClean="0"/>
          </a:p>
          <a:p>
            <a:pPr lvl="1"/>
            <a:r>
              <a:rPr lang="en-US" sz="2000" b="1" dirty="0" smtClean="0"/>
              <a:t>How </a:t>
            </a:r>
            <a:r>
              <a:rPr lang="en-US" sz="2000" b="1" dirty="0"/>
              <a:t>does this trend contribute to the improvement in migration statistics, in terms of timeliness and accuracy? </a:t>
            </a:r>
            <a:endParaRPr lang="nb-NO" sz="2000" b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UNECE Paris 10 April 2014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301208"/>
            <a:ext cx="1515434" cy="1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96" y="5944084"/>
            <a:ext cx="3290383" cy="64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650776"/>
          </a:xfrm>
        </p:spPr>
        <p:txBody>
          <a:bodyPr/>
          <a:lstStyle/>
          <a:p>
            <a:r>
              <a:rPr lang="en-US" dirty="0" smtClean="0"/>
              <a:t>Importance of migration statistics</a:t>
            </a:r>
            <a:r>
              <a:rPr lang="en-US" dirty="0"/>
              <a:t/>
            </a:r>
            <a:br>
              <a:rPr lang="en-US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556792"/>
            <a:ext cx="8382000" cy="4844008"/>
          </a:xfrm>
        </p:spPr>
        <p:txBody>
          <a:bodyPr/>
          <a:lstStyle/>
          <a:p>
            <a:r>
              <a:rPr lang="en-US" dirty="0"/>
              <a:t>2013 High-Level Dialogue </a:t>
            </a:r>
            <a:r>
              <a:rPr lang="en-US" dirty="0" smtClean="0"/>
              <a:t>on </a:t>
            </a:r>
            <a:r>
              <a:rPr lang="en-US" dirty="0"/>
              <a:t>International Migration and Development at the </a:t>
            </a:r>
            <a:r>
              <a:rPr lang="en-US" dirty="0" smtClean="0"/>
              <a:t>UN </a:t>
            </a:r>
            <a:r>
              <a:rPr lang="en-US" dirty="0"/>
              <a:t>General </a:t>
            </a:r>
            <a:r>
              <a:rPr lang="en-US" dirty="0" smtClean="0"/>
              <a:t>Assembly</a:t>
            </a:r>
          </a:p>
          <a:p>
            <a:r>
              <a:rPr lang="en-US" dirty="0" smtClean="0"/>
              <a:t>More mobile world = Global impact of migration</a:t>
            </a:r>
          </a:p>
          <a:p>
            <a:r>
              <a:rPr lang="en-US" dirty="0" smtClean="0"/>
              <a:t>Need relevant </a:t>
            </a:r>
            <a:r>
              <a:rPr lang="en-US" dirty="0"/>
              <a:t>and accurate data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o measure and monitor trends and changes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measure migration flows and stock</a:t>
            </a:r>
          </a:p>
          <a:p>
            <a:pPr lvl="1"/>
            <a:r>
              <a:rPr lang="en-US" dirty="0" smtClean="0"/>
              <a:t>To measure the impact of increased mobility across borders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haracteristics </a:t>
            </a:r>
            <a:r>
              <a:rPr lang="en-US" dirty="0"/>
              <a:t>and socio-economic conditions of migrants (</a:t>
            </a:r>
            <a:r>
              <a:rPr lang="en-US" dirty="0" smtClean="0"/>
              <a:t>integration)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Social </a:t>
            </a:r>
            <a:r>
              <a:rPr lang="en-US" dirty="0"/>
              <a:t>consequences of increased mobility </a:t>
            </a:r>
            <a:endParaRPr lang="en-US" dirty="0" smtClean="0"/>
          </a:p>
          <a:p>
            <a:pPr lvl="1"/>
            <a:r>
              <a:rPr lang="en-US" dirty="0" smtClean="0"/>
              <a:t>Compare data and indicators across data sources and countries</a:t>
            </a:r>
          </a:p>
          <a:p>
            <a:pPr lvl="1"/>
            <a:r>
              <a:rPr lang="en-US" dirty="0" smtClean="0"/>
              <a:t>For evidence-based </a:t>
            </a:r>
            <a:r>
              <a:rPr lang="en-US" dirty="0"/>
              <a:t>policy </a:t>
            </a:r>
            <a:r>
              <a:rPr lang="en-US" dirty="0" smtClean="0"/>
              <a:t>decisions</a:t>
            </a:r>
          </a:p>
          <a:p>
            <a:pPr lvl="1"/>
            <a:r>
              <a:rPr lang="en-US" dirty="0" smtClean="0"/>
              <a:t>Inform the general public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525144" y="6453336"/>
            <a:ext cx="2639144" cy="228600"/>
          </a:xfrm>
        </p:spPr>
        <p:txBody>
          <a:bodyPr/>
          <a:lstStyle/>
          <a:p>
            <a:r>
              <a:rPr lang="en-GB" dirty="0" smtClean="0"/>
              <a:t>UNECE Paris 10 April 2014</a:t>
            </a:r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1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1154832"/>
          </a:xfrm>
        </p:spPr>
        <p:txBody>
          <a:bodyPr/>
          <a:lstStyle/>
          <a:p>
            <a:r>
              <a:rPr lang="en-US" sz="2400" dirty="0"/>
              <a:t>Session 1: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/>
              <a:t>C</a:t>
            </a:r>
            <a:r>
              <a:rPr lang="en-US" sz="2400" b="0" dirty="0" smtClean="0"/>
              <a:t>hanging </a:t>
            </a:r>
            <a:r>
              <a:rPr lang="en-US" sz="2400" b="0" dirty="0"/>
              <a:t>migration patterns during the </a:t>
            </a:r>
            <a:r>
              <a:rPr lang="en-US" sz="2400" dirty="0"/>
              <a:t>economic crisis </a:t>
            </a:r>
            <a:r>
              <a:rPr lang="en-US" sz="2400" b="0" dirty="0"/>
              <a:t>and the </a:t>
            </a:r>
            <a:r>
              <a:rPr lang="en-US" sz="2400" dirty="0"/>
              <a:t>data sources </a:t>
            </a:r>
            <a:r>
              <a:rPr lang="en-US" sz="2400" b="0" dirty="0"/>
              <a:t>used to measure these patterns</a:t>
            </a:r>
            <a:r>
              <a:rPr lang="en-US" dirty="0"/>
              <a:t/>
            </a:r>
            <a:br>
              <a:rPr lang="en-US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844824"/>
            <a:ext cx="8382000" cy="4555976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11 contributions: </a:t>
            </a:r>
          </a:p>
          <a:p>
            <a:pPr lvl="1"/>
            <a:r>
              <a:rPr lang="en-US" dirty="0" smtClean="0"/>
              <a:t>Denmark</a:t>
            </a:r>
            <a:r>
              <a:rPr lang="en-US" dirty="0"/>
              <a:t>, Lithuania, Norway, Poland, the Russian Federation, Slovak Republic, Sweden, Switzerland, Ukraine, The United Nations Statistical Division and OECD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Focus on…</a:t>
            </a:r>
          </a:p>
          <a:p>
            <a:pPr lvl="1"/>
            <a:r>
              <a:rPr lang="en-US" dirty="0" smtClean="0"/>
              <a:t>Migration </a:t>
            </a:r>
            <a:r>
              <a:rPr lang="en-US" dirty="0"/>
              <a:t>trends </a:t>
            </a:r>
            <a:r>
              <a:rPr lang="en-US" dirty="0" smtClean="0"/>
              <a:t>at national level </a:t>
            </a:r>
          </a:p>
          <a:p>
            <a:pPr lvl="1"/>
            <a:r>
              <a:rPr lang="en-US" dirty="0" smtClean="0"/>
              <a:t>Economic crisis </a:t>
            </a:r>
            <a:r>
              <a:rPr lang="en-US" i="1" dirty="0" smtClean="0"/>
              <a:t>not </a:t>
            </a:r>
            <a:r>
              <a:rPr lang="en-US" dirty="0" smtClean="0"/>
              <a:t>main focus </a:t>
            </a:r>
          </a:p>
          <a:p>
            <a:pPr lvl="1"/>
            <a:r>
              <a:rPr lang="en-US" dirty="0" smtClean="0"/>
              <a:t>Data sources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</a:t>
            </a:r>
            <a:r>
              <a:rPr lang="en-US" dirty="0" smtClean="0"/>
              <a:t>migration topics of submitted </a:t>
            </a:r>
            <a:r>
              <a:rPr lang="en-US" dirty="0"/>
              <a:t>papers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Plassholder for innhold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009124"/>
              </p:ext>
            </p:extLst>
          </p:nvPr>
        </p:nvGraphicFramePr>
        <p:xfrm>
          <a:off x="-17022" y="980728"/>
          <a:ext cx="9216000" cy="5504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3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data sources of </a:t>
            </a:r>
            <a:r>
              <a:rPr lang="en-US" dirty="0" smtClean="0"/>
              <a:t>submitted papers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90984814"/>
              </p:ext>
            </p:extLst>
          </p:nvPr>
        </p:nvGraphicFramePr>
        <p:xfrm>
          <a:off x="395536" y="1881296"/>
          <a:ext cx="6336704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llipse 2"/>
          <p:cNvSpPr/>
          <p:nvPr/>
        </p:nvSpPr>
        <p:spPr bwMode="auto">
          <a:xfrm>
            <a:off x="6588224" y="1628800"/>
            <a:ext cx="1872208" cy="1656184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Multiple </a:t>
            </a:r>
            <a:r>
              <a:rPr kumimoji="0" 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sources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Rett pil 6"/>
          <p:cNvCxnSpPr/>
          <p:nvPr/>
        </p:nvCxnSpPr>
        <p:spPr bwMode="auto">
          <a:xfrm flipH="1">
            <a:off x="3275856" y="2852936"/>
            <a:ext cx="3456384" cy="9721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595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Focus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changing</a:t>
            </a:r>
            <a:r>
              <a:rPr lang="nb-NO" dirty="0" smtClean="0"/>
              <a:t> </a:t>
            </a:r>
            <a:r>
              <a:rPr lang="nb-NO" dirty="0" err="1" smtClean="0"/>
              <a:t>migration</a:t>
            </a:r>
            <a:r>
              <a:rPr lang="nb-NO" dirty="0" smtClean="0"/>
              <a:t> </a:t>
            </a:r>
            <a:r>
              <a:rPr lang="nb-NO" dirty="0" err="1" smtClean="0"/>
              <a:t>patterns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700808"/>
            <a:ext cx="8382000" cy="4699992"/>
          </a:xfrm>
        </p:spPr>
        <p:txBody>
          <a:bodyPr/>
          <a:lstStyle/>
          <a:p>
            <a:r>
              <a:rPr lang="en-US" dirty="0"/>
              <a:t>Dynamic structures and processes </a:t>
            </a:r>
            <a:r>
              <a:rPr lang="en-US" dirty="0" smtClean="0"/>
              <a:t>vs. </a:t>
            </a:r>
            <a:r>
              <a:rPr lang="en-US" dirty="0"/>
              <a:t>stock/static structure </a:t>
            </a:r>
            <a:endParaRPr lang="nb-NO" dirty="0"/>
          </a:p>
          <a:p>
            <a:r>
              <a:rPr lang="en-US" dirty="0" smtClean="0"/>
              <a:t>Rapidly changing “new” </a:t>
            </a:r>
            <a:r>
              <a:rPr lang="en-US" dirty="0"/>
              <a:t>flows across </a:t>
            </a:r>
            <a:r>
              <a:rPr lang="en-US" dirty="0" smtClean="0"/>
              <a:t>borders</a:t>
            </a:r>
          </a:p>
          <a:p>
            <a:pPr lvl="1"/>
            <a:r>
              <a:rPr lang="en-US" dirty="0" smtClean="0"/>
              <a:t>Emigration </a:t>
            </a:r>
          </a:p>
          <a:p>
            <a:pPr lvl="1"/>
            <a:r>
              <a:rPr lang="en-US" dirty="0" smtClean="0"/>
              <a:t>Circular migration</a:t>
            </a:r>
          </a:p>
          <a:p>
            <a:pPr lvl="1"/>
            <a:r>
              <a:rPr lang="en-US" dirty="0" smtClean="0"/>
              <a:t>Return migration </a:t>
            </a:r>
          </a:p>
          <a:p>
            <a:pPr lvl="1"/>
            <a:r>
              <a:rPr lang="en-US" dirty="0" err="1" smtClean="0"/>
              <a:t>Labour</a:t>
            </a:r>
            <a:r>
              <a:rPr lang="en-US" dirty="0" smtClean="0"/>
              <a:t> migration </a:t>
            </a:r>
          </a:p>
          <a:p>
            <a:r>
              <a:rPr lang="en-US" dirty="0" smtClean="0"/>
              <a:t>Temporary and permanent migration </a:t>
            </a:r>
          </a:p>
          <a:p>
            <a:r>
              <a:rPr lang="en-US" dirty="0" smtClean="0"/>
              <a:t>Regular and irregular migration </a:t>
            </a:r>
            <a:endParaRPr lang="en-US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… and </a:t>
            </a:r>
            <a:r>
              <a:rPr lang="nb-NO" dirty="0" err="1" smtClean="0"/>
              <a:t>new</a:t>
            </a:r>
            <a:r>
              <a:rPr lang="nb-NO" dirty="0" smtClean="0"/>
              <a:t> data </a:t>
            </a:r>
            <a:r>
              <a:rPr lang="nb-NO" dirty="0" err="1" smtClean="0"/>
              <a:t>sources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340768"/>
            <a:ext cx="8382000" cy="506003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move away from traditional censuses every ten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Towards…</a:t>
            </a:r>
          </a:p>
          <a:p>
            <a:pPr lvl="1"/>
            <a:r>
              <a:rPr lang="en-US" dirty="0" smtClean="0"/>
              <a:t>More use </a:t>
            </a:r>
            <a:r>
              <a:rPr lang="en-US" dirty="0"/>
              <a:t>and expansion of available administrative data and registers that are continuously </a:t>
            </a:r>
            <a:r>
              <a:rPr lang="en-US" dirty="0" smtClean="0"/>
              <a:t>updated </a:t>
            </a:r>
          </a:p>
          <a:p>
            <a:pPr lvl="1"/>
            <a:r>
              <a:rPr lang="en-US" dirty="0" smtClean="0"/>
              <a:t>Large </a:t>
            </a:r>
            <a:r>
              <a:rPr lang="en-US" dirty="0"/>
              <a:t>scale sample surveys </a:t>
            </a:r>
            <a:endParaRPr lang="en-US" dirty="0" smtClean="0"/>
          </a:p>
          <a:p>
            <a:pPr lvl="1"/>
            <a:r>
              <a:rPr lang="en-US" dirty="0" smtClean="0"/>
              <a:t>Statistical </a:t>
            </a:r>
            <a:r>
              <a:rPr lang="en-US" dirty="0"/>
              <a:t>methods to generalize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= Multiple sources and “mixed mode”</a:t>
            </a:r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1010816"/>
          </a:xfrm>
        </p:spPr>
        <p:txBody>
          <a:bodyPr/>
          <a:lstStyle/>
          <a:p>
            <a:r>
              <a:rPr lang="nb-NO" sz="2400" dirty="0" err="1" smtClean="0"/>
              <a:t>Common</a:t>
            </a:r>
            <a:r>
              <a:rPr lang="nb-NO" sz="2400" dirty="0" smtClean="0"/>
              <a:t> </a:t>
            </a:r>
            <a:r>
              <a:rPr lang="nb-NO" sz="2400" dirty="0" err="1" smtClean="0"/>
              <a:t>challenge</a:t>
            </a:r>
            <a:r>
              <a:rPr lang="nb-NO" sz="2400" dirty="0" smtClean="0"/>
              <a:t>: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Underreported</a:t>
            </a:r>
            <a:r>
              <a:rPr lang="nb-NO" dirty="0" smtClean="0"/>
              <a:t> </a:t>
            </a:r>
            <a:r>
              <a:rPr lang="nb-NO" dirty="0" err="1" smtClean="0"/>
              <a:t>migration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752600"/>
            <a:ext cx="8382000" cy="464820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Non </a:t>
            </a:r>
            <a:r>
              <a:rPr lang="nb-NO" dirty="0" err="1" smtClean="0"/>
              <a:t>reported</a:t>
            </a:r>
            <a:r>
              <a:rPr lang="nb-NO" dirty="0" smtClean="0"/>
              <a:t> / </a:t>
            </a:r>
            <a:r>
              <a:rPr lang="nb-NO" dirty="0" err="1" smtClean="0"/>
              <a:t>registered</a:t>
            </a:r>
            <a:r>
              <a:rPr lang="nb-NO" dirty="0" smtClean="0"/>
              <a:t> :</a:t>
            </a:r>
          </a:p>
          <a:p>
            <a:r>
              <a:rPr lang="nb-NO" dirty="0"/>
              <a:t>L</a:t>
            </a:r>
            <a:r>
              <a:rPr lang="nb-NO" dirty="0" smtClean="0"/>
              <a:t>egal </a:t>
            </a:r>
            <a:r>
              <a:rPr lang="nb-NO" dirty="0" err="1" smtClean="0"/>
              <a:t>temporary</a:t>
            </a:r>
            <a:r>
              <a:rPr lang="nb-NO" dirty="0" smtClean="0"/>
              <a:t> </a:t>
            </a:r>
            <a:r>
              <a:rPr lang="nb-NO" dirty="0" err="1" smtClean="0"/>
              <a:t>migration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Students</a:t>
            </a:r>
          </a:p>
          <a:p>
            <a:pPr lvl="1"/>
            <a:r>
              <a:rPr lang="nb-NO" dirty="0" smtClean="0"/>
              <a:t>Short term </a:t>
            </a:r>
            <a:r>
              <a:rPr lang="nb-NO" dirty="0" err="1" smtClean="0"/>
              <a:t>labour</a:t>
            </a:r>
            <a:r>
              <a:rPr lang="nb-NO" dirty="0" smtClean="0"/>
              <a:t> </a:t>
            </a:r>
            <a:r>
              <a:rPr lang="nb-NO" dirty="0" err="1" smtClean="0"/>
              <a:t>migration</a:t>
            </a:r>
            <a:endParaRPr lang="nb-NO" dirty="0" smtClean="0"/>
          </a:p>
          <a:p>
            <a:pPr lvl="1"/>
            <a:r>
              <a:rPr lang="nb-NO" dirty="0" err="1" smtClean="0"/>
              <a:t>Circular</a:t>
            </a:r>
            <a:r>
              <a:rPr lang="nb-NO" dirty="0" smtClean="0"/>
              <a:t> </a:t>
            </a:r>
            <a:r>
              <a:rPr lang="nb-NO" dirty="0" err="1" smtClean="0"/>
              <a:t>migration</a:t>
            </a:r>
            <a:r>
              <a:rPr lang="nb-NO" dirty="0" smtClean="0"/>
              <a:t> </a:t>
            </a:r>
          </a:p>
          <a:p>
            <a:r>
              <a:rPr lang="nb-NO" dirty="0" smtClean="0"/>
              <a:t>More permanent </a:t>
            </a:r>
            <a:r>
              <a:rPr lang="nb-NO" dirty="0" err="1" smtClean="0"/>
              <a:t>emigration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No </a:t>
            </a:r>
            <a:r>
              <a:rPr lang="nb-NO" dirty="0" err="1" smtClean="0"/>
              <a:t>incentives</a:t>
            </a:r>
            <a:r>
              <a:rPr lang="nb-NO" dirty="0" smtClean="0"/>
              <a:t> to register </a:t>
            </a:r>
            <a:r>
              <a:rPr lang="nb-NO" dirty="0" err="1" smtClean="0"/>
              <a:t>emigration</a:t>
            </a:r>
            <a:endParaRPr lang="nb-NO" dirty="0" smtClean="0"/>
          </a:p>
          <a:p>
            <a:r>
              <a:rPr lang="en-US" dirty="0" smtClean="0"/>
              <a:t>Measuring </a:t>
            </a:r>
            <a:r>
              <a:rPr lang="en-US" dirty="0"/>
              <a:t>this type of migration </a:t>
            </a:r>
            <a:r>
              <a:rPr lang="en-US" dirty="0" smtClean="0"/>
              <a:t>increasingly </a:t>
            </a:r>
            <a:r>
              <a:rPr lang="en-US" dirty="0"/>
              <a:t>important but very difficult, regardless of data-source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8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1010816"/>
          </a:xfrm>
        </p:spPr>
        <p:txBody>
          <a:bodyPr/>
          <a:lstStyle/>
          <a:p>
            <a:r>
              <a:rPr lang="nb-NO" sz="2400" dirty="0" err="1" smtClean="0"/>
              <a:t>Common</a:t>
            </a:r>
            <a:r>
              <a:rPr lang="nb-NO" sz="2400" dirty="0" smtClean="0"/>
              <a:t> </a:t>
            </a:r>
            <a:r>
              <a:rPr lang="nb-NO" sz="2400" dirty="0" err="1" smtClean="0"/>
              <a:t>challenge</a:t>
            </a:r>
            <a:r>
              <a:rPr lang="nb-NO" sz="2400" dirty="0" smtClean="0"/>
              <a:t>: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Harmonization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variables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752600"/>
            <a:ext cx="8382000" cy="4648200"/>
          </a:xfrm>
        </p:spPr>
        <p:txBody>
          <a:bodyPr/>
          <a:lstStyle/>
          <a:p>
            <a:r>
              <a:rPr lang="en-US" dirty="0" smtClean="0"/>
              <a:t>Across </a:t>
            </a:r>
            <a:r>
              <a:rPr lang="en-US" dirty="0"/>
              <a:t>data-sources and across countries </a:t>
            </a:r>
            <a:r>
              <a:rPr lang="nb-NO" dirty="0" smtClean="0"/>
              <a:t> </a:t>
            </a:r>
          </a:p>
          <a:p>
            <a:r>
              <a:rPr lang="en-US" dirty="0" smtClean="0"/>
              <a:t>Terminology</a:t>
            </a:r>
            <a:r>
              <a:rPr lang="en-US" dirty="0"/>
              <a:t>, </a:t>
            </a:r>
            <a:r>
              <a:rPr lang="en-US" dirty="0" smtClean="0"/>
              <a:t>definitions, operationalization</a:t>
            </a:r>
          </a:p>
          <a:p>
            <a:r>
              <a:rPr lang="en-US" dirty="0" smtClean="0"/>
              <a:t>Basic concepts!</a:t>
            </a:r>
          </a:p>
          <a:p>
            <a:pPr lvl="1"/>
            <a:r>
              <a:rPr lang="en-US" dirty="0"/>
              <a:t>“immigrant”, “foreign-born”, “descendant”,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permanent” versus “temporary moves”, </a:t>
            </a:r>
            <a:r>
              <a:rPr lang="en-US" dirty="0" smtClean="0"/>
              <a:t>“</a:t>
            </a:r>
            <a:r>
              <a:rPr lang="en-US" dirty="0"/>
              <a:t>long-term” and “short-term”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foreigner” </a:t>
            </a:r>
            <a:r>
              <a:rPr lang="en-US" dirty="0" smtClean="0"/>
              <a:t>vs. “citizen”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/>
              <a:t>migration </a:t>
            </a:r>
            <a:r>
              <a:rPr lang="en-US" dirty="0" smtClean="0"/>
              <a:t>vs. </a:t>
            </a:r>
            <a:r>
              <a:rPr lang="en-US" dirty="0"/>
              <a:t>circular </a:t>
            </a:r>
            <a:r>
              <a:rPr lang="en-US" dirty="0" smtClean="0"/>
              <a:t>migration vs. re-emigration </a:t>
            </a:r>
          </a:p>
          <a:p>
            <a:r>
              <a:rPr lang="en-US" dirty="0"/>
              <a:t>We need harmonized concepts and data in order to compare developments at a national level, exchange data across countries and learn from each other. </a:t>
            </a:r>
            <a:endParaRPr lang="en-US" dirty="0" smtClean="0"/>
          </a:p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UNECE Paris 10 April 2014</a:t>
            </a: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9E7-177F-4D5B-848A-428884D1B19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6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b ENGELSK">
  <a:themeElements>
    <a:clrScheme name="Standard utforming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Pages>1</Pages>
  <Words>781</Words>
  <Application>Microsoft Office PowerPoint</Application>
  <PresentationFormat>Transparent</PresentationFormat>
  <Paragraphs>147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13</vt:i4>
      </vt:variant>
    </vt:vector>
  </HeadingPairs>
  <TitlesOfParts>
    <vt:vector size="15" baseType="lpstr">
      <vt:lpstr>ssb ENGELSK</vt:lpstr>
      <vt:lpstr>Office-tema</vt:lpstr>
      <vt:lpstr>CES 2014 SEMINAR ON MIGRATION STATISTICS  </vt:lpstr>
      <vt:lpstr>Importance of migration statistics </vt:lpstr>
      <vt:lpstr>Session 1:  Changing migration patterns during the economic crisis and the data sources used to measure these patterns </vt:lpstr>
      <vt:lpstr>Main migration topics of submitted papers</vt:lpstr>
      <vt:lpstr>Main data sources of submitted papers</vt:lpstr>
      <vt:lpstr>Focus on changing migration patterns</vt:lpstr>
      <vt:lpstr>… and new data sources</vt:lpstr>
      <vt:lpstr>Common challenge:  Underreported migration</vt:lpstr>
      <vt:lpstr>Common challenge:  Harmonization of variables</vt:lpstr>
      <vt:lpstr>Conclusion</vt:lpstr>
      <vt:lpstr>General questions for discussion #1 </vt:lpstr>
      <vt:lpstr>General questions for discussion #2 </vt:lpstr>
      <vt:lpstr>General questions for discussion #3 </vt:lpstr>
    </vt:vector>
  </TitlesOfParts>
  <Company>SSB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 2014 SEMINAR ON MIGRATION STATISTICS United Nations Economic Commission for Europe</dc:title>
  <dc:creator>Pettersen, Silje Vatne</dc:creator>
  <cp:lastModifiedBy>Rognerud, Live Margrethe</cp:lastModifiedBy>
  <cp:revision>43</cp:revision>
  <cp:lastPrinted>1999-08-31T12:20:00Z</cp:lastPrinted>
  <dcterms:created xsi:type="dcterms:W3CDTF">2014-03-26T12:27:59Z</dcterms:created>
  <dcterms:modified xsi:type="dcterms:W3CDTF">2014-04-04T10:13:54Z</dcterms:modified>
</cp:coreProperties>
</file>