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F71C6E08-60DD-4B77-9BA9-B5E0F4E1F84B}" type="datetimeFigureOut">
              <a:rPr lang="es-MX" smtClean="0"/>
              <a:t>06/04/2014</a:t>
            </a:fld>
            <a:endParaRPr lang="es-MX"/>
          </a:p>
        </p:txBody>
      </p:sp>
      <p:sp>
        <p:nvSpPr>
          <p:cNvPr id="17" name="Footer Placeholder 16"/>
          <p:cNvSpPr>
            <a:spLocks noGrp="1"/>
          </p:cNvSpPr>
          <p:nvPr>
            <p:ph type="ftr" sz="quarter" idx="11"/>
          </p:nvPr>
        </p:nvSpPr>
        <p:spPr>
          <a:xfrm>
            <a:off x="2898648" y="6355080"/>
            <a:ext cx="3474720" cy="365760"/>
          </a:xfrm>
        </p:spPr>
        <p:txBody>
          <a:bodyPr/>
          <a:lstStyle/>
          <a:p>
            <a:endParaRPr lang="es-MX"/>
          </a:p>
        </p:txBody>
      </p:sp>
      <p:sp>
        <p:nvSpPr>
          <p:cNvPr id="29" name="Slide Number Placeholder 28"/>
          <p:cNvSpPr>
            <a:spLocks noGrp="1"/>
          </p:cNvSpPr>
          <p:nvPr>
            <p:ph type="sldNum" sz="quarter" idx="12"/>
          </p:nvPr>
        </p:nvSpPr>
        <p:spPr>
          <a:xfrm>
            <a:off x="1216152" y="6355080"/>
            <a:ext cx="1219200" cy="365760"/>
          </a:xfrm>
        </p:spPr>
        <p:txBody>
          <a:bodyPr/>
          <a:lstStyle/>
          <a:p>
            <a:fld id="{DFCF7A42-E0C4-4C2A-9B6E-4519D2F43784}" type="slidenum">
              <a:rPr lang="es-MX" smtClean="0"/>
              <a:t>‹#›</a:t>
            </a:fld>
            <a:endParaRPr lang="es-MX"/>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1C6E08-60DD-4B77-9BA9-B5E0F4E1F84B}" type="datetimeFigureOut">
              <a:rPr lang="es-MX" smtClean="0"/>
              <a:t>06/04/2014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FCF7A42-E0C4-4C2A-9B6E-4519D2F43784}" type="slidenum">
              <a:rPr lang="es-MX" smtClean="0"/>
              <a:t>‹#›</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1C6E08-60DD-4B77-9BA9-B5E0F4E1F84B}" type="datetimeFigureOut">
              <a:rPr lang="es-MX" smtClean="0"/>
              <a:t>06/04/2014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FCF7A42-E0C4-4C2A-9B6E-4519D2F43784}" type="slidenum">
              <a:rPr lang="es-MX" smtClean="0"/>
              <a:t>‹#›</a:t>
            </a:fld>
            <a:endParaRPr lang="es-MX"/>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71C6E08-60DD-4B77-9BA9-B5E0F4E1F84B}" type="datetimeFigureOut">
              <a:rPr lang="es-MX" smtClean="0"/>
              <a:t>06/04/2014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FCF7A42-E0C4-4C2A-9B6E-4519D2F43784}" type="slidenum">
              <a:rPr lang="es-MX" smtClean="0"/>
              <a:t>‹#›</a:t>
            </a:fld>
            <a:endParaRPr lang="es-MX"/>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F71C6E08-60DD-4B77-9BA9-B5E0F4E1F84B}" type="datetimeFigureOut">
              <a:rPr lang="es-MX" smtClean="0"/>
              <a:t>06/04/2014</a:t>
            </a:fld>
            <a:endParaRPr lang="es-MX"/>
          </a:p>
        </p:txBody>
      </p:sp>
      <p:sp>
        <p:nvSpPr>
          <p:cNvPr id="5" name="Footer Placeholder 4"/>
          <p:cNvSpPr>
            <a:spLocks noGrp="1"/>
          </p:cNvSpPr>
          <p:nvPr>
            <p:ph type="ftr" sz="quarter" idx="11"/>
          </p:nvPr>
        </p:nvSpPr>
        <p:spPr>
          <a:xfrm>
            <a:off x="2898648" y="6355080"/>
            <a:ext cx="3474720" cy="365760"/>
          </a:xfrm>
        </p:spPr>
        <p:txBody>
          <a:bodyPr/>
          <a:lstStyle/>
          <a:p>
            <a:endParaRPr lang="es-MX"/>
          </a:p>
        </p:txBody>
      </p:sp>
      <p:sp>
        <p:nvSpPr>
          <p:cNvPr id="6" name="Slide Number Placeholder 5"/>
          <p:cNvSpPr>
            <a:spLocks noGrp="1"/>
          </p:cNvSpPr>
          <p:nvPr>
            <p:ph type="sldNum" sz="quarter" idx="12"/>
          </p:nvPr>
        </p:nvSpPr>
        <p:spPr>
          <a:xfrm>
            <a:off x="1069848" y="6355080"/>
            <a:ext cx="1520952" cy="365760"/>
          </a:xfrm>
        </p:spPr>
        <p:txBody>
          <a:bodyPr/>
          <a:lstStyle/>
          <a:p>
            <a:fld id="{DFCF7A42-E0C4-4C2A-9B6E-4519D2F43784}" type="slidenum">
              <a:rPr lang="es-MX" smtClean="0"/>
              <a:t>‹#›</a:t>
            </a:fld>
            <a:endParaRPr lang="es-MX"/>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71C6E08-60DD-4B77-9BA9-B5E0F4E1F84B}" type="datetimeFigureOut">
              <a:rPr lang="es-MX" smtClean="0"/>
              <a:t>06/04/2014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FCF7A42-E0C4-4C2A-9B6E-4519D2F43784}" type="slidenum">
              <a:rPr lang="es-MX" smtClean="0"/>
              <a:t>‹#›</a:t>
            </a:fld>
            <a:endParaRPr lang="es-MX"/>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71C6E08-60DD-4B77-9BA9-B5E0F4E1F84B}" type="datetimeFigureOut">
              <a:rPr lang="es-MX" smtClean="0"/>
              <a:t>06/04/2014</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DFCF7A42-E0C4-4C2A-9B6E-4519D2F43784}" type="slidenum">
              <a:rPr lang="es-MX" smtClean="0"/>
              <a:t>‹#›</a:t>
            </a:fld>
            <a:endParaRPr lang="es-MX"/>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71C6E08-60DD-4B77-9BA9-B5E0F4E1F84B}" type="datetimeFigureOut">
              <a:rPr lang="es-MX" smtClean="0"/>
              <a:t>06/04/2014</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DFCF7A42-E0C4-4C2A-9B6E-4519D2F43784}" type="slidenum">
              <a:rPr lang="es-MX" smtClean="0"/>
              <a:t>‹#›</a:t>
            </a:fld>
            <a:endParaRPr lang="es-MX"/>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1C6E08-60DD-4B77-9BA9-B5E0F4E1F84B}" type="datetimeFigureOut">
              <a:rPr lang="es-MX" smtClean="0"/>
              <a:t>06/04/2014</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DFCF7A42-E0C4-4C2A-9B6E-4519D2F43784}" type="slidenum">
              <a:rPr lang="es-MX" smtClean="0"/>
              <a:t>‹#›</a:t>
            </a:fld>
            <a:endParaRPr lang="es-MX"/>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71C6E08-60DD-4B77-9BA9-B5E0F4E1F84B}" type="datetimeFigureOut">
              <a:rPr lang="es-MX" smtClean="0"/>
              <a:t>06/04/2014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FCF7A42-E0C4-4C2A-9B6E-4519D2F43784}" type="slidenum">
              <a:rPr lang="es-MX" smtClean="0"/>
              <a:t>‹#›</a:t>
            </a:fld>
            <a:endParaRPr lang="es-MX"/>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71C6E08-60DD-4B77-9BA9-B5E0F4E1F84B}" type="datetimeFigureOut">
              <a:rPr lang="es-MX" smtClean="0"/>
              <a:t>06/04/2014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FCF7A42-E0C4-4C2A-9B6E-4519D2F43784}" type="slidenum">
              <a:rPr lang="es-MX" smtClean="0"/>
              <a:t>‹#›</a:t>
            </a:fld>
            <a:endParaRPr lang="es-MX"/>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F71C6E08-60DD-4B77-9BA9-B5E0F4E1F84B}" type="datetimeFigureOut">
              <a:rPr lang="es-MX" smtClean="0"/>
              <a:t>06/04/2014</a:t>
            </a:fld>
            <a:endParaRPr lang="es-MX"/>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s-MX"/>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DFCF7A42-E0C4-4C2A-9B6E-4519D2F43784}" type="slidenum">
              <a:rPr lang="es-MX" smtClean="0"/>
              <a:t>‹#›</a:t>
            </a:fld>
            <a:endParaRPr lang="es-MX"/>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olef.mx/emif/" TargetMode="External"/><Relationship Id="rId2" Type="http://schemas.openxmlformats.org/officeDocument/2006/relationships/hyperlink" Target="http://www.google.com/url?q=http://www.colef.mx&amp;sa=D&amp;sntz=1&amp;usg=AFQjCNGsgfCnyzXB6a66VmOOzyQ4-Pkr3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609600"/>
            <a:ext cx="6858000" cy="990600"/>
          </a:xfrm>
        </p:spPr>
        <p:txBody>
          <a:bodyPr>
            <a:normAutofit fontScale="90000"/>
          </a:bodyPr>
          <a:lstStyle/>
          <a:p>
            <a:r>
              <a:rPr lang="en-US" dirty="0"/>
              <a:t>INTERNATIONAL MIGRATION AND UNREGISTERED MOBILITY</a:t>
            </a:r>
            <a:r>
              <a:rPr lang="es-MX" dirty="0"/>
              <a:t/>
            </a:r>
            <a:br>
              <a:rPr lang="es-MX" dirty="0"/>
            </a:br>
            <a:r>
              <a:rPr lang="en-US" sz="2700" dirty="0"/>
              <a:t>LABOR MIGRATION EXPERIENCES IN MEXICO, CENTRAL AMERICA, AND THE UNITED </a:t>
            </a:r>
            <a:r>
              <a:rPr lang="en-US" sz="2700" dirty="0" smtClean="0"/>
              <a:t>STATES OF AMERICA</a:t>
            </a:r>
            <a:r>
              <a:rPr lang="es-MX" sz="2700" dirty="0"/>
              <a:t/>
            </a:r>
            <a:br>
              <a:rPr lang="es-MX" sz="2700" dirty="0"/>
            </a:br>
            <a:endParaRPr lang="es-MX" sz="2700" dirty="0"/>
          </a:p>
        </p:txBody>
      </p:sp>
      <p:sp>
        <p:nvSpPr>
          <p:cNvPr id="4" name="Rectangle 3"/>
          <p:cNvSpPr/>
          <p:nvPr/>
        </p:nvSpPr>
        <p:spPr>
          <a:xfrm>
            <a:off x="3352800" y="3657600"/>
            <a:ext cx="4572000" cy="1477328"/>
          </a:xfrm>
          <a:prstGeom prst="rect">
            <a:avLst/>
          </a:prstGeom>
        </p:spPr>
        <p:txBody>
          <a:bodyPr>
            <a:spAutoFit/>
          </a:bodyPr>
          <a:lstStyle/>
          <a:p>
            <a:r>
              <a:rPr lang="es-MX" dirty="0"/>
              <a:t>Tonatiuh Guillén López</a:t>
            </a:r>
          </a:p>
          <a:p>
            <a:r>
              <a:rPr lang="es-MX" dirty="0"/>
              <a:t>El Colegio de la Frontera Norte</a:t>
            </a:r>
          </a:p>
          <a:p>
            <a:r>
              <a:rPr lang="en-US" dirty="0"/>
              <a:t>Mexico</a:t>
            </a:r>
            <a:endParaRPr lang="es-MX" dirty="0"/>
          </a:p>
          <a:p>
            <a:r>
              <a:rPr lang="en-US" dirty="0">
                <a:hlinkClick r:id="rId2"/>
              </a:rPr>
              <a:t>www.colef.mx</a:t>
            </a:r>
            <a:endParaRPr lang="es-MX" dirty="0"/>
          </a:p>
          <a:p>
            <a:r>
              <a:rPr lang="en-US" dirty="0"/>
              <a:t> </a:t>
            </a:r>
            <a:endParaRPr lang="es-MX" dirty="0"/>
          </a:p>
        </p:txBody>
      </p:sp>
      <p:sp>
        <p:nvSpPr>
          <p:cNvPr id="5" name="Rectangle 4"/>
          <p:cNvSpPr/>
          <p:nvPr/>
        </p:nvSpPr>
        <p:spPr>
          <a:xfrm>
            <a:off x="3352800" y="5084193"/>
            <a:ext cx="5029200" cy="523220"/>
          </a:xfrm>
          <a:prstGeom prst="rect">
            <a:avLst/>
          </a:prstGeom>
        </p:spPr>
        <p:txBody>
          <a:bodyPr wrap="square">
            <a:spAutoFit/>
          </a:bodyPr>
          <a:lstStyle/>
          <a:p>
            <a:r>
              <a:rPr lang="en-US" sz="1400" dirty="0" smtClean="0"/>
              <a:t>Migration Statistics of Mexico's northern and southern borders (</a:t>
            </a:r>
            <a:r>
              <a:rPr lang="en-US" sz="1400" u="sng" dirty="0" smtClean="0">
                <a:hlinkClick r:id="rId3"/>
              </a:rPr>
              <a:t>http://www.colef.mx/emif/</a:t>
            </a:r>
            <a:r>
              <a:rPr lang="en-US" sz="1400" u="sng" dirty="0" smtClean="0"/>
              <a:t>)</a:t>
            </a:r>
            <a:r>
              <a:rPr lang="en-US" sz="1400" dirty="0" smtClean="0"/>
              <a:t> </a:t>
            </a:r>
            <a:endParaRPr lang="es-MX" sz="1400" dirty="0"/>
          </a:p>
        </p:txBody>
      </p:sp>
    </p:spTree>
    <p:extLst>
      <p:ext uri="{BB962C8B-B14F-4D97-AF65-F5344CB8AC3E}">
        <p14:creationId xmlns:p14="http://schemas.microsoft.com/office/powerpoint/2010/main" val="2950580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dirty="0"/>
          </a:p>
        </p:txBody>
      </p:sp>
      <p:sp>
        <p:nvSpPr>
          <p:cNvPr id="3" name="Content Placeholder 2"/>
          <p:cNvSpPr>
            <a:spLocks noGrp="1"/>
          </p:cNvSpPr>
          <p:nvPr>
            <p:ph sz="quarter" idx="1"/>
          </p:nvPr>
        </p:nvSpPr>
        <p:spPr/>
        <p:txBody>
          <a:bodyPr>
            <a:normAutofit/>
          </a:bodyPr>
          <a:lstStyle/>
          <a:p>
            <a:r>
              <a:rPr lang="en-US" sz="2000" dirty="0" smtClean="0"/>
              <a:t>This </a:t>
            </a:r>
            <a:r>
              <a:rPr lang="en-US" sz="2000" dirty="0"/>
              <a:t>presentation aims to examine the world's largest international migration, integrated by citizens from Mexico, Guatemala, Honduras, and El Salvador bound for the United States of America.</a:t>
            </a:r>
            <a:r>
              <a:rPr lang="es-MX" sz="2000" dirty="0"/>
              <a:t> </a:t>
            </a:r>
            <a:endParaRPr lang="es-MX" sz="2000" dirty="0" smtClean="0"/>
          </a:p>
          <a:p>
            <a:r>
              <a:rPr lang="es-MX" sz="2000" dirty="0" err="1" smtClean="0"/>
              <a:t>Historically</a:t>
            </a:r>
            <a:r>
              <a:rPr lang="es-MX" sz="2000" dirty="0"/>
              <a:t>, </a:t>
            </a:r>
            <a:r>
              <a:rPr lang="es-MX" sz="2000" dirty="0" err="1"/>
              <a:t>such</a:t>
            </a:r>
            <a:r>
              <a:rPr lang="es-MX" sz="2000" dirty="0"/>
              <a:t> </a:t>
            </a:r>
            <a:r>
              <a:rPr lang="es-MX" sz="2000" dirty="0" err="1"/>
              <a:t>movements</a:t>
            </a:r>
            <a:r>
              <a:rPr lang="es-MX" sz="2000" dirty="0"/>
              <a:t> </a:t>
            </a:r>
            <a:r>
              <a:rPr lang="es-MX" sz="2000" dirty="0" err="1"/>
              <a:t>have</a:t>
            </a:r>
            <a:r>
              <a:rPr lang="es-MX" sz="2000" dirty="0"/>
              <a:t> </a:t>
            </a:r>
            <a:r>
              <a:rPr lang="es-MX" sz="2000" dirty="0" err="1"/>
              <a:t>been</a:t>
            </a:r>
            <a:r>
              <a:rPr lang="es-MX" sz="2000" dirty="0"/>
              <a:t> </a:t>
            </a:r>
            <a:r>
              <a:rPr lang="es-MX" sz="2000" dirty="0" err="1"/>
              <a:t>undocumented</a:t>
            </a:r>
            <a:r>
              <a:rPr lang="es-MX" sz="2000" dirty="0"/>
              <a:t> and </a:t>
            </a:r>
            <a:r>
              <a:rPr lang="es-MX" sz="2000" dirty="0" err="1"/>
              <a:t>largely</a:t>
            </a:r>
            <a:r>
              <a:rPr lang="es-MX" sz="2000" dirty="0"/>
              <a:t> </a:t>
            </a:r>
            <a:r>
              <a:rPr lang="es-MX" sz="2000" dirty="0" err="1"/>
              <a:t>motivated</a:t>
            </a:r>
            <a:r>
              <a:rPr lang="es-MX" sz="2000" dirty="0"/>
              <a:t> </a:t>
            </a:r>
            <a:r>
              <a:rPr lang="es-MX" sz="2000" dirty="0" err="1"/>
              <a:t>by</a:t>
            </a:r>
            <a:r>
              <a:rPr lang="es-MX" sz="2000" dirty="0"/>
              <a:t> labor </a:t>
            </a:r>
            <a:r>
              <a:rPr lang="es-MX" sz="2000" dirty="0" err="1"/>
              <a:t>factors</a:t>
            </a:r>
            <a:r>
              <a:rPr lang="es-MX" sz="2000" dirty="0"/>
              <a:t>. </a:t>
            </a:r>
            <a:r>
              <a:rPr lang="es-MX" sz="2000" dirty="0" err="1"/>
              <a:t>This</a:t>
            </a:r>
            <a:r>
              <a:rPr lang="es-MX" sz="2000" dirty="0"/>
              <a:t> </a:t>
            </a:r>
            <a:r>
              <a:rPr lang="es-MX" sz="2000" dirty="0" err="1"/>
              <a:t>type</a:t>
            </a:r>
            <a:r>
              <a:rPr lang="es-MX" sz="2000" dirty="0"/>
              <a:t> of </a:t>
            </a:r>
            <a:r>
              <a:rPr lang="es-MX" sz="2000" dirty="0" err="1"/>
              <a:t>migration</a:t>
            </a:r>
            <a:r>
              <a:rPr lang="es-MX" sz="2000" dirty="0"/>
              <a:t> </a:t>
            </a:r>
            <a:r>
              <a:rPr lang="es-MX" sz="2000" dirty="0" err="1"/>
              <a:t>implies</a:t>
            </a:r>
            <a:r>
              <a:rPr lang="es-MX" sz="2000" dirty="0"/>
              <a:t> </a:t>
            </a:r>
            <a:r>
              <a:rPr lang="es-MX" sz="2000" dirty="0" err="1"/>
              <a:t>serious</a:t>
            </a:r>
            <a:r>
              <a:rPr lang="es-MX" sz="2000" dirty="0"/>
              <a:t> </a:t>
            </a:r>
            <a:r>
              <a:rPr lang="es-MX" sz="2000" dirty="0" err="1"/>
              <a:t>challenges</a:t>
            </a:r>
            <a:r>
              <a:rPr lang="es-MX" sz="2000" dirty="0"/>
              <a:t> </a:t>
            </a:r>
            <a:r>
              <a:rPr lang="es-MX" sz="2000" dirty="0" err="1"/>
              <a:t>to</a:t>
            </a:r>
            <a:r>
              <a:rPr lang="es-MX" sz="2000" dirty="0"/>
              <a:t> </a:t>
            </a:r>
            <a:r>
              <a:rPr lang="es-MX" sz="2000" dirty="0" err="1"/>
              <a:t>measuring</a:t>
            </a:r>
            <a:r>
              <a:rPr lang="es-MX" sz="2000" dirty="0"/>
              <a:t> and </a:t>
            </a:r>
            <a:r>
              <a:rPr lang="es-MX" sz="2000" dirty="0" err="1"/>
              <a:t>understanding</a:t>
            </a:r>
            <a:r>
              <a:rPr lang="es-MX" sz="2000" dirty="0"/>
              <a:t> </a:t>
            </a:r>
            <a:r>
              <a:rPr lang="es-MX" sz="2000" dirty="0" err="1"/>
              <a:t>the</a:t>
            </a:r>
            <a:r>
              <a:rPr lang="es-MX" sz="2000" dirty="0"/>
              <a:t> living and </a:t>
            </a:r>
            <a:r>
              <a:rPr lang="es-MX" sz="2000" dirty="0" err="1"/>
              <a:t>transit</a:t>
            </a:r>
            <a:r>
              <a:rPr lang="es-MX" sz="2000" dirty="0"/>
              <a:t> </a:t>
            </a:r>
            <a:r>
              <a:rPr lang="es-MX" sz="2000" dirty="0" err="1"/>
              <a:t>conditions</a:t>
            </a:r>
            <a:r>
              <a:rPr lang="es-MX" sz="2000" dirty="0"/>
              <a:t> </a:t>
            </a:r>
            <a:r>
              <a:rPr lang="es-MX" sz="2000" dirty="0" err="1"/>
              <a:t>that</a:t>
            </a:r>
            <a:r>
              <a:rPr lang="es-MX" sz="2000" dirty="0"/>
              <a:t> </a:t>
            </a:r>
            <a:r>
              <a:rPr lang="es-MX" sz="2000" dirty="0" err="1" smtClean="0"/>
              <a:t>these</a:t>
            </a:r>
            <a:r>
              <a:rPr lang="es-MX" sz="2000" dirty="0" smtClean="0"/>
              <a:t> </a:t>
            </a:r>
            <a:r>
              <a:rPr lang="es-MX" sz="2000" dirty="0" err="1" smtClean="0"/>
              <a:t>populations</a:t>
            </a:r>
            <a:r>
              <a:rPr lang="es-MX" sz="2000" dirty="0" smtClean="0"/>
              <a:t> </a:t>
            </a:r>
            <a:r>
              <a:rPr lang="es-MX" sz="2000" dirty="0" err="1" smtClean="0"/>
              <a:t>face</a:t>
            </a:r>
            <a:r>
              <a:rPr lang="es-MX" sz="2000" dirty="0" smtClean="0"/>
              <a:t>.</a:t>
            </a:r>
            <a:r>
              <a:rPr lang="en-US" sz="2000" dirty="0"/>
              <a:t> </a:t>
            </a:r>
            <a:endParaRPr lang="en-US" sz="2000" dirty="0" smtClean="0"/>
          </a:p>
          <a:p>
            <a:r>
              <a:rPr lang="en-US" sz="2000" dirty="0" smtClean="0"/>
              <a:t>It </a:t>
            </a:r>
            <a:r>
              <a:rPr lang="en-US" sz="2000" dirty="0"/>
              <a:t>also reveals the </a:t>
            </a:r>
            <a:r>
              <a:rPr lang="en-US" sz="2000" dirty="0" smtClean="0"/>
              <a:t>existing tension between </a:t>
            </a:r>
            <a:r>
              <a:rPr lang="en-US" sz="2000" dirty="0"/>
              <a:t>these countries' migration policies and the exercise of fundamental human rights.</a:t>
            </a:r>
            <a:endParaRPr lang="es-MX" sz="2000" dirty="0"/>
          </a:p>
        </p:txBody>
      </p:sp>
    </p:spTree>
    <p:extLst>
      <p:ext uri="{BB962C8B-B14F-4D97-AF65-F5344CB8AC3E}">
        <p14:creationId xmlns:p14="http://schemas.microsoft.com/office/powerpoint/2010/main" val="33999060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International migration: between development and basic human challenges</a:t>
            </a:r>
            <a:endParaRPr lang="es-MX" sz="2800" dirty="0"/>
          </a:p>
        </p:txBody>
      </p:sp>
      <p:sp>
        <p:nvSpPr>
          <p:cNvPr id="3" name="Content Placeholder 2"/>
          <p:cNvSpPr>
            <a:spLocks noGrp="1"/>
          </p:cNvSpPr>
          <p:nvPr>
            <p:ph sz="quarter" idx="1"/>
          </p:nvPr>
        </p:nvSpPr>
        <p:spPr/>
        <p:txBody>
          <a:bodyPr>
            <a:noAutofit/>
          </a:bodyPr>
          <a:lstStyle/>
          <a:p>
            <a:r>
              <a:rPr lang="en-US" sz="2000" dirty="0"/>
              <a:t>It is widely recognized that international migration is a major force of social change in modern societies, for sending and receiving countries.</a:t>
            </a:r>
            <a:endParaRPr lang="es-MX" sz="2000" dirty="0"/>
          </a:p>
          <a:p>
            <a:r>
              <a:rPr lang="en-US" sz="2000" dirty="0"/>
              <a:t>In parallel with the global economy, international migration gradually leads toward a more interdependent, connected, and multicultural global society.</a:t>
            </a:r>
            <a:endParaRPr lang="es-MX" sz="2000" dirty="0"/>
          </a:p>
          <a:p>
            <a:r>
              <a:rPr lang="en-US" sz="2000" dirty="0"/>
              <a:t>Albeit with a universal history, human mobility has intensified in the last couple of decades.</a:t>
            </a:r>
            <a:endParaRPr lang="es-MX" sz="2000" dirty="0"/>
          </a:p>
          <a:p>
            <a:r>
              <a:rPr lang="en-US" sz="2000" dirty="0"/>
              <a:t>With an uneven global and regional pace, in general, international migration results in positive social development and growth for the countries, donors and hosts.</a:t>
            </a:r>
            <a:endParaRPr lang="es-MX" sz="2000" dirty="0"/>
          </a:p>
          <a:p>
            <a:r>
              <a:rPr lang="en-US" sz="2000" dirty="0"/>
              <a:t>Some of the major challenges migrant populations are facing include: national migration policies; the economic cost of migration; their documented or irregular conditions; cultural and family transitions for migrants; and the protection of their rights.</a:t>
            </a:r>
            <a:endParaRPr lang="es-MX" sz="2000" dirty="0"/>
          </a:p>
          <a:p>
            <a:r>
              <a:rPr lang="en-US" sz="2000" dirty="0"/>
              <a:t>The relevance for these challenges is particularly significant for South-North migration (in terms of the IOM/UN) and is clearly reflected in the experience of migrants from North and Central America.</a:t>
            </a:r>
            <a:endParaRPr lang="es-MX" sz="2000" dirty="0"/>
          </a:p>
        </p:txBody>
      </p:sp>
    </p:spTree>
    <p:extLst>
      <p:ext uri="{BB962C8B-B14F-4D97-AF65-F5344CB8AC3E}">
        <p14:creationId xmlns:p14="http://schemas.microsoft.com/office/powerpoint/2010/main" val="3867319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Labor migration from Mexico to the United States of America</a:t>
            </a:r>
            <a:endParaRPr lang="es-MX" sz="2800" b="1" dirty="0"/>
          </a:p>
        </p:txBody>
      </p:sp>
      <p:sp>
        <p:nvSpPr>
          <p:cNvPr id="3" name="Content Placeholder 2"/>
          <p:cNvSpPr>
            <a:spLocks noGrp="1"/>
          </p:cNvSpPr>
          <p:nvPr>
            <p:ph sz="quarter" idx="1"/>
          </p:nvPr>
        </p:nvSpPr>
        <p:spPr>
          <a:xfrm>
            <a:off x="457200" y="990600"/>
            <a:ext cx="8229600" cy="5166360"/>
          </a:xfrm>
        </p:spPr>
        <p:txBody>
          <a:bodyPr>
            <a:noAutofit/>
          </a:bodyPr>
          <a:lstStyle/>
          <a:p>
            <a:r>
              <a:rPr lang="en-US" sz="2000" dirty="0"/>
              <a:t>Mexican labor migration to the United States represents the largest migration in the world; moreover, this movement is </a:t>
            </a:r>
            <a:r>
              <a:rPr lang="en-US" sz="2000" dirty="0" smtClean="0"/>
              <a:t>concentrated in </a:t>
            </a:r>
            <a:r>
              <a:rPr lang="en-US" sz="2000" dirty="0"/>
              <a:t>a single country.</a:t>
            </a:r>
            <a:endParaRPr lang="es-MX" sz="2000" dirty="0"/>
          </a:p>
          <a:p>
            <a:r>
              <a:rPr lang="en-US" sz="2000" dirty="0"/>
              <a:t>With long historical roots based on a large-scale labor markets, Mexican migration originally was centered around unskilled labor (agriculture) and has evolved to cover other sectors that require semi-skilled and skilled labor (construction and </a:t>
            </a:r>
            <a:r>
              <a:rPr lang="en-US" sz="2000" dirty="0" smtClean="0"/>
              <a:t>service activities, primarily</a:t>
            </a:r>
            <a:r>
              <a:rPr lang="en-US" sz="2000" dirty="0"/>
              <a:t>).</a:t>
            </a:r>
            <a:endParaRPr lang="es-MX" sz="2000" dirty="0"/>
          </a:p>
          <a:p>
            <a:r>
              <a:rPr lang="en-US" sz="2000" dirty="0"/>
              <a:t>Currently, 10% of Mexicans born in Mexico live in the United States (about 11.6 million), </a:t>
            </a:r>
            <a:r>
              <a:rPr lang="es-MX" sz="2000" dirty="0"/>
              <a:t>and more </a:t>
            </a:r>
            <a:r>
              <a:rPr lang="es-MX" sz="2000" dirty="0" err="1"/>
              <a:t>than</a:t>
            </a:r>
            <a:r>
              <a:rPr lang="es-MX" sz="2000" dirty="0"/>
              <a:t> </a:t>
            </a:r>
            <a:r>
              <a:rPr lang="es-MX" sz="2000" dirty="0" err="1"/>
              <a:t>half</a:t>
            </a:r>
            <a:r>
              <a:rPr lang="es-MX" sz="2000" dirty="0"/>
              <a:t> of </a:t>
            </a:r>
            <a:r>
              <a:rPr lang="es-MX" sz="2000" dirty="0" err="1"/>
              <a:t>them</a:t>
            </a:r>
            <a:r>
              <a:rPr lang="es-MX" sz="2000" dirty="0"/>
              <a:t> </a:t>
            </a:r>
            <a:r>
              <a:rPr lang="es-MX" sz="2000" dirty="0" err="1"/>
              <a:t>have</a:t>
            </a:r>
            <a:r>
              <a:rPr lang="es-MX" sz="2000" dirty="0"/>
              <a:t> no legal </a:t>
            </a:r>
            <a:r>
              <a:rPr lang="es-MX" sz="2000" dirty="0" err="1"/>
              <a:t>documentation</a:t>
            </a:r>
            <a:r>
              <a:rPr lang="es-MX" sz="2000" dirty="0"/>
              <a:t> </a:t>
            </a:r>
            <a:r>
              <a:rPr lang="es-MX" sz="2000" dirty="0" err="1"/>
              <a:t>to</a:t>
            </a:r>
            <a:r>
              <a:rPr lang="es-MX" sz="2000" dirty="0"/>
              <a:t> reside </a:t>
            </a:r>
            <a:r>
              <a:rPr lang="es-MX" sz="2000" dirty="0" err="1"/>
              <a:t>or</a:t>
            </a:r>
            <a:r>
              <a:rPr lang="es-MX" sz="2000" dirty="0"/>
              <a:t> </a:t>
            </a:r>
            <a:r>
              <a:rPr lang="es-MX" sz="2000" dirty="0" err="1"/>
              <a:t>work</a:t>
            </a:r>
            <a:r>
              <a:rPr lang="es-MX" sz="2000" dirty="0"/>
              <a:t> in </a:t>
            </a:r>
            <a:r>
              <a:rPr lang="es-MX" sz="2000" dirty="0" err="1"/>
              <a:t>this</a:t>
            </a:r>
            <a:r>
              <a:rPr lang="es-MX" sz="2000" dirty="0"/>
              <a:t> country.</a:t>
            </a:r>
          </a:p>
          <a:p>
            <a:r>
              <a:rPr lang="en-US" sz="2000" dirty="0"/>
              <a:t>This situation reflects an important dichotomy in United States: an economic structure that</a:t>
            </a:r>
            <a:r>
              <a:rPr lang="es-MX" sz="2000" dirty="0"/>
              <a:t> </a:t>
            </a:r>
            <a:r>
              <a:rPr lang="es-MX" sz="2000" dirty="0" err="1"/>
              <a:t>demands</a:t>
            </a:r>
            <a:r>
              <a:rPr lang="es-MX" sz="2000" dirty="0"/>
              <a:t> </a:t>
            </a:r>
            <a:r>
              <a:rPr lang="es-MX" sz="2000" dirty="0" err="1"/>
              <a:t>workers</a:t>
            </a:r>
            <a:r>
              <a:rPr lang="es-MX" sz="2000" dirty="0"/>
              <a:t>; and </a:t>
            </a:r>
            <a:r>
              <a:rPr lang="es-MX" sz="2000" dirty="0" err="1"/>
              <a:t>an</a:t>
            </a:r>
            <a:r>
              <a:rPr lang="es-MX" sz="2000" dirty="0"/>
              <a:t> </a:t>
            </a:r>
            <a:r>
              <a:rPr lang="es-MX" sz="2000" dirty="0" err="1"/>
              <a:t>immigration</a:t>
            </a:r>
            <a:r>
              <a:rPr lang="es-MX" sz="2000" dirty="0"/>
              <a:t> </a:t>
            </a:r>
            <a:r>
              <a:rPr lang="es-MX" sz="2000" dirty="0" err="1"/>
              <a:t>policy</a:t>
            </a:r>
            <a:r>
              <a:rPr lang="es-MX" sz="2000" dirty="0"/>
              <a:t> </a:t>
            </a:r>
            <a:r>
              <a:rPr lang="es-MX" sz="2000" dirty="0" err="1"/>
              <a:t>that</a:t>
            </a:r>
            <a:r>
              <a:rPr lang="es-MX" sz="2000" dirty="0"/>
              <a:t> </a:t>
            </a:r>
            <a:r>
              <a:rPr lang="es-MX" sz="2000" dirty="0" err="1"/>
              <a:t>excludes</a:t>
            </a:r>
            <a:r>
              <a:rPr lang="es-MX" sz="2000" dirty="0"/>
              <a:t> and </a:t>
            </a:r>
            <a:r>
              <a:rPr lang="es-MX" sz="2000" dirty="0" err="1"/>
              <a:t>fails</a:t>
            </a:r>
            <a:r>
              <a:rPr lang="es-MX" sz="2000" dirty="0"/>
              <a:t> </a:t>
            </a:r>
            <a:r>
              <a:rPr lang="es-MX" sz="2000" dirty="0" err="1"/>
              <a:t>to</a:t>
            </a:r>
            <a:r>
              <a:rPr lang="es-MX" sz="2000" dirty="0"/>
              <a:t> </a:t>
            </a:r>
            <a:r>
              <a:rPr lang="es-MX" sz="2000" dirty="0" err="1"/>
              <a:t>recognize</a:t>
            </a:r>
            <a:r>
              <a:rPr lang="es-MX" sz="2000" dirty="0"/>
              <a:t> </a:t>
            </a:r>
            <a:r>
              <a:rPr lang="es-MX" sz="2000" dirty="0" err="1" smtClean="0"/>
              <a:t>them</a:t>
            </a:r>
            <a:r>
              <a:rPr lang="es-MX" sz="2000" dirty="0" smtClean="0"/>
              <a:t>.</a:t>
            </a:r>
            <a:endParaRPr lang="es-MX" sz="2000" dirty="0"/>
          </a:p>
          <a:p>
            <a:r>
              <a:rPr lang="en-US" sz="2000" dirty="0"/>
              <a:t>The result is the massive informal dimension of this labor market, </a:t>
            </a:r>
            <a:r>
              <a:rPr lang="en-US" sz="2000" dirty="0" smtClean="0"/>
              <a:t>jointly with </a:t>
            </a:r>
            <a:r>
              <a:rPr lang="en-US" sz="2000" dirty="0"/>
              <a:t>an </a:t>
            </a:r>
            <a:r>
              <a:rPr lang="en-US" sz="2000" dirty="0" smtClean="0"/>
              <a:t>informal </a:t>
            </a:r>
            <a:r>
              <a:rPr lang="en-US" sz="2000" dirty="0"/>
              <a:t>migration process, which usually involves clandestine border crossings (79% of 865 thousand crosses in 2007 were undocumented; 60% of 250 thousand crosses in 2013 were also </a:t>
            </a:r>
            <a:r>
              <a:rPr lang="en-US" sz="2000" dirty="0" smtClean="0"/>
              <a:t>undocumented</a:t>
            </a:r>
            <a:r>
              <a:rPr lang="en-US" sz="2000" dirty="0"/>
              <a:t>).</a:t>
            </a:r>
            <a:endParaRPr lang="es-MX" sz="2000" dirty="0"/>
          </a:p>
        </p:txBody>
      </p:sp>
    </p:spTree>
    <p:extLst>
      <p:ext uri="{BB962C8B-B14F-4D97-AF65-F5344CB8AC3E}">
        <p14:creationId xmlns:p14="http://schemas.microsoft.com/office/powerpoint/2010/main" val="1154854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t>The global economy without a global labor market (NAFTA)</a:t>
            </a:r>
            <a:endParaRPr lang="es-MX" sz="2800" b="1" dirty="0"/>
          </a:p>
        </p:txBody>
      </p:sp>
      <p:sp>
        <p:nvSpPr>
          <p:cNvPr id="3" name="Content Placeholder 2"/>
          <p:cNvSpPr>
            <a:spLocks noGrp="1"/>
          </p:cNvSpPr>
          <p:nvPr>
            <p:ph sz="quarter" idx="1"/>
          </p:nvPr>
        </p:nvSpPr>
        <p:spPr/>
        <p:txBody>
          <a:bodyPr>
            <a:normAutofit fontScale="77500" lnSpcReduction="20000"/>
          </a:bodyPr>
          <a:lstStyle/>
          <a:p>
            <a:r>
              <a:rPr lang="en-US" dirty="0"/>
              <a:t>Paradoxically, the governments of the United States and Mexico (along with Canada) have developed a successful free trade market (NAFTA), which had not incorporated the transnational labor market into their agreements.</a:t>
            </a:r>
          </a:p>
          <a:p>
            <a:r>
              <a:rPr lang="en-US" dirty="0"/>
              <a:t>The economies of the three countries are now more interdependent: Mexico is the third largest trading partner of the United States (after Canada and China).</a:t>
            </a:r>
          </a:p>
          <a:p>
            <a:r>
              <a:rPr lang="en-US" dirty="0"/>
              <a:t>W</a:t>
            </a:r>
            <a:r>
              <a:rPr lang="en-US" dirty="0" smtClean="0"/>
              <a:t>ith </a:t>
            </a:r>
            <a:r>
              <a:rPr lang="en-US" dirty="0"/>
              <a:t>its formal and informal dimension, the transnational labor market is part of the same economic network.</a:t>
            </a:r>
          </a:p>
          <a:p>
            <a:r>
              <a:rPr lang="en-US" dirty="0"/>
              <a:t>While Europe has moved towards an integrated economic and social structure, including internal labor mobility and greater receptivity to migration from other regions, in North America predominates the simultaneous exclusion and use of migrant labor.</a:t>
            </a:r>
          </a:p>
          <a:p>
            <a:r>
              <a:rPr lang="en-US" dirty="0"/>
              <a:t>In addition, US borders remain as physical barriers -increasingly hardened by national security arguments, with more walls and surveillance systems-, which impact the mobility of undocumented people.</a:t>
            </a:r>
          </a:p>
          <a:p>
            <a:r>
              <a:rPr lang="en-US" dirty="0"/>
              <a:t>About 450 people die every year in their attempt to cross the border, doing so in dangerous conditions.</a:t>
            </a:r>
          </a:p>
          <a:p>
            <a:endParaRPr lang="es-MX" dirty="0"/>
          </a:p>
        </p:txBody>
      </p:sp>
    </p:spTree>
    <p:extLst>
      <p:ext uri="{BB962C8B-B14F-4D97-AF65-F5344CB8AC3E}">
        <p14:creationId xmlns:p14="http://schemas.microsoft.com/office/powerpoint/2010/main" val="41025138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Migration from Central America to Mexico</a:t>
            </a:r>
            <a:endParaRPr lang="es-MX" b="1" dirty="0"/>
          </a:p>
        </p:txBody>
      </p:sp>
      <p:sp>
        <p:nvSpPr>
          <p:cNvPr id="3" name="Content Placeholder 2"/>
          <p:cNvSpPr>
            <a:spLocks noGrp="1"/>
          </p:cNvSpPr>
          <p:nvPr>
            <p:ph sz="quarter" idx="1"/>
          </p:nvPr>
        </p:nvSpPr>
        <p:spPr/>
        <p:txBody>
          <a:bodyPr>
            <a:normAutofit fontScale="77500" lnSpcReduction="20000"/>
          </a:bodyPr>
          <a:lstStyle/>
          <a:p>
            <a:r>
              <a:rPr lang="en-US" dirty="0"/>
              <a:t>On its southern border, Mexico has a contradictory situation regarding labor migration of citizens of Guatemala, El Salvador, Honduras, that are going to the United States; and for those working in Mexico's southern border region.</a:t>
            </a:r>
            <a:endParaRPr lang="es-MX" dirty="0"/>
          </a:p>
          <a:p>
            <a:r>
              <a:rPr lang="en-US" dirty="0"/>
              <a:t>Our country has a restrictive immigration policy for Central America, which favors that most of the transit through Mexico to the United States is not documented (about 250,000 people in 2005; 100 thousand in 2012).</a:t>
            </a:r>
            <a:endParaRPr lang="es-MX" dirty="0"/>
          </a:p>
          <a:p>
            <a:r>
              <a:rPr lang="en-US" dirty="0"/>
              <a:t>The vulnerability of these people is very high, due to their underground transit conditions, which includes the use of a high-risk</a:t>
            </a:r>
            <a:r>
              <a:rPr lang="es-MX" dirty="0"/>
              <a:t> cargo </a:t>
            </a:r>
            <a:r>
              <a:rPr lang="es-MX" dirty="0" err="1"/>
              <a:t>railroad</a:t>
            </a:r>
            <a:r>
              <a:rPr lang="es-MX" dirty="0"/>
              <a:t>, </a:t>
            </a:r>
            <a:r>
              <a:rPr lang="es-MX" dirty="0" err="1"/>
              <a:t>called</a:t>
            </a:r>
            <a:r>
              <a:rPr lang="es-MX" dirty="0"/>
              <a:t> </a:t>
            </a:r>
            <a:r>
              <a:rPr lang="es-MX" dirty="0" err="1"/>
              <a:t>The</a:t>
            </a:r>
            <a:r>
              <a:rPr lang="es-MX" dirty="0"/>
              <a:t> </a:t>
            </a:r>
            <a:r>
              <a:rPr lang="es-MX" dirty="0" err="1"/>
              <a:t>Beast</a:t>
            </a:r>
            <a:r>
              <a:rPr lang="es-MX" dirty="0"/>
              <a:t>; and </a:t>
            </a:r>
            <a:r>
              <a:rPr lang="es-MX" dirty="0" err="1" smtClean="0"/>
              <a:t>they</a:t>
            </a:r>
            <a:r>
              <a:rPr lang="es-MX" dirty="0" smtClean="0"/>
              <a:t> are </a:t>
            </a:r>
            <a:r>
              <a:rPr lang="es-MX" dirty="0" err="1"/>
              <a:t>often</a:t>
            </a:r>
            <a:r>
              <a:rPr lang="es-MX" dirty="0"/>
              <a:t> </a:t>
            </a:r>
            <a:r>
              <a:rPr lang="es-MX" dirty="0" err="1" smtClean="0"/>
              <a:t>attacked</a:t>
            </a:r>
            <a:r>
              <a:rPr lang="es-MX" dirty="0" smtClean="0"/>
              <a:t> </a:t>
            </a:r>
            <a:r>
              <a:rPr lang="es-MX" dirty="0" err="1"/>
              <a:t>by</a:t>
            </a:r>
            <a:r>
              <a:rPr lang="es-MX" dirty="0"/>
              <a:t> </a:t>
            </a:r>
            <a:r>
              <a:rPr lang="es-MX" dirty="0" err="1"/>
              <a:t>groups</a:t>
            </a:r>
            <a:r>
              <a:rPr lang="es-MX" dirty="0"/>
              <a:t> of </a:t>
            </a:r>
            <a:r>
              <a:rPr lang="es-MX" dirty="0" err="1"/>
              <a:t>traffickers</a:t>
            </a:r>
            <a:r>
              <a:rPr lang="es-MX" dirty="0"/>
              <a:t>.</a:t>
            </a:r>
          </a:p>
          <a:p>
            <a:r>
              <a:rPr lang="en-US" dirty="0"/>
              <a:t>On the other hand, on the southern border of Mexico thousands of citizens of Guatemala work mainly in agriculture (about 600 thousand crossings had this </a:t>
            </a:r>
            <a:r>
              <a:rPr lang="en-US" dirty="0" smtClean="0"/>
              <a:t>motivation, </a:t>
            </a:r>
            <a:r>
              <a:rPr lang="en-US" dirty="0"/>
              <a:t>in 2013), with minimum working documentation and precarious economic and social conditions.</a:t>
            </a:r>
            <a:endParaRPr lang="es-MX" dirty="0"/>
          </a:p>
          <a:p>
            <a:r>
              <a:rPr lang="en-US" dirty="0"/>
              <a:t>In many aspects, Mexico’s migration policy towards Central America is similar to the US migration policy related to Mexican labor workers.</a:t>
            </a:r>
            <a:endParaRPr lang="es-MX" dirty="0"/>
          </a:p>
        </p:txBody>
      </p:sp>
    </p:spTree>
    <p:extLst>
      <p:ext uri="{BB962C8B-B14F-4D97-AF65-F5344CB8AC3E}">
        <p14:creationId xmlns:p14="http://schemas.microsoft.com/office/powerpoint/2010/main" val="38491032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Statistical estimates, without identifying individuals</a:t>
            </a:r>
            <a:endParaRPr lang="es-MX" b="1" dirty="0"/>
          </a:p>
        </p:txBody>
      </p:sp>
      <p:sp>
        <p:nvSpPr>
          <p:cNvPr id="3" name="Content Placeholder 2"/>
          <p:cNvSpPr>
            <a:spLocks noGrp="1"/>
          </p:cNvSpPr>
          <p:nvPr>
            <p:ph sz="quarter" idx="1"/>
          </p:nvPr>
        </p:nvSpPr>
        <p:spPr>
          <a:xfrm>
            <a:off x="457200" y="1447800"/>
            <a:ext cx="8229600" cy="4709160"/>
          </a:xfrm>
        </p:spPr>
        <p:txBody>
          <a:bodyPr>
            <a:normAutofit fontScale="77500" lnSpcReduction="20000"/>
          </a:bodyPr>
          <a:lstStyle/>
          <a:p>
            <a:r>
              <a:rPr lang="en-US" dirty="0"/>
              <a:t>The important component of undocumented labor flows from Mexico and Central America, as well as the illegal residents in the United States, are large populations in vulnerable conditions and difficulties for exercising their rights: human rights, labor and integration to development.</a:t>
            </a:r>
            <a:endParaRPr lang="es-MX" dirty="0"/>
          </a:p>
          <a:p>
            <a:r>
              <a:rPr lang="en-US" dirty="0"/>
              <a:t>The governments of these countries</a:t>
            </a:r>
            <a:r>
              <a:rPr lang="es-MX" dirty="0"/>
              <a:t> do </a:t>
            </a:r>
            <a:r>
              <a:rPr lang="es-MX" dirty="0" err="1"/>
              <a:t>not</a:t>
            </a:r>
            <a:r>
              <a:rPr lang="es-MX" dirty="0"/>
              <a:t> </a:t>
            </a:r>
            <a:r>
              <a:rPr lang="es-MX" dirty="0" err="1"/>
              <a:t>know</a:t>
            </a:r>
            <a:r>
              <a:rPr lang="es-MX" dirty="0"/>
              <a:t> </a:t>
            </a:r>
            <a:r>
              <a:rPr lang="es-MX" dirty="0" err="1"/>
              <a:t>the</a:t>
            </a:r>
            <a:r>
              <a:rPr lang="es-MX" dirty="0"/>
              <a:t> </a:t>
            </a:r>
            <a:r>
              <a:rPr lang="es-MX" dirty="0" err="1"/>
              <a:t>identity</a:t>
            </a:r>
            <a:r>
              <a:rPr lang="es-MX" dirty="0"/>
              <a:t> of </a:t>
            </a:r>
            <a:r>
              <a:rPr lang="es-MX" dirty="0" err="1"/>
              <a:t>migrants</a:t>
            </a:r>
            <a:r>
              <a:rPr lang="es-MX" dirty="0"/>
              <a:t>. </a:t>
            </a:r>
            <a:r>
              <a:rPr lang="es-MX" dirty="0" err="1"/>
              <a:t>Mexico</a:t>
            </a:r>
            <a:r>
              <a:rPr lang="es-MX" dirty="0"/>
              <a:t>, Guatemala, Honduras and El Salvador </a:t>
            </a:r>
            <a:r>
              <a:rPr lang="es-MX" dirty="0" err="1"/>
              <a:t>have</a:t>
            </a:r>
            <a:r>
              <a:rPr lang="es-MX" dirty="0"/>
              <a:t> no record of </a:t>
            </a:r>
            <a:r>
              <a:rPr lang="es-MX" dirty="0" err="1"/>
              <a:t>people</a:t>
            </a:r>
            <a:r>
              <a:rPr lang="es-MX" dirty="0"/>
              <a:t> </a:t>
            </a:r>
            <a:r>
              <a:rPr lang="es-MX" dirty="0" err="1"/>
              <a:t>who</a:t>
            </a:r>
            <a:r>
              <a:rPr lang="es-MX" dirty="0"/>
              <a:t> </a:t>
            </a:r>
            <a:r>
              <a:rPr lang="es-MX" dirty="0" err="1"/>
              <a:t>migrate</a:t>
            </a:r>
            <a:r>
              <a:rPr lang="es-MX" dirty="0"/>
              <a:t> </a:t>
            </a:r>
            <a:r>
              <a:rPr lang="es-MX" dirty="0" err="1"/>
              <a:t>temporarily</a:t>
            </a:r>
            <a:r>
              <a:rPr lang="es-MX" dirty="0"/>
              <a:t> </a:t>
            </a:r>
            <a:r>
              <a:rPr lang="es-MX" dirty="0" err="1"/>
              <a:t>or</a:t>
            </a:r>
            <a:r>
              <a:rPr lang="es-MX" dirty="0"/>
              <a:t> </a:t>
            </a:r>
            <a:r>
              <a:rPr lang="es-MX" dirty="0" err="1"/>
              <a:t>permanently</a:t>
            </a:r>
            <a:r>
              <a:rPr lang="es-MX" dirty="0"/>
              <a:t>; </a:t>
            </a:r>
            <a:r>
              <a:rPr lang="es-MX" dirty="0" err="1"/>
              <a:t>same</a:t>
            </a:r>
            <a:r>
              <a:rPr lang="es-MX" dirty="0"/>
              <a:t> </a:t>
            </a:r>
            <a:r>
              <a:rPr lang="es-MX" dirty="0" err="1"/>
              <a:t>situation</a:t>
            </a:r>
            <a:r>
              <a:rPr lang="es-MX" dirty="0"/>
              <a:t> </a:t>
            </a:r>
            <a:r>
              <a:rPr lang="es-MX" dirty="0" err="1"/>
              <a:t>is</a:t>
            </a:r>
            <a:r>
              <a:rPr lang="es-MX" dirty="0"/>
              <a:t> </a:t>
            </a:r>
            <a:r>
              <a:rPr lang="es-MX" dirty="0" err="1"/>
              <a:t>for</a:t>
            </a:r>
            <a:r>
              <a:rPr lang="es-MX" dirty="0"/>
              <a:t> </a:t>
            </a:r>
            <a:r>
              <a:rPr lang="es-MX" dirty="0" err="1"/>
              <a:t>those</a:t>
            </a:r>
            <a:r>
              <a:rPr lang="es-MX" dirty="0"/>
              <a:t> in </a:t>
            </a:r>
            <a:r>
              <a:rPr lang="es-MX" dirty="0" err="1"/>
              <a:t>transit</a:t>
            </a:r>
            <a:r>
              <a:rPr lang="es-MX" dirty="0"/>
              <a:t>. </a:t>
            </a:r>
            <a:r>
              <a:rPr lang="es-MX" dirty="0" err="1"/>
              <a:t>United</a:t>
            </a:r>
            <a:r>
              <a:rPr lang="es-MX" dirty="0"/>
              <a:t> </a:t>
            </a:r>
            <a:r>
              <a:rPr lang="es-MX" dirty="0" err="1"/>
              <a:t>States</a:t>
            </a:r>
            <a:r>
              <a:rPr lang="es-MX" dirty="0"/>
              <a:t> </a:t>
            </a:r>
            <a:r>
              <a:rPr lang="es-MX" dirty="0" err="1"/>
              <a:t>also</a:t>
            </a:r>
            <a:r>
              <a:rPr lang="es-MX" dirty="0"/>
              <a:t> </a:t>
            </a:r>
            <a:r>
              <a:rPr lang="es-MX" dirty="0" err="1"/>
              <a:t>does</a:t>
            </a:r>
            <a:r>
              <a:rPr lang="es-MX" dirty="0"/>
              <a:t> </a:t>
            </a:r>
            <a:r>
              <a:rPr lang="es-MX" dirty="0" err="1"/>
              <a:t>not</a:t>
            </a:r>
            <a:r>
              <a:rPr lang="es-MX" dirty="0"/>
              <a:t> </a:t>
            </a:r>
            <a:r>
              <a:rPr lang="es-MX" dirty="0" err="1"/>
              <a:t>have</a:t>
            </a:r>
            <a:r>
              <a:rPr lang="es-MX" dirty="0"/>
              <a:t> </a:t>
            </a:r>
            <a:r>
              <a:rPr lang="es-MX" dirty="0" err="1"/>
              <a:t>accurate</a:t>
            </a:r>
            <a:r>
              <a:rPr lang="es-MX" dirty="0"/>
              <a:t> records of </a:t>
            </a:r>
            <a:r>
              <a:rPr lang="es-MX" dirty="0" err="1"/>
              <a:t>these</a:t>
            </a:r>
            <a:r>
              <a:rPr lang="es-MX" dirty="0"/>
              <a:t> </a:t>
            </a:r>
            <a:r>
              <a:rPr lang="es-MX" dirty="0" err="1"/>
              <a:t>populations</a:t>
            </a:r>
            <a:r>
              <a:rPr lang="es-MX" dirty="0"/>
              <a:t>. </a:t>
            </a:r>
            <a:r>
              <a:rPr lang="en-US" dirty="0"/>
              <a:t>Population censuses and surveys are available, especially in the United States and Mexico, and allow estimating the size, location and flow</a:t>
            </a:r>
            <a:r>
              <a:rPr lang="es-MX" dirty="0"/>
              <a:t> of </a:t>
            </a:r>
            <a:r>
              <a:rPr lang="es-MX" dirty="0" err="1"/>
              <a:t>these</a:t>
            </a:r>
            <a:r>
              <a:rPr lang="es-MX" dirty="0"/>
              <a:t> </a:t>
            </a:r>
            <a:r>
              <a:rPr lang="es-MX" dirty="0" err="1"/>
              <a:t>migrants</a:t>
            </a:r>
            <a:r>
              <a:rPr lang="es-MX" dirty="0"/>
              <a:t>. </a:t>
            </a:r>
            <a:r>
              <a:rPr lang="es-MX" dirty="0" err="1"/>
              <a:t>But</a:t>
            </a:r>
            <a:r>
              <a:rPr lang="es-MX" dirty="0"/>
              <a:t> </a:t>
            </a:r>
            <a:r>
              <a:rPr lang="es-MX" dirty="0" err="1"/>
              <a:t>they</a:t>
            </a:r>
            <a:r>
              <a:rPr lang="es-MX" dirty="0"/>
              <a:t> are </a:t>
            </a:r>
            <a:r>
              <a:rPr lang="es-MX" dirty="0" err="1"/>
              <a:t>insufficient</a:t>
            </a:r>
            <a:r>
              <a:rPr lang="es-MX" dirty="0"/>
              <a:t> </a:t>
            </a:r>
            <a:r>
              <a:rPr lang="es-MX" dirty="0" err="1"/>
              <a:t>to</a:t>
            </a:r>
            <a:r>
              <a:rPr lang="es-MX" dirty="0"/>
              <a:t> </a:t>
            </a:r>
            <a:r>
              <a:rPr lang="es-MX" dirty="0" err="1"/>
              <a:t>identify</a:t>
            </a:r>
            <a:r>
              <a:rPr lang="es-MX" dirty="0"/>
              <a:t> </a:t>
            </a:r>
            <a:r>
              <a:rPr lang="es-MX" dirty="0" err="1"/>
              <a:t>people</a:t>
            </a:r>
            <a:r>
              <a:rPr lang="es-MX" dirty="0"/>
              <a:t>.</a:t>
            </a:r>
          </a:p>
          <a:p>
            <a:r>
              <a:rPr lang="en-US" dirty="0"/>
              <a:t>Partially, people identification occurs along with repatriation events: those made ​​by the United States (of Mexican and Central Americans citizens) and Mexico (Central Americans citizens).</a:t>
            </a:r>
            <a:r>
              <a:rPr lang="es-MX" dirty="0"/>
              <a:t> </a:t>
            </a:r>
            <a:r>
              <a:rPr lang="es-MX" dirty="0" err="1"/>
              <a:t>For</a:t>
            </a:r>
            <a:r>
              <a:rPr lang="es-MX" dirty="0"/>
              <a:t> </a:t>
            </a:r>
            <a:r>
              <a:rPr lang="es-MX" dirty="0" err="1"/>
              <a:t>its</a:t>
            </a:r>
            <a:r>
              <a:rPr lang="es-MX" dirty="0"/>
              <a:t> </a:t>
            </a:r>
            <a:r>
              <a:rPr lang="es-MX" dirty="0" err="1"/>
              <a:t>part</a:t>
            </a:r>
            <a:r>
              <a:rPr lang="es-MX" dirty="0"/>
              <a:t>, </a:t>
            </a:r>
            <a:r>
              <a:rPr lang="es-MX" dirty="0" err="1"/>
              <a:t>the</a:t>
            </a:r>
            <a:r>
              <a:rPr lang="es-MX" dirty="0"/>
              <a:t> Central American </a:t>
            </a:r>
            <a:r>
              <a:rPr lang="es-MX" dirty="0" err="1"/>
              <a:t>countries</a:t>
            </a:r>
            <a:r>
              <a:rPr lang="es-MX" dirty="0"/>
              <a:t> can </a:t>
            </a:r>
            <a:r>
              <a:rPr lang="es-MX" dirty="0" err="1"/>
              <a:t>identify</a:t>
            </a:r>
            <a:r>
              <a:rPr lang="es-MX" dirty="0"/>
              <a:t> </a:t>
            </a:r>
            <a:r>
              <a:rPr lang="es-MX" dirty="0" err="1"/>
              <a:t>their</a:t>
            </a:r>
            <a:r>
              <a:rPr lang="es-MX" dirty="0"/>
              <a:t> </a:t>
            </a:r>
            <a:r>
              <a:rPr lang="es-MX" dirty="0" err="1"/>
              <a:t>citizens</a:t>
            </a:r>
            <a:r>
              <a:rPr lang="es-MX" dirty="0"/>
              <a:t> </a:t>
            </a:r>
            <a:r>
              <a:rPr lang="es-MX" dirty="0" err="1"/>
              <a:t>when</a:t>
            </a:r>
            <a:r>
              <a:rPr lang="es-MX" dirty="0"/>
              <a:t> </a:t>
            </a:r>
            <a:r>
              <a:rPr lang="es-MX" dirty="0" err="1"/>
              <a:t>they</a:t>
            </a:r>
            <a:r>
              <a:rPr lang="es-MX" dirty="0"/>
              <a:t> </a:t>
            </a:r>
            <a:r>
              <a:rPr lang="es-MX" dirty="0" err="1"/>
              <a:t>receive</a:t>
            </a:r>
            <a:r>
              <a:rPr lang="es-MX" dirty="0"/>
              <a:t> </a:t>
            </a:r>
            <a:r>
              <a:rPr lang="es-MX" dirty="0" err="1"/>
              <a:t>them</a:t>
            </a:r>
            <a:r>
              <a:rPr lang="es-MX" dirty="0"/>
              <a:t>.</a:t>
            </a:r>
          </a:p>
        </p:txBody>
      </p:sp>
    </p:spTree>
    <p:extLst>
      <p:ext uri="{BB962C8B-B14F-4D97-AF65-F5344CB8AC3E}">
        <p14:creationId xmlns:p14="http://schemas.microsoft.com/office/powerpoint/2010/main" val="16395158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b="1" dirty="0" err="1"/>
              <a:t>Repatriation</a:t>
            </a:r>
            <a:r>
              <a:rPr lang="es-MX" b="1" dirty="0"/>
              <a:t> and human </a:t>
            </a:r>
            <a:r>
              <a:rPr lang="es-MX" b="1" dirty="0" err="1"/>
              <a:t>costs</a:t>
            </a:r>
            <a:endParaRPr lang="es-MX" b="1" dirty="0"/>
          </a:p>
        </p:txBody>
      </p:sp>
      <p:sp>
        <p:nvSpPr>
          <p:cNvPr id="3" name="Content Placeholder 2"/>
          <p:cNvSpPr>
            <a:spLocks noGrp="1"/>
          </p:cNvSpPr>
          <p:nvPr>
            <p:ph sz="quarter" idx="1"/>
          </p:nvPr>
        </p:nvSpPr>
        <p:spPr/>
        <p:txBody>
          <a:bodyPr>
            <a:normAutofit fontScale="77500" lnSpcReduction="20000"/>
          </a:bodyPr>
          <a:lstStyle/>
          <a:p>
            <a:r>
              <a:rPr lang="en-US" dirty="0"/>
              <a:t>The repatriation of Mexicans and</a:t>
            </a:r>
            <a:r>
              <a:rPr lang="es-MX" dirty="0"/>
              <a:t> Central </a:t>
            </a:r>
            <a:r>
              <a:rPr lang="es-MX" dirty="0" err="1"/>
              <a:t>Americans</a:t>
            </a:r>
            <a:r>
              <a:rPr lang="es-MX" dirty="0"/>
              <a:t> </a:t>
            </a:r>
            <a:r>
              <a:rPr lang="es-MX" dirty="0" err="1"/>
              <a:t>citizens</a:t>
            </a:r>
            <a:r>
              <a:rPr lang="es-MX" dirty="0"/>
              <a:t> has </a:t>
            </a:r>
            <a:r>
              <a:rPr lang="es-MX" dirty="0" err="1"/>
              <a:t>been</a:t>
            </a:r>
            <a:r>
              <a:rPr lang="es-MX" dirty="0"/>
              <a:t> a </a:t>
            </a:r>
            <a:r>
              <a:rPr lang="es-MX" dirty="0" err="1"/>
              <a:t>hard</a:t>
            </a:r>
            <a:r>
              <a:rPr lang="es-MX" dirty="0"/>
              <a:t> </a:t>
            </a:r>
            <a:r>
              <a:rPr lang="es-MX" dirty="0" err="1"/>
              <a:t>part</a:t>
            </a:r>
            <a:r>
              <a:rPr lang="es-MX" dirty="0"/>
              <a:t> of </a:t>
            </a:r>
            <a:r>
              <a:rPr lang="es-MX" dirty="0" err="1"/>
              <a:t>the</a:t>
            </a:r>
            <a:r>
              <a:rPr lang="es-MX" dirty="0"/>
              <a:t> informal labor </a:t>
            </a:r>
            <a:r>
              <a:rPr lang="es-MX" dirty="0" err="1"/>
              <a:t>market</a:t>
            </a:r>
            <a:r>
              <a:rPr lang="es-MX" dirty="0"/>
              <a:t>. </a:t>
            </a:r>
            <a:r>
              <a:rPr lang="es-MX" dirty="0" err="1"/>
              <a:t>It</a:t>
            </a:r>
            <a:r>
              <a:rPr lang="es-MX" dirty="0"/>
              <a:t> has </a:t>
            </a:r>
            <a:r>
              <a:rPr lang="es-MX" dirty="0" err="1"/>
              <a:t>been</a:t>
            </a:r>
            <a:r>
              <a:rPr lang="es-MX" dirty="0"/>
              <a:t> a </a:t>
            </a:r>
            <a:r>
              <a:rPr lang="es-MX" dirty="0" err="1"/>
              <a:t>customary</a:t>
            </a:r>
            <a:r>
              <a:rPr lang="es-MX" dirty="0"/>
              <a:t> </a:t>
            </a:r>
            <a:r>
              <a:rPr lang="es-MX" dirty="0" err="1"/>
              <a:t>practice</a:t>
            </a:r>
            <a:r>
              <a:rPr lang="es-MX" dirty="0"/>
              <a:t> of </a:t>
            </a:r>
            <a:r>
              <a:rPr lang="es-MX" dirty="0" err="1"/>
              <a:t>the</a:t>
            </a:r>
            <a:r>
              <a:rPr lang="es-MX" dirty="0"/>
              <a:t> US and </a:t>
            </a:r>
            <a:r>
              <a:rPr lang="es-MX" dirty="0" err="1"/>
              <a:t>Mexico</a:t>
            </a:r>
            <a:r>
              <a:rPr lang="es-MX" dirty="0"/>
              <a:t> </a:t>
            </a:r>
            <a:r>
              <a:rPr lang="es-MX" dirty="0" err="1"/>
              <a:t>governments</a:t>
            </a:r>
            <a:r>
              <a:rPr lang="es-MX" dirty="0"/>
              <a:t>. </a:t>
            </a:r>
            <a:r>
              <a:rPr lang="en-US" dirty="0"/>
              <a:t>Until 2005, 91% of returnees had hours or days of entering the United States (of 513,000 returns); in 2013 this percentage reduced to 50% (of 350 thousand people).</a:t>
            </a:r>
            <a:endParaRPr lang="es-MX" dirty="0"/>
          </a:p>
          <a:p>
            <a:r>
              <a:rPr lang="en-US" dirty="0"/>
              <a:t>This change in repatriations is due to the new strategies of detention arising from the policies of national security of the US (implemented by the Department of Homeland Security and Immigration and Customs Enforcement).</a:t>
            </a:r>
            <a:endParaRPr lang="es-MX" dirty="0"/>
          </a:p>
          <a:p>
            <a:r>
              <a:rPr lang="en-US" dirty="0"/>
              <a:t>The new security policy of repatriations is now expelling residents,</a:t>
            </a:r>
            <a:r>
              <a:rPr lang="es-MX" dirty="0"/>
              <a:t> </a:t>
            </a:r>
            <a:r>
              <a:rPr lang="es-MX" dirty="0" err="1"/>
              <a:t>regardless</a:t>
            </a:r>
            <a:r>
              <a:rPr lang="es-MX" dirty="0"/>
              <a:t> of </a:t>
            </a:r>
            <a:r>
              <a:rPr lang="es-MX" dirty="0" err="1"/>
              <a:t>the</a:t>
            </a:r>
            <a:r>
              <a:rPr lang="es-MX" dirty="0"/>
              <a:t> </a:t>
            </a:r>
            <a:r>
              <a:rPr lang="es-MX" dirty="0" err="1"/>
              <a:t>years</a:t>
            </a:r>
            <a:r>
              <a:rPr lang="es-MX" dirty="0"/>
              <a:t> of </a:t>
            </a:r>
            <a:r>
              <a:rPr lang="es-MX" dirty="0" err="1"/>
              <a:t>life</a:t>
            </a:r>
            <a:r>
              <a:rPr lang="es-MX" dirty="0"/>
              <a:t> in </a:t>
            </a:r>
            <a:r>
              <a:rPr lang="es-MX" dirty="0" err="1"/>
              <a:t>the</a:t>
            </a:r>
            <a:r>
              <a:rPr lang="es-MX" dirty="0"/>
              <a:t> US and </a:t>
            </a:r>
            <a:r>
              <a:rPr lang="es-MX" dirty="0" err="1"/>
              <a:t>without</a:t>
            </a:r>
            <a:r>
              <a:rPr lang="es-MX" dirty="0"/>
              <a:t> </a:t>
            </a:r>
            <a:r>
              <a:rPr lang="es-MX" dirty="0" err="1"/>
              <a:t>any</a:t>
            </a:r>
            <a:r>
              <a:rPr lang="es-MX" dirty="0"/>
              <a:t> </a:t>
            </a:r>
            <a:r>
              <a:rPr lang="es-MX" dirty="0" err="1"/>
              <a:t>concern</a:t>
            </a:r>
            <a:r>
              <a:rPr lang="es-MX" dirty="0"/>
              <a:t> </a:t>
            </a:r>
            <a:r>
              <a:rPr lang="es-MX" dirty="0" err="1"/>
              <a:t>about</a:t>
            </a:r>
            <a:r>
              <a:rPr lang="es-MX" dirty="0"/>
              <a:t> </a:t>
            </a:r>
            <a:r>
              <a:rPr lang="es-MX" dirty="0" err="1"/>
              <a:t>family</a:t>
            </a:r>
            <a:r>
              <a:rPr lang="es-MX" dirty="0"/>
              <a:t> </a:t>
            </a:r>
            <a:r>
              <a:rPr lang="es-MX" dirty="0" err="1"/>
              <a:t>situations</a:t>
            </a:r>
            <a:r>
              <a:rPr lang="es-MX" dirty="0"/>
              <a:t>.</a:t>
            </a:r>
          </a:p>
          <a:p>
            <a:r>
              <a:rPr lang="en-US" dirty="0"/>
              <a:t>The most serious situation is</a:t>
            </a:r>
            <a:r>
              <a:rPr lang="es-MX" dirty="0"/>
              <a:t> </a:t>
            </a:r>
            <a:r>
              <a:rPr lang="es-MX" dirty="0" err="1"/>
              <a:t>the</a:t>
            </a:r>
            <a:r>
              <a:rPr lang="es-MX" dirty="0"/>
              <a:t> </a:t>
            </a:r>
            <a:r>
              <a:rPr lang="es-MX" dirty="0" err="1"/>
              <a:t>repatriation</a:t>
            </a:r>
            <a:r>
              <a:rPr lang="es-MX" dirty="0"/>
              <a:t> of </a:t>
            </a:r>
            <a:r>
              <a:rPr lang="es-MX" dirty="0" err="1"/>
              <a:t>people</a:t>
            </a:r>
            <a:r>
              <a:rPr lang="es-MX" dirty="0"/>
              <a:t> </a:t>
            </a:r>
            <a:r>
              <a:rPr lang="es-MX" dirty="0" err="1"/>
              <a:t>who</a:t>
            </a:r>
            <a:r>
              <a:rPr lang="es-MX" dirty="0"/>
              <a:t> </a:t>
            </a:r>
            <a:r>
              <a:rPr lang="es-MX" dirty="0" err="1"/>
              <a:t>leave</a:t>
            </a:r>
            <a:r>
              <a:rPr lang="es-MX" dirty="0"/>
              <a:t> </a:t>
            </a:r>
            <a:r>
              <a:rPr lang="es-MX" dirty="0" err="1"/>
              <a:t>children</a:t>
            </a:r>
            <a:r>
              <a:rPr lang="es-MX" dirty="0"/>
              <a:t> in </a:t>
            </a:r>
            <a:r>
              <a:rPr lang="es-MX" dirty="0" err="1"/>
              <a:t>the</a:t>
            </a:r>
            <a:r>
              <a:rPr lang="es-MX" dirty="0"/>
              <a:t> US. In 2011, </a:t>
            </a:r>
            <a:r>
              <a:rPr lang="es-MX" dirty="0" err="1"/>
              <a:t>about</a:t>
            </a:r>
            <a:r>
              <a:rPr lang="es-MX" dirty="0"/>
              <a:t> 70 </a:t>
            </a:r>
            <a:r>
              <a:rPr lang="es-MX" dirty="0" err="1"/>
              <a:t>thousand</a:t>
            </a:r>
            <a:r>
              <a:rPr lang="es-MX" dirty="0"/>
              <a:t> </a:t>
            </a:r>
            <a:r>
              <a:rPr lang="es-MX" dirty="0" err="1"/>
              <a:t>people</a:t>
            </a:r>
            <a:r>
              <a:rPr lang="es-MX" dirty="0"/>
              <a:t> </a:t>
            </a:r>
            <a:r>
              <a:rPr lang="es-MX" dirty="0" err="1"/>
              <a:t>repatriated</a:t>
            </a:r>
            <a:r>
              <a:rPr lang="es-MX" dirty="0"/>
              <a:t> </a:t>
            </a:r>
            <a:r>
              <a:rPr lang="es-MX" dirty="0" err="1"/>
              <a:t>to</a:t>
            </a:r>
            <a:r>
              <a:rPr lang="es-MX" dirty="0"/>
              <a:t> </a:t>
            </a:r>
            <a:r>
              <a:rPr lang="es-MX" dirty="0" err="1"/>
              <a:t>Mexico</a:t>
            </a:r>
            <a:r>
              <a:rPr lang="es-MX" dirty="0"/>
              <a:t> </a:t>
            </a:r>
            <a:r>
              <a:rPr lang="es-MX" dirty="0" err="1"/>
              <a:t>reported</a:t>
            </a:r>
            <a:r>
              <a:rPr lang="es-MX" dirty="0"/>
              <a:t> </a:t>
            </a:r>
            <a:r>
              <a:rPr lang="es-MX" dirty="0" err="1"/>
              <a:t>that</a:t>
            </a:r>
            <a:r>
              <a:rPr lang="es-MX" dirty="0"/>
              <a:t> </a:t>
            </a:r>
            <a:r>
              <a:rPr lang="es-MX" dirty="0" err="1"/>
              <a:t>left</a:t>
            </a:r>
            <a:r>
              <a:rPr lang="es-MX" dirty="0"/>
              <a:t> U.S. </a:t>
            </a:r>
            <a:r>
              <a:rPr lang="es-MX" dirty="0" err="1"/>
              <a:t>citizen</a:t>
            </a:r>
            <a:r>
              <a:rPr lang="es-MX" dirty="0"/>
              <a:t> </a:t>
            </a:r>
            <a:r>
              <a:rPr lang="es-MX" dirty="0" err="1"/>
              <a:t>children</a:t>
            </a:r>
            <a:r>
              <a:rPr lang="es-MX" dirty="0"/>
              <a:t>.</a:t>
            </a:r>
          </a:p>
          <a:p>
            <a:r>
              <a:rPr lang="en-US" dirty="0"/>
              <a:t>The separation of families is now a common consequence in the new politics of repatriation of US.</a:t>
            </a:r>
            <a:endParaRPr lang="es-MX" dirty="0"/>
          </a:p>
        </p:txBody>
      </p:sp>
    </p:spTree>
    <p:extLst>
      <p:ext uri="{BB962C8B-B14F-4D97-AF65-F5344CB8AC3E}">
        <p14:creationId xmlns:p14="http://schemas.microsoft.com/office/powerpoint/2010/main" val="24223889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Towards the future: regional policy and regional statistical systems</a:t>
            </a:r>
            <a:endParaRPr lang="es-MX" dirty="0"/>
          </a:p>
        </p:txBody>
      </p:sp>
      <p:sp>
        <p:nvSpPr>
          <p:cNvPr id="3" name="Content Placeholder 2"/>
          <p:cNvSpPr>
            <a:spLocks noGrp="1"/>
          </p:cNvSpPr>
          <p:nvPr>
            <p:ph sz="quarter" idx="1"/>
          </p:nvPr>
        </p:nvSpPr>
        <p:spPr/>
        <p:txBody>
          <a:bodyPr>
            <a:normAutofit fontScale="77500" lnSpcReduction="20000"/>
          </a:bodyPr>
          <a:lstStyle/>
          <a:p>
            <a:r>
              <a:rPr lang="en-US" dirty="0"/>
              <a:t>Is needed a</a:t>
            </a:r>
            <a:r>
              <a:rPr lang="es-MX" dirty="0"/>
              <a:t> regional </a:t>
            </a:r>
            <a:r>
              <a:rPr lang="es-MX" dirty="0" err="1"/>
              <a:t>perspective</a:t>
            </a:r>
            <a:r>
              <a:rPr lang="es-MX" dirty="0"/>
              <a:t> of </a:t>
            </a:r>
            <a:r>
              <a:rPr lang="es-MX" dirty="0" err="1"/>
              <a:t>migration</a:t>
            </a:r>
            <a:r>
              <a:rPr lang="es-MX" dirty="0"/>
              <a:t> </a:t>
            </a:r>
            <a:r>
              <a:rPr lang="es-MX" dirty="0" err="1"/>
              <a:t>policies</a:t>
            </a:r>
            <a:r>
              <a:rPr lang="es-MX" dirty="0"/>
              <a:t>, </a:t>
            </a:r>
            <a:r>
              <a:rPr lang="es-MX" dirty="0" err="1"/>
              <a:t>based</a:t>
            </a:r>
            <a:r>
              <a:rPr lang="es-MX" dirty="0"/>
              <a:t> </a:t>
            </a:r>
            <a:r>
              <a:rPr lang="es-MX" dirty="0" err="1"/>
              <a:t>on</a:t>
            </a:r>
            <a:r>
              <a:rPr lang="es-MX" dirty="0"/>
              <a:t> </a:t>
            </a:r>
            <a:r>
              <a:rPr lang="es-MX" dirty="0" err="1"/>
              <a:t>agreements</a:t>
            </a:r>
            <a:r>
              <a:rPr lang="es-MX" dirty="0"/>
              <a:t> </a:t>
            </a:r>
            <a:r>
              <a:rPr lang="es-MX" dirty="0" err="1"/>
              <a:t>between</a:t>
            </a:r>
            <a:r>
              <a:rPr lang="es-MX" dirty="0"/>
              <a:t> </a:t>
            </a:r>
            <a:r>
              <a:rPr lang="es-MX" dirty="0" err="1"/>
              <a:t>the</a:t>
            </a:r>
            <a:r>
              <a:rPr lang="es-MX" dirty="0"/>
              <a:t> U.S., </a:t>
            </a:r>
            <a:r>
              <a:rPr lang="es-MX" dirty="0" err="1"/>
              <a:t>Mexico</a:t>
            </a:r>
            <a:r>
              <a:rPr lang="es-MX" dirty="0"/>
              <a:t> and Central American </a:t>
            </a:r>
            <a:r>
              <a:rPr lang="es-MX" dirty="0" err="1"/>
              <a:t>countries</a:t>
            </a:r>
            <a:r>
              <a:rPr lang="es-MX" dirty="0"/>
              <a:t>. </a:t>
            </a:r>
            <a:r>
              <a:rPr lang="es-MX" dirty="0" err="1"/>
              <a:t>The</a:t>
            </a:r>
            <a:r>
              <a:rPr lang="es-MX" dirty="0"/>
              <a:t> ideal </a:t>
            </a:r>
            <a:r>
              <a:rPr lang="es-MX" dirty="0" err="1"/>
              <a:t>goal</a:t>
            </a:r>
            <a:r>
              <a:rPr lang="es-MX" dirty="0"/>
              <a:t> </a:t>
            </a:r>
            <a:r>
              <a:rPr lang="es-MX" dirty="0" err="1"/>
              <a:t>is</a:t>
            </a:r>
            <a:r>
              <a:rPr lang="es-MX" dirty="0"/>
              <a:t> a formal and </a:t>
            </a:r>
            <a:r>
              <a:rPr lang="es-MX" dirty="0" err="1"/>
              <a:t>regulated</a:t>
            </a:r>
            <a:r>
              <a:rPr lang="es-MX" dirty="0"/>
              <a:t> </a:t>
            </a:r>
            <a:r>
              <a:rPr lang="es-MX" dirty="0" err="1"/>
              <a:t>transnational</a:t>
            </a:r>
            <a:r>
              <a:rPr lang="es-MX" dirty="0"/>
              <a:t> labor </a:t>
            </a:r>
            <a:r>
              <a:rPr lang="es-MX" dirty="0" err="1"/>
              <a:t>market</a:t>
            </a:r>
            <a:r>
              <a:rPr lang="es-MX" dirty="0"/>
              <a:t>.</a:t>
            </a:r>
          </a:p>
          <a:p>
            <a:r>
              <a:rPr lang="en-US" dirty="0"/>
              <a:t>The priority is to document and identify people that migrate, to protect and guarantee their rights, including those who now reside illegally in the United States and Mexico.</a:t>
            </a:r>
            <a:endParaRPr lang="es-MX" dirty="0"/>
          </a:p>
          <a:p>
            <a:r>
              <a:rPr lang="en-US" dirty="0"/>
              <a:t>The most likely effect would be the economic and social development of these countries and security for the people; this alternative fulfills the expectations of national security, current priority of the </a:t>
            </a:r>
            <a:r>
              <a:rPr lang="en-US" dirty="0" smtClean="0"/>
              <a:t>US government.</a:t>
            </a:r>
            <a:r>
              <a:rPr lang="es-MX" dirty="0" smtClean="0"/>
              <a:t> </a:t>
            </a:r>
            <a:endParaRPr lang="es-MX" dirty="0" smtClean="0"/>
          </a:p>
          <a:p>
            <a:r>
              <a:rPr lang="en-US" dirty="0" smtClean="0"/>
              <a:t>For </a:t>
            </a:r>
            <a:r>
              <a:rPr lang="en-US" dirty="0"/>
              <a:t>statistics on migration, the main source would be the administrative records, and not the survey estimates or long temporary census, as it is at present.</a:t>
            </a:r>
            <a:endParaRPr lang="es-MX" dirty="0"/>
          </a:p>
          <a:p>
            <a:r>
              <a:rPr lang="en-US" dirty="0"/>
              <a:t>For now, the priority is an agreement that permits a regional system of migration statistics. It is important to have an observatory of its ongoing dynamic in US, Mexico and Central America, charting the conditions of life and mobility of people, focused on formal and especially on the undocumented people.</a:t>
            </a:r>
            <a:endParaRPr lang="es-MX" dirty="0"/>
          </a:p>
        </p:txBody>
      </p:sp>
    </p:spTree>
    <p:extLst>
      <p:ext uri="{BB962C8B-B14F-4D97-AF65-F5344CB8AC3E}">
        <p14:creationId xmlns:p14="http://schemas.microsoft.com/office/powerpoint/2010/main" val="40971802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57</TotalTime>
  <Words>1415</Words>
  <Application>Microsoft Office PowerPoint</Application>
  <PresentationFormat>On-screen Show (4:3)</PresentationFormat>
  <Paragraphs>52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Origin</vt:lpstr>
      <vt:lpstr>INTERNATIONAL MIGRATION AND UNREGISTERED MOBILITY LABOR MIGRATION EXPERIENCES IN MEXICO, CENTRAL AMERICA, AND THE UNITED STATES OF AMERICA </vt:lpstr>
      <vt:lpstr>PowerPoint Presentation</vt:lpstr>
      <vt:lpstr>International migration: between development and basic human challenges</vt:lpstr>
      <vt:lpstr>Labor migration from Mexico to the United States of America</vt:lpstr>
      <vt:lpstr>The global economy without a global labor market (NAFTA)</vt:lpstr>
      <vt:lpstr>Migration from Central America to Mexico</vt:lpstr>
      <vt:lpstr>Statistical estimates, without identifying individuals</vt:lpstr>
      <vt:lpstr>Repatriation and human costs</vt:lpstr>
      <vt:lpstr>Towards the future: regional policy and regional statistical systems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MIGRATION AND UNREGISTERED MOBILITY LABOR MIGRATION EXPERIENCES IN MEXICO, CENTRAL AMERICA, AND THE UNITED STATES</dc:title>
  <dc:creator>Tona</dc:creator>
  <cp:lastModifiedBy>Tona</cp:lastModifiedBy>
  <cp:revision>17</cp:revision>
  <dcterms:created xsi:type="dcterms:W3CDTF">2014-04-06T17:15:17Z</dcterms:created>
  <dcterms:modified xsi:type="dcterms:W3CDTF">2014-04-06T21:55:27Z</dcterms:modified>
</cp:coreProperties>
</file>