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63" r:id="rId3"/>
    <p:sldId id="257" r:id="rId4"/>
    <p:sldId id="261" r:id="rId5"/>
    <p:sldId id="259" r:id="rId6"/>
    <p:sldId id="260" r:id="rId7"/>
    <p:sldId id="264" r:id="rId8"/>
    <p:sldId id="265" r:id="rId9"/>
    <p:sldId id="266" r:id="rId10"/>
    <p:sldId id="271" r:id="rId11"/>
    <p:sldId id="267" r:id="rId12"/>
    <p:sldId id="268" r:id="rId13"/>
    <p:sldId id="269" r:id="rId14"/>
    <p:sldId id="272" r:id="rId15"/>
    <p:sldId id="280" r:id="rId16"/>
    <p:sldId id="274" r:id="rId17"/>
    <p:sldId id="275"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1913" autoAdjust="0"/>
  </p:normalViewPr>
  <p:slideViewPr>
    <p:cSldViewPr>
      <p:cViewPr varScale="1">
        <p:scale>
          <a:sx n="74" d="100"/>
          <a:sy n="74" d="100"/>
        </p:scale>
        <p:origin x="-348" y="-90"/>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22" y="-102"/>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D5612B20-1A51-44BA-8A9E-24DE5CA8293F}" type="datetimeFigureOut">
              <a:rPr lang="en-US" smtClean="0"/>
              <a:pPr/>
              <a:t>6/13/2011</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6BB8802C-2E98-4690-ACAA-634C41B04D8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A63D4298-EB84-41BA-94FC-E17F217B260E}" type="datetimeFigureOut">
              <a:rPr lang="en-US" smtClean="0"/>
              <a:pPr/>
              <a:t>6/13/2011</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2730B1E0-3700-4396-B896-60EF22A9A75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3087">
              <a:defRPr/>
            </a:pPr>
            <a:endParaRPr lang="en-US" dirty="0" smtClean="0"/>
          </a:p>
          <a:p>
            <a:pPr defTabSz="923087">
              <a:defRPr/>
            </a:pPr>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30B1E0-3700-4396-B896-60EF22A9A756}"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730B1E0-3700-4396-B896-60EF22A9A75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C8A984-C52A-41B1-B3A1-8024F293F7BB}" type="datetime1">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marL="228600" indent="-228600">
              <a:defRPr/>
            </a:lvl1pPr>
          </a:lstStyle>
          <a:p>
            <a:pPr>
              <a:buFont typeface="+mj-lt"/>
              <a:buAutoNum type="arabicPeriod"/>
            </a:pPr>
            <a:fld id="{D0D872DA-CC16-4CEB-8A78-D57E1412CB09}" type="slidenum">
              <a:rPr lang="en-US" smtClean="0"/>
              <a:pPr>
                <a:buFont typeface="+mj-lt"/>
                <a:buAutoNum type="arabicPeriod"/>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8ACB7A-16BA-4530-BA50-EAF2CCF658BA}" type="datetime1">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0DCE0-4005-4BFC-AC14-23FFAE7DB8CA}" type="datetime1">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a:lum bright="76000" contrast="-64000"/>
          </a:blip>
          <a:srcRect/>
          <a:stretch>
            <a:fillRect/>
          </a:stretch>
        </p:blipFill>
        <p:spPr bwMode="auto">
          <a:xfrm>
            <a:off x="1752600" y="2057400"/>
            <a:ext cx="5513388" cy="365125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ED468FF-C78C-4BED-B903-58AD80CF7C5F}" type="datetime1">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72DA-CC16-4CEB-8A78-D57E1412CB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130F4-E430-4EAD-A33B-397821D8343E}" type="datetime1">
              <a:rPr lang="en-US" smtClean="0"/>
              <a:pPr/>
              <a:t>6/13/2011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04FAA-DA2D-49CF-9FD5-B1FF6DBECA26}" type="datetime1">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E81E71-C816-4985-95D8-6AAF497D4037}" type="datetime1">
              <a:rPr lang="en-US" smtClean="0"/>
              <a:pPr/>
              <a:t>6/13/2011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C468B9-F04C-419F-AC0B-8E5D56F99988}" type="datetime1">
              <a:rPr lang="en-US" smtClean="0"/>
              <a:pPr/>
              <a:t>6/13/2011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9E2B0-D4DE-4C0A-8A44-2D693EF46776}" type="datetime1">
              <a:rPr lang="en-US" smtClean="0"/>
              <a:pPr/>
              <a:t>6/13/2011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01D8B-EDA0-4428-A2F3-2B73BC52C53C}" type="datetime1">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FD9C6-E6F0-4531-9F21-3E5C366C48EA}" type="datetime1">
              <a:rPr lang="en-US" smtClean="0"/>
              <a:pPr/>
              <a:t>6/13/2011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872DA-CC16-4CEB-8A78-D57E1412CB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images.google.com/imgres?imgurl=http://bestscholarshipinformation.com/wp-content/uploads/2010/11/WORLDBANK_LOGO.jpg&amp;imgrefurl=http://bestscholarshipinformation.com/2010/wbgs-masters-scholarship-program-from-world-bank/worldbank_logo&amp;usg=__J1d7Z_D7FGysgFEI5Zyk8i_Sl7E=&amp;h=87&amp;w=200&amp;sz=8&amp;hl=en&amp;start=2&amp;zoom=1&amp;itbs=1&amp;tbnid=Enukvg7_8yBKGM:&amp;tbnh=45&amp;tbnw=104&amp;prev=/search?q=world+bank+logo&amp;hl=en&amp;biw=1260&amp;bih=846&amp;gbv=2&amp;tbm=isch&amp;ei=kT7pTfLxKonj0QGSiKnCAQ"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13">
            <a:lum bright="76000" contrast="-64000"/>
          </a:blip>
          <a:srcRect/>
          <a:stretch>
            <a:fillRect/>
          </a:stretch>
        </p:blipFill>
        <p:spPr bwMode="auto">
          <a:xfrm>
            <a:off x="1828800" y="2133600"/>
            <a:ext cx="5513388" cy="3651250"/>
          </a:xfrm>
          <a:prstGeom prst="rect">
            <a:avLst/>
          </a:prstGeom>
          <a:noFill/>
          <a:ln w="9525">
            <a:noFill/>
            <a:miter lim="800000"/>
            <a:headEnd/>
            <a:tailEnd/>
          </a:ln>
          <a:effec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6DE87-FE46-493D-A6E9-ACE0070CE442}" type="datetime1">
              <a:rPr lang="en-US" smtClean="0"/>
              <a:pPr/>
              <a:t>6/13/2011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39D90-43A8-4DC0-9241-453C74479DFB}" type="slidenum">
              <a:rPr lang="en-US" smtClean="0"/>
              <a:pPr/>
              <a:t>‹#›</a:t>
            </a:fld>
            <a:endParaRPr lang="en-US" dirty="0"/>
          </a:p>
        </p:txBody>
      </p:sp>
      <p:pic>
        <p:nvPicPr>
          <p:cNvPr id="43010" name="Picture 2" descr="http://t0.gstatic.com/images?q=tbn:ANd9GcQer9RXcSCAbXNzist1fBGa5pkVAicox60T5rjr8tSFHvxDqtnKIv5G4g">
            <a:hlinkClick r:id="rId14"/>
          </p:cNvPr>
          <p:cNvPicPr>
            <a:picLocks noChangeAspect="1" noChangeArrowheads="1"/>
          </p:cNvPicPr>
          <p:nvPr userDrawn="1"/>
        </p:nvPicPr>
        <p:blipFill>
          <a:blip r:embed="rId15"/>
          <a:srcRect/>
          <a:stretch>
            <a:fillRect/>
          </a:stretch>
        </p:blipFill>
        <p:spPr bwMode="auto">
          <a:xfrm>
            <a:off x="7693152" y="289560"/>
            <a:ext cx="990600" cy="4286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1"/>
            <a:ext cx="7772400" cy="2209799"/>
          </a:xfrm>
        </p:spPr>
        <p:txBody>
          <a:bodyPr>
            <a:normAutofit/>
          </a:bodyPr>
          <a:lstStyle/>
          <a:p>
            <a:r>
              <a:rPr lang="en-US" sz="3600" dirty="0" smtClean="0"/>
              <a:t>Conference of European Statisticians</a:t>
            </a:r>
            <a:br>
              <a:rPr lang="en-US" sz="3600" dirty="0" smtClean="0"/>
            </a:br>
            <a:r>
              <a:rPr lang="en-US" sz="3600" dirty="0" smtClean="0"/>
              <a:t>59</a:t>
            </a:r>
            <a:r>
              <a:rPr lang="en-US" sz="3600" baseline="30000" dirty="0" smtClean="0"/>
              <a:t>th</a:t>
            </a:r>
            <a:r>
              <a:rPr lang="en-US" sz="3600" dirty="0" smtClean="0"/>
              <a:t> Plenary Session</a:t>
            </a:r>
            <a:br>
              <a:rPr lang="en-US" sz="3600" dirty="0" smtClean="0"/>
            </a:br>
            <a:r>
              <a:rPr lang="en-US" sz="2800" dirty="0" smtClean="0"/>
              <a:t>Session organizer</a:t>
            </a:r>
            <a:r>
              <a:rPr lang="en-US" sz="2800" smtClean="0"/>
              <a:t>: Ms. </a:t>
            </a:r>
            <a:r>
              <a:rPr lang="en-US" sz="2800" dirty="0" smtClean="0"/>
              <a:t>Shaida Badiee, World Bank</a:t>
            </a:r>
            <a:br>
              <a:rPr lang="en-US" sz="2800" dirty="0" smtClean="0"/>
            </a:br>
            <a:endParaRPr lang="en-US" sz="2800" dirty="0"/>
          </a:p>
        </p:txBody>
      </p:sp>
      <p:sp>
        <p:nvSpPr>
          <p:cNvPr id="3" name="Subtitle 2"/>
          <p:cNvSpPr>
            <a:spLocks noGrp="1"/>
          </p:cNvSpPr>
          <p:nvPr>
            <p:ph type="subTitle" idx="1"/>
          </p:nvPr>
        </p:nvSpPr>
        <p:spPr>
          <a:xfrm>
            <a:off x="1447800" y="3810000"/>
            <a:ext cx="6400800" cy="1752600"/>
          </a:xfrm>
        </p:spPr>
        <p:txBody>
          <a:bodyPr/>
          <a:lstStyle/>
          <a:p>
            <a:r>
              <a:rPr lang="en-GB" dirty="0" smtClean="0">
                <a:solidFill>
                  <a:schemeClr val="tx1"/>
                </a:solidFill>
              </a:rPr>
              <a:t>Session II:  The management challenges of SDMX implementation</a:t>
            </a:r>
          </a:p>
          <a:p>
            <a:r>
              <a:rPr lang="en-GB" sz="2800" dirty="0" smtClean="0">
                <a:solidFill>
                  <a:schemeClr val="tx1"/>
                </a:solidFill>
              </a:rPr>
              <a:t>Geneva, 14-16 June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470025"/>
          </a:xfrm>
        </p:spPr>
        <p:txBody>
          <a:bodyPr/>
          <a:lstStyle/>
          <a:p>
            <a:r>
              <a:rPr lang="en-US" dirty="0" smtClean="0"/>
              <a:t>Norway presentation and response to questions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Paper</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pPr>
              <a:lnSpc>
                <a:spcPct val="200000"/>
              </a:lnSpc>
              <a:buNone/>
            </a:pPr>
            <a:r>
              <a:rPr lang="en-US" sz="3300" b="1" dirty="0" smtClean="0"/>
              <a:t>Key statements</a:t>
            </a:r>
          </a:p>
          <a:p>
            <a:pPr>
              <a:lnSpc>
                <a:spcPct val="110000"/>
              </a:lnSpc>
            </a:pPr>
            <a:r>
              <a:rPr lang="en-US" sz="2600" dirty="0" smtClean="0"/>
              <a:t>A single interagency information-statistical system “</a:t>
            </a:r>
            <a:r>
              <a:rPr lang="en-US" sz="2600" dirty="0" err="1" smtClean="0"/>
              <a:t>UniSIS</a:t>
            </a:r>
            <a:r>
              <a:rPr lang="en-US" sz="2600" dirty="0" smtClean="0"/>
              <a:t>”  has been developed </a:t>
            </a:r>
          </a:p>
          <a:p>
            <a:pPr lvl="1">
              <a:lnSpc>
                <a:spcPct val="110000"/>
              </a:lnSpc>
            </a:pPr>
            <a:r>
              <a:rPr lang="en-US" sz="2200" dirty="0" smtClean="0"/>
              <a:t>to exchange data between ROSSTAT and other 63  ministries and agencies who collect data and produce statistical information</a:t>
            </a:r>
          </a:p>
          <a:p>
            <a:pPr lvl="1">
              <a:lnSpc>
                <a:spcPct val="110000"/>
              </a:lnSpc>
            </a:pPr>
            <a:endParaRPr lang="en-US" sz="2200" dirty="0" smtClean="0"/>
          </a:p>
          <a:p>
            <a:r>
              <a:rPr lang="en-US" sz="2600" dirty="0" smtClean="0"/>
              <a:t>Russia is also creating an information statistical system on international statistics (ISMS)</a:t>
            </a:r>
          </a:p>
          <a:p>
            <a:pPr lvl="1"/>
            <a:r>
              <a:rPr lang="en-US" sz="2200" dirty="0" smtClean="0"/>
              <a:t> which will allow compliance with international organizations request for Russian data and </a:t>
            </a:r>
          </a:p>
          <a:p>
            <a:pPr lvl="1"/>
            <a:r>
              <a:rPr lang="en-US" sz="2200" dirty="0" smtClean="0"/>
              <a:t>maintain a database of information for the rest of the world to allow meaningful international comparisons</a:t>
            </a:r>
          </a:p>
          <a:p>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12</a:t>
            </a:fld>
            <a:endParaRPr lang="en-US" dirty="0"/>
          </a:p>
        </p:txBody>
      </p:sp>
      <p:sp>
        <p:nvSpPr>
          <p:cNvPr id="6" name="Content Placeholder 2"/>
          <p:cNvSpPr txBox="1">
            <a:spLocks/>
          </p:cNvSpPr>
          <p:nvPr/>
        </p:nvSpPr>
        <p:spPr>
          <a:xfrm>
            <a:off x="457200" y="1629575"/>
            <a:ext cx="8229600" cy="4525963"/>
          </a:xfrm>
          <a:prstGeom prst="roundRect">
            <a:avLst/>
          </a:prstGeom>
          <a:solidFill>
            <a:schemeClr val="accent5">
              <a:lumMod val="20000"/>
              <a:lumOff val="80000"/>
            </a:schemeClr>
          </a:solidFill>
          <a:ln w="1270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dk1"/>
                </a:solidFill>
                <a:effectLst/>
                <a:uLnTx/>
                <a:uFillTx/>
                <a:latin typeface="+mn-lt"/>
                <a:ea typeface="+mn-ea"/>
                <a:cs typeface="+mn-cs"/>
              </a:rPr>
              <a:t>    </a:t>
            </a:r>
          </a:p>
          <a:p>
            <a:pPr marL="231775" lvl="0" indent="-231775">
              <a:spcBef>
                <a:spcPct val="20000"/>
              </a:spcBef>
            </a:pPr>
            <a:r>
              <a:rPr lang="en-US" sz="2800" dirty="0" smtClean="0"/>
              <a:t>   </a:t>
            </a:r>
          </a:p>
          <a:p>
            <a:pPr marL="285750" lvl="0">
              <a:spcBef>
                <a:spcPct val="20000"/>
              </a:spcBef>
            </a:pPr>
            <a:r>
              <a:rPr lang="en-US" sz="2400" dirty="0" smtClean="0"/>
              <a:t/>
            </a:r>
            <a:br>
              <a:rPr lang="en-US" sz="2400" dirty="0" smtClean="0"/>
            </a:br>
            <a:r>
              <a:rPr lang="en-US" sz="2400" dirty="0" smtClean="0"/>
              <a:t>What are the challenges faced and lessons learned in creation of </a:t>
            </a:r>
            <a:r>
              <a:rPr lang="en-US" sz="2400" dirty="0" err="1" smtClean="0"/>
              <a:t>UniSIS</a:t>
            </a:r>
            <a:r>
              <a:rPr lang="en-US" sz="2400" dirty="0" smtClean="0"/>
              <a:t>? That is, if you were to redo this exercise again what would you have done differently?</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13</a:t>
            </a:fld>
            <a:endParaRPr lang="en-US" dirty="0"/>
          </a:p>
        </p:txBody>
      </p:sp>
      <p:sp>
        <p:nvSpPr>
          <p:cNvPr id="7" name="Content Placeholder 2"/>
          <p:cNvSpPr txBox="1">
            <a:spLocks/>
          </p:cNvSpPr>
          <p:nvPr/>
        </p:nvSpPr>
        <p:spPr>
          <a:xfrm>
            <a:off x="457200" y="1684660"/>
            <a:ext cx="8229600" cy="4525963"/>
          </a:xfrm>
          <a:prstGeom prst="roundRect">
            <a:avLst/>
          </a:prstGeom>
          <a:solidFill>
            <a:schemeClr val="accent5">
              <a:lumMod val="20000"/>
              <a:lumOff val="80000"/>
            </a:schemeClr>
          </a:solidFill>
          <a:ln w="1270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dk1"/>
                </a:solidFill>
                <a:effectLst/>
                <a:uLnTx/>
                <a:uFillTx/>
                <a:latin typeface="+mn-lt"/>
                <a:ea typeface="+mn-ea"/>
                <a:cs typeface="+mn-cs"/>
              </a:rPr>
              <a:t>    </a:t>
            </a:r>
          </a:p>
          <a:p>
            <a:pPr marL="231775" lvl="0" indent="-231775">
              <a:spcBef>
                <a:spcPct val="20000"/>
              </a:spcBef>
            </a:pPr>
            <a:r>
              <a:rPr lang="en-US" sz="2800" dirty="0" smtClean="0"/>
              <a:t>   </a:t>
            </a:r>
          </a:p>
          <a:p>
            <a:pPr marL="231775" lvl="0">
              <a:spcBef>
                <a:spcPct val="20000"/>
              </a:spcBef>
            </a:pPr>
            <a:r>
              <a:rPr lang="en-US" sz="2800" dirty="0" smtClean="0"/>
              <a:t/>
            </a:r>
            <a:br>
              <a:rPr lang="en-US" sz="2800" dirty="0" smtClean="0"/>
            </a:br>
            <a:r>
              <a:rPr lang="en-US" sz="2400" dirty="0" smtClean="0"/>
              <a:t>What kind of challenges did you face in creating ISMS and how can the sponsor agencies help in creation of ISMS?</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772400" cy="1470025"/>
          </a:xfrm>
        </p:spPr>
        <p:txBody>
          <a:bodyPr/>
          <a:lstStyle/>
          <a:p>
            <a:r>
              <a:rPr lang="en-US" dirty="0" smtClean="0"/>
              <a:t>Russia presentation and </a:t>
            </a:r>
            <a:br>
              <a:rPr lang="en-US" dirty="0" smtClean="0"/>
            </a:br>
            <a:r>
              <a:rPr lang="en-US" dirty="0" smtClean="0"/>
              <a:t>response to questions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Papers</a:t>
            </a:r>
            <a:endParaRPr lang="en-US" dirty="0"/>
          </a:p>
        </p:txBody>
      </p:sp>
      <p:sp>
        <p:nvSpPr>
          <p:cNvPr id="3" name="Content Placeholder 2"/>
          <p:cNvSpPr>
            <a:spLocks noGrp="1"/>
          </p:cNvSpPr>
          <p:nvPr>
            <p:ph idx="1"/>
          </p:nvPr>
        </p:nvSpPr>
        <p:spPr/>
        <p:txBody>
          <a:bodyPr>
            <a:normAutofit/>
          </a:bodyPr>
          <a:lstStyle/>
          <a:p>
            <a:r>
              <a:rPr lang="en-US" sz="2400" dirty="0" smtClean="0"/>
              <a:t>SDMX: strategic and operational challenges for a national implementation (Switzerland)</a:t>
            </a:r>
          </a:p>
          <a:p>
            <a:r>
              <a:rPr lang="en-US" sz="2400" dirty="0" smtClean="0"/>
              <a:t>SDMX in statistics, complexity, costs and benefits (The former Yugoslav Republic of Macedonia)</a:t>
            </a:r>
          </a:p>
          <a:p>
            <a:r>
              <a:rPr lang="en-US" sz="2400" dirty="0" smtClean="0"/>
              <a:t>Integrating SDMX into existing processes and IT systems at </a:t>
            </a:r>
            <a:r>
              <a:rPr lang="en-US" sz="2400" dirty="0" err="1" smtClean="0"/>
              <a:t>Destatis</a:t>
            </a:r>
            <a:r>
              <a:rPr lang="en-US" sz="2400" dirty="0" smtClean="0"/>
              <a:t> (Germany)</a:t>
            </a:r>
          </a:p>
          <a:p>
            <a:r>
              <a:rPr lang="en-US" sz="2600" dirty="0" smtClean="0"/>
              <a:t>The management challenges of SDMX implementation: Israeli Central Bureau of Statistics as a case study</a:t>
            </a:r>
          </a:p>
          <a:p>
            <a:r>
              <a:rPr lang="en-US" sz="2600" dirty="0" smtClean="0"/>
              <a:t>The use of SDMX in ISTAT</a:t>
            </a:r>
          </a:p>
          <a:p>
            <a:r>
              <a:rPr lang="en-US" sz="2600" dirty="0" smtClean="0"/>
              <a:t>The experience of the European Central Bank with SDMX</a:t>
            </a:r>
          </a:p>
          <a:p>
            <a:pPr lvl="1">
              <a:buNone/>
            </a:pPr>
            <a:endParaRPr lang="en-US" sz="2200" dirty="0" smtClean="0"/>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Discussion</a:t>
            </a:r>
            <a:endParaRPr lang="en-US" dirty="0"/>
          </a:p>
        </p:txBody>
      </p:sp>
      <p:sp>
        <p:nvSpPr>
          <p:cNvPr id="3" name="Content Placeholder 2"/>
          <p:cNvSpPr>
            <a:spLocks noGrp="1"/>
          </p:cNvSpPr>
          <p:nvPr>
            <p:ph idx="1"/>
          </p:nvPr>
        </p:nvSpPr>
        <p:spPr>
          <a:xfrm>
            <a:off x="457200" y="1600201"/>
            <a:ext cx="8229600" cy="4114800"/>
          </a:xfrm>
          <a:prstGeom prst="roundRect">
            <a:avLst/>
          </a:prstGeom>
          <a:solidFill>
            <a:schemeClr val="accent5">
              <a:lumMod val="20000"/>
              <a:lumOff val="80000"/>
            </a:schemeClr>
          </a:solidFill>
        </p:spPr>
        <p:txBody>
          <a:bodyPr/>
          <a:lstStyle/>
          <a:p>
            <a:pPr indent="-1588">
              <a:buNone/>
            </a:pPr>
            <a:r>
              <a:rPr lang="en-US" sz="2400" dirty="0" smtClean="0"/>
              <a:t/>
            </a:r>
            <a:br>
              <a:rPr lang="en-US" sz="2400" dirty="0" smtClean="0"/>
            </a:br>
            <a:r>
              <a:rPr lang="en-US" sz="2400" dirty="0" smtClean="0"/>
              <a:t>The management challenges of SDMX implementation</a:t>
            </a:r>
          </a:p>
          <a:p>
            <a:pPr lvl="1">
              <a:lnSpc>
                <a:spcPct val="200000"/>
              </a:lnSpc>
            </a:pPr>
            <a:r>
              <a:rPr lang="en-US" sz="2000" dirty="0" smtClean="0"/>
              <a:t>Don’t know what SDMX is, or the benefits</a:t>
            </a:r>
          </a:p>
          <a:p>
            <a:pPr lvl="1"/>
            <a:r>
              <a:rPr lang="en-US" sz="2000" dirty="0" smtClean="0"/>
              <a:t>No senior management buy in</a:t>
            </a:r>
          </a:p>
          <a:p>
            <a:pPr lvl="1"/>
            <a:r>
              <a:rPr lang="en-US" sz="2000" dirty="0" smtClean="0"/>
              <a:t>No resources (funding)</a:t>
            </a:r>
          </a:p>
          <a:p>
            <a:pPr lvl="1"/>
            <a:r>
              <a:rPr lang="en-US" sz="2000" dirty="0" smtClean="0"/>
              <a:t>Not enough personnel with SDMX knowledge</a:t>
            </a:r>
          </a:p>
          <a:p>
            <a:pPr lvl="1"/>
            <a:r>
              <a:rPr lang="en-US" sz="2000" dirty="0" smtClean="0"/>
              <a:t>Not enough training or learning material</a:t>
            </a:r>
          </a:p>
          <a:p>
            <a:pPr lvl="1"/>
            <a:r>
              <a:rPr lang="en-US" sz="2000" dirty="0" smtClean="0"/>
              <a:t>Not sure on what tools to use</a:t>
            </a:r>
          </a:p>
          <a:p>
            <a:pPr lvl="1"/>
            <a:r>
              <a:rPr lang="en-US" sz="2000" dirty="0" smtClean="0"/>
              <a:t>Using a different standard for data collection </a:t>
            </a:r>
            <a:r>
              <a:rPr lang="en-US" sz="2000" smtClean="0"/>
              <a:t>&amp; dissemination</a:t>
            </a:r>
            <a:endParaRPr lang="en-US" sz="2000"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3276600"/>
            <a:ext cx="4953000" cy="707886"/>
          </a:xfrm>
          <a:prstGeom prst="rect">
            <a:avLst/>
          </a:prstGeom>
          <a:noFill/>
        </p:spPr>
        <p:txBody>
          <a:bodyPr wrap="square" rtlCol="0">
            <a:spAutoFit/>
          </a:bodyPr>
          <a:lstStyle/>
          <a:p>
            <a:pPr algn="ctr"/>
            <a:r>
              <a:rPr lang="en-US" sz="4000" b="1" dirty="0" smtClean="0"/>
              <a:t>Thank you</a:t>
            </a:r>
            <a:endParaRPr lang="en-US"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85800" y="1447800"/>
            <a:ext cx="8458200" cy="5105400"/>
          </a:xfrm>
        </p:spPr>
        <p:txBody>
          <a:bodyPr>
            <a:normAutofit fontScale="62500" lnSpcReduction="20000"/>
          </a:bodyPr>
          <a:lstStyle/>
          <a:p>
            <a:r>
              <a:rPr lang="en-US" sz="3400" dirty="0" smtClean="0"/>
              <a:t>14:30 – 14:50</a:t>
            </a:r>
          </a:p>
          <a:p>
            <a:pPr lvl="1"/>
            <a:r>
              <a:rPr lang="en-US" sz="3400" dirty="0" smtClean="0"/>
              <a:t>Introduction to session</a:t>
            </a:r>
          </a:p>
          <a:p>
            <a:pPr lvl="1"/>
            <a:r>
              <a:rPr lang="en-US" sz="3400" dirty="0" smtClean="0"/>
              <a:t>Introducing the papers</a:t>
            </a:r>
          </a:p>
          <a:p>
            <a:pPr>
              <a:spcBef>
                <a:spcPts val="1800"/>
              </a:spcBef>
            </a:pPr>
            <a:r>
              <a:rPr lang="en-US" sz="3400" dirty="0" smtClean="0"/>
              <a:t>14:50 – 15:05</a:t>
            </a:r>
          </a:p>
          <a:p>
            <a:pPr lvl="1"/>
            <a:r>
              <a:rPr lang="en-US" sz="3400" dirty="0" smtClean="0"/>
              <a:t>Norway presentation and response to questions</a:t>
            </a:r>
          </a:p>
          <a:p>
            <a:pPr>
              <a:spcBef>
                <a:spcPts val="1800"/>
              </a:spcBef>
            </a:pPr>
            <a:r>
              <a:rPr lang="en-US" sz="3400" dirty="0" smtClean="0"/>
              <a:t>15:05 – 15:20 </a:t>
            </a:r>
          </a:p>
          <a:p>
            <a:pPr lvl="1"/>
            <a:r>
              <a:rPr lang="en-US" sz="3400" dirty="0" smtClean="0"/>
              <a:t>Russia presentation and response to questions</a:t>
            </a:r>
          </a:p>
          <a:p>
            <a:pPr>
              <a:spcBef>
                <a:spcPts val="1800"/>
              </a:spcBef>
            </a:pPr>
            <a:r>
              <a:rPr lang="en-US" sz="3400" dirty="0" smtClean="0"/>
              <a:t>15:20 – 16:10</a:t>
            </a:r>
          </a:p>
          <a:p>
            <a:pPr lvl="1"/>
            <a:r>
              <a:rPr lang="en-US" sz="3400" dirty="0" smtClean="0"/>
              <a:t>Brief statements on supporting papers &amp; general discussion</a:t>
            </a:r>
          </a:p>
          <a:p>
            <a:pPr>
              <a:spcBef>
                <a:spcPts val="1800"/>
              </a:spcBef>
            </a:pPr>
            <a:r>
              <a:rPr lang="en-US" sz="3400" dirty="0" smtClean="0"/>
              <a:t>16:10 – 16:30</a:t>
            </a:r>
          </a:p>
          <a:p>
            <a:pPr lvl="1"/>
            <a:r>
              <a:rPr lang="en-US" sz="3400" dirty="0" smtClean="0"/>
              <a:t>Coffee</a:t>
            </a:r>
          </a:p>
          <a:p>
            <a:pPr>
              <a:spcBef>
                <a:spcPts val="1800"/>
              </a:spcBef>
            </a:pPr>
            <a:r>
              <a:rPr lang="en-US" sz="3400" dirty="0" smtClean="0"/>
              <a:t>16:30 – 16:35</a:t>
            </a:r>
          </a:p>
          <a:p>
            <a:pPr lvl="1"/>
            <a:r>
              <a:rPr lang="en-US" sz="3400" dirty="0" smtClean="0"/>
              <a:t>Summary of session 2 by chair</a:t>
            </a:r>
          </a:p>
          <a:p>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Session 2</a:t>
            </a:r>
            <a:endParaRPr lang="en-US" dirty="0"/>
          </a:p>
        </p:txBody>
      </p:sp>
      <p:sp>
        <p:nvSpPr>
          <p:cNvPr id="3" name="Content Placeholder 2"/>
          <p:cNvSpPr>
            <a:spLocks noGrp="1"/>
          </p:cNvSpPr>
          <p:nvPr>
            <p:ph idx="1"/>
          </p:nvPr>
        </p:nvSpPr>
        <p:spPr>
          <a:xfrm>
            <a:off x="370114" y="1611084"/>
            <a:ext cx="8534400" cy="4525963"/>
          </a:xfrm>
        </p:spPr>
        <p:txBody>
          <a:bodyPr>
            <a:normAutofit/>
          </a:bodyPr>
          <a:lstStyle/>
          <a:p>
            <a:r>
              <a:rPr lang="en-US" sz="2400" dirty="0" smtClean="0"/>
              <a:t>Session 2 discusses management challenges on SDMX implementation, from a NSI perspective</a:t>
            </a:r>
          </a:p>
          <a:p>
            <a:pPr lvl="1">
              <a:spcBef>
                <a:spcPts val="1200"/>
              </a:spcBef>
            </a:pPr>
            <a:r>
              <a:rPr lang="en-US" sz="2000" dirty="0" smtClean="0"/>
              <a:t>SDMX is an initiative started by international organizations, how will it meet the needs of NSI’s</a:t>
            </a:r>
          </a:p>
          <a:p>
            <a:pPr lvl="1">
              <a:spcBef>
                <a:spcPts val="1200"/>
              </a:spcBef>
            </a:pPr>
            <a:r>
              <a:rPr lang="en-US" sz="2000" dirty="0" smtClean="0"/>
              <a:t>How can needs of national and international statistical organizations be reconciled</a:t>
            </a:r>
          </a:p>
          <a:p>
            <a:pPr lvl="1">
              <a:spcBef>
                <a:spcPts val="1200"/>
              </a:spcBef>
            </a:pPr>
            <a:r>
              <a:rPr lang="en-US" sz="2000" dirty="0" smtClean="0"/>
              <a:t>How to ensure technical interoperability to help automate and improve efficiencies</a:t>
            </a:r>
          </a:p>
          <a:p>
            <a:pPr lvl="1">
              <a:spcBef>
                <a:spcPts val="1200"/>
              </a:spcBef>
            </a:pPr>
            <a:r>
              <a:rPr lang="en-US" sz="2000" dirty="0" smtClean="0"/>
              <a:t>Senior management buy in</a:t>
            </a:r>
          </a:p>
          <a:p>
            <a:pPr lvl="1">
              <a:spcBef>
                <a:spcPts val="1200"/>
              </a:spcBef>
            </a:pPr>
            <a:r>
              <a:rPr lang="en-US" sz="2000" dirty="0" smtClean="0"/>
              <a:t>How to safeguard investments already made</a:t>
            </a:r>
          </a:p>
          <a:p>
            <a:pPr lvl="1"/>
            <a:endParaRPr lang="en-US" sz="2400" dirty="0" smtClean="0"/>
          </a:p>
          <a:p>
            <a:pPr lvl="1"/>
            <a:endParaRPr lang="en-US" sz="2400" dirty="0" smtClean="0"/>
          </a:p>
          <a:p>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Session 2</a:t>
            </a:r>
            <a:endParaRPr lang="en-US" dirty="0"/>
          </a:p>
        </p:txBody>
      </p:sp>
      <p:sp>
        <p:nvSpPr>
          <p:cNvPr id="3" name="Content Placeholder 2"/>
          <p:cNvSpPr>
            <a:spLocks noGrp="1"/>
          </p:cNvSpPr>
          <p:nvPr>
            <p:ph idx="1"/>
          </p:nvPr>
        </p:nvSpPr>
        <p:spPr>
          <a:xfrm>
            <a:off x="468086" y="1600200"/>
            <a:ext cx="8229600" cy="4525963"/>
          </a:xfrm>
        </p:spPr>
        <p:txBody>
          <a:bodyPr>
            <a:normAutofit lnSpcReduction="10000"/>
          </a:bodyPr>
          <a:lstStyle/>
          <a:p>
            <a:r>
              <a:rPr lang="en-US" sz="2400" dirty="0" smtClean="0"/>
              <a:t>To address some of these challenges, Norway and Russia were invited to share their thoughts.</a:t>
            </a:r>
          </a:p>
          <a:p>
            <a:pPr>
              <a:spcBef>
                <a:spcPts val="3600"/>
              </a:spcBef>
            </a:pPr>
            <a:r>
              <a:rPr lang="en-US" sz="2400" dirty="0" smtClean="0"/>
              <a:t>There are additional support papers from</a:t>
            </a:r>
          </a:p>
          <a:p>
            <a:pPr lvl="1"/>
            <a:r>
              <a:rPr lang="en-US" sz="2000" dirty="0" smtClean="0"/>
              <a:t>Switzerland</a:t>
            </a:r>
          </a:p>
          <a:p>
            <a:pPr lvl="1"/>
            <a:r>
              <a:rPr lang="en-US" sz="2000" dirty="0" smtClean="0"/>
              <a:t>The former Yugoslav Republic of Macedonia</a:t>
            </a:r>
          </a:p>
          <a:p>
            <a:pPr lvl="1"/>
            <a:r>
              <a:rPr lang="en-US" sz="2000" dirty="0" smtClean="0"/>
              <a:t>Germany</a:t>
            </a:r>
          </a:p>
          <a:p>
            <a:pPr lvl="1"/>
            <a:r>
              <a:rPr lang="en-US" sz="2000" dirty="0" smtClean="0"/>
              <a:t>Israel </a:t>
            </a:r>
          </a:p>
          <a:p>
            <a:pPr lvl="1"/>
            <a:r>
              <a:rPr lang="en-US" sz="2000" dirty="0" smtClean="0"/>
              <a:t>Italy</a:t>
            </a:r>
          </a:p>
          <a:p>
            <a:pPr lvl="1"/>
            <a:r>
              <a:rPr lang="en-US" sz="2000" dirty="0" smtClean="0"/>
              <a:t>Kyrgyz Republic</a:t>
            </a:r>
            <a:endParaRPr lang="en-US" sz="2000" dirty="0" smtClean="0"/>
          </a:p>
          <a:p>
            <a:pPr lvl="1"/>
            <a:r>
              <a:rPr lang="en-US" sz="2000" dirty="0" smtClean="0"/>
              <a:t>ECB</a:t>
            </a:r>
          </a:p>
          <a:p>
            <a:pPr lvl="1"/>
            <a:r>
              <a:rPr lang="en-US" sz="2000" dirty="0" smtClean="0"/>
              <a:t>IMF / World Bank</a:t>
            </a:r>
            <a:endParaRPr lang="en-US" sz="2000" dirty="0" smtClean="0"/>
          </a:p>
          <a:p>
            <a:pPr lvl="1"/>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SDMX Progress Report</a:t>
            </a:r>
            <a:endParaRPr lang="en-US" dirty="0"/>
          </a:p>
        </p:txBody>
      </p:sp>
      <p:sp>
        <p:nvSpPr>
          <p:cNvPr id="3" name="Content Placeholder 2"/>
          <p:cNvSpPr>
            <a:spLocks noGrp="1"/>
          </p:cNvSpPr>
          <p:nvPr>
            <p:ph idx="1"/>
          </p:nvPr>
        </p:nvSpPr>
        <p:spPr>
          <a:xfrm>
            <a:off x="762000" y="1600200"/>
            <a:ext cx="8229600" cy="4525963"/>
          </a:xfrm>
        </p:spPr>
        <p:txBody>
          <a:bodyPr>
            <a:normAutofit/>
          </a:bodyPr>
          <a:lstStyle/>
          <a:p>
            <a:endParaRPr lang="en-US" sz="2400" dirty="0" smtClean="0"/>
          </a:p>
          <a:p>
            <a:r>
              <a:rPr lang="en-US" sz="2400" dirty="0" smtClean="0"/>
              <a:t>Technical Standards are now mature</a:t>
            </a:r>
          </a:p>
          <a:p>
            <a:r>
              <a:rPr lang="en-US" sz="2400" dirty="0" smtClean="0"/>
              <a:t>Content Standards have been firmed up</a:t>
            </a:r>
          </a:p>
          <a:p>
            <a:r>
              <a:rPr lang="en-US" sz="2400" dirty="0" smtClean="0"/>
              <a:t>Various implementation tools available</a:t>
            </a:r>
          </a:p>
          <a:p>
            <a:r>
              <a:rPr lang="en-US" sz="2400" dirty="0" smtClean="0"/>
              <a:t>Global working groups formed</a:t>
            </a:r>
          </a:p>
          <a:p>
            <a:r>
              <a:rPr lang="en-US" sz="2400" dirty="0" smtClean="0"/>
              <a:t>Global Data Structure Definition(DSD) being defined</a:t>
            </a:r>
          </a:p>
          <a:p>
            <a:r>
              <a:rPr lang="en-US" sz="2400" dirty="0" smtClean="0"/>
              <a:t>Work on Registry started</a:t>
            </a:r>
          </a:p>
          <a:p>
            <a:r>
              <a:rPr lang="en-US" sz="2400" dirty="0" smtClean="0"/>
              <a:t>Many organizations have benefitted using SDMX</a:t>
            </a:r>
            <a:endParaRPr lang="en-US" sz="2400"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Plans/Vision</a:t>
            </a:r>
            <a:endParaRPr lang="en-US"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6</a:t>
            </a:fld>
            <a:endParaRPr lang="en-US" dirty="0"/>
          </a:p>
        </p:txBody>
      </p:sp>
      <p:sp>
        <p:nvSpPr>
          <p:cNvPr id="6" name="Content Placeholder 2"/>
          <p:cNvSpPr txBox="1">
            <a:spLocks/>
          </p:cNvSpPr>
          <p:nvPr/>
        </p:nvSpPr>
        <p:spPr>
          <a:xfrm>
            <a:off x="318753" y="1752600"/>
            <a:ext cx="8534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Sponsors to fully adopt SDMX for data &amp; metadata exchange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Create around 20 global DSD’s in a number of flagship domains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Develop a global registry to host the DSD’s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Help constituencies to adopt SDMX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More and regular training on SDMX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More IT Tools and Learn by doing exercises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Norway Paper </a:t>
            </a:r>
            <a:endParaRPr lang="en-US" dirty="0"/>
          </a:p>
        </p:txBody>
      </p:sp>
      <p:sp>
        <p:nvSpPr>
          <p:cNvPr id="3" name="Content Placeholder 2"/>
          <p:cNvSpPr>
            <a:spLocks noGrp="1"/>
          </p:cNvSpPr>
          <p:nvPr>
            <p:ph idx="1"/>
          </p:nvPr>
        </p:nvSpPr>
        <p:spPr>
          <a:xfrm>
            <a:off x="489858" y="1611086"/>
            <a:ext cx="8229600" cy="4525963"/>
          </a:xfrm>
        </p:spPr>
        <p:txBody>
          <a:bodyPr>
            <a:normAutofit/>
          </a:bodyPr>
          <a:lstStyle/>
          <a:p>
            <a:pPr>
              <a:lnSpc>
                <a:spcPct val="110000"/>
              </a:lnSpc>
              <a:buNone/>
            </a:pPr>
            <a:r>
              <a:rPr lang="en-US" b="1" dirty="0" smtClean="0"/>
              <a:t>Key statements</a:t>
            </a:r>
          </a:p>
          <a:p>
            <a:pPr>
              <a:lnSpc>
                <a:spcPct val="200000"/>
              </a:lnSpc>
            </a:pPr>
            <a:r>
              <a:rPr lang="en-US" sz="2400" dirty="0" err="1" smtClean="0"/>
              <a:t>NSl‘s</a:t>
            </a:r>
            <a:r>
              <a:rPr lang="en-US" sz="2400" dirty="0" smtClean="0"/>
              <a:t> are currently reshaping their business processes</a:t>
            </a:r>
          </a:p>
          <a:p>
            <a:r>
              <a:rPr lang="en-US" sz="2400" dirty="0" smtClean="0"/>
              <a:t>At the same time, they are facing </a:t>
            </a:r>
          </a:p>
          <a:p>
            <a:pPr lvl="1"/>
            <a:r>
              <a:rPr lang="en-US" sz="2200" dirty="0" smtClean="0"/>
              <a:t>budget cuts, intensified competition, consequences of globalization and  requests for reduced response burden. </a:t>
            </a:r>
          </a:p>
          <a:p>
            <a:r>
              <a:rPr lang="en-US" sz="2400" dirty="0" smtClean="0"/>
              <a:t>These challenges, should be met by the community </a:t>
            </a:r>
          </a:p>
          <a:p>
            <a:r>
              <a:rPr lang="en-US" sz="2400" dirty="0" smtClean="0"/>
              <a:t>Increased adoption of SDMX is one of the important efforts to improve the business of the statistics community. </a:t>
            </a:r>
          </a:p>
          <a:p>
            <a:r>
              <a:rPr lang="en-US" sz="2400" dirty="0" smtClean="0"/>
              <a:t>Avoid counter productive solutions</a:t>
            </a:r>
            <a:endParaRPr lang="en-US" sz="2400"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a:prstGeom prst="roundRect">
            <a:avLst/>
          </a:prstGeom>
          <a:solidFill>
            <a:schemeClr val="accent5">
              <a:lumMod val="20000"/>
              <a:lumOff val="80000"/>
            </a:schemeClr>
          </a:solidFill>
          <a:ln w="12700"/>
        </p:spPr>
        <p:style>
          <a:lnRef idx="2">
            <a:schemeClr val="dk1"/>
          </a:lnRef>
          <a:fillRef idx="1">
            <a:schemeClr val="lt1"/>
          </a:fillRef>
          <a:effectRef idx="0">
            <a:schemeClr val="dk1"/>
          </a:effectRef>
          <a:fontRef idx="minor">
            <a:schemeClr val="dk1"/>
          </a:fontRef>
        </p:style>
        <p:txBody>
          <a:bodyPr/>
          <a:lstStyle/>
          <a:p>
            <a:pPr>
              <a:buNone/>
            </a:pPr>
            <a:r>
              <a:rPr lang="en-US" dirty="0" smtClean="0"/>
              <a:t>    </a:t>
            </a:r>
          </a:p>
          <a:p>
            <a:pPr indent="-1588">
              <a:buNone/>
            </a:pPr>
            <a:r>
              <a:rPr lang="en-US" sz="2400" dirty="0" smtClean="0"/>
              <a:t/>
            </a:r>
            <a:br>
              <a:rPr lang="en-US" sz="2400" dirty="0" smtClean="0"/>
            </a:br>
            <a:r>
              <a:rPr lang="en-US" sz="2400" dirty="0" smtClean="0"/>
              <a:t>You mention in your paper that NSI’s no longer control production of statistics and instead they rely on several sources over the internet. What are the challenges faced by your organization in reconciling these data into a meaningful data set. If these data were available in SDMX format would it make your task easier and how?</a:t>
            </a:r>
            <a:endParaRPr lang="en-US" sz="2400" dirty="0"/>
          </a:p>
        </p:txBody>
      </p:sp>
      <p:sp>
        <p:nvSpPr>
          <p:cNvPr id="4" name="Slide Number Placeholder 3"/>
          <p:cNvSpPr>
            <a:spLocks noGrp="1"/>
          </p:cNvSpPr>
          <p:nvPr>
            <p:ph type="sldNum" sz="quarter" idx="12"/>
          </p:nvPr>
        </p:nvSpPr>
        <p:spPr/>
        <p:txBody>
          <a:bodyPr/>
          <a:lstStyle/>
          <a:p>
            <a:fld id="{D0D872DA-CC16-4CEB-8A78-D57E1412CB0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a:xfrm>
            <a:off x="457200" y="1645920"/>
            <a:ext cx="8229600" cy="4267200"/>
          </a:xfrm>
          <a:prstGeom prst="roundRect">
            <a:avLst/>
          </a:prstGeom>
          <a:solidFill>
            <a:schemeClr val="accent5">
              <a:lumMod val="20000"/>
              <a:lumOff val="80000"/>
            </a:schemeClr>
          </a:solidFill>
          <a:ln w="12700"/>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pPr indent="-1588">
              <a:buNone/>
            </a:pPr>
            <a:r>
              <a:rPr lang="en-US" dirty="0" smtClean="0"/>
              <a:t/>
            </a:r>
            <a:br>
              <a:rPr lang="en-US" dirty="0" smtClean="0"/>
            </a:br>
            <a:r>
              <a:rPr lang="en-US" sz="2400" dirty="0" smtClean="0">
                <a:solidFill>
                  <a:schemeClr val="dk1"/>
                </a:solidFill>
              </a:rPr>
              <a:t>In your conclusion you have mentioned SDMX standards are driven by the seven sponsor organizations. The sponsors have now formed two global working groups to work on the SDMX technical and content standards with involvement from NSI and Central Bank’s. In addition to this, what else should the sponsors do to involve the NSI’s and Central Banks?</a:t>
            </a:r>
            <a:endParaRPr lang="en-US" sz="2400" dirty="0">
              <a:solidFill>
                <a:schemeClr val="dk1"/>
              </a:solidFill>
            </a:endParaRPr>
          </a:p>
        </p:txBody>
      </p:sp>
      <p:sp>
        <p:nvSpPr>
          <p:cNvPr id="4" name="Slide Number Placeholder 3"/>
          <p:cNvSpPr>
            <a:spLocks noGrp="1"/>
          </p:cNvSpPr>
          <p:nvPr>
            <p:ph type="sldNum" sz="quarter" idx="12"/>
          </p:nvPr>
        </p:nvSpPr>
        <p:spPr/>
        <p:txBody>
          <a:bodyPr/>
          <a:lstStyle/>
          <a:p>
            <a:fld id="{D0D872DA-CC16-4CEB-8A78-D57E1412CB09}" type="slidenum">
              <a:rPr lang="en-US" smtClean="0"/>
              <a:pPr/>
              <a:t>9</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2932</TotalTime>
  <Words>538</Words>
  <Application>Microsoft Office PowerPoint</Application>
  <PresentationFormat>On-screen Show (4:3)</PresentationFormat>
  <Paragraphs>128</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Conference of European Statisticians 59th Plenary Session Session organizer: Ms. Shaida Badiee, World Bank </vt:lpstr>
      <vt:lpstr>Agenda</vt:lpstr>
      <vt:lpstr>Introduction to Session 2</vt:lpstr>
      <vt:lpstr>Introduction to Session 2</vt:lpstr>
      <vt:lpstr>SDMX Progress Report</vt:lpstr>
      <vt:lpstr>Future Plans/Vision</vt:lpstr>
      <vt:lpstr>Norway Paper </vt:lpstr>
      <vt:lpstr>Question 1</vt:lpstr>
      <vt:lpstr>Question 2</vt:lpstr>
      <vt:lpstr>Norway presentation and response to questions</vt:lpstr>
      <vt:lpstr>Russian Paper</vt:lpstr>
      <vt:lpstr>Question 1</vt:lpstr>
      <vt:lpstr>Question 2</vt:lpstr>
      <vt:lpstr>Russia presentation and  response to questions</vt:lpstr>
      <vt:lpstr>Support Papers</vt:lpstr>
      <vt:lpstr>General Discussion</vt:lpstr>
      <vt:lpstr>Slide 17</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dc:title>
  <dc:creator>wb330568</dc:creator>
  <cp:lastModifiedBy>Vale</cp:lastModifiedBy>
  <cp:revision>156</cp:revision>
  <dcterms:created xsi:type="dcterms:W3CDTF">2011-05-26T16:29:51Z</dcterms:created>
  <dcterms:modified xsi:type="dcterms:W3CDTF">2011-06-13T14:45:38Z</dcterms:modified>
</cp:coreProperties>
</file>