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86" r:id="rId3"/>
    <p:sldId id="287" r:id="rId4"/>
    <p:sldId id="290" r:id="rId5"/>
    <p:sldId id="288" r:id="rId6"/>
    <p:sldId id="291" r:id="rId7"/>
    <p:sldId id="313" r:id="rId8"/>
    <p:sldId id="293" r:id="rId9"/>
    <p:sldId id="308" r:id="rId10"/>
    <p:sldId id="302" r:id="rId11"/>
    <p:sldId id="296" r:id="rId12"/>
    <p:sldId id="309" r:id="rId13"/>
    <p:sldId id="297" r:id="rId14"/>
    <p:sldId id="315" r:id="rId15"/>
    <p:sldId id="304" r:id="rId16"/>
    <p:sldId id="314" r:id="rId17"/>
    <p:sldId id="303" r:id="rId18"/>
    <p:sldId id="305" r:id="rId19"/>
    <p:sldId id="318" r:id="rId20"/>
    <p:sldId id="311" r:id="rId21"/>
    <p:sldId id="312" r:id="rId22"/>
    <p:sldId id="31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73964" autoAdjust="0"/>
  </p:normalViewPr>
  <p:slideViewPr>
    <p:cSldViewPr>
      <p:cViewPr varScale="1">
        <p:scale>
          <a:sx n="82" d="100"/>
          <a:sy n="82" d="100"/>
        </p:scale>
        <p:origin x="-17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49FCA-F2F1-48E0-B999-C81EF9B62241}" type="datetimeFigureOut">
              <a:rPr lang="en-US" smtClean="0"/>
              <a:t>5/3/2013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F81BA5-302B-4F36-9C54-CD85BDB2379A}" type="slidenum">
              <a:rPr lang="en-US" smtClean="0"/>
              <a:t>‹#›</a:t>
            </a:fld>
            <a:endParaRPr lang="en-US"/>
          </a:p>
        </p:txBody>
      </p:sp>
    </p:spTree>
    <p:extLst>
      <p:ext uri="{BB962C8B-B14F-4D97-AF65-F5344CB8AC3E}">
        <p14:creationId xmlns:p14="http://schemas.microsoft.com/office/powerpoint/2010/main" val="121277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ndex.php?title=Stability_(software_engineering)&amp;action=edit&amp;redlink=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81BA5-302B-4F36-9C54-CD85BDB2379A}" type="slidenum">
              <a:rPr lang="en-US" smtClean="0"/>
              <a:t>1</a:t>
            </a:fld>
            <a:endParaRPr lang="en-US"/>
          </a:p>
        </p:txBody>
      </p:sp>
    </p:spTree>
    <p:extLst>
      <p:ext uri="{BB962C8B-B14F-4D97-AF65-F5344CB8AC3E}">
        <p14:creationId xmlns:p14="http://schemas.microsoft.com/office/powerpoint/2010/main" val="276662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81BA5-302B-4F36-9C54-CD85BDB2379A}" type="slidenum">
              <a:rPr lang="en-US" smtClean="0"/>
              <a:t>16</a:t>
            </a:fld>
            <a:endParaRPr lang="en-US"/>
          </a:p>
        </p:txBody>
      </p:sp>
    </p:spTree>
    <p:extLst>
      <p:ext uri="{BB962C8B-B14F-4D97-AF65-F5344CB8AC3E}">
        <p14:creationId xmlns:p14="http://schemas.microsoft.com/office/powerpoint/2010/main" val="38389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and no</a:t>
            </a:r>
            <a:endParaRPr lang="en-US" dirty="0"/>
          </a:p>
        </p:txBody>
      </p:sp>
      <p:sp>
        <p:nvSpPr>
          <p:cNvPr id="4" name="Slide Number Placeholder 3"/>
          <p:cNvSpPr>
            <a:spLocks noGrp="1"/>
          </p:cNvSpPr>
          <p:nvPr>
            <p:ph type="sldNum" sz="quarter" idx="10"/>
          </p:nvPr>
        </p:nvSpPr>
        <p:spPr/>
        <p:txBody>
          <a:bodyPr/>
          <a:lstStyle/>
          <a:p>
            <a:fld id="{2AF81BA5-302B-4F36-9C54-CD85BDB2379A}" type="slidenum">
              <a:rPr lang="en-US" smtClean="0"/>
              <a:t>17</a:t>
            </a:fld>
            <a:endParaRPr lang="en-US"/>
          </a:p>
        </p:txBody>
      </p:sp>
    </p:spTree>
    <p:extLst>
      <p:ext uri="{BB962C8B-B14F-4D97-AF65-F5344CB8AC3E}">
        <p14:creationId xmlns:p14="http://schemas.microsoft.com/office/powerpoint/2010/main" val="3207531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body"/>
          </p:nvPr>
        </p:nvSpPr>
        <p:spPr>
          <a:xfrm>
            <a:off x="0" y="0"/>
            <a:ext cx="0" cy="0"/>
          </a:xfrm>
          <a:prstGeom prst="rect">
            <a:avLst/>
          </a:prstGeom>
        </p:spPr>
        <p:txBody>
          <a:bodyPr lIns="88317" tIns="44159" rIns="88317" bIns="44159"/>
          <a:lstStyle/>
          <a:p>
            <a:r>
              <a:rPr lang="en-AU" dirty="0"/>
              <a:t>Locked people in rooms</a:t>
            </a:r>
            <a:endParaRPr dirty="0"/>
          </a:p>
        </p:txBody>
      </p:sp>
      <p:sp>
        <p:nvSpPr>
          <p:cNvPr id="334" name="TextShape 2"/>
          <p:cNvSpPr txBox="1"/>
          <p:nvPr/>
        </p:nvSpPr>
        <p:spPr>
          <a:xfrm>
            <a:off x="0" y="0"/>
            <a:ext cx="0" cy="0"/>
          </a:xfrm>
          <a:prstGeom prst="rect">
            <a:avLst/>
          </a:prstGeom>
        </p:spPr>
        <p:txBody>
          <a:bodyPr lIns="88317" tIns="44159" rIns="88317" bIns="44159"/>
          <a:lstStyle/>
          <a:p>
            <a:pPr>
              <a:lnSpc>
                <a:spcPct val="100000"/>
              </a:lnSpc>
            </a:pPr>
            <a:fld id="{94C4B0B0-8D4E-4807-9307-218F74DD8145}" type="slidenum">
              <a:rPr lang="en-AU">
                <a:solidFill>
                  <a:srgbClr val="000000"/>
                </a:solidFill>
                <a:latin typeface="+mn-lt"/>
                <a:ea typeface="+mn-ea"/>
              </a:rPr>
              <a:t>18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body"/>
          </p:nvPr>
        </p:nvSpPr>
        <p:spPr>
          <a:xfrm>
            <a:off x="0" y="0"/>
            <a:ext cx="0" cy="0"/>
          </a:xfrm>
          <a:prstGeom prst="rect">
            <a:avLst/>
          </a:prstGeom>
        </p:spPr>
        <p:txBody>
          <a:bodyPr lIns="88317" tIns="44159" rIns="88317" bIns="44159"/>
          <a:lstStyle/>
          <a:p>
            <a:r>
              <a:rPr lang="en-AU"/>
              <a:t>Locked people in rooms</a:t>
            </a:r>
            <a:endParaRPr/>
          </a:p>
        </p:txBody>
      </p:sp>
      <p:sp>
        <p:nvSpPr>
          <p:cNvPr id="334" name="TextShape 2"/>
          <p:cNvSpPr txBox="1"/>
          <p:nvPr/>
        </p:nvSpPr>
        <p:spPr>
          <a:xfrm>
            <a:off x="0" y="0"/>
            <a:ext cx="0" cy="0"/>
          </a:xfrm>
          <a:prstGeom prst="rect">
            <a:avLst/>
          </a:prstGeom>
        </p:spPr>
        <p:txBody>
          <a:bodyPr lIns="88317" tIns="44159" rIns="88317" bIns="44159"/>
          <a:lstStyle/>
          <a:p>
            <a:pPr>
              <a:lnSpc>
                <a:spcPct val="100000"/>
              </a:lnSpc>
            </a:pPr>
            <a:fld id="{94C4B0B0-8D4E-4807-9307-218F74DD8145}" type="slidenum">
              <a:rPr lang="en-AU">
                <a:solidFill>
                  <a:srgbClr val="000000"/>
                </a:solidFill>
                <a:latin typeface="+mn-lt"/>
                <a:ea typeface="+mn-ea"/>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body"/>
          </p:nvPr>
        </p:nvSpPr>
        <p:spPr>
          <a:xfrm>
            <a:off x="0" y="0"/>
            <a:ext cx="0" cy="0"/>
          </a:xfrm>
          <a:prstGeom prst="rect">
            <a:avLst/>
          </a:prstGeom>
        </p:spPr>
        <p:txBody>
          <a:bodyPr lIns="88317" tIns="44159" rIns="88317" bIns="44159"/>
          <a:lstStyle/>
          <a:p>
            <a:pPr>
              <a:lnSpc>
                <a:spcPct val="100000"/>
              </a:lnSpc>
              <a:buFont typeface="Arial"/>
              <a:buChar char="•"/>
            </a:pPr>
            <a:r>
              <a:rPr lang="en-AU">
                <a:latin typeface="Candara"/>
                <a:ea typeface="Verdana"/>
              </a:rPr>
              <a:t>ABS, like other National Statistical Institutions, faces shared constraints and challenges.</a:t>
            </a:r>
            <a:endParaRPr/>
          </a:p>
          <a:p>
            <a:pPr>
              <a:lnSpc>
                <a:spcPct val="100000"/>
              </a:lnSpc>
            </a:pPr>
            <a:endParaRPr/>
          </a:p>
          <a:p>
            <a:pPr>
              <a:lnSpc>
                <a:spcPct val="100000"/>
              </a:lnSpc>
            </a:pPr>
            <a:r>
              <a:rPr lang="en-AU" b="1">
                <a:latin typeface="Candara"/>
                <a:ea typeface="Verdana"/>
              </a:rPr>
              <a:t>External Challenges</a:t>
            </a:r>
            <a:endParaRPr/>
          </a:p>
          <a:p>
            <a:pPr>
              <a:lnSpc>
                <a:spcPct val="100000"/>
              </a:lnSpc>
              <a:buFont typeface="Arial"/>
              <a:buChar char="•"/>
            </a:pPr>
            <a:r>
              <a:rPr lang="en-AU">
                <a:latin typeface="Candara"/>
                <a:ea typeface="Verdana"/>
              </a:rPr>
              <a:t>rapidly changing external environment </a:t>
            </a:r>
            <a:endParaRPr/>
          </a:p>
          <a:p>
            <a:pPr>
              <a:lnSpc>
                <a:spcPct val="100000"/>
              </a:lnSpc>
              <a:buFont typeface="Arial"/>
              <a:buChar char="•"/>
            </a:pPr>
            <a:r>
              <a:rPr lang="en-AU">
                <a:latin typeface="Candara"/>
                <a:ea typeface="Verdana"/>
              </a:rPr>
              <a:t>More sophisticated users</a:t>
            </a:r>
            <a:endParaRPr/>
          </a:p>
          <a:p>
            <a:pPr>
              <a:lnSpc>
                <a:spcPct val="100000"/>
              </a:lnSpc>
              <a:buFont typeface="Arial"/>
              <a:buChar char="•"/>
            </a:pPr>
            <a:r>
              <a:rPr lang="en-AU">
                <a:latin typeface="Candara"/>
                <a:ea typeface="Verdana"/>
              </a:rPr>
              <a:t>Demand for timeliness and responsiveness</a:t>
            </a:r>
            <a:endParaRPr/>
          </a:p>
          <a:p>
            <a:pPr>
              <a:lnSpc>
                <a:spcPct val="100000"/>
              </a:lnSpc>
              <a:buFont typeface="Arial"/>
              <a:buChar char="•"/>
            </a:pPr>
            <a:r>
              <a:rPr lang="en-AU">
                <a:latin typeface="Candara"/>
                <a:ea typeface="Verdana"/>
              </a:rPr>
              <a:t>increasing demand for more accessible and ‘joined up’ data to solve complex policy questions</a:t>
            </a:r>
            <a:endParaRPr/>
          </a:p>
          <a:p>
            <a:pPr>
              <a:lnSpc>
                <a:spcPct val="100000"/>
              </a:lnSpc>
            </a:pPr>
            <a:endParaRPr/>
          </a:p>
          <a:p>
            <a:pPr>
              <a:lnSpc>
                <a:spcPct val="100000"/>
              </a:lnSpc>
            </a:pPr>
            <a:r>
              <a:rPr lang="en-AU" b="1">
                <a:latin typeface="Candara"/>
                <a:ea typeface="Verdana"/>
              </a:rPr>
              <a:t>Constraints</a:t>
            </a:r>
            <a:endParaRPr/>
          </a:p>
          <a:p>
            <a:pPr>
              <a:lnSpc>
                <a:spcPct val="100000"/>
              </a:lnSpc>
              <a:buFont typeface="Arial"/>
              <a:buChar char="•"/>
            </a:pPr>
            <a:r>
              <a:rPr lang="en-AU">
                <a:latin typeface="Candara"/>
                <a:ea typeface="Verdana"/>
              </a:rPr>
              <a:t>Reduced funding and volatility in funding </a:t>
            </a:r>
            <a:endParaRPr/>
          </a:p>
          <a:p>
            <a:pPr>
              <a:lnSpc>
                <a:spcPct val="100000"/>
              </a:lnSpc>
              <a:buFont typeface="Arial"/>
              <a:buChar char="•"/>
            </a:pPr>
            <a:r>
              <a:rPr lang="en-AU">
                <a:latin typeface="Candara"/>
                <a:ea typeface="Verdana"/>
              </a:rPr>
              <a:t>Our costs are increasing significantly – unable to contact many households, response rates dropping, difficult to recruit and retain interviewers </a:t>
            </a:r>
            <a:endParaRPr/>
          </a:p>
          <a:p>
            <a:pPr>
              <a:lnSpc>
                <a:spcPct val="100000"/>
              </a:lnSpc>
              <a:buFont typeface="Arial"/>
              <a:buChar char="•"/>
            </a:pPr>
            <a:r>
              <a:rPr lang="en-AU">
                <a:latin typeface="Candara"/>
                <a:ea typeface="Verdana"/>
              </a:rPr>
              <a:t>skills shortages – competing for statistical and ICT skills across government </a:t>
            </a:r>
            <a:endParaRPr/>
          </a:p>
          <a:p>
            <a:pPr>
              <a:lnSpc>
                <a:spcPct val="100000"/>
              </a:lnSpc>
              <a:buFont typeface="Arial"/>
              <a:buChar char="•"/>
            </a:pPr>
            <a:r>
              <a:rPr lang="en-AU">
                <a:latin typeface="Candara"/>
                <a:ea typeface="Verdana"/>
              </a:rPr>
              <a:t>complex work programs </a:t>
            </a:r>
            <a:endParaRPr/>
          </a:p>
          <a:p>
            <a:pPr>
              <a:lnSpc>
                <a:spcPct val="100000"/>
              </a:lnSpc>
              <a:buFont typeface="Arial"/>
              <a:buChar char="•"/>
            </a:pPr>
            <a:r>
              <a:rPr lang="en-AU">
                <a:latin typeface="Candara"/>
                <a:ea typeface="Verdana"/>
              </a:rPr>
              <a:t>siloed processes</a:t>
            </a:r>
            <a:endParaRPr/>
          </a:p>
          <a:p>
            <a:pPr>
              <a:lnSpc>
                <a:spcPct val="100000"/>
              </a:lnSpc>
              <a:buFont typeface="Arial"/>
              <a:buChar char="•"/>
            </a:pPr>
            <a:r>
              <a:rPr lang="en-AU">
                <a:latin typeface="Candara"/>
                <a:ea typeface="Verdana"/>
              </a:rPr>
              <a:t>and aging infrastructure</a:t>
            </a:r>
            <a:endParaRPr/>
          </a:p>
          <a:p>
            <a:pPr>
              <a:lnSpc>
                <a:spcPct val="100000"/>
              </a:lnSpc>
            </a:pPr>
            <a:endParaRPr/>
          </a:p>
          <a:p>
            <a:pPr>
              <a:lnSpc>
                <a:spcPct val="100000"/>
              </a:lnSpc>
            </a:pPr>
            <a:endParaRPr/>
          </a:p>
          <a:p>
            <a:pPr>
              <a:lnSpc>
                <a:spcPct val="100000"/>
              </a:lnSpc>
            </a:pPr>
            <a:endParaRPr/>
          </a:p>
        </p:txBody>
      </p:sp>
      <p:sp>
        <p:nvSpPr>
          <p:cNvPr id="312" name="TextShape 2"/>
          <p:cNvSpPr txBox="1"/>
          <p:nvPr/>
        </p:nvSpPr>
        <p:spPr>
          <a:xfrm>
            <a:off x="0" y="0"/>
            <a:ext cx="0" cy="0"/>
          </a:xfrm>
          <a:prstGeom prst="rect">
            <a:avLst/>
          </a:prstGeom>
        </p:spPr>
        <p:txBody>
          <a:bodyPr lIns="88317" tIns="44159" rIns="88317" bIns="44159"/>
          <a:lstStyle/>
          <a:p>
            <a:pPr>
              <a:lnSpc>
                <a:spcPct val="100000"/>
              </a:lnSpc>
            </a:pPr>
            <a:fld id="{8B4488BD-5DED-4327-B400-CD2E99283716}" type="slidenum">
              <a:rPr lang="en-AU">
                <a:solidFill>
                  <a:srgbClr val="000000"/>
                </a:solidFill>
                <a:latin typeface="+mn-lt"/>
                <a:ea typeface="+mn-ea"/>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7. Across the world statistical organizations undertake similar activities albeit with variation in the processes each uses. Each of these activities use and produce similar information (for example all organizations use classifications, create data sets and publish products). Although the information used by statistical organizations is at its core the same, all organizations tend to describe this information slightly differently (and often in different ways within each organization). There has been no common way to describe the information we use.</a:t>
            </a:r>
          </a:p>
          <a:p>
            <a:r>
              <a:rPr lang="en-US" sz="1200" b="0" i="0" kern="1200" dirty="0" smtClean="0">
                <a:solidFill>
                  <a:schemeClr val="tx1"/>
                </a:solidFill>
                <a:effectLst/>
                <a:latin typeface="+mn-lt"/>
                <a:ea typeface="+mn-ea"/>
                <a:cs typeface="+mn-cs"/>
              </a:rPr>
              <a:t>8. GSIM defines and describes the pieces of information (called information objects) that are important to statistical organizations. It also gives users the relationships between the information objects. By describing statistical information in a consistent way, statistical organizations become able to communicate unequivocally and to collaborate more closely (both at a national and international level).</a:t>
            </a:r>
          </a:p>
          <a:p>
            <a:endParaRPr lang="en-US" dirty="0"/>
          </a:p>
        </p:txBody>
      </p:sp>
      <p:sp>
        <p:nvSpPr>
          <p:cNvPr id="4" name="Slide Number Placeholder 3"/>
          <p:cNvSpPr>
            <a:spLocks noGrp="1"/>
          </p:cNvSpPr>
          <p:nvPr>
            <p:ph type="sldNum" sz="quarter" idx="10"/>
          </p:nvPr>
        </p:nvSpPr>
        <p:spPr/>
        <p:txBody>
          <a:bodyPr/>
          <a:lstStyle/>
          <a:p>
            <a:fld id="{3A590A94-C066-43E2-A9E6-97679CD65CB8}" type="slidenum">
              <a:rPr lang="en-AU" smtClean="0"/>
              <a:t>8</a:t>
            </a:fld>
            <a:endParaRPr lang="en-AU"/>
          </a:p>
        </p:txBody>
      </p:sp>
    </p:spTree>
    <p:extLst>
      <p:ext uri="{BB962C8B-B14F-4D97-AF65-F5344CB8AC3E}">
        <p14:creationId xmlns:p14="http://schemas.microsoft.com/office/powerpoint/2010/main" val="279071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90A94-C066-43E2-A9E6-97679CD65CB8}" type="slidenum">
              <a:rPr lang="en-AU" smtClean="0"/>
              <a:t>9</a:t>
            </a:fld>
            <a:endParaRPr lang="en-AU"/>
          </a:p>
        </p:txBody>
      </p:sp>
    </p:spTree>
    <p:extLst>
      <p:ext uri="{BB962C8B-B14F-4D97-AF65-F5344CB8AC3E}">
        <p14:creationId xmlns:p14="http://schemas.microsoft.com/office/powerpoint/2010/main" val="350813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p:cNvSpPr>
          <p:nvPr>
            <p:ph type="body"/>
          </p:nvPr>
        </p:nvSpPr>
        <p:spPr>
          <a:xfrm>
            <a:off x="0" y="0"/>
            <a:ext cx="0" cy="0"/>
          </a:xfrm>
          <a:prstGeom prst="rect">
            <a:avLst/>
          </a:prstGeom>
        </p:spPr>
        <p:txBody>
          <a:bodyPr lIns="88317" tIns="44159" rIns="88317" bIns="44159"/>
          <a:lstStyle/>
          <a:p>
            <a:endParaRPr/>
          </a:p>
        </p:txBody>
      </p:sp>
      <p:sp>
        <p:nvSpPr>
          <p:cNvPr id="332" name="TextShape 2"/>
          <p:cNvSpPr txBox="1"/>
          <p:nvPr/>
        </p:nvSpPr>
        <p:spPr>
          <a:xfrm>
            <a:off x="0" y="0"/>
            <a:ext cx="0" cy="0"/>
          </a:xfrm>
          <a:prstGeom prst="rect">
            <a:avLst/>
          </a:prstGeom>
        </p:spPr>
        <p:txBody>
          <a:bodyPr lIns="88317" tIns="44159" rIns="88317" bIns="44159"/>
          <a:lstStyle/>
          <a:p>
            <a:pPr>
              <a:lnSpc>
                <a:spcPct val="100000"/>
              </a:lnSpc>
            </a:pPr>
            <a:fld id="{8B6A6EE7-DB4E-42E2-A83C-859C7D4B2533}" type="slidenum">
              <a:rPr lang="en-AU">
                <a:solidFill>
                  <a:srgbClr val="000000"/>
                </a:solidFill>
                <a:latin typeface="+mn-lt"/>
                <a:ea typeface="+mn-ea"/>
              </a:rPr>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26. A major barrier to effective collaboration within and between statistical organizations has been the lack of common terminology.</a:t>
            </a:r>
          </a:p>
          <a:p>
            <a:r>
              <a:rPr lang="en-US" sz="1200" b="0" i="0" kern="1200" dirty="0" smtClean="0">
                <a:solidFill>
                  <a:schemeClr val="tx1"/>
                </a:solidFill>
                <a:effectLst/>
                <a:latin typeface="+mn-lt"/>
                <a:ea typeface="+mn-ea"/>
                <a:cs typeface="+mn-cs"/>
              </a:rPr>
              <a:t>27. A 'survey' in Statistics Canada, for example, is a 'survey instance' according to the </a:t>
            </a:r>
            <a:r>
              <a:rPr lang="en-US" sz="1200" b="0" i="0" kern="1200" dirty="0" err="1" smtClean="0">
                <a:solidFill>
                  <a:schemeClr val="tx1"/>
                </a:solidFill>
                <a:effectLst/>
                <a:latin typeface="+mn-lt"/>
                <a:ea typeface="+mn-ea"/>
                <a:cs typeface="+mn-cs"/>
              </a:rPr>
              <a:t>UNECE</a:t>
            </a:r>
            <a:r>
              <a:rPr lang="en-US" sz="1200" b="0" i="0" kern="1200" dirty="0" smtClean="0">
                <a:solidFill>
                  <a:schemeClr val="tx1"/>
                </a:solidFill>
                <a:effectLst/>
                <a:latin typeface="+mn-lt"/>
                <a:ea typeface="+mn-ea"/>
                <a:cs typeface="+mn-cs"/>
              </a:rPr>
              <a:t>, a 'collection cycle' according to Australian Bureau of Statistics, and a 'study' according to the external research community. These examples are just the tip of the iceberg.</a:t>
            </a:r>
          </a:p>
          <a:p>
            <a:r>
              <a:rPr lang="en-US" sz="1200" b="0" i="0" kern="1200" dirty="0" smtClean="0">
                <a:solidFill>
                  <a:schemeClr val="tx1"/>
                </a:solidFill>
                <a:effectLst/>
                <a:latin typeface="+mn-lt"/>
                <a:ea typeface="+mn-ea"/>
                <a:cs typeface="+mn-cs"/>
              </a:rPr>
              <a:t>28. This has made it difficult to communicate clearly within and between statistical organizations and without a common statistical language, there is no foundation for in-depth collaboration, standardization, or sharing of tools and methods.</a:t>
            </a:r>
          </a:p>
          <a:p>
            <a:r>
              <a:rPr lang="en-US" sz="1200" b="0" i="0" kern="1200" dirty="0" smtClean="0">
                <a:solidFill>
                  <a:schemeClr val="tx1"/>
                </a:solidFill>
                <a:effectLst/>
                <a:latin typeface="+mn-lt"/>
                <a:ea typeface="+mn-ea"/>
                <a:cs typeface="+mn-cs"/>
              </a:rPr>
              <a:t>29. GSIM, as the unifying 'common language' for official statistics, will enable rationalization, cooperation and collaboration within and between statistical organizations.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30. GSIM provides staff with simple, easy to understand views of complex information. By describing statistical information in a consistent way, statistical organizations become able to communicate unequivocally and collaborate more closely.</a:t>
            </a:r>
          </a:p>
          <a:p>
            <a:r>
              <a:rPr lang="en-US" sz="1200" b="0" i="0" kern="1200" dirty="0" smtClean="0">
                <a:solidFill>
                  <a:schemeClr val="tx1"/>
                </a:solidFill>
                <a:effectLst/>
                <a:latin typeface="+mn-lt"/>
                <a:ea typeface="+mn-ea"/>
                <a:cs typeface="+mn-cs"/>
              </a:rPr>
              <a:t>31. Information can be a vague concept. Often when staff are asked to describe the information that is the input to and output from a statistical process, this can be a difficult task. It is difficult because most people don't know where to start.</a:t>
            </a:r>
          </a:p>
          <a:p>
            <a:r>
              <a:rPr lang="en-US" sz="1200" b="0" i="0" kern="1200" dirty="0" smtClean="0">
                <a:solidFill>
                  <a:schemeClr val="tx1"/>
                </a:solidFill>
                <a:effectLst/>
                <a:latin typeface="+mn-lt"/>
                <a:ea typeface="+mn-ea"/>
                <a:cs typeface="+mn-cs"/>
              </a:rPr>
              <a:t>32. GSIM can be used to educate staff. It gives them a framework for thinking about information. It provides a common terminology to describe the processes and their inputs and outputs that are used to generate official statistics. At the simplest level, staff could look at Figure 2 (below) and start to identify whether these information objects are relevant to them.</a:t>
            </a:r>
          </a:p>
          <a:p>
            <a:endParaRPr lang="en-US" dirty="0" smtClean="0"/>
          </a:p>
          <a:p>
            <a:r>
              <a:rPr lang="en-US" sz="1200" b="0" i="0" kern="1200" dirty="0" smtClean="0">
                <a:solidFill>
                  <a:schemeClr val="tx1"/>
                </a:solidFill>
                <a:effectLst/>
                <a:latin typeface="+mn-lt"/>
                <a:ea typeface="+mn-ea"/>
                <a:cs typeface="+mn-cs"/>
              </a:rPr>
              <a:t> By providing these simple views on statistical information, GSIM can be used as a way to help staff understand what technical standards such as Data Documentation Initiative (DDI) and Statistical Data and Metadata </a:t>
            </a:r>
            <a:r>
              <a:rPr lang="en-US" sz="1200" b="0" i="0" kern="1200" dirty="0" err="1" smtClean="0">
                <a:solidFill>
                  <a:schemeClr val="tx1"/>
                </a:solidFill>
                <a:effectLst/>
                <a:latin typeface="+mn-lt"/>
                <a:ea typeface="+mn-ea"/>
                <a:cs typeface="+mn-cs"/>
              </a:rPr>
              <a:t>eXchange</a:t>
            </a:r>
            <a:r>
              <a:rPr lang="en-US" sz="1200" b="0" i="0" kern="1200" dirty="0" smtClean="0">
                <a:solidFill>
                  <a:schemeClr val="tx1"/>
                </a:solidFill>
                <a:effectLst/>
                <a:latin typeface="+mn-lt"/>
                <a:ea typeface="+mn-ea"/>
                <a:cs typeface="+mn-cs"/>
              </a:rPr>
              <a:t> (SDMX) describe. If staff can relate these standards to more familiar terms, they become easier to understand and use. For example, knowing that in DDI a 'Universe' is the same as the </a:t>
            </a:r>
            <a:r>
              <a:rPr lang="en-US" sz="1200" b="0" i="1" kern="1200" dirty="0" smtClean="0">
                <a:solidFill>
                  <a:schemeClr val="tx1"/>
                </a:solidFill>
                <a:effectLst/>
                <a:latin typeface="+mn-lt"/>
                <a:ea typeface="+mn-ea"/>
                <a:cs typeface="+mn-cs"/>
              </a:rPr>
              <a:t>Population</a:t>
            </a:r>
            <a:r>
              <a:rPr lang="en-US" sz="1200" b="0" i="0" kern="1200" dirty="0" smtClean="0">
                <a:solidFill>
                  <a:schemeClr val="tx1"/>
                </a:solidFill>
                <a:effectLst/>
                <a:latin typeface="+mn-lt"/>
                <a:ea typeface="+mn-ea"/>
                <a:cs typeface="+mn-cs"/>
              </a:rPr>
              <a:t> information object in GSIM helps.</a:t>
            </a:r>
          </a:p>
          <a:p>
            <a:r>
              <a:rPr lang="en-US" sz="1200" b="0" i="0" kern="1200" dirty="0" smtClean="0">
                <a:solidFill>
                  <a:schemeClr val="tx1"/>
                </a:solidFill>
                <a:effectLst/>
                <a:latin typeface="+mn-lt"/>
                <a:ea typeface="+mn-ea"/>
                <a:cs typeface="+mn-cs"/>
              </a:rPr>
              <a:t>35. Using GSIM as a common language will increase the ability to compare within and between statistical organizations. All processes that lead to the production of statistics can be described in this one integrated model. This includes the analysis of business needs, the establishment of statistical programs, the development and management of statistical methods, the design of production processes and their cyclical execution.</a:t>
            </a:r>
          </a:p>
          <a:p>
            <a:r>
              <a:rPr lang="en-US" sz="1200" b="0" i="0" kern="1200" dirty="0" smtClean="0">
                <a:solidFill>
                  <a:schemeClr val="tx1"/>
                </a:solidFill>
                <a:effectLst/>
                <a:latin typeface="+mn-lt"/>
                <a:ea typeface="+mn-ea"/>
                <a:cs typeface="+mn-cs"/>
              </a:rPr>
              <a:t>36. For example, GSIM can be used by staff (at all levels) to share and compare the concepts used in their work. It is also agnostic of subject matter, so it can be used to compare statistical production across subject matter departments.</a:t>
            </a:r>
          </a:p>
          <a:p>
            <a:endParaRPr lang="en-US" dirty="0"/>
          </a:p>
        </p:txBody>
      </p:sp>
      <p:sp>
        <p:nvSpPr>
          <p:cNvPr id="4" name="Slide Number Placeholder 3"/>
          <p:cNvSpPr>
            <a:spLocks noGrp="1"/>
          </p:cNvSpPr>
          <p:nvPr>
            <p:ph type="sldNum" sz="quarter" idx="10"/>
          </p:nvPr>
        </p:nvSpPr>
        <p:spPr/>
        <p:txBody>
          <a:bodyPr/>
          <a:lstStyle/>
          <a:p>
            <a:fld id="{3A590A94-C066-43E2-A9E6-97679CD65CB8}" type="slidenum">
              <a:rPr lang="en-AU" smtClean="0"/>
              <a:t>11</a:t>
            </a:fld>
            <a:endParaRPr lang="en-AU"/>
          </a:p>
        </p:txBody>
      </p:sp>
    </p:spTree>
    <p:extLst>
      <p:ext uri="{BB962C8B-B14F-4D97-AF65-F5344CB8AC3E}">
        <p14:creationId xmlns:p14="http://schemas.microsoft.com/office/powerpoint/2010/main" val="89644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81BA5-302B-4F36-9C54-CD85BDB2379A}" type="slidenum">
              <a:rPr lang="en-US" smtClean="0"/>
              <a:t>12</a:t>
            </a:fld>
            <a:endParaRPr lang="en-US"/>
          </a:p>
        </p:txBody>
      </p:sp>
    </p:spTree>
    <p:extLst>
      <p:ext uri="{BB962C8B-B14F-4D97-AF65-F5344CB8AC3E}">
        <p14:creationId xmlns:p14="http://schemas.microsoft.com/office/powerpoint/2010/main" val="381437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body"/>
          </p:nvPr>
        </p:nvSpPr>
        <p:spPr>
          <a:xfrm>
            <a:off x="0" y="0"/>
            <a:ext cx="0" cy="0"/>
          </a:xfrm>
          <a:prstGeom prst="rect">
            <a:avLst/>
          </a:prstGeom>
        </p:spPr>
        <p:txBody>
          <a:bodyPr lIns="88317" tIns="44159" rIns="88317" bIns="44159"/>
          <a:lstStyle/>
          <a:p>
            <a:r>
              <a:rPr lang="en-AU" dirty="0"/>
              <a:t>The conceptual model is explicitly chosen to be independent of design or implementation concerns, </a:t>
            </a:r>
            <a:endParaRPr dirty="0"/>
          </a:p>
          <a:p>
            <a:endParaRPr dirty="0"/>
          </a:p>
          <a:p>
            <a:r>
              <a:rPr lang="en-AU" dirty="0"/>
              <a:t>The aim of a conceptual model is to express the meaning of terms and concepts used by domain experts to discuss the problem, and to find the correct relationships between different concepts.</a:t>
            </a:r>
            <a:endParaRPr dirty="0"/>
          </a:p>
          <a:p>
            <a:endParaRPr dirty="0"/>
          </a:p>
          <a:p>
            <a:r>
              <a:rPr lang="en-AU" dirty="0"/>
              <a:t> The conceptual model attempts to clarify the meaning of various, usually ambiguous terms, and ensure that problems with different interpretations of the terms and concepts cannot occur. </a:t>
            </a:r>
            <a:endParaRPr dirty="0"/>
          </a:p>
          <a:p>
            <a:endParaRPr dirty="0"/>
          </a:p>
          <a:p>
            <a:r>
              <a:rPr lang="en-AU" dirty="0"/>
              <a:t>Such differing interpretations could easily cause confusion amongst stakeholders, especially those responsible for designing and implementing a solution, where the conceptual model provides a key </a:t>
            </a:r>
            <a:r>
              <a:rPr lang="en-AU" dirty="0" err="1"/>
              <a:t>artifact</a:t>
            </a:r>
            <a:r>
              <a:rPr lang="en-AU" dirty="0"/>
              <a:t> of business understanding and clarity. </a:t>
            </a:r>
            <a:endParaRPr dirty="0"/>
          </a:p>
          <a:p>
            <a:endParaRPr dirty="0"/>
          </a:p>
          <a:p>
            <a:r>
              <a:rPr lang="en-AU" dirty="0"/>
              <a:t>Once the domain concepts have been </a:t>
            </a:r>
            <a:r>
              <a:rPr lang="en-AU" dirty="0" err="1"/>
              <a:t>modeled</a:t>
            </a:r>
            <a:r>
              <a:rPr lang="en-AU" dirty="0"/>
              <a:t>, the model becomes a </a:t>
            </a:r>
            <a:r>
              <a:rPr lang="en-AU" u="sng" dirty="0">
                <a:solidFill>
                  <a:srgbClr val="000000"/>
                </a:solidFill>
                <a:hlinkClick r:id="rId3"/>
              </a:rPr>
              <a:t>stable</a:t>
            </a:r>
            <a:r>
              <a:rPr lang="en-AU" dirty="0">
                <a:solidFill>
                  <a:srgbClr val="000000"/>
                </a:solidFill>
              </a:rPr>
              <a:t> basis for subsequent development of applications in the domain. The concepts of the conceptual model can be mapped into physical design or implementation constructs </a:t>
            </a:r>
            <a:endParaRPr dirty="0"/>
          </a:p>
          <a:p>
            <a:endParaRPr dirty="0"/>
          </a:p>
        </p:txBody>
      </p:sp>
      <p:sp>
        <p:nvSpPr>
          <p:cNvPr id="322" name="TextShape 2"/>
          <p:cNvSpPr txBox="1"/>
          <p:nvPr/>
        </p:nvSpPr>
        <p:spPr>
          <a:xfrm>
            <a:off x="0" y="0"/>
            <a:ext cx="0" cy="0"/>
          </a:xfrm>
          <a:prstGeom prst="rect">
            <a:avLst/>
          </a:prstGeom>
        </p:spPr>
        <p:txBody>
          <a:bodyPr lIns="88317" tIns="44159" rIns="88317" bIns="44159"/>
          <a:lstStyle/>
          <a:p>
            <a:pPr>
              <a:lnSpc>
                <a:spcPct val="100000"/>
              </a:lnSpc>
            </a:pPr>
            <a:fld id="{E58F3D8E-FA90-44F9-A984-616CECDE8401}" type="slidenum">
              <a:rPr lang="en-AU">
                <a:solidFill>
                  <a:srgbClr val="000000"/>
                </a:solidFill>
                <a:latin typeface="+mn-lt"/>
                <a:ea typeface="+mn-ea"/>
              </a:rPr>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layers to</a:t>
            </a:r>
            <a:r>
              <a:rPr lang="en-US" baseline="0" dirty="0" smtClean="0"/>
              <a:t> the GSIM documentation!</a:t>
            </a:r>
            <a:endParaRPr lang="en-US" dirty="0"/>
          </a:p>
        </p:txBody>
      </p:sp>
      <p:sp>
        <p:nvSpPr>
          <p:cNvPr id="4" name="Slide Number Placeholder 3"/>
          <p:cNvSpPr>
            <a:spLocks noGrp="1"/>
          </p:cNvSpPr>
          <p:nvPr>
            <p:ph type="sldNum" sz="quarter" idx="10"/>
          </p:nvPr>
        </p:nvSpPr>
        <p:spPr/>
        <p:txBody>
          <a:bodyPr/>
          <a:lstStyle/>
          <a:p>
            <a:fld id="{2AF81BA5-302B-4F36-9C54-CD85BDB2379A}" type="slidenum">
              <a:rPr lang="en-US" smtClean="0"/>
              <a:t>14</a:t>
            </a:fld>
            <a:endParaRPr lang="en-US"/>
          </a:p>
        </p:txBody>
      </p:sp>
    </p:spTree>
    <p:extLst>
      <p:ext uri="{BB962C8B-B14F-4D97-AF65-F5344CB8AC3E}">
        <p14:creationId xmlns:p14="http://schemas.microsoft.com/office/powerpoint/2010/main" val="41460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F6EE17-8F70-4C26-B157-2ADAFE458266}"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11955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6EE17-8F70-4C26-B157-2ADAFE458266}"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100754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6EE17-8F70-4C26-B157-2ADAFE458266}"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14143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6EE17-8F70-4C26-B157-2ADAFE458266}"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17471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6EE17-8F70-4C26-B157-2ADAFE458266}"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348895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F6EE17-8F70-4C26-B157-2ADAFE458266}"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253570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6EE17-8F70-4C26-B157-2ADAFE458266}" type="datetimeFigureOut">
              <a:rPr lang="en-US" smtClean="0"/>
              <a:t>5/3/2013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75687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F6EE17-8F70-4C26-B157-2ADAFE458266}" type="datetimeFigureOut">
              <a:rPr lang="en-US" smtClean="0"/>
              <a:t>5/3/2013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74103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6EE17-8F70-4C26-B157-2ADAFE458266}" type="datetimeFigureOut">
              <a:rPr lang="en-US" smtClean="0"/>
              <a:t>5/3/2013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83058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6EE17-8F70-4C26-B157-2ADAFE458266}"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426450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6EE17-8F70-4C26-B157-2ADAFE458266}"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1FB7E-4744-4AA9-AECA-F120C5D3FCF4}" type="slidenum">
              <a:rPr lang="en-US" smtClean="0"/>
              <a:t>‹#›</a:t>
            </a:fld>
            <a:endParaRPr lang="en-US"/>
          </a:p>
        </p:txBody>
      </p:sp>
    </p:spTree>
    <p:extLst>
      <p:ext uri="{BB962C8B-B14F-4D97-AF65-F5344CB8AC3E}">
        <p14:creationId xmlns:p14="http://schemas.microsoft.com/office/powerpoint/2010/main" val="130014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6EE17-8F70-4C26-B157-2ADAFE458266}" type="datetimeFigureOut">
              <a:rPr lang="en-US" smtClean="0"/>
              <a:t>5/3/2013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1FB7E-4744-4AA9-AECA-F120C5D3FCF4}" type="slidenum">
              <a:rPr lang="en-US" smtClean="0"/>
              <a:t>‹#›</a:t>
            </a:fld>
            <a:endParaRPr lang="en-US"/>
          </a:p>
        </p:txBody>
      </p:sp>
      <p:pic>
        <p:nvPicPr>
          <p:cNvPr id="7" name="Picture 2" descr="G:\STAT\_Statistical Information and Methodology Unit\_HLG\gsim\version 1\GSIM logo+jigsaw.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84" y="5105400"/>
            <a:ext cx="2548432"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15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1.unece.org/stat/platform/pages/viewpage.action?pageId=59703371"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539640" y="1512000"/>
            <a:ext cx="8152920" cy="4286160"/>
          </a:xfrm>
          <a:prstGeom prst="rect">
            <a:avLst/>
          </a:prstGeom>
        </p:spPr>
        <p:txBody>
          <a:bodyPr anchor="ctr"/>
          <a:lstStyle/>
          <a:p>
            <a:pPr algn="ctr">
              <a:lnSpc>
                <a:spcPct val="100000"/>
              </a:lnSpc>
            </a:pPr>
            <a:r>
              <a:rPr lang="en-US" sz="4000" dirty="0">
                <a:solidFill>
                  <a:srgbClr val="00B0F0"/>
                </a:solidFill>
                <a:latin typeface="Calibri"/>
              </a:rPr>
              <a:t>Generic Statistical Information Model 
(GSIM)
</a:t>
            </a:r>
            <a:r>
              <a:rPr lang="en-US" sz="4000" dirty="0">
                <a:latin typeface="Calibri"/>
              </a:rPr>
              <a:t>
</a:t>
            </a:r>
            <a:r>
              <a:rPr lang="en-US" sz="2800" dirty="0" err="1">
                <a:latin typeface="Calibri"/>
              </a:rPr>
              <a:t>Thérèse</a:t>
            </a:r>
            <a:r>
              <a:rPr lang="en-US" sz="2800" dirty="0">
                <a:latin typeface="Calibri"/>
              </a:rPr>
              <a:t> </a:t>
            </a:r>
            <a:r>
              <a:rPr lang="en-US" sz="2800" dirty="0" err="1">
                <a:latin typeface="Calibri"/>
              </a:rPr>
              <a:t>Lalor</a:t>
            </a:r>
            <a:r>
              <a:rPr lang="en-US" sz="2800" dirty="0">
                <a:latin typeface="Calibri"/>
              </a:rPr>
              <a:t> 
United Nations Economic Commission for Europe (</a:t>
            </a:r>
            <a:r>
              <a:rPr lang="en-US" sz="2800" dirty="0" err="1">
                <a:latin typeface="Calibri"/>
              </a:rPr>
              <a:t>UNECE</a:t>
            </a:r>
            <a:r>
              <a:rPr lang="en-US" sz="2800" dirty="0">
                <a:latin typeface="Calibri"/>
              </a:rPr>
              <a:t>)</a:t>
            </a:r>
            <a:r>
              <a:rPr lang="en-US" sz="4000" dirty="0">
                <a:latin typeface="Calibri"/>
              </a:rPr>
              <a:t>
</a:t>
            </a:r>
            <a:endParaRPr dirty="0"/>
          </a:p>
        </p:txBody>
      </p:sp>
    </p:spTree>
    <p:extLst>
      <p:ext uri="{BB962C8B-B14F-4D97-AF65-F5344CB8AC3E}">
        <p14:creationId xmlns:p14="http://schemas.microsoft.com/office/powerpoint/2010/main" val="243046730"/>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0" y="0"/>
            <a:ext cx="9143640" cy="456840"/>
          </a:xfrm>
          <a:prstGeom prst="rect">
            <a:avLst/>
          </a:prstGeom>
        </p:spPr>
      </p:sp>
      <p:sp>
        <p:nvSpPr>
          <p:cNvPr id="215" name="CustomShape 2"/>
          <p:cNvSpPr/>
          <p:nvPr/>
        </p:nvSpPr>
        <p:spPr>
          <a:xfrm>
            <a:off x="0" y="0"/>
            <a:ext cx="9143640" cy="456840"/>
          </a:xfrm>
          <a:prstGeom prst="rect">
            <a:avLst/>
          </a:prstGeom>
        </p:spPr>
      </p:sp>
      <p:pic>
        <p:nvPicPr>
          <p:cNvPr id="216" name="Picture 85"/>
          <p:cNvPicPr/>
          <p:nvPr/>
        </p:nvPicPr>
        <p:blipFill>
          <a:blip r:embed="rId3"/>
          <a:stretch>
            <a:fillRect/>
          </a:stretch>
        </p:blipFill>
        <p:spPr>
          <a:xfrm>
            <a:off x="2366280" y="836640"/>
            <a:ext cx="4723920" cy="4723920"/>
          </a:xfrm>
          <a:prstGeom prst="rect">
            <a:avLst/>
          </a:prstGeom>
        </p:spPr>
      </p:pic>
      <p:sp>
        <p:nvSpPr>
          <p:cNvPr id="217" name="CustomShape 3"/>
          <p:cNvSpPr/>
          <p:nvPr/>
        </p:nvSpPr>
        <p:spPr>
          <a:xfrm>
            <a:off x="2747520" y="1141560"/>
            <a:ext cx="1447560" cy="516960"/>
          </a:xfrm>
          <a:prstGeom prst="rect">
            <a:avLst/>
          </a:prstGeom>
        </p:spPr>
        <p:txBody>
          <a:bodyPr lIns="90000" tIns="45000" rIns="90000" bIns="45000"/>
          <a:lstStyle/>
          <a:p>
            <a:pPr algn="ctr">
              <a:lnSpc>
                <a:spcPct val="100000"/>
              </a:lnSpc>
            </a:pPr>
            <a:r>
              <a:rPr lang="en-AU" sz="2800" dirty="0">
                <a:solidFill>
                  <a:srgbClr val="000000"/>
                </a:solidFill>
                <a:latin typeface="Calibri"/>
              </a:rPr>
              <a:t>Business</a:t>
            </a:r>
            <a:endParaRPr dirty="0"/>
          </a:p>
        </p:txBody>
      </p:sp>
      <p:sp>
        <p:nvSpPr>
          <p:cNvPr id="218" name="CustomShape 4"/>
          <p:cNvSpPr/>
          <p:nvPr/>
        </p:nvSpPr>
        <p:spPr>
          <a:xfrm>
            <a:off x="4957200" y="1141560"/>
            <a:ext cx="1980720" cy="516960"/>
          </a:xfrm>
          <a:prstGeom prst="rect">
            <a:avLst/>
          </a:prstGeom>
        </p:spPr>
        <p:txBody>
          <a:bodyPr lIns="90000" tIns="45000" rIns="90000" bIns="45000"/>
          <a:lstStyle/>
          <a:p>
            <a:pPr algn="ctr">
              <a:lnSpc>
                <a:spcPct val="100000"/>
              </a:lnSpc>
            </a:pPr>
            <a:r>
              <a:rPr lang="en-AU" sz="2800">
                <a:solidFill>
                  <a:srgbClr val="000000"/>
                </a:solidFill>
                <a:latin typeface="Calibri"/>
              </a:rPr>
              <a:t>Production</a:t>
            </a:r>
            <a:endParaRPr/>
          </a:p>
        </p:txBody>
      </p:sp>
      <p:sp>
        <p:nvSpPr>
          <p:cNvPr id="219" name="CustomShape 5"/>
          <p:cNvSpPr/>
          <p:nvPr/>
        </p:nvSpPr>
        <p:spPr>
          <a:xfrm>
            <a:off x="5185800" y="4722840"/>
            <a:ext cx="1752120" cy="516960"/>
          </a:xfrm>
          <a:prstGeom prst="rect">
            <a:avLst/>
          </a:prstGeom>
        </p:spPr>
        <p:txBody>
          <a:bodyPr lIns="90000" tIns="45000" rIns="90000" bIns="45000"/>
          <a:lstStyle/>
          <a:p>
            <a:pPr algn="ctr">
              <a:lnSpc>
                <a:spcPct val="100000"/>
              </a:lnSpc>
            </a:pPr>
            <a:r>
              <a:rPr lang="en-AU" sz="2800">
                <a:solidFill>
                  <a:srgbClr val="000000"/>
                </a:solidFill>
                <a:latin typeface="Calibri"/>
              </a:rPr>
              <a:t>Concepts</a:t>
            </a:r>
            <a:endParaRPr/>
          </a:p>
        </p:txBody>
      </p:sp>
      <p:sp>
        <p:nvSpPr>
          <p:cNvPr id="220" name="CustomShape 6"/>
          <p:cNvSpPr/>
          <p:nvPr/>
        </p:nvSpPr>
        <p:spPr>
          <a:xfrm>
            <a:off x="2608920" y="4722840"/>
            <a:ext cx="2133360" cy="516960"/>
          </a:xfrm>
          <a:prstGeom prst="rect">
            <a:avLst/>
          </a:prstGeom>
        </p:spPr>
        <p:txBody>
          <a:bodyPr lIns="90000" tIns="45000" rIns="90000" bIns="45000"/>
          <a:lstStyle/>
          <a:p>
            <a:pPr algn="ctr">
              <a:lnSpc>
                <a:spcPct val="100000"/>
              </a:lnSpc>
            </a:pPr>
            <a:r>
              <a:rPr lang="en-AU" sz="2800">
                <a:solidFill>
                  <a:srgbClr val="000000"/>
                </a:solidFill>
                <a:latin typeface="Calibri"/>
              </a:rPr>
              <a:t>Structures</a:t>
            </a:r>
            <a:endParaRPr/>
          </a:p>
        </p:txBody>
      </p:sp>
    </p:spTree>
    <p:extLst>
      <p:ext uri="{BB962C8B-B14F-4D97-AF65-F5344CB8AC3E}">
        <p14:creationId xmlns:p14="http://schemas.microsoft.com/office/powerpoint/2010/main" val="217616227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274638"/>
            <a:ext cx="9144000" cy="1143000"/>
          </a:xfrm>
        </p:spPr>
        <p:txBody>
          <a:bodyPr>
            <a:normAutofit fontScale="90000"/>
          </a:bodyPr>
          <a:lstStyle/>
          <a:p>
            <a:r>
              <a:rPr lang="en-AU" sz="4000" dirty="0" smtClean="0">
                <a:solidFill>
                  <a:srgbClr val="00B0F0"/>
                </a:solidFill>
              </a:rPr>
              <a:t>How to use GSIM as</a:t>
            </a:r>
            <a:br>
              <a:rPr lang="en-AU" sz="4000" dirty="0" smtClean="0">
                <a:solidFill>
                  <a:srgbClr val="00B0F0"/>
                </a:solidFill>
              </a:rPr>
            </a:br>
            <a:r>
              <a:rPr lang="en-AU" sz="4000" dirty="0" smtClean="0">
                <a:solidFill>
                  <a:srgbClr val="00B0F0"/>
                </a:solidFill>
              </a:rPr>
              <a:t> a communication tool</a:t>
            </a:r>
          </a:p>
        </p:txBody>
      </p:sp>
      <p:sp>
        <p:nvSpPr>
          <p:cNvPr id="3" name="Content Placeholder 2"/>
          <p:cNvSpPr>
            <a:spLocks noGrp="1"/>
          </p:cNvSpPr>
          <p:nvPr>
            <p:ph idx="4294967295"/>
          </p:nvPr>
        </p:nvSpPr>
        <p:spPr>
          <a:xfrm>
            <a:off x="781050" y="1600200"/>
            <a:ext cx="7219950" cy="4525963"/>
          </a:xfrm>
        </p:spPr>
        <p:txBody>
          <a:bodyPr>
            <a:normAutofit/>
          </a:bodyPr>
          <a:lstStyle/>
          <a:p>
            <a:pPr marL="609600" indent="-609600"/>
            <a:r>
              <a:rPr lang="en-GB" sz="2800" dirty="0" smtClean="0"/>
              <a:t>Improve communication </a:t>
            </a:r>
          </a:p>
          <a:p>
            <a:pPr marL="609600" indent="-609600"/>
            <a:r>
              <a:rPr lang="en-US" sz="2800" dirty="0" smtClean="0"/>
              <a:t>Simple</a:t>
            </a:r>
            <a:r>
              <a:rPr lang="en-US" sz="2800" dirty="0"/>
              <a:t>, easy to understand views of complex information</a:t>
            </a:r>
            <a:endParaRPr lang="en-GB" sz="2800" dirty="0" smtClean="0"/>
          </a:p>
          <a:p>
            <a:pPr marL="609600" indent="-609600"/>
            <a:r>
              <a:rPr lang="en-GB" sz="2800" dirty="0" smtClean="0"/>
              <a:t>Build staff capability by using GSIM as a teaching aid </a:t>
            </a:r>
          </a:p>
        </p:txBody>
      </p:sp>
    </p:spTree>
    <p:extLst>
      <p:ext uri="{BB962C8B-B14F-4D97-AF65-F5344CB8AC3E}">
        <p14:creationId xmlns:p14="http://schemas.microsoft.com/office/powerpoint/2010/main" val="63931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919" y="0"/>
            <a:ext cx="7042796" cy="6858000"/>
          </a:xfrm>
          <a:prstGeom prst="rect">
            <a:avLst/>
          </a:prstGeom>
        </p:spPr>
      </p:pic>
      <p:sp>
        <p:nvSpPr>
          <p:cNvPr id="3" name="TextBox 2"/>
          <p:cNvSpPr txBox="1"/>
          <p:nvPr/>
        </p:nvSpPr>
        <p:spPr>
          <a:xfrm rot="16200000">
            <a:off x="2177590" y="2615423"/>
            <a:ext cx="1524000" cy="538583"/>
          </a:xfrm>
          <a:prstGeom prst="rect">
            <a:avLst/>
          </a:prstGeom>
          <a:noFill/>
        </p:spPr>
        <p:txBody>
          <a:bodyPr wrap="square" lIns="91413" tIns="45707" rIns="91413" bIns="45707" rtlCol="0">
            <a:spAutoFit/>
          </a:bodyPr>
          <a:lstStyle/>
          <a:p>
            <a:pPr algn="ctr"/>
            <a:r>
              <a:rPr lang="en-US" sz="2900" dirty="0"/>
              <a:t>Business</a:t>
            </a:r>
          </a:p>
        </p:txBody>
      </p:sp>
      <p:sp>
        <p:nvSpPr>
          <p:cNvPr id="9" name="TextBox 8"/>
          <p:cNvSpPr txBox="1"/>
          <p:nvPr/>
        </p:nvSpPr>
        <p:spPr>
          <a:xfrm>
            <a:off x="4223658" y="1439368"/>
            <a:ext cx="1981200" cy="538583"/>
          </a:xfrm>
          <a:prstGeom prst="rect">
            <a:avLst/>
          </a:prstGeom>
          <a:noFill/>
        </p:spPr>
        <p:txBody>
          <a:bodyPr wrap="square" lIns="91413" tIns="45707" rIns="91413" bIns="45707" rtlCol="0">
            <a:spAutoFit/>
          </a:bodyPr>
          <a:lstStyle/>
          <a:p>
            <a:pPr algn="ctr"/>
            <a:r>
              <a:rPr lang="en-US" sz="2900" dirty="0"/>
              <a:t>Production</a:t>
            </a:r>
          </a:p>
        </p:txBody>
      </p:sp>
      <p:sp>
        <p:nvSpPr>
          <p:cNvPr id="10" name="TextBox 9"/>
          <p:cNvSpPr txBox="1"/>
          <p:nvPr/>
        </p:nvSpPr>
        <p:spPr>
          <a:xfrm rot="5400000">
            <a:off x="5590166" y="3644124"/>
            <a:ext cx="1752600" cy="538583"/>
          </a:xfrm>
          <a:prstGeom prst="rect">
            <a:avLst/>
          </a:prstGeom>
          <a:noFill/>
        </p:spPr>
        <p:txBody>
          <a:bodyPr wrap="square" lIns="91413" tIns="45707" rIns="91413" bIns="45707" rtlCol="0">
            <a:spAutoFit/>
          </a:bodyPr>
          <a:lstStyle/>
          <a:p>
            <a:pPr algn="ctr"/>
            <a:r>
              <a:rPr lang="en-US" sz="2900" dirty="0"/>
              <a:t>Concepts</a:t>
            </a:r>
          </a:p>
        </p:txBody>
      </p:sp>
      <p:sp>
        <p:nvSpPr>
          <p:cNvPr id="11" name="TextBox 10"/>
          <p:cNvSpPr txBox="1"/>
          <p:nvPr/>
        </p:nvSpPr>
        <p:spPr>
          <a:xfrm>
            <a:off x="3200400" y="4898572"/>
            <a:ext cx="2133600" cy="538583"/>
          </a:xfrm>
          <a:prstGeom prst="rect">
            <a:avLst/>
          </a:prstGeom>
          <a:noFill/>
        </p:spPr>
        <p:txBody>
          <a:bodyPr wrap="square" lIns="91413" tIns="45707" rIns="91413" bIns="45707" rtlCol="0">
            <a:spAutoFit/>
          </a:bodyPr>
          <a:lstStyle/>
          <a:p>
            <a:pPr algn="ctr"/>
            <a:r>
              <a:rPr lang="en-US" sz="2900" dirty="0"/>
              <a:t>Structures</a:t>
            </a:r>
          </a:p>
        </p:txBody>
      </p:sp>
      <p:sp>
        <p:nvSpPr>
          <p:cNvPr id="16" name="Rectangle 15"/>
          <p:cNvSpPr/>
          <p:nvPr/>
        </p:nvSpPr>
        <p:spPr>
          <a:xfrm>
            <a:off x="7024716" y="2340429"/>
            <a:ext cx="990600" cy="762000"/>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Process Output</a:t>
            </a:r>
          </a:p>
        </p:txBody>
      </p:sp>
      <p:sp>
        <p:nvSpPr>
          <p:cNvPr id="17" name="Rectangle 16"/>
          <p:cNvSpPr/>
          <p:nvPr/>
        </p:nvSpPr>
        <p:spPr>
          <a:xfrm>
            <a:off x="6096000" y="1226140"/>
            <a:ext cx="990600" cy="762000"/>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Process Step</a:t>
            </a:r>
          </a:p>
        </p:txBody>
      </p:sp>
      <p:sp>
        <p:nvSpPr>
          <p:cNvPr id="18" name="Rectangle 17"/>
          <p:cNvSpPr/>
          <p:nvPr/>
        </p:nvSpPr>
        <p:spPr>
          <a:xfrm>
            <a:off x="4833258" y="297659"/>
            <a:ext cx="990600" cy="762000"/>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Process Input</a:t>
            </a:r>
          </a:p>
        </p:txBody>
      </p:sp>
      <p:sp>
        <p:nvSpPr>
          <p:cNvPr id="19" name="Rectangle 18"/>
          <p:cNvSpPr/>
          <p:nvPr/>
        </p:nvSpPr>
        <p:spPr>
          <a:xfrm>
            <a:off x="4833258" y="2340429"/>
            <a:ext cx="990600" cy="762000"/>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Rule</a:t>
            </a:r>
          </a:p>
        </p:txBody>
      </p:sp>
      <p:sp>
        <p:nvSpPr>
          <p:cNvPr id="20" name="Rectangle 19"/>
          <p:cNvSpPr/>
          <p:nvPr/>
        </p:nvSpPr>
        <p:spPr>
          <a:xfrm>
            <a:off x="7016811" y="291315"/>
            <a:ext cx="990600" cy="762000"/>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Process Method</a:t>
            </a:r>
          </a:p>
        </p:txBody>
      </p:sp>
      <p:sp>
        <p:nvSpPr>
          <p:cNvPr id="21" name="Rectangle 20"/>
          <p:cNvSpPr/>
          <p:nvPr/>
        </p:nvSpPr>
        <p:spPr>
          <a:xfrm>
            <a:off x="4847200" y="3843552"/>
            <a:ext cx="990600" cy="762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Variable</a:t>
            </a:r>
          </a:p>
        </p:txBody>
      </p:sp>
      <p:sp>
        <p:nvSpPr>
          <p:cNvPr id="23" name="Rectangle 22"/>
          <p:cNvSpPr/>
          <p:nvPr/>
        </p:nvSpPr>
        <p:spPr>
          <a:xfrm>
            <a:off x="6096000" y="4778074"/>
            <a:ext cx="990600" cy="762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Concept</a:t>
            </a:r>
          </a:p>
        </p:txBody>
      </p:sp>
      <p:sp>
        <p:nvSpPr>
          <p:cNvPr id="24" name="Rectangle 23"/>
          <p:cNvSpPr/>
          <p:nvPr/>
        </p:nvSpPr>
        <p:spPr>
          <a:xfrm>
            <a:off x="6948265" y="5769429"/>
            <a:ext cx="1067052" cy="762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Classification</a:t>
            </a:r>
          </a:p>
        </p:txBody>
      </p:sp>
      <p:sp>
        <p:nvSpPr>
          <p:cNvPr id="25" name="Rectangle 24"/>
          <p:cNvSpPr/>
          <p:nvPr/>
        </p:nvSpPr>
        <p:spPr>
          <a:xfrm>
            <a:off x="4847200" y="5769429"/>
            <a:ext cx="990600" cy="762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Unit</a:t>
            </a:r>
          </a:p>
        </p:txBody>
      </p:sp>
      <p:sp>
        <p:nvSpPr>
          <p:cNvPr id="26" name="Rectangle 25"/>
          <p:cNvSpPr/>
          <p:nvPr/>
        </p:nvSpPr>
        <p:spPr>
          <a:xfrm>
            <a:off x="7016811" y="3864429"/>
            <a:ext cx="990600" cy="762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Population</a:t>
            </a:r>
          </a:p>
        </p:txBody>
      </p:sp>
      <p:sp>
        <p:nvSpPr>
          <p:cNvPr id="27" name="Rectangle 26"/>
          <p:cNvSpPr/>
          <p:nvPr/>
        </p:nvSpPr>
        <p:spPr>
          <a:xfrm>
            <a:off x="1344833" y="3864429"/>
            <a:ext cx="990600" cy="762000"/>
          </a:xfrm>
          <a:prstGeom prst="rect">
            <a:avLst/>
          </a:prstGeom>
          <a:solidFill>
            <a:srgbClr val="FFFF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Data Set</a:t>
            </a:r>
          </a:p>
        </p:txBody>
      </p:sp>
      <p:sp>
        <p:nvSpPr>
          <p:cNvPr id="28" name="Rectangle 27"/>
          <p:cNvSpPr/>
          <p:nvPr/>
        </p:nvSpPr>
        <p:spPr>
          <a:xfrm>
            <a:off x="3546095" y="3864429"/>
            <a:ext cx="990600" cy="762000"/>
          </a:xfrm>
          <a:prstGeom prst="rect">
            <a:avLst/>
          </a:prstGeom>
          <a:solidFill>
            <a:srgbClr val="FFFF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Data Point</a:t>
            </a:r>
          </a:p>
        </p:txBody>
      </p:sp>
      <p:sp>
        <p:nvSpPr>
          <p:cNvPr id="29" name="Rectangle 28"/>
          <p:cNvSpPr/>
          <p:nvPr/>
        </p:nvSpPr>
        <p:spPr>
          <a:xfrm>
            <a:off x="2340429" y="4789714"/>
            <a:ext cx="990600" cy="762000"/>
          </a:xfrm>
          <a:prstGeom prst="rect">
            <a:avLst/>
          </a:prstGeom>
          <a:solidFill>
            <a:srgbClr val="FFFF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Data Structure</a:t>
            </a:r>
          </a:p>
        </p:txBody>
      </p:sp>
      <p:sp>
        <p:nvSpPr>
          <p:cNvPr id="30" name="Rectangle 29"/>
          <p:cNvSpPr/>
          <p:nvPr/>
        </p:nvSpPr>
        <p:spPr>
          <a:xfrm>
            <a:off x="1344833" y="5769429"/>
            <a:ext cx="990600" cy="762000"/>
          </a:xfrm>
          <a:prstGeom prst="rect">
            <a:avLst/>
          </a:prstGeom>
          <a:solidFill>
            <a:srgbClr val="FFFF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Data Resource</a:t>
            </a:r>
          </a:p>
        </p:txBody>
      </p:sp>
      <p:sp>
        <p:nvSpPr>
          <p:cNvPr id="31" name="Rectangle 30"/>
          <p:cNvSpPr/>
          <p:nvPr/>
        </p:nvSpPr>
        <p:spPr>
          <a:xfrm>
            <a:off x="3546095" y="5769429"/>
            <a:ext cx="990600" cy="762000"/>
          </a:xfrm>
          <a:prstGeom prst="rect">
            <a:avLst/>
          </a:prstGeom>
          <a:solidFill>
            <a:srgbClr val="FFFF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Product</a:t>
            </a:r>
          </a:p>
        </p:txBody>
      </p:sp>
      <p:sp>
        <p:nvSpPr>
          <p:cNvPr id="32" name="Rectangle 31"/>
          <p:cNvSpPr/>
          <p:nvPr/>
        </p:nvSpPr>
        <p:spPr>
          <a:xfrm>
            <a:off x="1344832" y="2340429"/>
            <a:ext cx="1066927" cy="7620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Dissemination Activity</a:t>
            </a:r>
          </a:p>
        </p:txBody>
      </p:sp>
      <p:sp>
        <p:nvSpPr>
          <p:cNvPr id="33" name="Rectangle 32"/>
          <p:cNvSpPr/>
          <p:nvPr/>
        </p:nvSpPr>
        <p:spPr>
          <a:xfrm>
            <a:off x="3546095" y="297659"/>
            <a:ext cx="990600" cy="7620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Production Activity</a:t>
            </a:r>
          </a:p>
        </p:txBody>
      </p:sp>
      <p:sp>
        <p:nvSpPr>
          <p:cNvPr id="34" name="Rectangle 33"/>
          <p:cNvSpPr/>
          <p:nvPr/>
        </p:nvSpPr>
        <p:spPr>
          <a:xfrm>
            <a:off x="3546095" y="2340429"/>
            <a:ext cx="990600" cy="7620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Acquisition Activity</a:t>
            </a:r>
          </a:p>
        </p:txBody>
      </p:sp>
      <p:sp>
        <p:nvSpPr>
          <p:cNvPr id="35" name="Rectangle 34"/>
          <p:cNvSpPr/>
          <p:nvPr/>
        </p:nvSpPr>
        <p:spPr>
          <a:xfrm>
            <a:off x="1344833" y="291315"/>
            <a:ext cx="990600" cy="7620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Statistical Program</a:t>
            </a:r>
          </a:p>
        </p:txBody>
      </p:sp>
      <p:sp>
        <p:nvSpPr>
          <p:cNvPr id="36" name="Rectangle 35"/>
          <p:cNvSpPr/>
          <p:nvPr/>
        </p:nvSpPr>
        <p:spPr>
          <a:xfrm>
            <a:off x="2340429" y="1226140"/>
            <a:ext cx="990600" cy="7620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spcCol="0" rtlCol="0" anchor="ctr"/>
          <a:lstStyle/>
          <a:p>
            <a:pPr algn="ctr"/>
            <a:r>
              <a:rPr lang="en-US" sz="1100" dirty="0">
                <a:solidFill>
                  <a:sysClr val="windowText" lastClr="000000"/>
                </a:solidFill>
              </a:rPr>
              <a:t>Statistical Program Design</a:t>
            </a:r>
          </a:p>
        </p:txBody>
      </p:sp>
    </p:spTree>
    <p:extLst>
      <p:ext uri="{BB962C8B-B14F-4D97-AF65-F5344CB8AC3E}">
        <p14:creationId xmlns:p14="http://schemas.microsoft.com/office/powerpoint/2010/main" val="15910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395640" y="332640"/>
            <a:ext cx="8362800" cy="5760360"/>
          </a:xfrm>
          <a:prstGeom prst="rect">
            <a:avLst/>
          </a:prstGeom>
        </p:spPr>
        <p:txBody>
          <a:bodyPr anchor="ctr"/>
          <a:lstStyle/>
          <a:p>
            <a:pPr algn="ctr">
              <a:lnSpc>
                <a:spcPct val="100000"/>
              </a:lnSpc>
            </a:pPr>
            <a:r>
              <a:rPr lang="en-US" sz="4400" dirty="0">
                <a:solidFill>
                  <a:srgbClr val="00B0F0"/>
                </a:solidFill>
                <a:latin typeface="Calibri"/>
              </a:rPr>
              <a:t>GSIM is a conceptual model: 
It is a new way of thinking for statistical organizations
 </a:t>
            </a:r>
            <a:endParaRPr dirty="0">
              <a:solidFill>
                <a:srgbClr val="00B0F0"/>
              </a:solidFill>
            </a:endParaRPr>
          </a:p>
        </p:txBody>
      </p:sp>
    </p:spTree>
    <p:extLst>
      <p:ext uri="{BB962C8B-B14F-4D97-AF65-F5344CB8AC3E}">
        <p14:creationId xmlns:p14="http://schemas.microsoft.com/office/powerpoint/2010/main" val="195372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GSIM documentation</a:t>
            </a:r>
          </a:p>
        </p:txBody>
      </p:sp>
      <p:sp>
        <p:nvSpPr>
          <p:cNvPr id="3" name="Content Placeholder 2"/>
          <p:cNvSpPr>
            <a:spLocks noGrp="1"/>
          </p:cNvSpPr>
          <p:nvPr>
            <p:ph idx="1"/>
          </p:nvPr>
        </p:nvSpPr>
        <p:spPr/>
        <p:txBody>
          <a:bodyPr/>
          <a:lstStyle/>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021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p:cNvSpPr/>
          <p:nvPr/>
        </p:nvSpPr>
        <p:spPr>
          <a:xfrm>
            <a:off x="151900" y="4963001"/>
            <a:ext cx="3700020" cy="1612518"/>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ectangle 98"/>
          <p:cNvSpPr/>
          <p:nvPr/>
        </p:nvSpPr>
        <p:spPr>
          <a:xfrm>
            <a:off x="137729" y="404664"/>
            <a:ext cx="8682743" cy="1332148"/>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Rectangle 139"/>
          <p:cNvSpPr/>
          <p:nvPr/>
        </p:nvSpPr>
        <p:spPr>
          <a:xfrm>
            <a:off x="6804248" y="404664"/>
            <a:ext cx="2016224" cy="6185026"/>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p:cNvSpPr/>
          <p:nvPr/>
        </p:nvSpPr>
        <p:spPr>
          <a:xfrm>
            <a:off x="6516215" y="476672"/>
            <a:ext cx="711173" cy="12601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Rectangle 140"/>
          <p:cNvSpPr/>
          <p:nvPr/>
        </p:nvSpPr>
        <p:spPr>
          <a:xfrm>
            <a:off x="137730" y="1772816"/>
            <a:ext cx="3702633" cy="3141100"/>
          </a:xfrm>
          <a:prstGeom prst="rect">
            <a:avLst/>
          </a:prstGeom>
          <a:solidFill>
            <a:schemeClr val="accent3">
              <a:lumMod val="40000"/>
              <a:lumOff val="60000"/>
              <a:alpha val="2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Snip Same Side Corner Rectangle 84"/>
          <p:cNvSpPr/>
          <p:nvPr/>
        </p:nvSpPr>
        <p:spPr>
          <a:xfrm rot="5400000">
            <a:off x="2913870" y="2741093"/>
            <a:ext cx="4816874" cy="2880320"/>
          </a:xfrm>
          <a:prstGeom prst="rect">
            <a:avLst/>
          </a:prstGeom>
          <a:solidFill>
            <a:schemeClr val="accent2">
              <a:lumMod val="40000"/>
              <a:lumOff val="60000"/>
              <a:alpha val="2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Rectangle 114"/>
          <p:cNvSpPr/>
          <p:nvPr/>
        </p:nvSpPr>
        <p:spPr>
          <a:xfrm>
            <a:off x="954798" y="2238488"/>
            <a:ext cx="2143152" cy="630942"/>
          </a:xfrm>
          <a:prstGeom prst="rect">
            <a:avLst/>
          </a:prstGeom>
          <a:noFill/>
        </p:spPr>
        <p:txBody>
          <a:bodyPr wrap="none" lIns="91440" tIns="45720" rIns="91440" bIns="45720">
            <a:spAutoFit/>
          </a:bodyPr>
          <a:lstStyle/>
          <a:p>
            <a:pPr algn="ctr"/>
            <a:r>
              <a:rPr lang="en-US" sz="3500" b="1" cap="none" spc="0" dirty="0" smtClean="0">
                <a:ln w="12700">
                  <a:noFill/>
                  <a:prstDash val="solid"/>
                </a:ln>
                <a:solidFill>
                  <a:schemeClr val="bg1">
                    <a:lumMod val="75000"/>
                    <a:alpha val="25000"/>
                  </a:schemeClr>
                </a:solidFill>
                <a:effectLst>
                  <a:outerShdw blurRad="41275" dist="20320" dir="1800000" algn="tl" rotWithShape="0">
                    <a:srgbClr val="000000">
                      <a:alpha val="40000"/>
                    </a:srgbClr>
                  </a:outerShdw>
                </a:effectLst>
              </a:rPr>
              <a:t>CONCEPTS</a:t>
            </a:r>
            <a:endParaRPr lang="en-US" sz="3500" b="1" cap="none" spc="0" dirty="0">
              <a:ln w="12700">
                <a:noFill/>
                <a:prstDash val="solid"/>
              </a:ln>
              <a:solidFill>
                <a:schemeClr val="bg1">
                  <a:lumMod val="75000"/>
                  <a:alpha val="25000"/>
                </a:schemeClr>
              </a:solidFill>
              <a:effectLst>
                <a:outerShdw blurRad="41275" dist="20320" dir="1800000" algn="tl" rotWithShape="0">
                  <a:srgbClr val="000000">
                    <a:alpha val="40000"/>
                  </a:srgbClr>
                </a:outerShdw>
              </a:effectLst>
            </a:endParaRPr>
          </a:p>
        </p:txBody>
      </p:sp>
      <p:sp>
        <p:nvSpPr>
          <p:cNvPr id="117" name="Rectangle 116"/>
          <p:cNvSpPr/>
          <p:nvPr/>
        </p:nvSpPr>
        <p:spPr>
          <a:xfrm>
            <a:off x="3995936" y="5085184"/>
            <a:ext cx="2732864" cy="630942"/>
          </a:xfrm>
          <a:prstGeom prst="rect">
            <a:avLst/>
          </a:prstGeom>
          <a:noFill/>
        </p:spPr>
        <p:txBody>
          <a:bodyPr wrap="none" lIns="91440" tIns="45720" rIns="91440" bIns="45720">
            <a:spAutoFit/>
          </a:bodyPr>
          <a:lstStyle/>
          <a:p>
            <a:pPr algn="ctr"/>
            <a:r>
              <a:rPr lang="en-US" sz="3500" b="1" cap="none" spc="0" dirty="0" smtClean="0">
                <a:ln w="12700">
                  <a:noFill/>
                  <a:prstDash val="solid"/>
                </a:ln>
                <a:solidFill>
                  <a:schemeClr val="bg1">
                    <a:lumMod val="75000"/>
                    <a:alpha val="25000"/>
                  </a:schemeClr>
                </a:solidFill>
                <a:effectLst>
                  <a:outerShdw blurRad="41275" dist="20320" dir="1800000" algn="tl" rotWithShape="0">
                    <a:srgbClr val="000000">
                      <a:alpha val="40000"/>
                    </a:srgbClr>
                  </a:outerShdw>
                </a:effectLst>
              </a:rPr>
              <a:t>PRODUCTION</a:t>
            </a:r>
            <a:endParaRPr lang="en-US" sz="3500" b="1" cap="none" spc="0" dirty="0">
              <a:ln w="12700">
                <a:noFill/>
                <a:prstDash val="solid"/>
              </a:ln>
              <a:solidFill>
                <a:schemeClr val="bg1">
                  <a:lumMod val="75000"/>
                  <a:alpha val="25000"/>
                </a:schemeClr>
              </a:solidFill>
              <a:effectLst>
                <a:outerShdw blurRad="41275" dist="20320" dir="1800000" algn="tl" rotWithShape="0">
                  <a:srgbClr val="000000">
                    <a:alpha val="40000"/>
                  </a:srgbClr>
                </a:outerShdw>
              </a:effectLst>
            </a:endParaRPr>
          </a:p>
        </p:txBody>
      </p:sp>
      <p:sp>
        <p:nvSpPr>
          <p:cNvPr id="114" name="Rectangle 113"/>
          <p:cNvSpPr/>
          <p:nvPr/>
        </p:nvSpPr>
        <p:spPr>
          <a:xfrm>
            <a:off x="6814907" y="5044837"/>
            <a:ext cx="1994905" cy="630942"/>
          </a:xfrm>
          <a:prstGeom prst="rect">
            <a:avLst/>
          </a:prstGeom>
          <a:noFill/>
          <a:ln>
            <a:noFill/>
          </a:ln>
        </p:spPr>
        <p:txBody>
          <a:bodyPr wrap="none" lIns="91440" tIns="45720" rIns="91440" bIns="45720">
            <a:spAutoFit/>
          </a:bodyPr>
          <a:lstStyle/>
          <a:p>
            <a:pPr algn="ctr"/>
            <a:r>
              <a:rPr lang="en-US" sz="3500" b="1" cap="none" spc="0" dirty="0" smtClean="0">
                <a:ln w="12700">
                  <a:noFill/>
                  <a:prstDash val="solid"/>
                </a:ln>
                <a:solidFill>
                  <a:schemeClr val="bg1">
                    <a:lumMod val="75000"/>
                    <a:alpha val="25000"/>
                  </a:schemeClr>
                </a:solidFill>
                <a:effectLst>
                  <a:outerShdw blurRad="41275" dist="20320" dir="1800000" algn="tl" rotWithShape="0">
                    <a:srgbClr val="000000">
                      <a:alpha val="40000"/>
                    </a:srgbClr>
                  </a:outerShdw>
                </a:effectLst>
              </a:rPr>
              <a:t>BUSINESS</a:t>
            </a:r>
            <a:endParaRPr lang="en-US" sz="3500" b="1" cap="none" spc="0" dirty="0">
              <a:ln w="12700">
                <a:noFill/>
                <a:prstDash val="solid"/>
              </a:ln>
              <a:solidFill>
                <a:schemeClr val="bg1">
                  <a:lumMod val="75000"/>
                  <a:alpha val="25000"/>
                </a:schemeClr>
              </a:solidFill>
              <a:effectLst>
                <a:outerShdw blurRad="41275" dist="20320" dir="1800000" algn="tl" rotWithShape="0">
                  <a:srgbClr val="000000">
                    <a:alpha val="40000"/>
                  </a:srgbClr>
                </a:outerShdw>
              </a:effectLst>
            </a:endParaRPr>
          </a:p>
        </p:txBody>
      </p:sp>
      <p:sp>
        <p:nvSpPr>
          <p:cNvPr id="116" name="Rectangle 115"/>
          <p:cNvSpPr/>
          <p:nvPr/>
        </p:nvSpPr>
        <p:spPr>
          <a:xfrm>
            <a:off x="678798" y="5057745"/>
            <a:ext cx="2597058" cy="630942"/>
          </a:xfrm>
          <a:prstGeom prst="rect">
            <a:avLst/>
          </a:prstGeom>
          <a:noFill/>
        </p:spPr>
        <p:txBody>
          <a:bodyPr wrap="none" lIns="91440" tIns="45720" rIns="91440" bIns="45720">
            <a:spAutoFit/>
          </a:bodyPr>
          <a:lstStyle/>
          <a:p>
            <a:pPr algn="ctr"/>
            <a:r>
              <a:rPr lang="en-US" sz="3500" b="1" dirty="0" smtClean="0">
                <a:ln w="12700">
                  <a:noFill/>
                  <a:prstDash val="solid"/>
                </a:ln>
                <a:solidFill>
                  <a:schemeClr val="bg1">
                    <a:lumMod val="75000"/>
                    <a:alpha val="35000"/>
                  </a:schemeClr>
                </a:solidFill>
                <a:effectLst>
                  <a:outerShdw blurRad="41275" dist="20320" dir="1800000" algn="tl" rotWithShape="0">
                    <a:srgbClr val="000000">
                      <a:alpha val="40000"/>
                    </a:srgbClr>
                  </a:outerShdw>
                </a:effectLst>
              </a:rPr>
              <a:t>STRUCTURES</a:t>
            </a:r>
            <a:endParaRPr lang="en-US" sz="3500" b="1" cap="none" spc="0" dirty="0">
              <a:ln w="12700">
                <a:noFill/>
                <a:prstDash val="solid"/>
              </a:ln>
              <a:solidFill>
                <a:schemeClr val="bg1">
                  <a:lumMod val="75000"/>
                  <a:alpha val="35000"/>
                </a:schemeClr>
              </a:solidFill>
              <a:effectLst>
                <a:outerShdw blurRad="41275" dist="20320" dir="1800000" algn="tl" rotWithShape="0">
                  <a:srgbClr val="000000">
                    <a:alpha val="40000"/>
                  </a:srgbClr>
                </a:outerShdw>
              </a:effectLst>
            </a:endParaRPr>
          </a:p>
        </p:txBody>
      </p:sp>
      <p:sp>
        <p:nvSpPr>
          <p:cNvPr id="6" name="Rectangle 5"/>
          <p:cNvSpPr>
            <a:spLocks noChangeAspect="1"/>
          </p:cNvSpPr>
          <p:nvPr/>
        </p:nvSpPr>
        <p:spPr>
          <a:xfrm>
            <a:off x="1640990" y="620688"/>
            <a:ext cx="770770" cy="468052"/>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Statistical Need</a:t>
            </a:r>
            <a:endParaRPr lang="en-NZ" sz="800" dirty="0">
              <a:solidFill>
                <a:schemeClr val="tx1"/>
              </a:solidFill>
            </a:endParaRPr>
          </a:p>
        </p:txBody>
      </p:sp>
      <p:sp>
        <p:nvSpPr>
          <p:cNvPr id="7" name="Rectangle 6"/>
          <p:cNvSpPr>
            <a:spLocks noChangeAspect="1"/>
          </p:cNvSpPr>
          <p:nvPr/>
        </p:nvSpPr>
        <p:spPr>
          <a:xfrm>
            <a:off x="4161270" y="620688"/>
            <a:ext cx="770770" cy="468052"/>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Business Case</a:t>
            </a:r>
            <a:endParaRPr lang="en-NZ" sz="800" dirty="0">
              <a:solidFill>
                <a:schemeClr val="tx1"/>
              </a:solidFill>
            </a:endParaRPr>
          </a:p>
        </p:txBody>
      </p:sp>
      <p:sp>
        <p:nvSpPr>
          <p:cNvPr id="8" name="Rectangle 7"/>
          <p:cNvSpPr>
            <a:spLocks noChangeAspect="1"/>
          </p:cNvSpPr>
          <p:nvPr/>
        </p:nvSpPr>
        <p:spPr>
          <a:xfrm>
            <a:off x="2865126" y="3032956"/>
            <a:ext cx="770770" cy="468052"/>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Population</a:t>
            </a:r>
            <a:endParaRPr lang="en-NZ" sz="800" dirty="0">
              <a:solidFill>
                <a:schemeClr val="tx1"/>
              </a:solidFill>
            </a:endParaRPr>
          </a:p>
        </p:txBody>
      </p:sp>
      <p:sp>
        <p:nvSpPr>
          <p:cNvPr id="9" name="Rectangle 8"/>
          <p:cNvSpPr>
            <a:spLocks noChangeAspect="1"/>
          </p:cNvSpPr>
          <p:nvPr/>
        </p:nvSpPr>
        <p:spPr>
          <a:xfrm>
            <a:off x="323528" y="3032956"/>
            <a:ext cx="770770" cy="468052"/>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Concept</a:t>
            </a:r>
            <a:endParaRPr lang="en-NZ" sz="800" dirty="0">
              <a:solidFill>
                <a:schemeClr val="tx1"/>
              </a:solidFill>
            </a:endParaRPr>
          </a:p>
        </p:txBody>
      </p:sp>
      <p:sp>
        <p:nvSpPr>
          <p:cNvPr id="12" name="Rectangle 11"/>
          <p:cNvSpPr>
            <a:spLocks noChangeAspect="1"/>
          </p:cNvSpPr>
          <p:nvPr/>
        </p:nvSpPr>
        <p:spPr>
          <a:xfrm>
            <a:off x="5868144" y="1088740"/>
            <a:ext cx="770770" cy="468052"/>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Statistical Program</a:t>
            </a:r>
          </a:p>
          <a:p>
            <a:pPr algn="ctr"/>
            <a:r>
              <a:rPr lang="en-NZ" sz="800" dirty="0" smtClean="0">
                <a:solidFill>
                  <a:schemeClr val="tx1"/>
                </a:solidFill>
              </a:rPr>
              <a:t>Design</a:t>
            </a:r>
            <a:endParaRPr lang="en-NZ" sz="800" dirty="0">
              <a:solidFill>
                <a:schemeClr val="tx1"/>
              </a:solidFill>
            </a:endParaRPr>
          </a:p>
        </p:txBody>
      </p:sp>
      <p:sp>
        <p:nvSpPr>
          <p:cNvPr id="14" name="TextBox 13"/>
          <p:cNvSpPr txBox="1">
            <a:spLocks noChangeAspect="1"/>
          </p:cNvSpPr>
          <p:nvPr/>
        </p:nvSpPr>
        <p:spPr>
          <a:xfrm>
            <a:off x="4932040" y="1333509"/>
            <a:ext cx="566181" cy="338554"/>
          </a:xfrm>
          <a:prstGeom prst="rect">
            <a:avLst/>
          </a:prstGeom>
          <a:noFill/>
        </p:spPr>
        <p:txBody>
          <a:bodyPr wrap="none" rtlCol="0">
            <a:spAutoFit/>
          </a:bodyPr>
          <a:lstStyle/>
          <a:p>
            <a:r>
              <a:rPr lang="en-NZ" sz="800" dirty="0" smtClean="0"/>
              <a:t>changes </a:t>
            </a:r>
          </a:p>
          <a:p>
            <a:r>
              <a:rPr lang="en-NZ" sz="800" dirty="0" smtClean="0"/>
              <a:t>design of</a:t>
            </a:r>
            <a:endParaRPr lang="en-NZ" sz="800" dirty="0"/>
          </a:p>
        </p:txBody>
      </p:sp>
      <p:sp>
        <p:nvSpPr>
          <p:cNvPr id="15" name="Rectangle 14"/>
          <p:cNvSpPr>
            <a:spLocks noChangeAspect="1"/>
          </p:cNvSpPr>
          <p:nvPr/>
        </p:nvSpPr>
        <p:spPr>
          <a:xfrm>
            <a:off x="7911464" y="1088740"/>
            <a:ext cx="770770" cy="468052"/>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Statistical Program</a:t>
            </a:r>
            <a:endParaRPr lang="en-NZ" sz="800" dirty="0">
              <a:solidFill>
                <a:schemeClr val="tx1"/>
              </a:solidFill>
            </a:endParaRPr>
          </a:p>
        </p:txBody>
      </p:sp>
      <p:sp>
        <p:nvSpPr>
          <p:cNvPr id="18" name="Rectangle 17"/>
          <p:cNvSpPr>
            <a:spLocks noChangeAspect="1"/>
          </p:cNvSpPr>
          <p:nvPr/>
        </p:nvSpPr>
        <p:spPr>
          <a:xfrm>
            <a:off x="7911463" y="3861048"/>
            <a:ext cx="798955" cy="468052"/>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Statistical Activity</a:t>
            </a:r>
            <a:endParaRPr lang="en-NZ" sz="800" dirty="0">
              <a:solidFill>
                <a:schemeClr val="tx1"/>
              </a:solidFill>
            </a:endParaRPr>
          </a:p>
        </p:txBody>
      </p:sp>
      <p:sp>
        <p:nvSpPr>
          <p:cNvPr id="19" name="TextBox 18"/>
          <p:cNvSpPr txBox="1"/>
          <p:nvPr/>
        </p:nvSpPr>
        <p:spPr>
          <a:xfrm>
            <a:off x="7350086" y="1340768"/>
            <a:ext cx="328936" cy="215444"/>
          </a:xfrm>
          <a:prstGeom prst="rect">
            <a:avLst/>
          </a:prstGeom>
          <a:noFill/>
        </p:spPr>
        <p:txBody>
          <a:bodyPr wrap="none" rtlCol="0">
            <a:spAutoFit/>
          </a:bodyPr>
          <a:lstStyle/>
          <a:p>
            <a:r>
              <a:rPr lang="en-NZ" sz="800" dirty="0" smtClean="0"/>
              <a:t>has</a:t>
            </a:r>
            <a:endParaRPr lang="en-NZ" sz="800" dirty="0"/>
          </a:p>
        </p:txBody>
      </p:sp>
      <p:cxnSp>
        <p:nvCxnSpPr>
          <p:cNvPr id="20" name="Straight Arrow Connector 19"/>
          <p:cNvCxnSpPr>
            <a:cxnSpLocks noChangeAspect="1"/>
            <a:stCxn id="15" idx="1"/>
            <a:endCxn id="12" idx="3"/>
          </p:cNvCxnSpPr>
          <p:nvPr/>
        </p:nvCxnSpPr>
        <p:spPr>
          <a:xfrm flipH="1">
            <a:off x="6638914" y="1322766"/>
            <a:ext cx="1272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p:cNvCxnSpPr>
          <p:nvPr/>
        </p:nvCxnSpPr>
        <p:spPr>
          <a:xfrm>
            <a:off x="8296849" y="1556792"/>
            <a:ext cx="14092"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043307" y="3068960"/>
            <a:ext cx="530915" cy="215444"/>
          </a:xfrm>
          <a:prstGeom prst="rect">
            <a:avLst/>
          </a:prstGeom>
          <a:noFill/>
        </p:spPr>
        <p:txBody>
          <a:bodyPr wrap="none" rtlCol="0">
            <a:spAutoFit/>
          </a:bodyPr>
          <a:lstStyle/>
          <a:p>
            <a:r>
              <a:rPr lang="en-NZ" sz="800" dirty="0" smtClean="0"/>
              <a:t>includes</a:t>
            </a:r>
            <a:endParaRPr lang="en-NZ" sz="800" dirty="0"/>
          </a:p>
        </p:txBody>
      </p:sp>
      <p:sp>
        <p:nvSpPr>
          <p:cNvPr id="23" name="Rectangle 22"/>
          <p:cNvSpPr>
            <a:spLocks noChangeAspect="1"/>
          </p:cNvSpPr>
          <p:nvPr/>
        </p:nvSpPr>
        <p:spPr>
          <a:xfrm>
            <a:off x="7926150" y="5769260"/>
            <a:ext cx="770770" cy="468052"/>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Data Channel</a:t>
            </a:r>
            <a:endParaRPr lang="en-NZ" sz="800" dirty="0">
              <a:solidFill>
                <a:schemeClr val="tx1"/>
              </a:solidFill>
            </a:endParaRPr>
          </a:p>
        </p:txBody>
      </p:sp>
      <p:cxnSp>
        <p:nvCxnSpPr>
          <p:cNvPr id="24" name="Straight Arrow Connector 23"/>
          <p:cNvCxnSpPr>
            <a:cxnSpLocks noChangeAspect="1"/>
            <a:endCxn id="23" idx="0"/>
          </p:cNvCxnSpPr>
          <p:nvPr/>
        </p:nvCxnSpPr>
        <p:spPr>
          <a:xfrm>
            <a:off x="8310941" y="4329100"/>
            <a:ext cx="594"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spect="1"/>
          </p:cNvSpPr>
          <p:nvPr/>
        </p:nvSpPr>
        <p:spPr>
          <a:xfrm>
            <a:off x="8142174" y="4437692"/>
            <a:ext cx="328936" cy="215444"/>
          </a:xfrm>
          <a:prstGeom prst="rect">
            <a:avLst/>
          </a:prstGeom>
          <a:noFill/>
        </p:spPr>
        <p:txBody>
          <a:bodyPr wrap="none" rtlCol="0">
            <a:spAutoFit/>
          </a:bodyPr>
          <a:lstStyle/>
          <a:p>
            <a:r>
              <a:rPr lang="en-NZ" sz="800" dirty="0" smtClean="0"/>
              <a:t>has</a:t>
            </a:r>
            <a:endParaRPr lang="en-NZ" sz="800" dirty="0"/>
          </a:p>
        </p:txBody>
      </p:sp>
      <p:sp>
        <p:nvSpPr>
          <p:cNvPr id="26" name="Rectangle 25"/>
          <p:cNvSpPr>
            <a:spLocks noChangeAspect="1"/>
          </p:cNvSpPr>
          <p:nvPr/>
        </p:nvSpPr>
        <p:spPr>
          <a:xfrm>
            <a:off x="2820244" y="5769260"/>
            <a:ext cx="770770" cy="468052"/>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Data</a:t>
            </a:r>
          </a:p>
          <a:p>
            <a:pPr algn="ctr"/>
            <a:r>
              <a:rPr lang="en-NZ" sz="800" dirty="0" smtClean="0">
                <a:solidFill>
                  <a:schemeClr val="tx1"/>
                </a:solidFill>
              </a:rPr>
              <a:t>Resource</a:t>
            </a:r>
            <a:endParaRPr lang="en-NZ" sz="800" dirty="0">
              <a:solidFill>
                <a:schemeClr val="tx1"/>
              </a:solidFill>
            </a:endParaRPr>
          </a:p>
        </p:txBody>
      </p:sp>
      <p:sp>
        <p:nvSpPr>
          <p:cNvPr id="27" name="TextBox 26"/>
          <p:cNvSpPr txBox="1">
            <a:spLocks noChangeAspect="1"/>
          </p:cNvSpPr>
          <p:nvPr/>
        </p:nvSpPr>
        <p:spPr>
          <a:xfrm>
            <a:off x="7040576" y="5791093"/>
            <a:ext cx="370614" cy="215444"/>
          </a:xfrm>
          <a:prstGeom prst="rect">
            <a:avLst/>
          </a:prstGeom>
          <a:noFill/>
        </p:spPr>
        <p:txBody>
          <a:bodyPr wrap="none" rtlCol="0">
            <a:spAutoFit/>
          </a:bodyPr>
          <a:lstStyle/>
          <a:p>
            <a:r>
              <a:rPr lang="en-NZ" sz="800" dirty="0" smtClean="0"/>
              <a:t>uses</a:t>
            </a:r>
            <a:endParaRPr lang="en-NZ" sz="800" dirty="0"/>
          </a:p>
        </p:txBody>
      </p:sp>
      <p:sp>
        <p:nvSpPr>
          <p:cNvPr id="28" name="Rectangle 27"/>
          <p:cNvSpPr>
            <a:spLocks noChangeAspect="1"/>
          </p:cNvSpPr>
          <p:nvPr/>
        </p:nvSpPr>
        <p:spPr>
          <a:xfrm>
            <a:off x="5868144" y="3861048"/>
            <a:ext cx="770770" cy="468052"/>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Process Step</a:t>
            </a:r>
          </a:p>
        </p:txBody>
      </p:sp>
      <p:sp>
        <p:nvSpPr>
          <p:cNvPr id="29" name="Rectangle 28"/>
          <p:cNvSpPr>
            <a:spLocks noChangeAspect="1"/>
          </p:cNvSpPr>
          <p:nvPr/>
        </p:nvSpPr>
        <p:spPr>
          <a:xfrm>
            <a:off x="1496974" y="5769260"/>
            <a:ext cx="770770" cy="468052"/>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Data Set</a:t>
            </a:r>
            <a:endParaRPr lang="en-NZ" sz="800" dirty="0">
              <a:solidFill>
                <a:schemeClr val="tx1"/>
              </a:solidFill>
            </a:endParaRPr>
          </a:p>
        </p:txBody>
      </p:sp>
      <p:cxnSp>
        <p:nvCxnSpPr>
          <p:cNvPr id="30" name="Straight Arrow Connector 29"/>
          <p:cNvCxnSpPr>
            <a:cxnSpLocks noChangeAspect="1"/>
            <a:endCxn id="28" idx="3"/>
          </p:cNvCxnSpPr>
          <p:nvPr/>
        </p:nvCxnSpPr>
        <p:spPr>
          <a:xfrm flipH="1">
            <a:off x="6638914" y="4095074"/>
            <a:ext cx="1272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spect="1"/>
          </p:cNvSpPr>
          <p:nvPr/>
        </p:nvSpPr>
        <p:spPr>
          <a:xfrm>
            <a:off x="7339512" y="3929881"/>
            <a:ext cx="370614" cy="215444"/>
          </a:xfrm>
          <a:prstGeom prst="rect">
            <a:avLst/>
          </a:prstGeom>
          <a:noFill/>
        </p:spPr>
        <p:txBody>
          <a:bodyPr wrap="none" rtlCol="0">
            <a:spAutoFit/>
          </a:bodyPr>
          <a:lstStyle/>
          <a:p>
            <a:r>
              <a:rPr lang="en-NZ" sz="800" dirty="0" smtClean="0"/>
              <a:t>uses</a:t>
            </a:r>
            <a:endParaRPr lang="en-NZ" sz="800" dirty="0"/>
          </a:p>
        </p:txBody>
      </p:sp>
      <p:sp>
        <p:nvSpPr>
          <p:cNvPr id="32" name="TextBox 31"/>
          <p:cNvSpPr txBox="1">
            <a:spLocks noChangeAspect="1"/>
          </p:cNvSpPr>
          <p:nvPr/>
        </p:nvSpPr>
        <p:spPr>
          <a:xfrm>
            <a:off x="2312893" y="5805264"/>
            <a:ext cx="530915" cy="215444"/>
          </a:xfrm>
          <a:prstGeom prst="rect">
            <a:avLst/>
          </a:prstGeom>
          <a:noFill/>
        </p:spPr>
        <p:txBody>
          <a:bodyPr wrap="none" rtlCol="0">
            <a:spAutoFit/>
          </a:bodyPr>
          <a:lstStyle/>
          <a:p>
            <a:r>
              <a:rPr lang="en-NZ" sz="800" dirty="0" smtClean="0"/>
              <a:t>includes</a:t>
            </a:r>
            <a:endParaRPr lang="en-NZ" sz="800" dirty="0"/>
          </a:p>
        </p:txBody>
      </p:sp>
      <p:sp>
        <p:nvSpPr>
          <p:cNvPr id="33" name="Rectangle 32"/>
          <p:cNvSpPr>
            <a:spLocks noChangeAspect="1"/>
          </p:cNvSpPr>
          <p:nvPr/>
        </p:nvSpPr>
        <p:spPr>
          <a:xfrm>
            <a:off x="2865126" y="3969060"/>
            <a:ext cx="770770" cy="468052"/>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Unit</a:t>
            </a:r>
            <a:endParaRPr lang="en-NZ" sz="800" dirty="0">
              <a:solidFill>
                <a:schemeClr val="tx1"/>
              </a:solidFill>
            </a:endParaRPr>
          </a:p>
        </p:txBody>
      </p:sp>
      <p:sp>
        <p:nvSpPr>
          <p:cNvPr id="34" name="Rectangle 33"/>
          <p:cNvSpPr>
            <a:spLocks noChangeAspect="1"/>
          </p:cNvSpPr>
          <p:nvPr/>
        </p:nvSpPr>
        <p:spPr>
          <a:xfrm>
            <a:off x="284246" y="3969640"/>
            <a:ext cx="831370" cy="468052"/>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Classification</a:t>
            </a:r>
            <a:endParaRPr lang="en-NZ" sz="800" dirty="0">
              <a:solidFill>
                <a:schemeClr val="tx1"/>
              </a:solidFill>
            </a:endParaRPr>
          </a:p>
        </p:txBody>
      </p:sp>
      <p:sp>
        <p:nvSpPr>
          <p:cNvPr id="35" name="Rectangle 34"/>
          <p:cNvSpPr>
            <a:spLocks noChangeAspect="1"/>
          </p:cNvSpPr>
          <p:nvPr/>
        </p:nvSpPr>
        <p:spPr>
          <a:xfrm>
            <a:off x="1598062" y="3969060"/>
            <a:ext cx="763868" cy="468052"/>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Variable</a:t>
            </a:r>
            <a:endParaRPr lang="en-NZ" sz="800" dirty="0">
              <a:solidFill>
                <a:schemeClr val="tx1"/>
              </a:solidFill>
            </a:endParaRPr>
          </a:p>
        </p:txBody>
      </p:sp>
      <p:cxnSp>
        <p:nvCxnSpPr>
          <p:cNvPr id="37" name="Straight Arrow Connector 36"/>
          <p:cNvCxnSpPr>
            <a:cxnSpLocks noChangeAspect="1"/>
            <a:stCxn id="8" idx="1"/>
            <a:endCxn id="9" idx="3"/>
          </p:cNvCxnSpPr>
          <p:nvPr/>
        </p:nvCxnSpPr>
        <p:spPr>
          <a:xfrm flipH="1">
            <a:off x="1094298" y="3266982"/>
            <a:ext cx="1770828"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a:spLocks noChangeAspect="1"/>
          </p:cNvSpPr>
          <p:nvPr/>
        </p:nvSpPr>
        <p:spPr>
          <a:xfrm>
            <a:off x="200830" y="5769260"/>
            <a:ext cx="770770" cy="468052"/>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Data Structure</a:t>
            </a:r>
            <a:endParaRPr lang="en-NZ" sz="800" dirty="0">
              <a:solidFill>
                <a:schemeClr val="tx1"/>
              </a:solidFill>
            </a:endParaRPr>
          </a:p>
        </p:txBody>
      </p:sp>
      <p:cxnSp>
        <p:nvCxnSpPr>
          <p:cNvPr id="40" name="Straight Arrow Connector 39"/>
          <p:cNvCxnSpPr>
            <a:stCxn id="29" idx="1"/>
            <a:endCxn id="39" idx="3"/>
          </p:cNvCxnSpPr>
          <p:nvPr/>
        </p:nvCxnSpPr>
        <p:spPr>
          <a:xfrm flipH="1">
            <a:off x="971600" y="6003286"/>
            <a:ext cx="5253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2" idx="2"/>
            <a:endCxn id="28" idx="0"/>
          </p:cNvCxnSpPr>
          <p:nvPr/>
        </p:nvCxnSpPr>
        <p:spPr>
          <a:xfrm>
            <a:off x="6253529" y="1556792"/>
            <a:ext cx="0"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spect="1"/>
          </p:cNvSpPr>
          <p:nvPr/>
        </p:nvSpPr>
        <p:spPr>
          <a:xfrm>
            <a:off x="6114890" y="3164432"/>
            <a:ext cx="545342" cy="215444"/>
          </a:xfrm>
          <a:prstGeom prst="rect">
            <a:avLst/>
          </a:prstGeom>
          <a:noFill/>
        </p:spPr>
        <p:txBody>
          <a:bodyPr wrap="none" rtlCol="0">
            <a:spAutoFit/>
          </a:bodyPr>
          <a:lstStyle/>
          <a:p>
            <a:r>
              <a:rPr lang="en-NZ" sz="800" dirty="0" smtClean="0"/>
              <a:t>specifies</a:t>
            </a:r>
            <a:endParaRPr lang="en-NZ" sz="800" dirty="0"/>
          </a:p>
        </p:txBody>
      </p:sp>
      <p:sp>
        <p:nvSpPr>
          <p:cNvPr id="43" name="Rectangle 42"/>
          <p:cNvSpPr>
            <a:spLocks noChangeAspect="1"/>
          </p:cNvSpPr>
          <p:nvPr/>
        </p:nvSpPr>
        <p:spPr>
          <a:xfrm>
            <a:off x="4665326" y="4617132"/>
            <a:ext cx="770770" cy="468052"/>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Process output</a:t>
            </a:r>
          </a:p>
        </p:txBody>
      </p:sp>
      <p:sp>
        <p:nvSpPr>
          <p:cNvPr id="44" name="Rectangle 43"/>
          <p:cNvSpPr>
            <a:spLocks noChangeAspect="1"/>
          </p:cNvSpPr>
          <p:nvPr/>
        </p:nvSpPr>
        <p:spPr>
          <a:xfrm>
            <a:off x="4665326" y="3212976"/>
            <a:ext cx="770770" cy="468052"/>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tx1"/>
                </a:solidFill>
              </a:rPr>
              <a:t>Process Input</a:t>
            </a:r>
          </a:p>
        </p:txBody>
      </p:sp>
      <p:sp>
        <p:nvSpPr>
          <p:cNvPr id="45" name="TextBox 44"/>
          <p:cNvSpPr txBox="1">
            <a:spLocks noChangeAspect="1"/>
          </p:cNvSpPr>
          <p:nvPr/>
        </p:nvSpPr>
        <p:spPr>
          <a:xfrm>
            <a:off x="5466818" y="3645024"/>
            <a:ext cx="545342" cy="215444"/>
          </a:xfrm>
          <a:prstGeom prst="rect">
            <a:avLst/>
          </a:prstGeom>
          <a:noFill/>
        </p:spPr>
        <p:txBody>
          <a:bodyPr wrap="none" rtlCol="0">
            <a:spAutoFit/>
          </a:bodyPr>
          <a:lstStyle/>
          <a:p>
            <a:r>
              <a:rPr lang="en-NZ" sz="800" dirty="0" smtClean="0"/>
              <a:t>specifies</a:t>
            </a:r>
            <a:endParaRPr lang="en-NZ" sz="800" dirty="0"/>
          </a:p>
        </p:txBody>
      </p:sp>
      <p:sp>
        <p:nvSpPr>
          <p:cNvPr id="46" name="TextBox 45"/>
          <p:cNvSpPr txBox="1">
            <a:spLocks noChangeAspect="1"/>
          </p:cNvSpPr>
          <p:nvPr/>
        </p:nvSpPr>
        <p:spPr>
          <a:xfrm>
            <a:off x="1043608" y="5805264"/>
            <a:ext cx="328936" cy="215444"/>
          </a:xfrm>
          <a:prstGeom prst="rect">
            <a:avLst/>
          </a:prstGeom>
          <a:noFill/>
        </p:spPr>
        <p:txBody>
          <a:bodyPr wrap="none" rtlCol="0">
            <a:spAutoFit/>
          </a:bodyPr>
          <a:lstStyle/>
          <a:p>
            <a:r>
              <a:rPr lang="en-NZ" sz="800" dirty="0" smtClean="0"/>
              <a:t>has</a:t>
            </a:r>
            <a:endParaRPr lang="en-NZ" sz="800" dirty="0"/>
          </a:p>
        </p:txBody>
      </p:sp>
      <p:sp>
        <p:nvSpPr>
          <p:cNvPr id="48" name="TextBox 47"/>
          <p:cNvSpPr txBox="1">
            <a:spLocks noChangeAspect="1"/>
          </p:cNvSpPr>
          <p:nvPr/>
        </p:nvSpPr>
        <p:spPr>
          <a:xfrm>
            <a:off x="1698835" y="3082781"/>
            <a:ext cx="601447" cy="215444"/>
          </a:xfrm>
          <a:prstGeom prst="rect">
            <a:avLst/>
          </a:prstGeom>
          <a:noFill/>
        </p:spPr>
        <p:txBody>
          <a:bodyPr wrap="none" rtlCol="0">
            <a:spAutoFit/>
          </a:bodyPr>
          <a:lstStyle/>
          <a:p>
            <a:r>
              <a:rPr lang="en-NZ" sz="800" dirty="0" smtClean="0"/>
              <a:t>describes </a:t>
            </a:r>
          </a:p>
        </p:txBody>
      </p:sp>
      <p:sp>
        <p:nvSpPr>
          <p:cNvPr id="49" name="TextBox 48"/>
          <p:cNvSpPr txBox="1">
            <a:spLocks noChangeAspect="1"/>
          </p:cNvSpPr>
          <p:nvPr/>
        </p:nvSpPr>
        <p:spPr>
          <a:xfrm>
            <a:off x="971600" y="1917412"/>
            <a:ext cx="596638" cy="215444"/>
          </a:xfrm>
          <a:prstGeom prst="rect">
            <a:avLst/>
          </a:prstGeom>
          <a:noFill/>
        </p:spPr>
        <p:txBody>
          <a:bodyPr wrap="none" rtlCol="0">
            <a:spAutoFit/>
          </a:bodyPr>
          <a:lstStyle/>
          <a:p>
            <a:r>
              <a:rPr lang="en-NZ" sz="800" dirty="0" smtClean="0"/>
              <a:t>identifies </a:t>
            </a:r>
          </a:p>
        </p:txBody>
      </p:sp>
      <p:sp>
        <p:nvSpPr>
          <p:cNvPr id="50" name="TextBox 49"/>
          <p:cNvSpPr txBox="1">
            <a:spLocks noChangeAspect="1"/>
          </p:cNvSpPr>
          <p:nvPr/>
        </p:nvSpPr>
        <p:spPr>
          <a:xfrm>
            <a:off x="2389614" y="1909292"/>
            <a:ext cx="492443" cy="215444"/>
          </a:xfrm>
          <a:prstGeom prst="rect">
            <a:avLst/>
          </a:prstGeom>
          <a:noFill/>
        </p:spPr>
        <p:txBody>
          <a:bodyPr wrap="none" rtlCol="0">
            <a:spAutoFit/>
          </a:bodyPr>
          <a:lstStyle/>
          <a:p>
            <a:r>
              <a:rPr lang="en-NZ" sz="800" dirty="0" smtClean="0"/>
              <a:t>defines</a:t>
            </a:r>
            <a:endParaRPr lang="en-NZ" sz="800" dirty="0"/>
          </a:p>
        </p:txBody>
      </p:sp>
      <p:sp>
        <p:nvSpPr>
          <p:cNvPr id="51" name="TextBox 50"/>
          <p:cNvSpPr txBox="1">
            <a:spLocks noChangeAspect="1"/>
          </p:cNvSpPr>
          <p:nvPr/>
        </p:nvSpPr>
        <p:spPr>
          <a:xfrm>
            <a:off x="2289062" y="3501008"/>
            <a:ext cx="588623" cy="215444"/>
          </a:xfrm>
          <a:prstGeom prst="rect">
            <a:avLst/>
          </a:prstGeom>
          <a:noFill/>
        </p:spPr>
        <p:txBody>
          <a:bodyPr wrap="none" rtlCol="0">
            <a:spAutoFit/>
          </a:bodyPr>
          <a:lstStyle/>
          <a:p>
            <a:r>
              <a:rPr lang="en-NZ" sz="800" dirty="0" smtClean="0"/>
              <a:t>measures</a:t>
            </a:r>
            <a:endParaRPr lang="en-NZ" sz="800" dirty="0"/>
          </a:p>
        </p:txBody>
      </p:sp>
      <p:sp>
        <p:nvSpPr>
          <p:cNvPr id="52" name="TextBox 51"/>
          <p:cNvSpPr txBox="1"/>
          <p:nvPr/>
        </p:nvSpPr>
        <p:spPr>
          <a:xfrm>
            <a:off x="1115616" y="3573596"/>
            <a:ext cx="492443" cy="215444"/>
          </a:xfrm>
          <a:prstGeom prst="rect">
            <a:avLst/>
          </a:prstGeom>
          <a:noFill/>
        </p:spPr>
        <p:txBody>
          <a:bodyPr wrap="none" rtlCol="0">
            <a:spAutoFit/>
          </a:bodyPr>
          <a:lstStyle/>
          <a:p>
            <a:r>
              <a:rPr lang="en-NZ" sz="800" dirty="0" smtClean="0"/>
              <a:t>defines</a:t>
            </a:r>
            <a:endParaRPr lang="en-NZ" sz="800" dirty="0"/>
          </a:p>
        </p:txBody>
      </p:sp>
      <p:sp>
        <p:nvSpPr>
          <p:cNvPr id="53" name="TextBox 52"/>
          <p:cNvSpPr txBox="1">
            <a:spLocks noChangeAspect="1"/>
          </p:cNvSpPr>
          <p:nvPr/>
        </p:nvSpPr>
        <p:spPr>
          <a:xfrm>
            <a:off x="1043746" y="4263479"/>
            <a:ext cx="647934" cy="461665"/>
          </a:xfrm>
          <a:prstGeom prst="rect">
            <a:avLst/>
          </a:prstGeom>
          <a:noFill/>
        </p:spPr>
        <p:txBody>
          <a:bodyPr wrap="none" rtlCol="0">
            <a:spAutoFit/>
          </a:bodyPr>
          <a:lstStyle/>
          <a:p>
            <a:r>
              <a:rPr lang="en-NZ" sz="800" dirty="0" smtClean="0"/>
              <a:t>         is </a:t>
            </a:r>
          </a:p>
          <a:p>
            <a:r>
              <a:rPr lang="en-NZ" sz="800" dirty="0" smtClean="0"/>
              <a:t>associated </a:t>
            </a:r>
          </a:p>
          <a:p>
            <a:r>
              <a:rPr lang="en-NZ" sz="800" dirty="0"/>
              <a:t> </a:t>
            </a:r>
            <a:r>
              <a:rPr lang="en-NZ" sz="800" dirty="0" smtClean="0"/>
              <a:t>     with</a:t>
            </a:r>
            <a:endParaRPr lang="en-NZ" sz="800" dirty="0"/>
          </a:p>
        </p:txBody>
      </p:sp>
      <p:sp>
        <p:nvSpPr>
          <p:cNvPr id="54" name="TextBox 53"/>
          <p:cNvSpPr txBox="1">
            <a:spLocks noChangeAspect="1"/>
          </p:cNvSpPr>
          <p:nvPr/>
        </p:nvSpPr>
        <p:spPr>
          <a:xfrm>
            <a:off x="3203848" y="3573016"/>
            <a:ext cx="609462" cy="215444"/>
          </a:xfrm>
          <a:prstGeom prst="rect">
            <a:avLst/>
          </a:prstGeom>
          <a:noFill/>
        </p:spPr>
        <p:txBody>
          <a:bodyPr wrap="none" rtlCol="0">
            <a:spAutoFit/>
          </a:bodyPr>
          <a:lstStyle/>
          <a:p>
            <a:r>
              <a:rPr lang="en-NZ" sz="800" dirty="0" smtClean="0"/>
              <a:t>comprises</a:t>
            </a:r>
            <a:endParaRPr lang="en-NZ" sz="800" dirty="0"/>
          </a:p>
        </p:txBody>
      </p:sp>
      <p:sp>
        <p:nvSpPr>
          <p:cNvPr id="55" name="TextBox 54"/>
          <p:cNvSpPr txBox="1">
            <a:spLocks noChangeAspect="1"/>
          </p:cNvSpPr>
          <p:nvPr/>
        </p:nvSpPr>
        <p:spPr>
          <a:xfrm>
            <a:off x="1710057" y="4509120"/>
            <a:ext cx="579005" cy="215444"/>
          </a:xfrm>
          <a:prstGeom prst="rect">
            <a:avLst/>
          </a:prstGeom>
          <a:noFill/>
        </p:spPr>
        <p:txBody>
          <a:bodyPr wrap="none" rtlCol="0">
            <a:spAutoFit/>
          </a:bodyPr>
          <a:lstStyle/>
          <a:p>
            <a:r>
              <a:rPr lang="en-NZ" sz="800" dirty="0" smtClean="0"/>
              <a:t>describes</a:t>
            </a:r>
            <a:endParaRPr lang="en-NZ" sz="800" dirty="0"/>
          </a:p>
        </p:txBody>
      </p:sp>
      <p:cxnSp>
        <p:nvCxnSpPr>
          <p:cNvPr id="56" name="Straight Arrow Connector 55"/>
          <p:cNvCxnSpPr>
            <a:stCxn id="35" idx="2"/>
            <a:endCxn id="116" idx="0"/>
          </p:cNvCxnSpPr>
          <p:nvPr/>
        </p:nvCxnSpPr>
        <p:spPr>
          <a:xfrm flipH="1">
            <a:off x="1977327" y="4437112"/>
            <a:ext cx="2669" cy="620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endCxn id="44" idx="3"/>
          </p:cNvCxnSpPr>
          <p:nvPr/>
        </p:nvCxnSpPr>
        <p:spPr>
          <a:xfrm rot="16200000" flipV="1">
            <a:off x="5241124" y="3641975"/>
            <a:ext cx="698323" cy="30837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3" idx="3"/>
          </p:cNvCxnSpPr>
          <p:nvPr/>
        </p:nvCxnSpPr>
        <p:spPr>
          <a:xfrm rot="5400000">
            <a:off x="5217992" y="4324677"/>
            <a:ext cx="744586" cy="30837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0800000">
            <a:off x="3022282" y="2553960"/>
            <a:ext cx="1643044" cy="893043"/>
          </a:xfrm>
          <a:prstGeom prst="bentConnector3">
            <a:avLst>
              <a:gd name="adj1" fmla="val 20656"/>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0800000" flipV="1">
            <a:off x="3144978" y="4851158"/>
            <a:ext cx="1520350" cy="522058"/>
          </a:xfrm>
          <a:prstGeom prst="bentConnector3">
            <a:avLst>
              <a:gd name="adj1" fmla="val 2102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330631" y="3447004"/>
            <a:ext cx="1" cy="140415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spect="1"/>
          </p:cNvSpPr>
          <p:nvPr/>
        </p:nvSpPr>
        <p:spPr>
          <a:xfrm>
            <a:off x="5466818" y="4365684"/>
            <a:ext cx="545342" cy="215444"/>
          </a:xfrm>
          <a:prstGeom prst="rect">
            <a:avLst/>
          </a:prstGeom>
          <a:noFill/>
        </p:spPr>
        <p:txBody>
          <a:bodyPr wrap="none" rtlCol="0">
            <a:spAutoFit/>
          </a:bodyPr>
          <a:lstStyle/>
          <a:p>
            <a:r>
              <a:rPr lang="en-NZ" sz="800" dirty="0" smtClean="0"/>
              <a:t>specifies</a:t>
            </a:r>
            <a:endParaRPr lang="en-NZ" sz="800" dirty="0"/>
          </a:p>
        </p:txBody>
      </p:sp>
      <p:sp>
        <p:nvSpPr>
          <p:cNvPr id="66" name="TextBox 65"/>
          <p:cNvSpPr txBox="1">
            <a:spLocks noChangeAspect="1"/>
          </p:cNvSpPr>
          <p:nvPr/>
        </p:nvSpPr>
        <p:spPr>
          <a:xfrm>
            <a:off x="4018389" y="5013756"/>
            <a:ext cx="697627" cy="215444"/>
          </a:xfrm>
          <a:prstGeom prst="rect">
            <a:avLst/>
          </a:prstGeom>
          <a:noFill/>
        </p:spPr>
        <p:txBody>
          <a:bodyPr wrap="none" rtlCol="0">
            <a:spAutoFit/>
          </a:bodyPr>
          <a:lstStyle/>
          <a:p>
            <a:r>
              <a:rPr lang="en-NZ" sz="800" dirty="0" smtClean="0"/>
              <a:t>may include</a:t>
            </a:r>
            <a:endParaRPr lang="en-NZ" sz="800" dirty="0"/>
          </a:p>
        </p:txBody>
      </p:sp>
      <p:sp>
        <p:nvSpPr>
          <p:cNvPr id="67" name="TextBox 66"/>
          <p:cNvSpPr txBox="1">
            <a:spLocks noChangeAspect="1"/>
          </p:cNvSpPr>
          <p:nvPr/>
        </p:nvSpPr>
        <p:spPr>
          <a:xfrm>
            <a:off x="3946381" y="3213556"/>
            <a:ext cx="697627" cy="215444"/>
          </a:xfrm>
          <a:prstGeom prst="rect">
            <a:avLst/>
          </a:prstGeom>
          <a:noFill/>
        </p:spPr>
        <p:txBody>
          <a:bodyPr wrap="none" rtlCol="0">
            <a:spAutoFit/>
          </a:bodyPr>
          <a:lstStyle/>
          <a:p>
            <a:r>
              <a:rPr lang="en-NZ" sz="800" dirty="0" smtClean="0"/>
              <a:t>may include</a:t>
            </a:r>
            <a:endParaRPr lang="en-NZ" sz="800" dirty="0"/>
          </a:p>
        </p:txBody>
      </p:sp>
      <p:cxnSp>
        <p:nvCxnSpPr>
          <p:cNvPr id="68" name="Straight Arrow Connector 67"/>
          <p:cNvCxnSpPr>
            <a:stCxn id="6" idx="3"/>
            <a:endCxn id="7" idx="1"/>
          </p:cNvCxnSpPr>
          <p:nvPr/>
        </p:nvCxnSpPr>
        <p:spPr>
          <a:xfrm>
            <a:off x="2411760" y="854714"/>
            <a:ext cx="174951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a:spLocks noChangeAspect="1"/>
          </p:cNvSpPr>
          <p:nvPr/>
        </p:nvSpPr>
        <p:spPr>
          <a:xfrm>
            <a:off x="3401223" y="620688"/>
            <a:ext cx="686406" cy="215444"/>
          </a:xfrm>
          <a:prstGeom prst="rect">
            <a:avLst/>
          </a:prstGeom>
          <a:noFill/>
        </p:spPr>
        <p:txBody>
          <a:bodyPr wrap="none" rtlCol="0">
            <a:spAutoFit/>
          </a:bodyPr>
          <a:lstStyle/>
          <a:p>
            <a:r>
              <a:rPr lang="en-NZ" sz="800" dirty="0" smtClean="0"/>
              <a:t>may initiate</a:t>
            </a:r>
            <a:endParaRPr lang="en-NZ" sz="800" dirty="0"/>
          </a:p>
        </p:txBody>
      </p:sp>
      <p:cxnSp>
        <p:nvCxnSpPr>
          <p:cNvPr id="76" name="Elbow Connector 75"/>
          <p:cNvCxnSpPr>
            <a:stCxn id="35" idx="1"/>
            <a:endCxn id="34" idx="3"/>
          </p:cNvCxnSpPr>
          <p:nvPr/>
        </p:nvCxnSpPr>
        <p:spPr>
          <a:xfrm flipH="1">
            <a:off x="1115616" y="4203086"/>
            <a:ext cx="482446" cy="5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a:spLocks noChangeAspect="1"/>
          </p:cNvSpPr>
          <p:nvPr/>
        </p:nvSpPr>
        <p:spPr>
          <a:xfrm>
            <a:off x="7418922" y="3140968"/>
            <a:ext cx="609462" cy="215444"/>
          </a:xfrm>
          <a:prstGeom prst="rect">
            <a:avLst/>
          </a:prstGeom>
          <a:noFill/>
        </p:spPr>
        <p:txBody>
          <a:bodyPr wrap="none" rtlCol="0">
            <a:spAutoFit/>
          </a:bodyPr>
          <a:lstStyle/>
          <a:p>
            <a:r>
              <a:rPr lang="en-NZ" sz="800" dirty="0" smtClean="0"/>
              <a:t>comprises</a:t>
            </a:r>
            <a:endParaRPr lang="en-NZ" sz="800" dirty="0"/>
          </a:p>
        </p:txBody>
      </p:sp>
      <p:sp>
        <p:nvSpPr>
          <p:cNvPr id="136" name="Rectangle 135"/>
          <p:cNvSpPr>
            <a:spLocks noChangeAspect="1"/>
          </p:cNvSpPr>
          <p:nvPr/>
        </p:nvSpPr>
        <p:spPr>
          <a:xfrm>
            <a:off x="6948264" y="2132856"/>
            <a:ext cx="1049403" cy="736575"/>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NZ" sz="800" dirty="0" smtClean="0">
                <a:solidFill>
                  <a:schemeClr val="tx1"/>
                </a:solidFill>
              </a:rPr>
              <a:t>Acquisition Activity</a:t>
            </a:r>
          </a:p>
          <a:p>
            <a:pPr marL="171450" indent="-171450">
              <a:buFont typeface="Arial" pitchFamily="34" charset="0"/>
              <a:buChar char="•"/>
            </a:pPr>
            <a:r>
              <a:rPr lang="en-NZ" sz="800" dirty="0" smtClean="0">
                <a:solidFill>
                  <a:schemeClr val="tx1"/>
                </a:solidFill>
              </a:rPr>
              <a:t>Production Activity</a:t>
            </a:r>
          </a:p>
          <a:p>
            <a:pPr marL="171450" indent="-171450">
              <a:buFont typeface="Arial" pitchFamily="34" charset="0"/>
              <a:buChar char="•"/>
            </a:pPr>
            <a:r>
              <a:rPr lang="en-NZ" sz="800" dirty="0" smtClean="0">
                <a:solidFill>
                  <a:schemeClr val="tx1"/>
                </a:solidFill>
              </a:rPr>
              <a:t>Dissemination Activity</a:t>
            </a:r>
            <a:endParaRPr lang="en-NZ" sz="800" dirty="0">
              <a:solidFill>
                <a:schemeClr val="tx1"/>
              </a:solidFill>
            </a:endParaRPr>
          </a:p>
        </p:txBody>
      </p:sp>
      <p:sp>
        <p:nvSpPr>
          <p:cNvPr id="158" name="TextBox 157"/>
          <p:cNvSpPr txBox="1">
            <a:spLocks noChangeAspect="1"/>
          </p:cNvSpPr>
          <p:nvPr/>
        </p:nvSpPr>
        <p:spPr>
          <a:xfrm>
            <a:off x="6846030" y="692696"/>
            <a:ext cx="519694" cy="215444"/>
          </a:xfrm>
          <a:prstGeom prst="rect">
            <a:avLst/>
          </a:prstGeom>
          <a:noFill/>
        </p:spPr>
        <p:txBody>
          <a:bodyPr wrap="none" rtlCol="0">
            <a:spAutoFit/>
          </a:bodyPr>
          <a:lstStyle/>
          <a:p>
            <a:r>
              <a:rPr lang="en-NZ" sz="800" dirty="0" smtClean="0"/>
              <a:t>initiates</a:t>
            </a:r>
            <a:endParaRPr lang="en-NZ" sz="800" dirty="0"/>
          </a:p>
        </p:txBody>
      </p:sp>
      <p:cxnSp>
        <p:nvCxnSpPr>
          <p:cNvPr id="159" name="Elbow Connector 158"/>
          <p:cNvCxnSpPr>
            <a:stCxn id="7" idx="3"/>
            <a:endCxn id="15" idx="0"/>
          </p:cNvCxnSpPr>
          <p:nvPr/>
        </p:nvCxnSpPr>
        <p:spPr>
          <a:xfrm>
            <a:off x="4932040" y="854714"/>
            <a:ext cx="3364809" cy="23402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Elbow Connector 169"/>
          <p:cNvCxnSpPr/>
          <p:nvPr/>
        </p:nvCxnSpPr>
        <p:spPr>
          <a:xfrm flipV="1">
            <a:off x="2123728" y="3501008"/>
            <a:ext cx="898554" cy="234025"/>
          </a:xfrm>
          <a:prstGeom prst="bentConnector3">
            <a:avLst>
              <a:gd name="adj1" fmla="val 9995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endCxn id="33" idx="0"/>
          </p:cNvCxnSpPr>
          <p:nvPr/>
        </p:nvCxnSpPr>
        <p:spPr>
          <a:xfrm>
            <a:off x="3250511" y="3501008"/>
            <a:ext cx="0"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 name="Elbow Connector 183"/>
          <p:cNvCxnSpPr/>
          <p:nvPr/>
        </p:nvCxnSpPr>
        <p:spPr>
          <a:xfrm rot="16200000" flipV="1">
            <a:off x="7262329" y="3080069"/>
            <a:ext cx="991617" cy="5703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6" name="Elbow Connector 185"/>
          <p:cNvCxnSpPr>
            <a:stCxn id="6" idx="2"/>
            <a:endCxn id="9" idx="0"/>
          </p:cNvCxnSpPr>
          <p:nvPr/>
        </p:nvCxnSpPr>
        <p:spPr>
          <a:xfrm rot="5400000">
            <a:off x="395536" y="1402117"/>
            <a:ext cx="1944216" cy="13174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6" idx="2"/>
            <a:endCxn id="8" idx="0"/>
          </p:cNvCxnSpPr>
          <p:nvPr/>
        </p:nvCxnSpPr>
        <p:spPr>
          <a:xfrm rot="16200000" flipH="1">
            <a:off x="1666335" y="1448780"/>
            <a:ext cx="1944216" cy="122413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4" name="Elbow Connector 193"/>
          <p:cNvCxnSpPr>
            <a:stCxn id="7" idx="2"/>
            <a:endCxn id="12" idx="1"/>
          </p:cNvCxnSpPr>
          <p:nvPr/>
        </p:nvCxnSpPr>
        <p:spPr>
          <a:xfrm rot="16200000" flipH="1">
            <a:off x="5090386" y="545008"/>
            <a:ext cx="234026" cy="132148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8" idx="1"/>
          </p:cNvCxnSpPr>
          <p:nvPr/>
        </p:nvCxnSpPr>
        <p:spPr>
          <a:xfrm flipH="1">
            <a:off x="5744475" y="4095074"/>
            <a:ext cx="123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6" idx="1"/>
            <a:endCxn id="29" idx="3"/>
          </p:cNvCxnSpPr>
          <p:nvPr/>
        </p:nvCxnSpPr>
        <p:spPr>
          <a:xfrm flipH="1">
            <a:off x="2267744" y="6003286"/>
            <a:ext cx="552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9" idx="2"/>
            <a:endCxn id="35" idx="0"/>
          </p:cNvCxnSpPr>
          <p:nvPr/>
        </p:nvCxnSpPr>
        <p:spPr>
          <a:xfrm rot="16200000" flipH="1">
            <a:off x="1110428" y="3099492"/>
            <a:ext cx="468052" cy="127108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123728" y="3735034"/>
            <a:ext cx="0" cy="234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Elbow Connector 191"/>
          <p:cNvCxnSpPr>
            <a:stCxn id="23" idx="1"/>
            <a:endCxn id="26" idx="3"/>
          </p:cNvCxnSpPr>
          <p:nvPr/>
        </p:nvCxnSpPr>
        <p:spPr>
          <a:xfrm flipH="1">
            <a:off x="3591014" y="6003286"/>
            <a:ext cx="4335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033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927" y="20782"/>
            <a:ext cx="5784273" cy="4094018"/>
          </a:xfrm>
          <a:prstGeom prst="rect">
            <a:avLst/>
          </a:prstGeom>
          <a:solidFill>
            <a:schemeClr val="bg1"/>
          </a:solid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029200" y="0"/>
            <a:ext cx="4114800" cy="3505200"/>
          </a:xfrm>
          <a:prstGeom prst="rect">
            <a:avLst/>
          </a:prstGeom>
          <a:solidFill>
            <a:schemeClr val="bg1"/>
          </a:solid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0" y="4114800"/>
            <a:ext cx="4114800" cy="2743200"/>
          </a:xfrm>
          <a:prstGeom prst="rect">
            <a:avLst/>
          </a:prstGeom>
          <a:solidFill>
            <a:schemeClr val="bg1"/>
          </a:solidFill>
          <a:ln>
            <a:noFill/>
          </a:ln>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505200"/>
            <a:ext cx="5105400" cy="3352800"/>
          </a:xfrm>
          <a:prstGeom prst="rect">
            <a:avLst/>
          </a:prstGeom>
          <a:solidFill>
            <a:schemeClr val="bg1"/>
          </a:solidFill>
          <a:ln>
            <a:noFill/>
          </a:ln>
          <a:effectLst/>
        </p:spPr>
      </p:pic>
    </p:spTree>
    <p:extLst>
      <p:ext uri="{BB962C8B-B14F-4D97-AF65-F5344CB8AC3E}">
        <p14:creationId xmlns:p14="http://schemas.microsoft.com/office/powerpoint/2010/main" val="743453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1"/>
          <p:cNvPicPr/>
          <p:nvPr/>
        </p:nvPicPr>
        <p:blipFill>
          <a:blip r:embed="rId3"/>
          <a:stretch>
            <a:fillRect/>
          </a:stretch>
        </p:blipFill>
        <p:spPr>
          <a:xfrm>
            <a:off x="0" y="149400"/>
            <a:ext cx="9143640" cy="6559200"/>
          </a:xfrm>
          <a:prstGeom prst="rect">
            <a:avLst/>
          </a:prstGeom>
        </p:spPr>
      </p:pic>
      <p:sp>
        <p:nvSpPr>
          <p:cNvPr id="2" name="TextBox 1"/>
          <p:cNvSpPr txBox="1"/>
          <p:nvPr/>
        </p:nvSpPr>
        <p:spPr>
          <a:xfrm>
            <a:off x="177800" y="2057400"/>
            <a:ext cx="3886200" cy="2862322"/>
          </a:xfrm>
          <a:prstGeom prst="rect">
            <a:avLst/>
          </a:prstGeom>
          <a:noFill/>
        </p:spPr>
        <p:txBody>
          <a:bodyPr wrap="square" rtlCol="0">
            <a:spAutoFit/>
          </a:bodyPr>
          <a:lstStyle/>
          <a:p>
            <a:pPr algn="ctr"/>
            <a:r>
              <a:rPr lang="en-US" sz="6000" b="1" dirty="0" smtClean="0">
                <a:solidFill>
                  <a:schemeClr val="bg1"/>
                </a:solidFill>
              </a:rPr>
              <a:t>Can I implement GSIM?</a:t>
            </a:r>
            <a:endParaRPr lang="en-US" sz="6000" b="1" dirty="0">
              <a:solidFill>
                <a:schemeClr val="bg1"/>
              </a:solidFill>
            </a:endParaRPr>
          </a:p>
        </p:txBody>
      </p:sp>
    </p:spTree>
    <p:extLst>
      <p:ext uri="{BB962C8B-B14F-4D97-AF65-F5344CB8AC3E}">
        <p14:creationId xmlns:p14="http://schemas.microsoft.com/office/powerpoint/2010/main" val="2290481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539640" y="404640"/>
            <a:ext cx="7686360" cy="990360"/>
          </a:xfrm>
          <a:prstGeom prst="rect">
            <a:avLst/>
          </a:prstGeom>
        </p:spPr>
        <p:txBody>
          <a:bodyPr anchor="ctr"/>
          <a:lstStyle/>
          <a:p>
            <a:pPr algn="ctr">
              <a:lnSpc>
                <a:spcPct val="100000"/>
              </a:lnSpc>
            </a:pPr>
            <a:r>
              <a:rPr lang="en-US" sz="4400" dirty="0">
                <a:solidFill>
                  <a:srgbClr val="00B0F0"/>
                </a:solidFill>
                <a:latin typeface="Calibri"/>
              </a:rPr>
              <a:t>GSIM: The “sprint’ approach </a:t>
            </a:r>
            <a:endParaRPr dirty="0">
              <a:solidFill>
                <a:srgbClr val="00B0F0"/>
              </a:solidFill>
            </a:endParaRPr>
          </a:p>
        </p:txBody>
      </p:sp>
      <p:sp>
        <p:nvSpPr>
          <p:cNvPr id="302" name="TextShape 2"/>
          <p:cNvSpPr txBox="1"/>
          <p:nvPr/>
        </p:nvSpPr>
        <p:spPr>
          <a:xfrm>
            <a:off x="467640" y="1412640"/>
            <a:ext cx="8301240" cy="4525560"/>
          </a:xfrm>
          <a:prstGeom prst="rect">
            <a:avLst/>
          </a:prstGeom>
        </p:spPr>
        <p:txBody>
          <a:bodyPr/>
          <a:lstStyle/>
          <a:p>
            <a:pPr>
              <a:lnSpc>
                <a:spcPct val="100000"/>
              </a:lnSpc>
            </a:pPr>
            <a:r>
              <a:rPr lang="en-US" sz="2800">
                <a:latin typeface="Calibri"/>
              </a:rPr>
              <a:t>The </a:t>
            </a:r>
            <a:r>
              <a:rPr lang="en-US" sz="2800" smtClean="0">
                <a:latin typeface="Calibri"/>
              </a:rPr>
              <a:t>HLG </a:t>
            </a:r>
            <a:r>
              <a:rPr lang="en-US" sz="2800" dirty="0">
                <a:latin typeface="Calibri"/>
              </a:rPr>
              <a:t>decided to accelerate the development of the </a:t>
            </a:r>
            <a:r>
              <a:rPr lang="en-US" sz="2800" dirty="0" smtClean="0">
                <a:latin typeface="Calibri"/>
              </a:rPr>
              <a:t>GSIM using an Agile approach.</a:t>
            </a:r>
          </a:p>
          <a:p>
            <a:pPr>
              <a:lnSpc>
                <a:spcPct val="100000"/>
              </a:lnSpc>
            </a:pPr>
            <a:r>
              <a:rPr lang="en-US" dirty="0" smtClean="0"/>
              <a:t> </a:t>
            </a:r>
            <a:endParaRPr dirty="0"/>
          </a:p>
        </p:txBody>
      </p:sp>
      <p:sp>
        <p:nvSpPr>
          <p:cNvPr id="2" name="Rectangle 1"/>
          <p:cNvSpPr/>
          <p:nvPr/>
        </p:nvSpPr>
        <p:spPr>
          <a:xfrm>
            <a:off x="1524000" y="2890590"/>
            <a:ext cx="5968847" cy="2246769"/>
          </a:xfrm>
          <a:prstGeom prst="rect">
            <a:avLst/>
          </a:prstGeom>
          <a:solidFill>
            <a:schemeClr val="bg1"/>
          </a:solidFill>
        </p:spPr>
        <p:txBody>
          <a:bodyPr wrap="square">
            <a:spAutoFit/>
          </a:bodyPr>
          <a:lstStyle/>
          <a:p>
            <a:r>
              <a:rPr lang="en-US" sz="2800" u="sng" dirty="0" smtClean="0"/>
              <a:t>Sprints</a:t>
            </a:r>
          </a:p>
          <a:p>
            <a:pPr marL="342900" indent="-342900">
              <a:buFont typeface="Arial" pitchFamily="34" charset="0"/>
              <a:buChar char="•"/>
            </a:pPr>
            <a:r>
              <a:rPr lang="en-US" sz="2800" dirty="0" smtClean="0"/>
              <a:t>Collaboration </a:t>
            </a:r>
            <a:r>
              <a:rPr lang="en-US" sz="2800" dirty="0"/>
              <a:t>of multi-disciplinary experts </a:t>
            </a:r>
            <a:endParaRPr lang="en-US" sz="2800" dirty="0" smtClean="0"/>
          </a:p>
          <a:p>
            <a:pPr marL="342900" indent="-342900">
              <a:buFont typeface="Arial" pitchFamily="34" charset="0"/>
              <a:buChar char="•"/>
            </a:pPr>
            <a:r>
              <a:rPr lang="en-US" sz="2800" dirty="0" smtClean="0"/>
              <a:t>A </a:t>
            </a:r>
            <a:r>
              <a:rPr lang="en-US" sz="2800" dirty="0"/>
              <a:t>“time-boxed” period of </a:t>
            </a:r>
            <a:r>
              <a:rPr lang="en-US" sz="2800" dirty="0" smtClean="0"/>
              <a:t>work, </a:t>
            </a:r>
            <a:r>
              <a:rPr lang="en-US" sz="2800" dirty="0"/>
              <a:t>and </a:t>
            </a:r>
            <a:endParaRPr lang="en-US" sz="2800" dirty="0" smtClean="0"/>
          </a:p>
          <a:p>
            <a:pPr marL="342900" indent="-342900">
              <a:buFont typeface="Arial" pitchFamily="34" charset="0"/>
              <a:buChar char="•"/>
            </a:pPr>
            <a:r>
              <a:rPr lang="en-US" sz="2800" dirty="0" smtClean="0"/>
              <a:t>A </a:t>
            </a:r>
            <a:r>
              <a:rPr lang="en-US" sz="2800" dirty="0"/>
              <a:t>closely defined and agreed </a:t>
            </a:r>
            <a:r>
              <a:rPr lang="en-US" sz="2800" dirty="0" smtClean="0"/>
              <a:t>output</a:t>
            </a:r>
            <a:endParaRPr lang="en-US" sz="2800" dirty="0"/>
          </a:p>
        </p:txBody>
      </p:sp>
    </p:spTree>
    <p:extLst>
      <p:ext uri="{BB962C8B-B14F-4D97-AF65-F5344CB8AC3E}">
        <p14:creationId xmlns:p14="http://schemas.microsoft.com/office/powerpoint/2010/main" val="2113131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539640" y="404640"/>
            <a:ext cx="7686360" cy="990360"/>
          </a:xfrm>
          <a:prstGeom prst="rect">
            <a:avLst/>
          </a:prstGeom>
        </p:spPr>
        <p:txBody>
          <a:bodyPr anchor="ctr"/>
          <a:lstStyle/>
          <a:p>
            <a:pPr algn="ctr">
              <a:lnSpc>
                <a:spcPct val="100000"/>
              </a:lnSpc>
            </a:pPr>
            <a:r>
              <a:rPr lang="en-US" sz="4400" dirty="0">
                <a:solidFill>
                  <a:srgbClr val="00B0F0"/>
                </a:solidFill>
                <a:latin typeface="Calibri"/>
              </a:rPr>
              <a:t>GSIM: The “sprint’ approach </a:t>
            </a:r>
            <a:endParaRPr dirty="0">
              <a:solidFill>
                <a:srgbClr val="00B0F0"/>
              </a:solidFill>
            </a:endParaRPr>
          </a:p>
        </p:txBody>
      </p:sp>
      <p:sp>
        <p:nvSpPr>
          <p:cNvPr id="302" name="TextShape 2"/>
          <p:cNvSpPr txBox="1"/>
          <p:nvPr/>
        </p:nvSpPr>
        <p:spPr>
          <a:xfrm>
            <a:off x="467640" y="1412640"/>
            <a:ext cx="8301240" cy="4525560"/>
          </a:xfrm>
          <a:prstGeom prst="rect">
            <a:avLst/>
          </a:prstGeom>
        </p:spPr>
        <p:txBody>
          <a:bodyPr/>
          <a:lstStyle/>
          <a:p>
            <a:pPr>
              <a:lnSpc>
                <a:spcPct val="100000"/>
              </a:lnSpc>
            </a:pPr>
            <a:endParaRPr dirty="0"/>
          </a:p>
          <a:p>
            <a:pPr marL="571500" indent="-571500">
              <a:lnSpc>
                <a:spcPct val="100000"/>
              </a:lnSpc>
              <a:buFont typeface="Arial" pitchFamily="34" charset="0"/>
              <a:buChar char="•"/>
            </a:pPr>
            <a:r>
              <a:rPr lang="en-US" sz="3600" dirty="0" smtClean="0">
                <a:solidFill>
                  <a:srgbClr val="17375E"/>
                </a:solidFill>
                <a:latin typeface="Calibri"/>
              </a:rPr>
              <a:t>Sprint </a:t>
            </a:r>
            <a:r>
              <a:rPr lang="en-US" sz="3600" dirty="0">
                <a:solidFill>
                  <a:srgbClr val="17375E"/>
                </a:solidFill>
                <a:latin typeface="Calibri"/>
              </a:rPr>
              <a:t>1 – Slovenia, February 2012</a:t>
            </a:r>
            <a:endParaRPr sz="2400" dirty="0"/>
          </a:p>
          <a:p>
            <a:pPr marL="571500" indent="-571500">
              <a:lnSpc>
                <a:spcPct val="100000"/>
              </a:lnSpc>
              <a:buFont typeface="Arial" pitchFamily="34" charset="0"/>
              <a:buChar char="•"/>
            </a:pPr>
            <a:r>
              <a:rPr lang="en-US" sz="3600" dirty="0">
                <a:solidFill>
                  <a:srgbClr val="17375E"/>
                </a:solidFill>
                <a:latin typeface="Calibri"/>
              </a:rPr>
              <a:t>Sprint 2 – Republic of Korea, April 2012</a:t>
            </a:r>
            <a:endParaRPr sz="2400" dirty="0"/>
          </a:p>
          <a:p>
            <a:pPr marL="571500" indent="-571500">
              <a:lnSpc>
                <a:spcPct val="100000"/>
              </a:lnSpc>
              <a:buFont typeface="Arial" pitchFamily="34" charset="0"/>
              <a:buChar char="•"/>
            </a:pPr>
            <a:r>
              <a:rPr lang="en-US" sz="3600" dirty="0">
                <a:solidFill>
                  <a:srgbClr val="17375E"/>
                </a:solidFill>
                <a:latin typeface="Calibri"/>
              </a:rPr>
              <a:t>Integration Workshop, Netherlands, September 2012</a:t>
            </a:r>
            <a:endParaRPr sz="2400" dirty="0"/>
          </a:p>
          <a:p>
            <a:pPr>
              <a:lnSpc>
                <a:spcPct val="100000"/>
              </a:lnSpc>
            </a:pPr>
            <a:endParaRPr sz="3200" dirty="0"/>
          </a:p>
        </p:txBody>
      </p:sp>
      <p:pic>
        <p:nvPicPr>
          <p:cNvPr id="4" name="Picture 2" descr="G:\STAT\_Statistical Information and Methodology Unit\_HLG\gsim\GSIM Sprint 1\IMG_07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2" y="4126122"/>
            <a:ext cx="3462208" cy="2596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126123"/>
            <a:ext cx="3462208" cy="259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Lalor\Pictures\gsim robo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5108" y="4126123"/>
            <a:ext cx="1947492" cy="259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506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57200" y="274680"/>
            <a:ext cx="8229240" cy="1142640"/>
          </a:xfrm>
          <a:prstGeom prst="rect">
            <a:avLst/>
          </a:prstGeom>
        </p:spPr>
        <p:txBody>
          <a:bodyPr anchor="ctr"/>
          <a:lstStyle/>
          <a:p>
            <a:pPr algn="ctr">
              <a:lnSpc>
                <a:spcPct val="100000"/>
              </a:lnSpc>
            </a:pPr>
            <a:r>
              <a:rPr lang="en-US" sz="4400" b="1" dirty="0">
                <a:solidFill>
                  <a:srgbClr val="00B0F0"/>
                </a:solidFill>
                <a:latin typeface="Calibri"/>
              </a:rPr>
              <a:t>The Challenges </a:t>
            </a:r>
            <a:endParaRPr dirty="0">
              <a:solidFill>
                <a:srgbClr val="00B0F0"/>
              </a:solidFill>
            </a:endParaRPr>
          </a:p>
        </p:txBody>
      </p:sp>
      <p:pic>
        <p:nvPicPr>
          <p:cNvPr id="160" name="Picture 2"/>
          <p:cNvPicPr/>
          <p:nvPr/>
        </p:nvPicPr>
        <p:blipFill>
          <a:blip r:embed="rId3"/>
          <a:stretch>
            <a:fillRect/>
          </a:stretch>
        </p:blipFill>
        <p:spPr>
          <a:xfrm>
            <a:off x="1466105" y="549440"/>
            <a:ext cx="6796080" cy="4254120"/>
          </a:xfrm>
          <a:prstGeom prst="rect">
            <a:avLst/>
          </a:prstGeom>
        </p:spPr>
      </p:pic>
      <p:sp>
        <p:nvSpPr>
          <p:cNvPr id="161" name="CustomShape 2"/>
          <p:cNvSpPr/>
          <p:nvPr/>
        </p:nvSpPr>
        <p:spPr>
          <a:xfrm>
            <a:off x="5256000" y="2925000"/>
            <a:ext cx="2016000" cy="914760"/>
          </a:xfrm>
          <a:prstGeom prst="rect">
            <a:avLst/>
          </a:prstGeom>
        </p:spPr>
        <p:txBody>
          <a:bodyPr/>
          <a:lstStyle/>
          <a:p>
            <a:pPr algn="ctr">
              <a:lnSpc>
                <a:spcPct val="100000"/>
              </a:lnSpc>
            </a:pPr>
            <a:r>
              <a:rPr lang="en-AU">
                <a:solidFill>
                  <a:srgbClr val="006600"/>
                </a:solidFill>
                <a:latin typeface="Arial"/>
              </a:rPr>
              <a:t>Increasing cost &amp; difficulty of acquiring data</a:t>
            </a:r>
            <a:endParaRPr/>
          </a:p>
        </p:txBody>
      </p:sp>
      <p:sp>
        <p:nvSpPr>
          <p:cNvPr id="162" name="CustomShape 3"/>
          <p:cNvSpPr/>
          <p:nvPr/>
        </p:nvSpPr>
        <p:spPr>
          <a:xfrm>
            <a:off x="3239640" y="3153600"/>
            <a:ext cx="2016000" cy="914760"/>
          </a:xfrm>
          <a:prstGeom prst="rect">
            <a:avLst/>
          </a:prstGeom>
        </p:spPr>
        <p:txBody>
          <a:bodyPr/>
          <a:lstStyle/>
          <a:p>
            <a:pPr algn="ctr">
              <a:lnSpc>
                <a:spcPct val="100000"/>
              </a:lnSpc>
            </a:pPr>
            <a:r>
              <a:rPr lang="en-AU">
                <a:solidFill>
                  <a:srgbClr val="002060"/>
                </a:solidFill>
                <a:latin typeface="Arial"/>
              </a:rPr>
              <a:t>New competitors &amp; changing expectations</a:t>
            </a:r>
            <a:endParaRPr/>
          </a:p>
        </p:txBody>
      </p:sp>
      <p:sp>
        <p:nvSpPr>
          <p:cNvPr id="163" name="CustomShape 4"/>
          <p:cNvSpPr/>
          <p:nvPr/>
        </p:nvSpPr>
        <p:spPr>
          <a:xfrm>
            <a:off x="1007640" y="4770360"/>
            <a:ext cx="2664000" cy="640440"/>
          </a:xfrm>
          <a:prstGeom prst="rect">
            <a:avLst/>
          </a:prstGeom>
        </p:spPr>
        <p:txBody>
          <a:bodyPr/>
          <a:lstStyle/>
          <a:p>
            <a:pPr algn="ctr">
              <a:lnSpc>
                <a:spcPct val="100000"/>
              </a:lnSpc>
            </a:pPr>
            <a:r>
              <a:rPr lang="en-AU">
                <a:solidFill>
                  <a:srgbClr val="000000"/>
                </a:solidFill>
                <a:latin typeface="Arial"/>
              </a:rPr>
              <a:t>Rapid changes in the environment</a:t>
            </a:r>
            <a:endParaRPr/>
          </a:p>
        </p:txBody>
      </p:sp>
      <p:sp>
        <p:nvSpPr>
          <p:cNvPr id="164" name="CustomShape 5"/>
          <p:cNvSpPr/>
          <p:nvPr/>
        </p:nvSpPr>
        <p:spPr>
          <a:xfrm>
            <a:off x="6876360" y="4191480"/>
            <a:ext cx="2016000" cy="640440"/>
          </a:xfrm>
          <a:prstGeom prst="rect">
            <a:avLst/>
          </a:prstGeom>
        </p:spPr>
        <p:txBody>
          <a:bodyPr/>
          <a:lstStyle/>
          <a:p>
            <a:pPr algn="ctr">
              <a:lnSpc>
                <a:spcPct val="100000"/>
              </a:lnSpc>
            </a:pPr>
            <a:r>
              <a:rPr lang="en-AU">
                <a:solidFill>
                  <a:srgbClr val="000000"/>
                </a:solidFill>
                <a:latin typeface="Arial"/>
              </a:rPr>
              <a:t>Competition for skilled resources</a:t>
            </a:r>
            <a:endParaRPr/>
          </a:p>
        </p:txBody>
      </p:sp>
      <p:sp>
        <p:nvSpPr>
          <p:cNvPr id="165" name="CustomShape 6"/>
          <p:cNvSpPr/>
          <p:nvPr/>
        </p:nvSpPr>
        <p:spPr>
          <a:xfrm>
            <a:off x="3960000" y="4946400"/>
            <a:ext cx="1656000" cy="640440"/>
          </a:xfrm>
          <a:prstGeom prst="rect">
            <a:avLst/>
          </a:prstGeom>
        </p:spPr>
        <p:txBody>
          <a:bodyPr/>
          <a:lstStyle/>
          <a:p>
            <a:pPr algn="ctr">
              <a:lnSpc>
                <a:spcPct val="100000"/>
              </a:lnSpc>
            </a:pPr>
            <a:r>
              <a:rPr lang="en-AU">
                <a:solidFill>
                  <a:srgbClr val="C00000"/>
                </a:solidFill>
                <a:latin typeface="Arial"/>
              </a:rPr>
              <a:t>Reducing</a:t>
            </a:r>
            <a:endParaRPr/>
          </a:p>
          <a:p>
            <a:pPr algn="ctr">
              <a:lnSpc>
                <a:spcPct val="100000"/>
              </a:lnSpc>
            </a:pPr>
            <a:r>
              <a:rPr lang="en-AU">
                <a:solidFill>
                  <a:srgbClr val="C00000"/>
                </a:solidFill>
                <a:latin typeface="Arial"/>
              </a:rPr>
              <a:t> budget</a:t>
            </a:r>
            <a:endParaRPr/>
          </a:p>
        </p:txBody>
      </p:sp>
      <p:sp>
        <p:nvSpPr>
          <p:cNvPr id="166" name="CustomShape 7"/>
          <p:cNvSpPr/>
          <p:nvPr/>
        </p:nvSpPr>
        <p:spPr>
          <a:xfrm>
            <a:off x="7272360" y="2686680"/>
            <a:ext cx="1872000" cy="640440"/>
          </a:xfrm>
          <a:prstGeom prst="rect">
            <a:avLst/>
          </a:prstGeom>
        </p:spPr>
        <p:txBody>
          <a:bodyPr/>
          <a:lstStyle/>
          <a:p>
            <a:pPr algn="ctr">
              <a:lnSpc>
                <a:spcPct val="100000"/>
              </a:lnSpc>
            </a:pPr>
            <a:r>
              <a:rPr lang="en-AU">
                <a:solidFill>
                  <a:srgbClr val="7030A0"/>
                </a:solidFill>
                <a:latin typeface="Arial"/>
              </a:rPr>
              <a:t>Riding the big data wave</a:t>
            </a:r>
            <a:endParaRPr/>
          </a:p>
        </p:txBody>
      </p:sp>
    </p:spTree>
    <p:extLst>
      <p:ext uri="{BB962C8B-B14F-4D97-AF65-F5344CB8AC3E}">
        <p14:creationId xmlns:p14="http://schemas.microsoft.com/office/powerpoint/2010/main" val="4011263052"/>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990600"/>
          </a:xfrm>
        </p:spPr>
        <p:txBody>
          <a:bodyPr/>
          <a:lstStyle/>
          <a:p>
            <a:r>
              <a:rPr lang="en-US" dirty="0" smtClean="0">
                <a:solidFill>
                  <a:srgbClr val="00B0F0"/>
                </a:solidFill>
              </a:rPr>
              <a:t>Developing GSIM</a:t>
            </a:r>
            <a:endParaRPr lang="en-GB" dirty="0">
              <a:solidFill>
                <a:srgbClr val="00B0F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3819958" cy="281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12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344815" cy="613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820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 involved!</a:t>
            </a:r>
            <a:endParaRPr lang="en-GB" dirty="0">
              <a:solidFill>
                <a:srgbClr val="00B0F0"/>
              </a:solidFill>
            </a:endParaRPr>
          </a:p>
        </p:txBody>
      </p:sp>
      <p:sp>
        <p:nvSpPr>
          <p:cNvPr id="4" name="TextBox 3"/>
          <p:cNvSpPr txBox="1"/>
          <p:nvPr/>
        </p:nvSpPr>
        <p:spPr>
          <a:xfrm>
            <a:off x="762000" y="1295400"/>
            <a:ext cx="7272808" cy="4216539"/>
          </a:xfrm>
          <a:prstGeom prst="rect">
            <a:avLst/>
          </a:prstGeom>
          <a:noFill/>
        </p:spPr>
        <p:txBody>
          <a:bodyPr wrap="square" rtlCol="0">
            <a:spAutoFit/>
          </a:bodyPr>
          <a:lstStyle/>
          <a:p>
            <a:pPr algn="ctr"/>
            <a:r>
              <a:rPr lang="en-US" sz="4400" dirty="0" smtClean="0">
                <a:latin typeface="+mn-lt"/>
              </a:rPr>
              <a:t>Anyone is welcome to contribute to this work.</a:t>
            </a:r>
          </a:p>
          <a:p>
            <a:pPr algn="ctr"/>
            <a:endParaRPr lang="en-US" sz="4400" dirty="0">
              <a:latin typeface="+mn-lt"/>
            </a:endParaRPr>
          </a:p>
          <a:p>
            <a:pPr algn="ctr"/>
            <a:r>
              <a:rPr lang="en-US" sz="4400" dirty="0" smtClean="0">
                <a:latin typeface="+mn-lt"/>
              </a:rPr>
              <a:t>There are lots of resources on the wiki for you to use:</a:t>
            </a:r>
          </a:p>
          <a:p>
            <a:pPr algn="ctr"/>
            <a:r>
              <a:rPr lang="en-US" sz="2000" dirty="0">
                <a:hlinkClick r:id="rId2"/>
              </a:rPr>
              <a:t>http://www1.unece.org/stat/platform/pages/viewpage.action?pageId=59703371</a:t>
            </a:r>
            <a:endParaRPr lang="en-GB" sz="2000" dirty="0">
              <a:latin typeface="+mn-lt"/>
            </a:endParaRPr>
          </a:p>
        </p:txBody>
      </p:sp>
    </p:spTree>
    <p:extLst>
      <p:ext uri="{BB962C8B-B14F-4D97-AF65-F5344CB8AC3E}">
        <p14:creationId xmlns:p14="http://schemas.microsoft.com/office/powerpoint/2010/main" val="225026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539640" y="1268640"/>
            <a:ext cx="8136720" cy="3857400"/>
          </a:xfrm>
          <a:prstGeom prst="rect">
            <a:avLst/>
          </a:prstGeom>
        </p:spPr>
        <p:txBody>
          <a:bodyPr anchor="ctr"/>
          <a:lstStyle/>
          <a:p>
            <a:pPr algn="ctr">
              <a:lnSpc>
                <a:spcPct val="100000"/>
              </a:lnSpc>
            </a:pPr>
            <a:r>
              <a:rPr lang="en-US" sz="4800" dirty="0">
                <a:solidFill>
                  <a:srgbClr val="000000"/>
                </a:solidFill>
                <a:latin typeface="Calibri"/>
              </a:rPr>
              <a:t>These challenges are too big for statistical organisations to tackle on their own.
</a:t>
            </a:r>
            <a:r>
              <a:rPr lang="en-US" sz="1600" dirty="0">
                <a:solidFill>
                  <a:srgbClr val="000000"/>
                </a:solidFill>
                <a:latin typeface="Calibri"/>
              </a:rPr>
              <a:t>
</a:t>
            </a:r>
            <a:r>
              <a:rPr lang="en-US" sz="4800" dirty="0">
                <a:solidFill>
                  <a:srgbClr val="00B0F0"/>
                </a:solidFill>
                <a:latin typeface="Calibri"/>
              </a:rPr>
              <a:t>We need to work together</a:t>
            </a:r>
            <a:endParaRPr dirty="0">
              <a:solidFill>
                <a:srgbClr val="00B0F0"/>
              </a:solidFill>
            </a:endParaRPr>
          </a:p>
        </p:txBody>
      </p:sp>
    </p:spTree>
    <p:extLst>
      <p:ext uri="{BB962C8B-B14F-4D97-AF65-F5344CB8AC3E}">
        <p14:creationId xmlns:p14="http://schemas.microsoft.com/office/powerpoint/2010/main" val="3839843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Content Placeholder 3"/>
          <p:cNvPicPr/>
          <p:nvPr/>
        </p:nvPicPr>
        <p:blipFill>
          <a:blip r:embed="rId2"/>
          <a:stretch>
            <a:fillRect/>
          </a:stretch>
        </p:blipFill>
        <p:spPr>
          <a:xfrm>
            <a:off x="1907640" y="1524000"/>
            <a:ext cx="5136480" cy="4525560"/>
          </a:xfrm>
          <a:prstGeom prst="rect">
            <a:avLst/>
          </a:prstGeom>
        </p:spPr>
      </p:pic>
      <p:sp>
        <p:nvSpPr>
          <p:cNvPr id="3" name="TextShape 2"/>
          <p:cNvSpPr txBox="1"/>
          <p:nvPr/>
        </p:nvSpPr>
        <p:spPr>
          <a:xfrm>
            <a:off x="467640" y="404640"/>
            <a:ext cx="8136720" cy="990360"/>
          </a:xfrm>
          <a:prstGeom prst="rect">
            <a:avLst/>
          </a:prstGeom>
        </p:spPr>
        <p:txBody>
          <a:bodyPr anchor="ctr"/>
          <a:lstStyle/>
          <a:p>
            <a:pPr algn="ctr">
              <a:lnSpc>
                <a:spcPct val="100000"/>
              </a:lnSpc>
            </a:pPr>
            <a:r>
              <a:rPr lang="en-US" sz="4400" dirty="0">
                <a:solidFill>
                  <a:srgbClr val="00B0F0"/>
                </a:solidFill>
                <a:latin typeface="Calibri"/>
              </a:rPr>
              <a:t>Response from Official Statistics</a:t>
            </a:r>
            <a:endParaRPr dirty="0">
              <a:solidFill>
                <a:srgbClr val="00B0F0"/>
              </a:solidFill>
            </a:endParaRPr>
          </a:p>
        </p:txBody>
      </p:sp>
    </p:spTree>
    <p:extLst>
      <p:ext uri="{BB962C8B-B14F-4D97-AF65-F5344CB8AC3E}">
        <p14:creationId xmlns:p14="http://schemas.microsoft.com/office/powerpoint/2010/main" val="7241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2"/>
          <p:cNvSpPr txBox="1"/>
          <p:nvPr/>
        </p:nvSpPr>
        <p:spPr>
          <a:xfrm>
            <a:off x="467640" y="404640"/>
            <a:ext cx="8136720" cy="990360"/>
          </a:xfrm>
          <a:prstGeom prst="rect">
            <a:avLst/>
          </a:prstGeom>
        </p:spPr>
        <p:txBody>
          <a:bodyPr anchor="ctr"/>
          <a:lstStyle/>
          <a:p>
            <a:pPr algn="ctr">
              <a:lnSpc>
                <a:spcPct val="100000"/>
              </a:lnSpc>
            </a:pPr>
            <a:r>
              <a:rPr lang="en-US" sz="4400" dirty="0">
                <a:solidFill>
                  <a:srgbClr val="00B0F0"/>
                </a:solidFill>
                <a:latin typeface="Calibri"/>
              </a:rPr>
              <a:t>Response from Official Statistics</a:t>
            </a:r>
            <a:endParaRPr dirty="0">
              <a:solidFill>
                <a:srgbClr val="00B0F0"/>
              </a:solidFill>
            </a:endParaRPr>
          </a:p>
        </p:txBody>
      </p:sp>
      <p:pic>
        <p:nvPicPr>
          <p:cNvPr id="1026" name="Picture 2" descr="C:\Users\Lalor\AppData\Local\Temp\notesFCBCEE\GSIM Project logo+jigsa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811127"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02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2"/>
          <p:cNvPicPr/>
          <p:nvPr/>
        </p:nvPicPr>
        <p:blipFill>
          <a:blip r:embed="rId2"/>
          <a:stretch>
            <a:fillRect/>
          </a:stretch>
        </p:blipFill>
        <p:spPr>
          <a:xfrm>
            <a:off x="152280" y="1340640"/>
            <a:ext cx="8762760" cy="5333760"/>
          </a:xfrm>
          <a:prstGeom prst="rect">
            <a:avLst/>
          </a:prstGeom>
        </p:spPr>
      </p:pic>
      <p:sp>
        <p:nvSpPr>
          <p:cNvPr id="183" name="CustomShape 1"/>
          <p:cNvSpPr/>
          <p:nvPr/>
        </p:nvSpPr>
        <p:spPr>
          <a:xfrm>
            <a:off x="395640" y="476640"/>
            <a:ext cx="5832360" cy="639000"/>
          </a:xfrm>
          <a:prstGeom prst="rect">
            <a:avLst/>
          </a:prstGeom>
        </p:spPr>
        <p:txBody>
          <a:bodyPr lIns="90000" tIns="45000" rIns="90000" bIns="45000"/>
          <a:lstStyle/>
          <a:p>
            <a:pPr>
              <a:lnSpc>
                <a:spcPct val="100000"/>
              </a:lnSpc>
            </a:pPr>
            <a:r>
              <a:rPr lang="en-AU" sz="3600" b="1">
                <a:solidFill>
                  <a:srgbClr val="000000"/>
                </a:solidFill>
                <a:latin typeface="Calibri"/>
              </a:rPr>
              <a:t>The GSBPM</a:t>
            </a:r>
            <a:endParaRPr/>
          </a:p>
        </p:txBody>
      </p:sp>
    </p:spTree>
    <p:extLst>
      <p:ext uri="{BB962C8B-B14F-4D97-AF65-F5344CB8AC3E}">
        <p14:creationId xmlns:p14="http://schemas.microsoft.com/office/powerpoint/2010/main" val="542600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Information objects</a:t>
            </a:r>
            <a:endParaRPr lang="en-GB" dirty="0">
              <a:solidFill>
                <a:srgbClr val="00B0F0"/>
              </a:solidFill>
            </a:endParaRPr>
          </a:p>
        </p:txBody>
      </p:sp>
      <p:sp>
        <p:nvSpPr>
          <p:cNvPr id="3" name="Content Placeholder 2"/>
          <p:cNvSpPr>
            <a:spLocks noGrp="1"/>
          </p:cNvSpPr>
          <p:nvPr>
            <p:ph idx="1"/>
          </p:nvPr>
        </p:nvSpPr>
        <p:spPr>
          <a:xfrm>
            <a:off x="467544" y="1916832"/>
            <a:ext cx="8212832" cy="4343400"/>
          </a:xfrm>
        </p:spPr>
        <p:txBody>
          <a:bodyPr/>
          <a:lstStyle/>
          <a:p>
            <a:r>
              <a:rPr lang="en-US" dirty="0" smtClean="0"/>
              <a:t>Things that flow between GSBPM sub-processes</a:t>
            </a:r>
          </a:p>
          <a:p>
            <a:endParaRPr lang="en-US" dirty="0" smtClean="0"/>
          </a:p>
          <a:p>
            <a:r>
              <a:rPr lang="en-US" dirty="0" smtClean="0"/>
              <a:t>Things that drive and integrate sub-processes</a:t>
            </a:r>
          </a:p>
          <a:p>
            <a:endParaRPr lang="en-US" dirty="0"/>
          </a:p>
        </p:txBody>
      </p:sp>
    </p:spTree>
    <p:extLst>
      <p:ext uri="{BB962C8B-B14F-4D97-AF65-F5344CB8AC3E}">
        <p14:creationId xmlns:p14="http://schemas.microsoft.com/office/powerpoint/2010/main" val="4149633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45306" y="548680"/>
            <a:ext cx="7686675" cy="990600"/>
          </a:xfrm>
        </p:spPr>
        <p:txBody>
          <a:bodyPr>
            <a:normAutofit/>
          </a:bodyPr>
          <a:lstStyle/>
          <a:p>
            <a:r>
              <a:rPr lang="en-US" sz="4000" dirty="0" smtClean="0">
                <a:solidFill>
                  <a:srgbClr val="00B0F0"/>
                </a:solidFill>
              </a:rPr>
              <a:t>GSIM is complementary to GSBPM</a:t>
            </a:r>
            <a:endParaRPr lang="en-GB" sz="4000" dirty="0" smtClean="0">
              <a:solidFill>
                <a:srgbClr val="00B0F0"/>
              </a:solidFill>
            </a:endParaRPr>
          </a:p>
        </p:txBody>
      </p:sp>
      <p:sp>
        <p:nvSpPr>
          <p:cNvPr id="44035" name="Content Placeholder 2"/>
          <p:cNvSpPr>
            <a:spLocks noGrp="1"/>
          </p:cNvSpPr>
          <p:nvPr>
            <p:ph idx="1"/>
          </p:nvPr>
        </p:nvSpPr>
        <p:spPr>
          <a:xfrm>
            <a:off x="323528" y="1547780"/>
            <a:ext cx="8352928" cy="1944216"/>
          </a:xfrm>
          <a:prstGeom prst="rect">
            <a:avLst/>
          </a:prstGeom>
        </p:spPr>
        <p:txBody>
          <a:bodyPr wrap="square"/>
          <a:lstStyle/>
          <a:p>
            <a:pPr marL="0" indent="0" algn="ctr">
              <a:buNone/>
            </a:pPr>
            <a:r>
              <a:rPr lang="en-US" sz="3600" dirty="0" smtClean="0">
                <a:solidFill>
                  <a:schemeClr val="tx2">
                    <a:lumMod val="75000"/>
                  </a:schemeClr>
                </a:solidFill>
              </a:rPr>
              <a:t>Another model is needed to describe information objects and flows within the statistical business process</a:t>
            </a:r>
          </a:p>
          <a:p>
            <a:endParaRPr lang="en-US" dirty="0" smtClean="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305" y="3276600"/>
            <a:ext cx="8262613" cy="1889512"/>
          </a:xfrm>
          <a:prstGeom prst="rect">
            <a:avLst/>
          </a:prstGeom>
        </p:spPr>
      </p:pic>
    </p:spTree>
    <p:extLst>
      <p:ext uri="{BB962C8B-B14F-4D97-AF65-F5344CB8AC3E}">
        <p14:creationId xmlns:p14="http://schemas.microsoft.com/office/powerpoint/2010/main" val="2305707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AU" dirty="0" smtClean="0">
                <a:solidFill>
                  <a:srgbClr val="00B0F0"/>
                </a:solidFill>
              </a:rPr>
              <a:t>So what is GSIM?</a:t>
            </a:r>
          </a:p>
        </p:txBody>
      </p:sp>
      <p:sp>
        <p:nvSpPr>
          <p:cNvPr id="3" name="Content Placeholder 2"/>
          <p:cNvSpPr>
            <a:spLocks noGrp="1"/>
          </p:cNvSpPr>
          <p:nvPr>
            <p:ph idx="1"/>
          </p:nvPr>
        </p:nvSpPr>
        <p:spPr>
          <a:xfrm>
            <a:off x="457200" y="1268412"/>
            <a:ext cx="8229600" cy="4968900"/>
          </a:xfrm>
        </p:spPr>
        <p:txBody>
          <a:bodyPr rtlCol="0">
            <a:normAutofit fontScale="92500" lnSpcReduction="20000"/>
          </a:bodyPr>
          <a:lstStyle/>
          <a:p>
            <a:pPr fontAlgn="auto">
              <a:spcAft>
                <a:spcPts val="0"/>
              </a:spcAft>
              <a:buFont typeface="Arial" pitchFamily="34" charset="0"/>
              <a:buNone/>
              <a:defRPr/>
            </a:pPr>
            <a:endParaRPr lang="en-AU" sz="2000" dirty="0" smtClean="0">
              <a:solidFill>
                <a:schemeClr val="tx2">
                  <a:lumMod val="75000"/>
                </a:schemeClr>
              </a:solidFill>
            </a:endParaRPr>
          </a:p>
          <a:p>
            <a:pPr>
              <a:spcBef>
                <a:spcPts val="1200"/>
              </a:spcBef>
              <a:defRPr/>
            </a:pPr>
            <a:r>
              <a:rPr lang="en-AU" dirty="0" smtClean="0">
                <a:solidFill>
                  <a:schemeClr val="tx2">
                    <a:lumMod val="75000"/>
                  </a:schemeClr>
                </a:solidFill>
              </a:rPr>
              <a:t>A </a:t>
            </a:r>
            <a:r>
              <a:rPr lang="en-AU" dirty="0">
                <a:solidFill>
                  <a:schemeClr val="tx2">
                    <a:lumMod val="75000"/>
                  </a:schemeClr>
                </a:solidFill>
              </a:rPr>
              <a:t>reference </a:t>
            </a:r>
            <a:r>
              <a:rPr lang="en-AU" dirty="0" smtClean="0">
                <a:solidFill>
                  <a:schemeClr val="tx2">
                    <a:lumMod val="75000"/>
                  </a:schemeClr>
                </a:solidFill>
              </a:rPr>
              <a:t>framework of </a:t>
            </a:r>
            <a:r>
              <a:rPr lang="en-AU" dirty="0">
                <a:solidFill>
                  <a:schemeClr val="tx2">
                    <a:lumMod val="75000"/>
                  </a:schemeClr>
                </a:solidFill>
              </a:rPr>
              <a:t>information </a:t>
            </a:r>
            <a:r>
              <a:rPr lang="en-AU" dirty="0" smtClean="0">
                <a:solidFill>
                  <a:schemeClr val="tx2">
                    <a:lumMod val="75000"/>
                  </a:schemeClr>
                </a:solidFill>
              </a:rPr>
              <a:t>objects:</a:t>
            </a:r>
          </a:p>
          <a:p>
            <a:pPr lvl="1">
              <a:spcBef>
                <a:spcPts val="1200"/>
              </a:spcBef>
              <a:defRPr/>
            </a:pPr>
            <a:r>
              <a:rPr lang="en-AU" dirty="0" smtClean="0">
                <a:solidFill>
                  <a:schemeClr val="tx2">
                    <a:lumMod val="75000"/>
                  </a:schemeClr>
                </a:solidFill>
              </a:rPr>
              <a:t>Definitions</a:t>
            </a:r>
          </a:p>
          <a:p>
            <a:pPr lvl="1">
              <a:spcBef>
                <a:spcPts val="1200"/>
              </a:spcBef>
              <a:defRPr/>
            </a:pPr>
            <a:r>
              <a:rPr lang="en-AU" dirty="0" smtClean="0">
                <a:solidFill>
                  <a:schemeClr val="tx2">
                    <a:lumMod val="75000"/>
                  </a:schemeClr>
                </a:solidFill>
              </a:rPr>
              <a:t>Attributes</a:t>
            </a:r>
          </a:p>
          <a:p>
            <a:pPr lvl="1">
              <a:spcBef>
                <a:spcPts val="1200"/>
              </a:spcBef>
              <a:defRPr/>
            </a:pPr>
            <a:r>
              <a:rPr lang="en-AU" dirty="0" smtClean="0">
                <a:solidFill>
                  <a:schemeClr val="tx2">
                    <a:lumMod val="75000"/>
                  </a:schemeClr>
                </a:solidFill>
              </a:rPr>
              <a:t>Relationships</a:t>
            </a:r>
          </a:p>
          <a:p>
            <a:pPr>
              <a:spcBef>
                <a:spcPts val="1200"/>
              </a:spcBef>
              <a:defRPr/>
            </a:pPr>
            <a:r>
              <a:rPr lang="en-AU" sz="3200" dirty="0" smtClean="0">
                <a:solidFill>
                  <a:schemeClr val="tx2">
                    <a:lumMod val="75000"/>
                  </a:schemeClr>
                </a:solidFill>
              </a:rPr>
              <a:t>GSIM aligns with relevant standards such as DDI and SDMX</a:t>
            </a:r>
          </a:p>
          <a:p>
            <a:pPr marL="0" indent="0">
              <a:spcBef>
                <a:spcPts val="1200"/>
              </a:spcBef>
              <a:buNone/>
              <a:defRPr/>
            </a:pPr>
            <a:endParaRPr lang="en-US" b="1" dirty="0" smtClean="0">
              <a:solidFill>
                <a:schemeClr val="accent2"/>
              </a:solidFill>
            </a:endParaRPr>
          </a:p>
          <a:p>
            <a:pPr marL="0" indent="0" algn="r">
              <a:spcBef>
                <a:spcPts val="1200"/>
              </a:spcBef>
              <a:buNone/>
              <a:defRPr/>
            </a:pPr>
            <a:r>
              <a:rPr lang="en-US" sz="3900" b="1" dirty="0" smtClean="0">
                <a:solidFill>
                  <a:srgbClr val="00B0F0"/>
                </a:solidFill>
              </a:rPr>
              <a:t>GSIM </a:t>
            </a:r>
            <a:r>
              <a:rPr lang="en-US" sz="3900" b="1" dirty="0">
                <a:solidFill>
                  <a:srgbClr val="00B0F0"/>
                </a:solidFill>
              </a:rPr>
              <a:t>gives us </a:t>
            </a:r>
            <a:r>
              <a:rPr lang="en-US" sz="3900" b="1" dirty="0" smtClean="0">
                <a:solidFill>
                  <a:srgbClr val="00B0F0"/>
                </a:solidFill>
              </a:rPr>
              <a:t>standard</a:t>
            </a:r>
          </a:p>
          <a:p>
            <a:pPr marL="0" indent="0" algn="r">
              <a:spcBef>
                <a:spcPts val="1200"/>
              </a:spcBef>
              <a:buNone/>
              <a:defRPr/>
            </a:pPr>
            <a:r>
              <a:rPr lang="en-US" sz="3900" b="1" dirty="0" smtClean="0">
                <a:solidFill>
                  <a:srgbClr val="00B0F0"/>
                </a:solidFill>
              </a:rPr>
              <a:t> terminology</a:t>
            </a:r>
            <a:endParaRPr lang="en-GB" sz="3900" b="1" dirty="0">
              <a:solidFill>
                <a:srgbClr val="00B0F0"/>
              </a:solidFill>
            </a:endParaRPr>
          </a:p>
        </p:txBody>
      </p:sp>
    </p:spTree>
    <p:extLst>
      <p:ext uri="{BB962C8B-B14F-4D97-AF65-F5344CB8AC3E}">
        <p14:creationId xmlns:p14="http://schemas.microsoft.com/office/powerpoint/2010/main" val="2636930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TotalTime>
  <Words>951</Words>
  <Application>Microsoft Office PowerPoint</Application>
  <PresentationFormat>On-screen Show (4:3)</PresentationFormat>
  <Paragraphs>190</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Information objects</vt:lpstr>
      <vt:lpstr>GSIM is complementary to GSBPM</vt:lpstr>
      <vt:lpstr>So what is GSIM?</vt:lpstr>
      <vt:lpstr>PowerPoint Presentation</vt:lpstr>
      <vt:lpstr>How to use GSIM as  a communication tool</vt:lpstr>
      <vt:lpstr>PowerPoint Presentation</vt:lpstr>
      <vt:lpstr>PowerPoint Presentation</vt:lpstr>
      <vt:lpstr>GSIM documentation</vt:lpstr>
      <vt:lpstr>PowerPoint Presentation</vt:lpstr>
      <vt:lpstr>PowerPoint Presentation</vt:lpstr>
      <vt:lpstr>PowerPoint Presentation</vt:lpstr>
      <vt:lpstr>PowerPoint Presentation</vt:lpstr>
      <vt:lpstr>PowerPoint Presentation</vt:lpstr>
      <vt:lpstr>Developing GSIM</vt:lpstr>
      <vt:lpstr>PowerPoint Presentation</vt:lpstr>
      <vt:lpstr>Get involved!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agregory</dc:creator>
  <cp:lastModifiedBy>Therese Lalor</cp:lastModifiedBy>
  <cp:revision>52</cp:revision>
  <dcterms:created xsi:type="dcterms:W3CDTF">2012-12-02T16:46:42Z</dcterms:created>
  <dcterms:modified xsi:type="dcterms:W3CDTF">2013-05-03T09:48:07Z</dcterms:modified>
</cp:coreProperties>
</file>