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0" r:id="rId1"/>
  </p:sldMasterIdLst>
  <p:notesMasterIdLst>
    <p:notesMasterId r:id="rId12"/>
  </p:notesMasterIdLst>
  <p:handoutMasterIdLst>
    <p:handoutMasterId r:id="rId13"/>
  </p:handoutMasterIdLst>
  <p:sldIdLst>
    <p:sldId id="485" r:id="rId2"/>
    <p:sldId id="486" r:id="rId3"/>
    <p:sldId id="487" r:id="rId4"/>
    <p:sldId id="483" r:id="rId5"/>
    <p:sldId id="488" r:id="rId6"/>
    <p:sldId id="489" r:id="rId7"/>
    <p:sldId id="405" r:id="rId8"/>
    <p:sldId id="492" r:id="rId9"/>
    <p:sldId id="491" r:id="rId10"/>
    <p:sldId id="484" r:id="rId11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8DC"/>
    <a:srgbClr val="66CCFF"/>
    <a:srgbClr val="006600"/>
    <a:srgbClr val="003300"/>
    <a:srgbClr val="996600"/>
    <a:srgbClr val="FFFF66"/>
    <a:srgbClr val="FF7C80"/>
    <a:srgbClr val="160CDA"/>
    <a:srgbClr val="1922CD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8" autoAdjust="0"/>
    <p:restoredTop sz="94434" autoAdjust="0"/>
  </p:normalViewPr>
  <p:slideViewPr>
    <p:cSldViewPr>
      <p:cViewPr varScale="1">
        <p:scale>
          <a:sx n="106" d="100"/>
          <a:sy n="106" d="100"/>
        </p:scale>
        <p:origin x="-13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00" y="-84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0EAE6B-C8D6-425E-99B0-0E1D4D900D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08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05350"/>
            <a:ext cx="498263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E4043A-6F24-4797-90F5-9948B94623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44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4708-6C7B-4693-A853-265D87A83A5B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8978-8076-4854-8CAA-10BDB174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0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CB01D3-E720-496C-97A9-E81C0F013D0F}" type="datetime4">
              <a:rPr lang="en-GB" smtClean="0"/>
              <a:pPr>
                <a:defRPr/>
              </a:pPr>
              <a:t>03 May 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8978-8076-4854-8CAA-10BDB174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5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F270CB-76C9-4EFC-94DD-135A8B1FFE29}" type="datetime4">
              <a:rPr lang="en-GB" smtClean="0"/>
              <a:pPr>
                <a:defRPr/>
              </a:pPr>
              <a:t>03 May 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8978-8076-4854-8CAA-10BDB174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0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4708-6C7B-4693-A853-265D87A83A5B}" type="datetimeFigureOut">
              <a:rPr lang="en-US" smtClean="0"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8978-8076-4854-8CAA-10BDB174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6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41AF8D-47CA-4BF7-96D9-CCF4A0AF3C7A}" type="datetime4">
              <a:rPr lang="en-GB" smtClean="0"/>
              <a:pPr>
                <a:defRPr/>
              </a:pPr>
              <a:t>03 May 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8978-8076-4854-8CAA-10BDB174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7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7B67EC-F8CF-4D42-8D58-7651C26FDFEE}" type="datetime4">
              <a:rPr lang="en-GB" smtClean="0"/>
              <a:pPr>
                <a:defRPr/>
              </a:pPr>
              <a:t>03 May 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8978-8076-4854-8CAA-10BDB174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0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51879D-0310-458F-B572-AA43208CA369}" type="datetime4">
              <a:rPr lang="en-GB" smtClean="0"/>
              <a:pPr>
                <a:defRPr/>
              </a:pPr>
              <a:t>03 May 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8978-8076-4854-8CAA-10BDB174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1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57B4E1-DD42-47A9-BA33-0A95FC4EAC2E}" type="datetime4">
              <a:rPr lang="en-GB" smtClean="0"/>
              <a:pPr>
                <a:defRPr/>
              </a:pPr>
              <a:t>03 May 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8978-8076-4854-8CAA-10BDB174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9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520EF5-88A6-4E8A-AA19-1CA507254A95}" type="datetime4">
              <a:rPr lang="en-GB" smtClean="0"/>
              <a:pPr>
                <a:defRPr/>
              </a:pPr>
              <a:t>03 May 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8978-8076-4854-8CAA-10BDB174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6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026BD3-FE4F-4389-9E59-701A1D19F79A}" type="datetime4">
              <a:rPr lang="en-GB" smtClean="0"/>
              <a:pPr>
                <a:defRPr/>
              </a:pPr>
              <a:t>03 May 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8978-8076-4854-8CAA-10BDB174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2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9197DD-05E0-4B0B-A38D-A8F668AFA35C}" type="datetime4">
              <a:rPr lang="en-GB" smtClean="0"/>
              <a:pPr>
                <a:defRPr/>
              </a:pPr>
              <a:t>03 May 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28978-8076-4854-8CAA-10BDB174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4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71C7DDB-531F-4B26-8163-D5D08BEB07B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5/3/2013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D0EA99D-7DBD-4E06-A248-04E8AB2BCFC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6" name="Picture 2" descr="C:\Users\Lalor\Pictures\standards logo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4789"/>
            <a:ext cx="2195736" cy="209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68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unece.org/stat/platform/display/metis/GSIM+v1.0+discussion+foru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unece.org/stat/platform/display/metis/GSBPM+discussion+foru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h/url?sa=i&amp;rct=j&amp;q=&amp;esrc=s&amp;frm=1&amp;source=images&amp;cd=&amp;cad=rja&amp;docid=p2IfRtcoYW8PYM&amp;tbnid=32y_dXpwaT1yVM:&amp;ved=0CAUQjRw&amp;url=http://www.agc.army.mil/Missions/EnterpriseDevelopment.aspx&amp;ei=RXSCUbyaOIHaOcqDgfAH&amp;bvm=bv.45960087,d.Yms&amp;psig=AFQjCNHh9_pXWJVWjcjXro9rNA-H-RZ-xA&amp;ust=1367590289355620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lor\Pictures\standards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45" y="0"/>
            <a:ext cx="745232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509120"/>
            <a:ext cx="1691680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7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Get involved!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916832"/>
            <a:ext cx="7272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n-lt"/>
              </a:rPr>
              <a:t>Anyone is welcome to contribute to this work.</a:t>
            </a:r>
          </a:p>
          <a:p>
            <a:pPr algn="ctr"/>
            <a:endParaRPr 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836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2013 HLG Project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“support </a:t>
            </a:r>
            <a:r>
              <a:rPr lang="en-GB" dirty="0"/>
              <a:t>the enhancement and implementation of the standards needed for the modernisation of statistical production and </a:t>
            </a:r>
            <a:r>
              <a:rPr lang="en-GB" dirty="0" smtClean="0"/>
              <a:t>services”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882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48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Objectives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7931224" cy="4525963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To ensure </a:t>
            </a:r>
            <a:r>
              <a:rPr lang="en-GB" dirty="0" smtClean="0"/>
              <a:t>access </a:t>
            </a:r>
            <a:r>
              <a:rPr lang="en-GB" dirty="0"/>
              <a:t>to the standards </a:t>
            </a:r>
            <a:endParaRPr lang="en-GB" dirty="0" smtClean="0"/>
          </a:p>
          <a:p>
            <a:pPr lvl="0"/>
            <a:r>
              <a:rPr lang="en-GB" dirty="0" smtClean="0"/>
              <a:t>To </a:t>
            </a:r>
            <a:r>
              <a:rPr lang="en-GB" dirty="0"/>
              <a:t>increase coherence between these standards</a:t>
            </a:r>
            <a:endParaRPr lang="en-US" dirty="0"/>
          </a:p>
          <a:p>
            <a:pPr lvl="0"/>
            <a:r>
              <a:rPr lang="en-GB" dirty="0"/>
              <a:t>To provide support mechanisms for the practical implementation </a:t>
            </a:r>
            <a:endParaRPr lang="en-GB" dirty="0" smtClean="0"/>
          </a:p>
          <a:p>
            <a:pPr lvl="0"/>
            <a:r>
              <a:rPr lang="en-GB" dirty="0" smtClean="0"/>
              <a:t>To </a:t>
            </a:r>
            <a:r>
              <a:rPr lang="en-GB" dirty="0"/>
              <a:t>ensure </a:t>
            </a:r>
            <a:r>
              <a:rPr lang="en-GB" dirty="0" smtClean="0"/>
              <a:t>promotion </a:t>
            </a:r>
            <a:r>
              <a:rPr lang="en-GB" dirty="0"/>
              <a:t>and maintenance of the GSBPM and the GSIM,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77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29192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Implementing GSIM</a:t>
            </a:r>
            <a:endParaRPr lang="en-US" dirty="0" smtClean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220" y="1844824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+mn-lt"/>
              </a:rPr>
              <a:t>GSIM  </a:t>
            </a:r>
            <a:r>
              <a:rPr lang="en-GB" sz="3200" dirty="0" err="1">
                <a:latin typeface="+mn-lt"/>
              </a:rPr>
              <a:t>Implemention</a:t>
            </a:r>
            <a:r>
              <a:rPr lang="en-GB" sz="3200" dirty="0">
                <a:latin typeface="+mn-lt"/>
              </a:rPr>
              <a:t> </a:t>
            </a:r>
            <a:r>
              <a:rPr lang="en-GB" sz="3200" dirty="0" smtClean="0">
                <a:latin typeface="+mn-lt"/>
              </a:rPr>
              <a:t>Group</a:t>
            </a:r>
          </a:p>
          <a:p>
            <a:endParaRPr lang="en-GB" sz="3200" dirty="0"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>
                <a:latin typeface="+mn-lt"/>
              </a:rPr>
              <a:t>providing </a:t>
            </a:r>
            <a:r>
              <a:rPr lang="en-GB" sz="3200" dirty="0">
                <a:latin typeface="+mn-lt"/>
              </a:rPr>
              <a:t>support for a community of GSIM “early adopters</a:t>
            </a:r>
            <a:r>
              <a:rPr lang="en-GB" sz="3200" dirty="0">
                <a:latin typeface="+mn-lt"/>
              </a:rPr>
              <a:t>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>
                <a:latin typeface="+mn-lt"/>
              </a:rPr>
              <a:t>forum </a:t>
            </a:r>
            <a:r>
              <a:rPr lang="en-GB" sz="3200" dirty="0">
                <a:latin typeface="+mn-lt"/>
              </a:rPr>
              <a:t>for the exchange of </a:t>
            </a:r>
            <a:r>
              <a:rPr lang="en-GB" sz="3200" dirty="0" smtClean="0">
                <a:latin typeface="+mn-lt"/>
              </a:rPr>
              <a:t>experiences</a:t>
            </a:r>
            <a:endParaRPr lang="en-GB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22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3960440"/>
          </a:xfrm>
        </p:spPr>
        <p:txBody>
          <a:bodyPr>
            <a:normAutofit/>
          </a:bodyPr>
          <a:lstStyle/>
          <a:p>
            <a:pPr lvl="1"/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" y="366936"/>
            <a:ext cx="9139943" cy="6491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7" y="652534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hlinkClick r:id="rId3"/>
              </a:rPr>
              <a:t>http://www1.unece.org/stat/platform/display/metis/GSIM+v1.0+discussion+forum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6914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Mapping GSIM to DDI and SDMX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Detailed </a:t>
            </a:r>
            <a:r>
              <a:rPr lang="en-GB" dirty="0"/>
              <a:t>mapping between the information objects in the GSIM, with those in the information models of DDI and SDMX. </a:t>
            </a:r>
            <a:endParaRPr lang="en-GB" dirty="0" smtClean="0"/>
          </a:p>
          <a:p>
            <a:r>
              <a:rPr lang="en-GB" dirty="0" smtClean="0"/>
              <a:t>Aims </a:t>
            </a:r>
            <a:r>
              <a:rPr lang="en-GB" dirty="0"/>
              <a:t>to identify any issues affecting the coherence of these </a:t>
            </a:r>
            <a:r>
              <a:rPr lang="en-GB" dirty="0" smtClean="0"/>
              <a:t>standards</a:t>
            </a:r>
          </a:p>
          <a:p>
            <a:r>
              <a:rPr lang="en-GB" dirty="0" smtClean="0"/>
              <a:t>Propose </a:t>
            </a:r>
            <a:r>
              <a:rPr lang="en-GB" dirty="0"/>
              <a:t>solutions where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8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29192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Revising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GSBPM</a:t>
            </a:r>
            <a:endParaRPr lang="en-GB" dirty="0" smtClean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Gather </a:t>
            </a:r>
            <a:r>
              <a:rPr lang="en-GB" dirty="0"/>
              <a:t>feedback from users on potential changes to the model. </a:t>
            </a:r>
            <a:endParaRPr lang="en-GB" dirty="0" smtClean="0"/>
          </a:p>
          <a:p>
            <a:r>
              <a:rPr lang="en-GB" dirty="0" smtClean="0"/>
              <a:t>Possible new version of GSBPM</a:t>
            </a:r>
            <a:endParaRPr lang="en-US" dirty="0" smtClean="0"/>
          </a:p>
          <a:p>
            <a:pPr marL="393192" lvl="1" indent="0">
              <a:buNone/>
            </a:pPr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057" y="652534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hlinkClick r:id="rId2"/>
              </a:rPr>
              <a:t>http://www1.unece.org/stat/platform/display/metis/GSBPM+discussion+forum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507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636496" cy="1512168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Links to geo-spatial standards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48064" y="1907565"/>
            <a:ext cx="3549080" cy="4309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1"/>
                </a:solidFill>
              </a:rPr>
              <a:t>A task team is being launched to do an initial assessment of the role of geo-spatial standards in the modernisation of official statistics</a:t>
            </a:r>
          </a:p>
          <a:p>
            <a:endParaRPr lang="fr-CH" dirty="0" smtClean="0"/>
          </a:p>
          <a:p>
            <a:endParaRPr lang="en-GB" dirty="0"/>
          </a:p>
        </p:txBody>
      </p:sp>
      <p:pic>
        <p:nvPicPr>
          <p:cNvPr id="4" name="Content Placeholder 3" descr="http://www.agc.army.mil/portals/75/siteimages/icon/130226-A-CE999-021.jpg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8" y="1772816"/>
            <a:ext cx="4038600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2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Training, advocacy and communication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Standards are good!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88" y="2155592"/>
            <a:ext cx="8513784" cy="443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188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5931</TotalTime>
  <Words>191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2013 HLG Project</vt:lpstr>
      <vt:lpstr>Objectives</vt:lpstr>
      <vt:lpstr>Implementing GSIM</vt:lpstr>
      <vt:lpstr>PowerPoint Presentation</vt:lpstr>
      <vt:lpstr>Mapping GSIM to DDI and SDMX</vt:lpstr>
      <vt:lpstr>Revising GSBPM</vt:lpstr>
      <vt:lpstr>Links to geo-spatial standards </vt:lpstr>
      <vt:lpstr>Training, advocacy and communication</vt:lpstr>
      <vt:lpstr>Get involved!</vt:lpstr>
    </vt:vector>
  </TitlesOfParts>
  <Company>UNECE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Framework</dc:title>
  <dc:creator>vale</dc:creator>
  <cp:lastModifiedBy>Therese Lalor</cp:lastModifiedBy>
  <cp:revision>260</cp:revision>
  <cp:lastPrinted>2012-11-14T08:55:54Z</cp:lastPrinted>
  <dcterms:created xsi:type="dcterms:W3CDTF">2007-03-09T09:52:23Z</dcterms:created>
  <dcterms:modified xsi:type="dcterms:W3CDTF">2013-05-03T14:59:43Z</dcterms:modified>
</cp:coreProperties>
</file>