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83" r:id="rId2"/>
    <p:sldId id="339" r:id="rId3"/>
    <p:sldId id="314" r:id="rId4"/>
    <p:sldId id="340" r:id="rId5"/>
    <p:sldId id="281" r:id="rId6"/>
    <p:sldId id="341" r:id="rId7"/>
    <p:sldId id="315" r:id="rId8"/>
    <p:sldId id="342" r:id="rId9"/>
    <p:sldId id="316" r:id="rId10"/>
    <p:sldId id="344" r:id="rId11"/>
    <p:sldId id="345" r:id="rId12"/>
    <p:sldId id="346" r:id="rId13"/>
    <p:sldId id="338" r:id="rId14"/>
    <p:sldId id="348" r:id="rId15"/>
    <p:sldId id="349" r:id="rId16"/>
    <p:sldId id="350" r:id="rId17"/>
    <p:sldId id="317" r:id="rId18"/>
    <p:sldId id="347" r:id="rId19"/>
    <p:sldId id="300" r:id="rId20"/>
    <p:sldId id="355" r:id="rId21"/>
    <p:sldId id="330" r:id="rId22"/>
    <p:sldId id="356" r:id="rId23"/>
    <p:sldId id="318" r:id="rId24"/>
    <p:sldId id="312" r:id="rId25"/>
    <p:sldId id="260" r:id="rId26"/>
    <p:sldId id="35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CBCBCB"/>
    <a:srgbClr val="FFFFFF"/>
    <a:srgbClr val="F7F5F9"/>
    <a:srgbClr val="ED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86272" autoAdjust="0"/>
  </p:normalViewPr>
  <p:slideViewPr>
    <p:cSldViewPr>
      <p:cViewPr varScale="1">
        <p:scale>
          <a:sx n="97" d="100"/>
          <a:sy n="97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5DDC15-5BDD-4EEF-BF5C-716352A60346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8A5727-E599-4087-B265-90A8C68ED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5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062F-DAF2-4BC2-8480-176F2861F2E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42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062F-DAF2-4BC2-8480-176F2861F2E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420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062F-DAF2-4BC2-8480-176F2861F2E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42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5727-E599-4087-B265-90A8C68ED9C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50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5727-E599-4087-B265-90A8C68ED9C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8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A8D54D-EDE2-419C-A275-383053024444}" type="slidenum">
              <a:rPr lang="en-GB" sz="1200" smtClean="0"/>
              <a:pPr eaLnBrk="1" hangingPunct="1"/>
              <a:t>4</a:t>
            </a:fld>
            <a:endParaRPr lang="en-GB" sz="1200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5727-E599-4087-B265-90A8C68ED9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3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5727-E599-4087-B265-90A8C68ED9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6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062F-DAF2-4BC2-8480-176F2861F2E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42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062F-DAF2-4BC2-8480-176F2861F2E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42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062F-DAF2-4BC2-8480-176F2861F2E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42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5727-E599-4087-B265-90A8C68ED9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7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5727-E599-4087-B265-90A8C68ED9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7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86900-9B09-4A74-BA73-E1CC294021C0}" type="datetimeFigureOut">
              <a:rPr lang="en-US" smtClean="0"/>
              <a:t>5/3/2013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F2B08B-4F00-4DCE-B0F2-31CDF46D384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eccio.com/page.php?lang=en&amp;product_id=3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unece.org/stat/platform/display/msis/CSPA+v0.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8429"/>
            <a:ext cx="6529933" cy="464520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/>
        </p:nvSpPr>
        <p:spPr>
          <a:xfrm>
            <a:off x="1066800" y="9144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dirty="0" smtClean="0">
                <a:solidFill>
                  <a:schemeClr val="tx2"/>
                </a:solidFill>
              </a:rPr>
              <a:t>2013 HLG Project:</a:t>
            </a:r>
          </a:p>
          <a:p>
            <a:r>
              <a:rPr lang="en-US" altLang="en-US" sz="5000" dirty="0" smtClean="0">
                <a:solidFill>
                  <a:schemeClr val="tx2"/>
                </a:solidFill>
              </a:rPr>
              <a:t>Common </a:t>
            </a:r>
            <a:r>
              <a:rPr lang="en-US" altLang="en-US" sz="5000" dirty="0" smtClean="0">
                <a:solidFill>
                  <a:schemeClr val="tx2"/>
                </a:solidFill>
              </a:rPr>
              <a:t>Statistical Production Architecture</a:t>
            </a:r>
            <a:endParaRPr lang="en-US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8529" y="1676400"/>
            <a:ext cx="8025030" cy="4955852"/>
            <a:chOff x="270336" y="87234"/>
            <a:chExt cx="8667948" cy="5260652"/>
          </a:xfrm>
        </p:grpSpPr>
        <p:grpSp>
          <p:nvGrpSpPr>
            <p:cNvPr id="3" name="Grupp 49"/>
            <p:cNvGrpSpPr/>
            <p:nvPr/>
          </p:nvGrpSpPr>
          <p:grpSpPr>
            <a:xfrm>
              <a:off x="270336" y="87234"/>
              <a:ext cx="8667948" cy="2405663"/>
              <a:chOff x="-231675" y="188640"/>
              <a:chExt cx="9124155" cy="3093851"/>
            </a:xfrm>
          </p:grpSpPr>
          <p:sp>
            <p:nvSpPr>
              <p:cNvPr id="75" name="Rektangel 74"/>
              <p:cNvSpPr/>
              <p:nvPr/>
            </p:nvSpPr>
            <p:spPr>
              <a:xfrm>
                <a:off x="251520" y="188640"/>
                <a:ext cx="8640960" cy="3093851"/>
              </a:xfrm>
              <a:prstGeom prst="rect">
                <a:avLst/>
              </a:prstGeom>
              <a:solidFill>
                <a:schemeClr val="accent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textruta 130"/>
              <p:cNvSpPr txBox="1"/>
              <p:nvPr/>
            </p:nvSpPr>
            <p:spPr>
              <a:xfrm rot="16200000">
                <a:off x="-744128" y="2223532"/>
                <a:ext cx="1549802" cy="5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sz="2400" b="1" dirty="0" smtClean="0">
                    <a:solidFill>
                      <a:prstClr val="black"/>
                    </a:solidFill>
                    <a:latin typeface="Calibri"/>
                  </a:rPr>
                  <a:t>Canada</a:t>
                </a:r>
                <a:endParaRPr lang="sv-SE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>
              <a:off x="918538" y="231250"/>
              <a:ext cx="7661651" cy="832330"/>
              <a:chOff x="353355" y="2933913"/>
              <a:chExt cx="8221964" cy="814274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53355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Collect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53292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B w="247650" h="13335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Process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53230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600" dirty="0" smtClean="0">
                    <a:solidFill>
                      <a:prstClr val="white"/>
                    </a:solidFill>
                    <a:latin typeface="Calibri"/>
                  </a:rPr>
                  <a:t>Analyse</a:t>
                </a:r>
                <a:endParaRPr lang="en-GB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353167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400" dirty="0" smtClean="0">
                    <a:solidFill>
                      <a:prstClr val="white"/>
                    </a:solidFill>
                    <a:latin typeface="Calibri"/>
                  </a:rPr>
                  <a:t>Disseminate</a:t>
                </a:r>
                <a:endParaRPr lang="en-GB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5" name="Rektangel 54"/>
            <p:cNvSpPr/>
            <p:nvPr/>
          </p:nvSpPr>
          <p:spPr>
            <a:xfrm>
              <a:off x="873388" y="1158298"/>
              <a:ext cx="7920880" cy="1217053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77"/>
            <p:cNvGrpSpPr/>
            <p:nvPr/>
          </p:nvGrpSpPr>
          <p:grpSpPr>
            <a:xfrm>
              <a:off x="1521460" y="1302314"/>
              <a:ext cx="7200800" cy="864096"/>
              <a:chOff x="459143" y="4572237"/>
              <a:chExt cx="7879453" cy="897752"/>
            </a:xfrm>
          </p:grpSpPr>
          <p:grpSp>
            <p:nvGrpSpPr>
              <p:cNvPr id="11" name="Group 16"/>
              <p:cNvGrpSpPr/>
              <p:nvPr/>
            </p:nvGrpSpPr>
            <p:grpSpPr>
              <a:xfrm>
                <a:off x="459143" y="4581128"/>
                <a:ext cx="2467911" cy="888861"/>
                <a:chOff x="459143" y="4581128"/>
                <a:chExt cx="2467911" cy="888861"/>
              </a:xfrm>
            </p:grpSpPr>
            <p:sp>
              <p:nvSpPr>
                <p:cNvPr id="87" name="Freeform 10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Diamond 14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Diamond 15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" name="Group 17"/>
              <p:cNvGrpSpPr/>
              <p:nvPr/>
            </p:nvGrpSpPr>
            <p:grpSpPr>
              <a:xfrm>
                <a:off x="2259539" y="4572237"/>
                <a:ext cx="2467911" cy="888861"/>
                <a:chOff x="459143" y="4581128"/>
                <a:chExt cx="2467911" cy="888861"/>
              </a:xfrm>
            </p:grpSpPr>
            <p:sp>
              <p:nvSpPr>
                <p:cNvPr id="84" name="Freeform 18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Diamond 19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Diamond 20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4049528" y="4581128"/>
                <a:ext cx="2467911" cy="888861"/>
                <a:chOff x="459143" y="4581128"/>
                <a:chExt cx="2467911" cy="888861"/>
              </a:xfrm>
            </p:grpSpPr>
            <p:sp>
              <p:nvSpPr>
                <p:cNvPr id="81" name="Freeform 22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2" name="Diamond 23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Diamond 24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" name="Group 25"/>
              <p:cNvGrpSpPr/>
              <p:nvPr/>
            </p:nvGrpSpPr>
            <p:grpSpPr>
              <a:xfrm>
                <a:off x="5845844" y="4581128"/>
                <a:ext cx="2492752" cy="888861"/>
                <a:chOff x="434302" y="4581128"/>
                <a:chExt cx="2492752" cy="888861"/>
              </a:xfrm>
            </p:grpSpPr>
            <p:sp>
              <p:nvSpPr>
                <p:cNvPr id="77" name="Freeform 26"/>
                <p:cNvSpPr/>
                <p:nvPr/>
              </p:nvSpPr>
              <p:spPr>
                <a:xfrm>
                  <a:off x="513098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9" name="Diamond 27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0" name="Diamond 28"/>
                <p:cNvSpPr/>
                <p:nvPr/>
              </p:nvSpPr>
              <p:spPr>
                <a:xfrm>
                  <a:off x="434302" y="4794451"/>
                  <a:ext cx="709984" cy="491052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222" name="Grupp 49"/>
            <p:cNvGrpSpPr/>
            <p:nvPr/>
          </p:nvGrpSpPr>
          <p:grpSpPr>
            <a:xfrm>
              <a:off x="270339" y="2557904"/>
              <a:ext cx="8667945" cy="2789982"/>
              <a:chOff x="-231672" y="188640"/>
              <a:chExt cx="9124152" cy="4896544"/>
            </a:xfrm>
          </p:grpSpPr>
          <p:sp>
            <p:nvSpPr>
              <p:cNvPr id="223" name="Rektangel 222"/>
              <p:cNvSpPr/>
              <p:nvPr/>
            </p:nvSpPr>
            <p:spPr>
              <a:xfrm>
                <a:off x="251520" y="188640"/>
                <a:ext cx="8640960" cy="4896544"/>
              </a:xfrm>
              <a:prstGeom prst="rect">
                <a:avLst/>
              </a:prstGeom>
              <a:solidFill>
                <a:schemeClr val="accent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4" name="textruta 223"/>
              <p:cNvSpPr txBox="1"/>
              <p:nvPr/>
            </p:nvSpPr>
            <p:spPr>
              <a:xfrm rot="16200000">
                <a:off x="-1082962" y="2485121"/>
                <a:ext cx="2227475" cy="5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sz="2400" b="1" dirty="0" smtClean="0">
                    <a:solidFill>
                      <a:prstClr val="black"/>
                    </a:solidFill>
                    <a:latin typeface="Calibri"/>
                  </a:rPr>
                  <a:t>Sweden</a:t>
                </a:r>
                <a:endParaRPr lang="sv-SE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46" name="Rektangel 245"/>
            <p:cNvSpPr/>
            <p:nvPr/>
          </p:nvSpPr>
          <p:spPr>
            <a:xfrm>
              <a:off x="873388" y="4042687"/>
              <a:ext cx="7920880" cy="1217051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25" name="Grupp 55"/>
            <p:cNvGrpSpPr/>
            <p:nvPr/>
          </p:nvGrpSpPr>
          <p:grpSpPr>
            <a:xfrm>
              <a:off x="873388" y="2674534"/>
              <a:ext cx="7920880" cy="1217053"/>
              <a:chOff x="229363" y="1851370"/>
              <a:chExt cx="8064896" cy="1413976"/>
            </a:xfrm>
          </p:grpSpPr>
          <p:sp>
            <p:nvSpPr>
              <p:cNvPr id="226" name="Rektangel 225"/>
              <p:cNvSpPr/>
              <p:nvPr/>
            </p:nvSpPr>
            <p:spPr>
              <a:xfrm>
                <a:off x="229363" y="1851370"/>
                <a:ext cx="8064896" cy="1413976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7" name="textruta 226"/>
              <p:cNvSpPr txBox="1"/>
              <p:nvPr/>
            </p:nvSpPr>
            <p:spPr>
              <a:xfrm rot="16200000">
                <a:off x="430400" y="2327440"/>
                <a:ext cx="214621" cy="470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3" name="Grupp 302"/>
            <p:cNvGrpSpPr/>
            <p:nvPr/>
          </p:nvGrpSpPr>
          <p:grpSpPr>
            <a:xfrm>
              <a:off x="1494602" y="2854990"/>
              <a:ext cx="5472608" cy="864096"/>
              <a:chOff x="1403648" y="2780928"/>
              <a:chExt cx="5472608" cy="864096"/>
            </a:xfrm>
          </p:grpSpPr>
          <p:sp>
            <p:nvSpPr>
              <p:cNvPr id="299" name="Flödesschema: Data 298"/>
              <p:cNvSpPr/>
              <p:nvPr/>
            </p:nvSpPr>
            <p:spPr>
              <a:xfrm>
                <a:off x="1403648" y="2780928"/>
                <a:ext cx="2016224" cy="864096"/>
              </a:xfrm>
              <a:prstGeom prst="flowChartInputOutp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0" name="Flödesschema: Data 299"/>
              <p:cNvSpPr/>
              <p:nvPr/>
            </p:nvSpPr>
            <p:spPr>
              <a:xfrm>
                <a:off x="3131840" y="2780928"/>
                <a:ext cx="2016224" cy="864096"/>
              </a:xfrm>
              <a:prstGeom prst="flowChartInputOutp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Flödesschema: Data 300"/>
              <p:cNvSpPr/>
              <p:nvPr/>
            </p:nvSpPr>
            <p:spPr>
              <a:xfrm>
                <a:off x="4860032" y="2780928"/>
                <a:ext cx="2016224" cy="864096"/>
              </a:xfrm>
              <a:prstGeom prst="flowChartInputOutp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04" name="Grupp 303"/>
            <p:cNvGrpSpPr/>
            <p:nvPr/>
          </p:nvGrpSpPr>
          <p:grpSpPr>
            <a:xfrm>
              <a:off x="1494602" y="4223142"/>
              <a:ext cx="5472608" cy="864096"/>
              <a:chOff x="1403648" y="2780928"/>
              <a:chExt cx="5472608" cy="864096"/>
            </a:xfrm>
          </p:grpSpPr>
          <p:sp>
            <p:nvSpPr>
              <p:cNvPr id="305" name="Flödesschema: Data 304"/>
              <p:cNvSpPr/>
              <p:nvPr/>
            </p:nvSpPr>
            <p:spPr>
              <a:xfrm>
                <a:off x="1403648" y="2780928"/>
                <a:ext cx="2016224" cy="864096"/>
              </a:xfrm>
              <a:prstGeom prst="flowChartInputOutp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6" name="Flödesschema: Data 305"/>
              <p:cNvSpPr/>
              <p:nvPr/>
            </p:nvSpPr>
            <p:spPr>
              <a:xfrm>
                <a:off x="3131840" y="2780928"/>
                <a:ext cx="2016224" cy="864096"/>
              </a:xfrm>
              <a:prstGeom prst="flowChartInputOutp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7" name="Flödesschema: Data 306"/>
              <p:cNvSpPr/>
              <p:nvPr/>
            </p:nvSpPr>
            <p:spPr>
              <a:xfrm>
                <a:off x="4860032" y="2780928"/>
                <a:ext cx="2016224" cy="864096"/>
              </a:xfrm>
              <a:prstGeom prst="flowChartInputOutp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1" name="textruta 310"/>
            <p:cNvSpPr txBox="1"/>
            <p:nvPr/>
          </p:nvSpPr>
          <p:spPr>
            <a:xfrm>
              <a:off x="7399258" y="2782982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v-SE" sz="5400" b="1" dirty="0" smtClean="0">
                  <a:solidFill>
                    <a:prstClr val="black"/>
                  </a:solidFill>
                  <a:latin typeface="Calibri"/>
                </a:rPr>
                <a:t>?</a:t>
              </a:r>
              <a:endParaRPr lang="sv-SE" sz="1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lödesschema: Data 313"/>
            <p:cNvSpPr/>
            <p:nvPr/>
          </p:nvSpPr>
          <p:spPr>
            <a:xfrm>
              <a:off x="6679178" y="2854990"/>
              <a:ext cx="2016224" cy="864096"/>
            </a:xfrm>
            <a:prstGeom prst="flowChartInputOutpu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5" name="Flödesschema: Data 314"/>
            <p:cNvSpPr/>
            <p:nvPr/>
          </p:nvSpPr>
          <p:spPr>
            <a:xfrm>
              <a:off x="6679178" y="4223142"/>
              <a:ext cx="2016224" cy="864096"/>
            </a:xfrm>
            <a:prstGeom prst="flowChartInputOutpu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6" name="textruta 315"/>
            <p:cNvSpPr txBox="1"/>
            <p:nvPr/>
          </p:nvSpPr>
          <p:spPr>
            <a:xfrm>
              <a:off x="7399258" y="4151134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v-SE" sz="5400" b="1" dirty="0" smtClean="0">
                  <a:solidFill>
                    <a:prstClr val="black"/>
                  </a:solidFill>
                  <a:latin typeface="Calibri"/>
                </a:rPr>
                <a:t>?</a:t>
              </a:r>
              <a:endParaRPr lang="sv-SE" sz="18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38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41277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0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41277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2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41277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4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41277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6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95639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7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324548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8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95639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9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324548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50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95639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51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324548"/>
              <a:ext cx="576064" cy="576064"/>
            </a:xfrm>
            <a:prstGeom prst="rect">
              <a:avLst/>
            </a:prstGeom>
            <a:noFill/>
          </p:spPr>
        </p:pic>
        <p:grpSp>
          <p:nvGrpSpPr>
            <p:cNvPr id="364" name="Grupp 363"/>
            <p:cNvGrpSpPr/>
            <p:nvPr/>
          </p:nvGrpSpPr>
          <p:grpSpPr>
            <a:xfrm>
              <a:off x="6444208" y="4252540"/>
              <a:ext cx="2264251" cy="855538"/>
              <a:chOff x="6444208" y="4293096"/>
              <a:chExt cx="2264251" cy="855538"/>
            </a:xfrm>
          </p:grpSpPr>
          <p:grpSp>
            <p:nvGrpSpPr>
              <p:cNvPr id="365" name="Grupp 364"/>
              <p:cNvGrpSpPr/>
              <p:nvPr/>
            </p:nvGrpSpPr>
            <p:grpSpPr>
              <a:xfrm>
                <a:off x="6444208" y="4293096"/>
                <a:ext cx="2264251" cy="855538"/>
                <a:chOff x="8285174" y="548680"/>
                <a:chExt cx="2264251" cy="855538"/>
              </a:xfrm>
            </p:grpSpPr>
            <p:sp>
              <p:nvSpPr>
                <p:cNvPr id="367" name="Freeform 22"/>
                <p:cNvSpPr/>
                <p:nvPr/>
              </p:nvSpPr>
              <p:spPr>
                <a:xfrm>
                  <a:off x="8388424" y="548680"/>
                  <a:ext cx="2030759" cy="855538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68" name="Diamond 24"/>
                <p:cNvSpPr/>
                <p:nvPr/>
              </p:nvSpPr>
              <p:spPr>
                <a:xfrm>
                  <a:off x="8285174" y="762564"/>
                  <a:ext cx="648833" cy="427769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69" name="Diamond 27"/>
                <p:cNvSpPr/>
                <p:nvPr/>
              </p:nvSpPr>
              <p:spPr>
                <a:xfrm>
                  <a:off x="9900592" y="764704"/>
                  <a:ext cx="648833" cy="427769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366" name="Picture 7" descr="\\FS11\SCBJAEN$\Mina dokument\Presentations\Other\flags\c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6799" y="4437112"/>
                <a:ext cx="576064" cy="576064"/>
              </a:xfrm>
              <a:prstGeom prst="rect">
                <a:avLst/>
              </a:prstGeom>
              <a:noFill/>
            </p:spPr>
          </p:pic>
        </p:grpSp>
        <p:sp>
          <p:nvSpPr>
            <p:cNvPr id="97" name="Diamond 27"/>
            <p:cNvSpPr/>
            <p:nvPr/>
          </p:nvSpPr>
          <p:spPr>
            <a:xfrm>
              <a:off x="7937430" y="1516199"/>
              <a:ext cx="739026" cy="47264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9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This makes it hard to share and reuse!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36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124200"/>
          </a:xfrm>
        </p:spPr>
        <p:txBody>
          <a:bodyPr/>
          <a:lstStyle/>
          <a:p>
            <a:pPr algn="ctr"/>
            <a:r>
              <a:rPr lang="en-US" dirty="0" smtClean="0"/>
              <a:t>…but if statistical organisations works together?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Common Statistical </a:t>
            </a:r>
            <a:br>
              <a:rPr lang="en-US" sz="4400" dirty="0" smtClean="0"/>
            </a:br>
            <a:r>
              <a:rPr lang="en-US" sz="4400" dirty="0" smtClean="0"/>
              <a:t>Production Architecture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4582" y="3276600"/>
            <a:ext cx="7649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 industry architecture will </a:t>
            </a:r>
            <a:r>
              <a:rPr lang="en-US" sz="2800" dirty="0"/>
              <a:t>make it easier for each organisation to standardise and combine the components of statistical production, regardless of where the statistical services are built </a:t>
            </a:r>
          </a:p>
        </p:txBody>
      </p:sp>
    </p:spTree>
    <p:extLst>
      <p:ext uri="{BB962C8B-B14F-4D97-AF65-F5344CB8AC3E}">
        <p14:creationId xmlns:p14="http://schemas.microsoft.com/office/powerpoint/2010/main" val="3920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 industry architecture is: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2286000"/>
            <a:ext cx="464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“set of agreed common principles and standards designed to promote interoperability in an industry”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“an architecture template for statistical production”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“common vocabulary to discuss implementations”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“enables the vision and strategy of an industry, showing a clear picture of how to get there”</a:t>
            </a:r>
            <a:endParaRPr lang="en-US" dirty="0"/>
          </a:p>
        </p:txBody>
      </p:sp>
      <p:pic>
        <p:nvPicPr>
          <p:cNvPr id="2052" name="Picture 4" descr="C:\Users\Lalor\AppData\Local\Microsoft\Windows\Temporary Internet Files\Content.IE5\MJFA9LOC\MC90044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2514600" cy="24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 has 4 layers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4036727" y="167092"/>
            <a:ext cx="1037416" cy="5181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023978" y="1383483"/>
            <a:ext cx="1043033" cy="5181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028948" y="2573948"/>
            <a:ext cx="1043035" cy="51915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203567" y="3618530"/>
            <a:ext cx="693798" cy="519153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0134" y="2434726"/>
            <a:ext cx="44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Business Architecture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4696" y="363296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Information Architecture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4695" y="4846551"/>
            <a:ext cx="519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Application Architecture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4696" y="5914866"/>
            <a:ext cx="519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Technology Architecture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4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75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Based on Service Oriented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Statistical Service: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a representation of a business activity with a specified outcome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self contained</a:t>
            </a:r>
          </a:p>
          <a:p>
            <a:pPr lvl="1"/>
            <a:r>
              <a:rPr lang="en-US" dirty="0" smtClean="0"/>
              <a:t>performs a task in a business process</a:t>
            </a:r>
          </a:p>
          <a:p>
            <a:pPr lvl="1"/>
            <a:r>
              <a:rPr lang="en-US" dirty="0" smtClean="0"/>
              <a:t>can be reused in a number of business processes</a:t>
            </a:r>
          </a:p>
          <a:p>
            <a:endParaRPr lang="en-US" dirty="0" smtClean="0"/>
          </a:p>
        </p:txBody>
      </p:sp>
      <p:grpSp>
        <p:nvGrpSpPr>
          <p:cNvPr id="4" name="Grupp 89"/>
          <p:cNvGrpSpPr/>
          <p:nvPr/>
        </p:nvGrpSpPr>
        <p:grpSpPr>
          <a:xfrm>
            <a:off x="5100489" y="4900318"/>
            <a:ext cx="3696954" cy="1696977"/>
            <a:chOff x="1187624" y="2348880"/>
            <a:chExt cx="6181610" cy="2952328"/>
          </a:xfrm>
        </p:grpSpPr>
        <p:sp>
          <p:nvSpPr>
            <p:cNvPr id="5" name="Kub 9"/>
            <p:cNvSpPr/>
            <p:nvPr/>
          </p:nvSpPr>
          <p:spPr>
            <a:xfrm>
              <a:off x="1187624" y="2708920"/>
              <a:ext cx="6181610" cy="2592288"/>
            </a:xfrm>
            <a:prstGeom prst="cube">
              <a:avLst>
                <a:gd name="adj" fmla="val 373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ylinder 6"/>
            <p:cNvSpPr/>
            <p:nvPr/>
          </p:nvSpPr>
          <p:spPr>
            <a:xfrm>
              <a:off x="3923928" y="2348880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Cylinder 3"/>
            <p:cNvSpPr/>
            <p:nvPr/>
          </p:nvSpPr>
          <p:spPr>
            <a:xfrm>
              <a:off x="3563888" y="2708919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Cylinder 83"/>
            <p:cNvSpPr/>
            <p:nvPr/>
          </p:nvSpPr>
          <p:spPr>
            <a:xfrm>
              <a:off x="2339752" y="2348880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Cylinder 84"/>
            <p:cNvSpPr/>
            <p:nvPr/>
          </p:nvSpPr>
          <p:spPr>
            <a:xfrm>
              <a:off x="1979712" y="2708919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Cylinder 85"/>
            <p:cNvSpPr/>
            <p:nvPr/>
          </p:nvSpPr>
          <p:spPr>
            <a:xfrm>
              <a:off x="5508104" y="2348880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Cylinder 86"/>
            <p:cNvSpPr/>
            <p:nvPr/>
          </p:nvSpPr>
          <p:spPr>
            <a:xfrm>
              <a:off x="5148064" y="2708919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5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75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Based on Service Oriented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is sometimes called “plug and play”</a:t>
            </a:r>
          </a:p>
          <a:p>
            <a:pPr lvl="1"/>
            <a:r>
              <a:rPr lang="en-US" dirty="0" smtClean="0"/>
              <a:t>Statistical service is the pluggable bit</a:t>
            </a:r>
          </a:p>
          <a:p>
            <a:pPr lvl="1"/>
            <a:r>
              <a:rPr lang="en-US" dirty="0" smtClean="0"/>
              <a:t>The idea is that installing a new statistical service should be easy</a:t>
            </a:r>
          </a:p>
          <a:p>
            <a:endParaRPr lang="en-US" dirty="0"/>
          </a:p>
        </p:txBody>
      </p:sp>
      <p:grpSp>
        <p:nvGrpSpPr>
          <p:cNvPr id="4" name="Grupp 89"/>
          <p:cNvGrpSpPr/>
          <p:nvPr/>
        </p:nvGrpSpPr>
        <p:grpSpPr>
          <a:xfrm>
            <a:off x="5100489" y="4900318"/>
            <a:ext cx="3696954" cy="1696977"/>
            <a:chOff x="1187624" y="2348880"/>
            <a:chExt cx="6181610" cy="2952328"/>
          </a:xfrm>
        </p:grpSpPr>
        <p:sp>
          <p:nvSpPr>
            <p:cNvPr id="5" name="Kub 9"/>
            <p:cNvSpPr/>
            <p:nvPr/>
          </p:nvSpPr>
          <p:spPr>
            <a:xfrm>
              <a:off x="1187624" y="2708920"/>
              <a:ext cx="6181610" cy="2592288"/>
            </a:xfrm>
            <a:prstGeom prst="cube">
              <a:avLst>
                <a:gd name="adj" fmla="val 373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ylinder 6"/>
            <p:cNvSpPr/>
            <p:nvPr/>
          </p:nvSpPr>
          <p:spPr>
            <a:xfrm>
              <a:off x="3923928" y="2348880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Cylinder 3"/>
            <p:cNvSpPr/>
            <p:nvPr/>
          </p:nvSpPr>
          <p:spPr>
            <a:xfrm>
              <a:off x="3563888" y="2708919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Cylinder 83"/>
            <p:cNvSpPr/>
            <p:nvPr/>
          </p:nvSpPr>
          <p:spPr>
            <a:xfrm>
              <a:off x="2339752" y="2348880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Cylinder 84"/>
            <p:cNvSpPr/>
            <p:nvPr/>
          </p:nvSpPr>
          <p:spPr>
            <a:xfrm>
              <a:off x="1979712" y="2708919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Cylinder 85"/>
            <p:cNvSpPr/>
            <p:nvPr/>
          </p:nvSpPr>
          <p:spPr>
            <a:xfrm>
              <a:off x="5508104" y="2348880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Cylinder 86"/>
            <p:cNvSpPr/>
            <p:nvPr/>
          </p:nvSpPr>
          <p:spPr>
            <a:xfrm>
              <a:off x="5148064" y="2708919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5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1721857"/>
            <a:ext cx="8444780" cy="4800599"/>
            <a:chOff x="227277" y="87234"/>
            <a:chExt cx="8711007" cy="5253644"/>
          </a:xfrm>
        </p:grpSpPr>
        <p:sp>
          <p:nvSpPr>
            <p:cNvPr id="75" name="Rektangel 74"/>
            <p:cNvSpPr/>
            <p:nvPr/>
          </p:nvSpPr>
          <p:spPr>
            <a:xfrm>
              <a:off x="729372" y="87234"/>
              <a:ext cx="8208912" cy="2405662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" name="Group 4"/>
            <p:cNvGrpSpPr/>
            <p:nvPr/>
          </p:nvGrpSpPr>
          <p:grpSpPr>
            <a:xfrm>
              <a:off x="918538" y="231250"/>
              <a:ext cx="7661651" cy="832330"/>
              <a:chOff x="353355" y="2933913"/>
              <a:chExt cx="8221964" cy="814274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53355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Collect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53292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B w="247650" h="13335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Process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53230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600" dirty="0" smtClean="0">
                    <a:solidFill>
                      <a:prstClr val="white"/>
                    </a:solidFill>
                    <a:latin typeface="Calibri"/>
                  </a:rPr>
                  <a:t>Analyse</a:t>
                </a:r>
                <a:endParaRPr lang="en-GB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353167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600" dirty="0" smtClean="0">
                    <a:solidFill>
                      <a:prstClr val="white"/>
                    </a:solidFill>
                    <a:latin typeface="Calibri"/>
                  </a:rPr>
                  <a:t>Disseminate</a:t>
                </a:r>
                <a:endParaRPr lang="en-GB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5" name="Rektangel 54"/>
            <p:cNvSpPr/>
            <p:nvPr/>
          </p:nvSpPr>
          <p:spPr>
            <a:xfrm>
              <a:off x="873388" y="1158298"/>
              <a:ext cx="7920880" cy="1217053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Rektangel 222"/>
            <p:cNvSpPr/>
            <p:nvPr/>
          </p:nvSpPr>
          <p:spPr>
            <a:xfrm>
              <a:off x="719572" y="2550896"/>
              <a:ext cx="8208912" cy="2789982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Rektangel 225"/>
            <p:cNvSpPr/>
            <p:nvPr/>
          </p:nvSpPr>
          <p:spPr>
            <a:xfrm>
              <a:off x="863588" y="2667526"/>
              <a:ext cx="7920880" cy="1217053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6" name="Rektangel 245"/>
            <p:cNvSpPr/>
            <p:nvPr/>
          </p:nvSpPr>
          <p:spPr>
            <a:xfrm>
              <a:off x="863588" y="4035679"/>
              <a:ext cx="7920880" cy="1217051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" name="textruta 310"/>
            <p:cNvSpPr txBox="1"/>
            <p:nvPr/>
          </p:nvSpPr>
          <p:spPr>
            <a:xfrm>
              <a:off x="7370512" y="2877380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v-SE" sz="5400" b="1" dirty="0" smtClean="0">
                  <a:solidFill>
                    <a:prstClr val="black"/>
                  </a:solidFill>
                  <a:latin typeface="Calibri"/>
                </a:rPr>
                <a:t>?</a:t>
              </a:r>
              <a:endParaRPr lang="sv-SE" sz="1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textruta 315"/>
            <p:cNvSpPr txBox="1"/>
            <p:nvPr/>
          </p:nvSpPr>
          <p:spPr>
            <a:xfrm>
              <a:off x="7370512" y="4245532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v-SE" sz="5400" b="1" dirty="0" smtClean="0">
                  <a:solidFill>
                    <a:prstClr val="black"/>
                  </a:solidFill>
                  <a:latin typeface="Calibri"/>
                </a:rPr>
                <a:t>?</a:t>
              </a:r>
              <a:endParaRPr lang="sv-SE" sz="18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6" name="Grupp 75"/>
            <p:cNvGrpSpPr/>
            <p:nvPr/>
          </p:nvGrpSpPr>
          <p:grpSpPr>
            <a:xfrm>
              <a:off x="1691680" y="1412776"/>
              <a:ext cx="6840760" cy="792088"/>
              <a:chOff x="1691680" y="1340768"/>
              <a:chExt cx="6840760" cy="792088"/>
            </a:xfrm>
          </p:grpSpPr>
          <p:grpSp>
            <p:nvGrpSpPr>
              <p:cNvPr id="78" name="Grupp 320"/>
              <p:cNvGrpSpPr/>
              <p:nvPr/>
            </p:nvGrpSpPr>
            <p:grpSpPr>
              <a:xfrm>
                <a:off x="1691680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109" name="Rektangel 108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0" name="Rektangel 109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1" name="Rektangel 110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2" name="Rektangel 111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0" name="Grupp 321"/>
              <p:cNvGrpSpPr/>
              <p:nvPr/>
            </p:nvGrpSpPr>
            <p:grpSpPr>
              <a:xfrm>
                <a:off x="3419872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105" name="Rektangel 104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6" name="Rektangel 105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7" name="Rektangel 106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8" name="Rektangel 107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2" name="Grupp 326"/>
              <p:cNvGrpSpPr/>
              <p:nvPr/>
            </p:nvGrpSpPr>
            <p:grpSpPr>
              <a:xfrm>
                <a:off x="5148064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101" name="Rektangel 100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2" name="Rektangel 101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3" name="Rektangel 102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ektangel 103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3" name="Grupp 331"/>
              <p:cNvGrpSpPr/>
              <p:nvPr/>
            </p:nvGrpSpPr>
            <p:grpSpPr>
              <a:xfrm>
                <a:off x="6876256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94" name="Rektangel 93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ktangel 94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ektangel 97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0" name="Rektangel 99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37" name="Grupp 136"/>
            <p:cNvGrpSpPr/>
            <p:nvPr/>
          </p:nvGrpSpPr>
          <p:grpSpPr>
            <a:xfrm>
              <a:off x="1681880" y="2877380"/>
              <a:ext cx="5112568" cy="792088"/>
              <a:chOff x="1691680" y="1340768"/>
              <a:chExt cx="5112568" cy="792088"/>
            </a:xfrm>
          </p:grpSpPr>
          <p:grpSp>
            <p:nvGrpSpPr>
              <p:cNvPr id="138" name="Grupp 320"/>
              <p:cNvGrpSpPr/>
              <p:nvPr/>
            </p:nvGrpSpPr>
            <p:grpSpPr>
              <a:xfrm>
                <a:off x="1691680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154" name="Rektangel 153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5" name="Rektangel 154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6" name="Rektangel 155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7" name="Rektangel 156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9" name="Grupp 321"/>
              <p:cNvGrpSpPr/>
              <p:nvPr/>
            </p:nvGrpSpPr>
            <p:grpSpPr>
              <a:xfrm>
                <a:off x="3419872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150" name="Rektangel 149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1" name="Rektangel 150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2" name="Rektangel 151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3" name="Rektangel 152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0" name="Grupp 326"/>
              <p:cNvGrpSpPr/>
              <p:nvPr/>
            </p:nvGrpSpPr>
            <p:grpSpPr>
              <a:xfrm>
                <a:off x="5148064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146" name="Rektangel 145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7" name="Rektangel 146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8" name="Rektangel 147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9" name="Rektangel 148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8" name="Grupp 157"/>
            <p:cNvGrpSpPr/>
            <p:nvPr/>
          </p:nvGrpSpPr>
          <p:grpSpPr>
            <a:xfrm>
              <a:off x="1681880" y="2862978"/>
              <a:ext cx="6840760" cy="2174642"/>
              <a:chOff x="1691680" y="-41786"/>
              <a:chExt cx="6840760" cy="2174642"/>
            </a:xfrm>
          </p:grpSpPr>
          <p:grpSp>
            <p:nvGrpSpPr>
              <p:cNvPr id="159" name="Grupp 320"/>
              <p:cNvGrpSpPr/>
              <p:nvPr/>
            </p:nvGrpSpPr>
            <p:grpSpPr>
              <a:xfrm>
                <a:off x="1691680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175" name="Rektangel 174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6" name="Rektangel 175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7" name="Rektangel 176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8" name="Rektangel 177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60" name="Grupp 321"/>
              <p:cNvGrpSpPr/>
              <p:nvPr/>
            </p:nvGrpSpPr>
            <p:grpSpPr>
              <a:xfrm>
                <a:off x="3419872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171" name="Rektangel 170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2" name="Rektangel 171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3" name="Rektangel 172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4" name="Rektangel 173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61" name="Grupp 326"/>
              <p:cNvGrpSpPr/>
              <p:nvPr/>
            </p:nvGrpSpPr>
            <p:grpSpPr>
              <a:xfrm>
                <a:off x="5148064" y="1340768"/>
                <a:ext cx="1656184" cy="792088"/>
                <a:chOff x="1691680" y="1412776"/>
                <a:chExt cx="1656184" cy="720080"/>
              </a:xfrm>
            </p:grpSpPr>
            <p:sp>
              <p:nvSpPr>
                <p:cNvPr id="167" name="Rektangel 166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8" name="Rektangel 167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9" name="Rektangel 168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0" name="Rektangel 169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62" name="Grupp 331"/>
              <p:cNvGrpSpPr/>
              <p:nvPr/>
            </p:nvGrpSpPr>
            <p:grpSpPr>
              <a:xfrm>
                <a:off x="6876256" y="-41786"/>
                <a:ext cx="1656184" cy="2174642"/>
                <a:chOff x="1691680" y="155909"/>
                <a:chExt cx="1656184" cy="1976947"/>
              </a:xfrm>
            </p:grpSpPr>
            <p:sp>
              <p:nvSpPr>
                <p:cNvPr id="163" name="Rektangel 162"/>
                <p:cNvSpPr/>
                <p:nvPr/>
              </p:nvSpPr>
              <p:spPr>
                <a:xfrm>
                  <a:off x="1691680" y="1556792"/>
                  <a:ext cx="1656184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4" name="Rektangel 163"/>
                <p:cNvSpPr/>
                <p:nvPr/>
              </p:nvSpPr>
              <p:spPr>
                <a:xfrm>
                  <a:off x="1835696" y="1412776"/>
                  <a:ext cx="360040" cy="1440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5" name="Rektangel 164"/>
                <p:cNvSpPr/>
                <p:nvPr/>
              </p:nvSpPr>
              <p:spPr>
                <a:xfrm>
                  <a:off x="2339752" y="1412776"/>
                  <a:ext cx="360040" cy="1440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6" name="Rektangel 165"/>
                <p:cNvSpPr/>
                <p:nvPr/>
              </p:nvSpPr>
              <p:spPr>
                <a:xfrm>
                  <a:off x="2843808" y="1412776"/>
                  <a:ext cx="360040" cy="1440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9" name="Rektangel 178"/>
                <p:cNvSpPr/>
                <p:nvPr/>
              </p:nvSpPr>
              <p:spPr>
                <a:xfrm>
                  <a:off x="1691680" y="299925"/>
                  <a:ext cx="1656184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0" name="Rektangel 179"/>
                <p:cNvSpPr/>
                <p:nvPr/>
              </p:nvSpPr>
              <p:spPr>
                <a:xfrm>
                  <a:off x="1835696" y="155909"/>
                  <a:ext cx="360040" cy="1440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1" name="Rektangel 180"/>
                <p:cNvSpPr/>
                <p:nvPr/>
              </p:nvSpPr>
              <p:spPr>
                <a:xfrm>
                  <a:off x="2339752" y="155909"/>
                  <a:ext cx="360040" cy="1440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2" name="Rektangel 181"/>
                <p:cNvSpPr/>
                <p:nvPr/>
              </p:nvSpPr>
              <p:spPr>
                <a:xfrm>
                  <a:off x="2843808" y="155909"/>
                  <a:ext cx="360040" cy="1440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sv-SE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pic>
          <p:nvPicPr>
            <p:cNvPr id="183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912" y="3093404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84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912" y="446155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85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096" y="3093404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86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096" y="446155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87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288" y="3093404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88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288" y="446155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89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628800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91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628800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93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800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95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628800"/>
              <a:ext cx="576064" cy="576064"/>
            </a:xfrm>
            <a:prstGeom prst="rect">
              <a:avLst/>
            </a:prstGeom>
            <a:noFill/>
          </p:spPr>
        </p:pic>
        <p:grpSp>
          <p:nvGrpSpPr>
            <p:cNvPr id="229" name="Grupp 228"/>
            <p:cNvGrpSpPr/>
            <p:nvPr/>
          </p:nvGrpSpPr>
          <p:grpSpPr>
            <a:xfrm>
              <a:off x="6866456" y="4245532"/>
              <a:ext cx="1656184" cy="806491"/>
              <a:chOff x="9396536" y="3270581"/>
              <a:chExt cx="1656184" cy="806491"/>
            </a:xfrm>
          </p:grpSpPr>
          <p:sp>
            <p:nvSpPr>
              <p:cNvPr id="230" name="Rektangel 229"/>
              <p:cNvSpPr/>
              <p:nvPr/>
            </p:nvSpPr>
            <p:spPr>
              <a:xfrm>
                <a:off x="9396536" y="3429000"/>
                <a:ext cx="1656184" cy="633670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31" name="Picture 7" descr="\\FS11\SCBJAEN$\Mina dokument\Presentations\Other\flags\c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8544" y="3501008"/>
                <a:ext cx="576064" cy="576064"/>
              </a:xfrm>
              <a:prstGeom prst="rect">
                <a:avLst/>
              </a:prstGeom>
              <a:noFill/>
            </p:spPr>
          </p:pic>
          <p:sp>
            <p:nvSpPr>
              <p:cNvPr id="232" name="Rektangel 231"/>
              <p:cNvSpPr/>
              <p:nvPr/>
            </p:nvSpPr>
            <p:spPr>
              <a:xfrm>
                <a:off x="9540552" y="3270581"/>
                <a:ext cx="360040" cy="15841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3" name="Rektangel 232"/>
              <p:cNvSpPr/>
              <p:nvPr/>
            </p:nvSpPr>
            <p:spPr>
              <a:xfrm>
                <a:off x="10044608" y="3270581"/>
                <a:ext cx="360040" cy="15841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4" name="Rektangel 233"/>
              <p:cNvSpPr/>
              <p:nvPr/>
            </p:nvSpPr>
            <p:spPr>
              <a:xfrm>
                <a:off x="10548664" y="3270581"/>
                <a:ext cx="360040" cy="15841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1" name="textruta 223"/>
            <p:cNvSpPr txBox="1"/>
            <p:nvPr/>
          </p:nvSpPr>
          <p:spPr>
            <a:xfrm rot="16200000">
              <a:off x="-245640" y="3649504"/>
              <a:ext cx="1530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v-SE" sz="3200" b="1" dirty="0" smtClean="0">
                  <a:solidFill>
                    <a:prstClr val="black"/>
                  </a:solidFill>
                  <a:latin typeface="Calibri"/>
                </a:rPr>
                <a:t>Sweden</a:t>
              </a:r>
              <a:endParaRPr lang="sv-SE" sz="3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textruta 130"/>
            <p:cNvSpPr txBox="1"/>
            <p:nvPr/>
          </p:nvSpPr>
          <p:spPr>
            <a:xfrm rot="16200000">
              <a:off x="-204251" y="1581172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sv-SE" sz="3200" b="1" dirty="0" smtClean="0">
                  <a:solidFill>
                    <a:prstClr val="black"/>
                  </a:solidFill>
                  <a:latin typeface="Calibri"/>
                </a:rPr>
                <a:t>Canada</a:t>
              </a:r>
              <a:endParaRPr lang="sv-SE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This makes it easier to share and reuse!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6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upp 228"/>
          <p:cNvGrpSpPr/>
          <p:nvPr/>
        </p:nvGrpSpPr>
        <p:grpSpPr>
          <a:xfrm>
            <a:off x="1111618" y="2915509"/>
            <a:ext cx="2817980" cy="1390332"/>
            <a:chOff x="9396536" y="3270581"/>
            <a:chExt cx="1656184" cy="806491"/>
          </a:xfrm>
        </p:grpSpPr>
        <p:sp>
          <p:nvSpPr>
            <p:cNvPr id="99" name="Rektangel 229"/>
            <p:cNvSpPr/>
            <p:nvPr/>
          </p:nvSpPr>
          <p:spPr>
            <a:xfrm>
              <a:off x="9396536" y="3429000"/>
              <a:ext cx="1656184" cy="63367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9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3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544" y="3501008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114" name="Rektangel 231"/>
            <p:cNvSpPr/>
            <p:nvPr/>
          </p:nvSpPr>
          <p:spPr>
            <a:xfrm>
              <a:off x="9540552" y="3270581"/>
              <a:ext cx="360040" cy="15841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9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Rektangel 232"/>
            <p:cNvSpPr/>
            <p:nvPr/>
          </p:nvSpPr>
          <p:spPr>
            <a:xfrm>
              <a:off x="10044608" y="3270581"/>
              <a:ext cx="360040" cy="15841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9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Rektangel 233"/>
            <p:cNvSpPr/>
            <p:nvPr/>
          </p:nvSpPr>
          <p:spPr>
            <a:xfrm>
              <a:off x="10548664" y="3270581"/>
              <a:ext cx="360040" cy="15841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9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9" name="Rektangel 229"/>
          <p:cNvSpPr/>
          <p:nvPr/>
        </p:nvSpPr>
        <p:spPr>
          <a:xfrm>
            <a:off x="5187417" y="3230946"/>
            <a:ext cx="2817980" cy="109240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0441" tIns="25337" rIns="469767" bIns="25337" numCol="1" spcCol="1270" anchor="ctr" anchorCtr="0">
            <a:noAutofit/>
          </a:bodyPr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</a:pPr>
            <a:endParaRPr lang="sv-SE" sz="1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ktangel 231"/>
          <p:cNvSpPr/>
          <p:nvPr/>
        </p:nvSpPr>
        <p:spPr>
          <a:xfrm>
            <a:off x="5482944" y="2957845"/>
            <a:ext cx="612604" cy="27310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0441" tIns="25337" rIns="469767" bIns="25337" numCol="1" spcCol="1270" anchor="ctr" anchorCtr="0">
            <a:noAutofit/>
          </a:bodyPr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</a:pPr>
            <a:endParaRPr lang="sv-SE" sz="1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ktangel 232"/>
          <p:cNvSpPr/>
          <p:nvPr/>
        </p:nvSpPr>
        <p:spPr>
          <a:xfrm>
            <a:off x="6340590" y="2957845"/>
            <a:ext cx="612604" cy="27310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0441" tIns="25337" rIns="469767" bIns="25337" numCol="1" spcCol="1270" anchor="ctr" anchorCtr="0">
            <a:noAutofit/>
          </a:bodyPr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</a:pPr>
            <a:endParaRPr lang="sv-SE" sz="1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ktangel 233"/>
          <p:cNvSpPr/>
          <p:nvPr/>
        </p:nvSpPr>
        <p:spPr>
          <a:xfrm>
            <a:off x="7198236" y="2957845"/>
            <a:ext cx="612604" cy="27310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0441" tIns="25337" rIns="469767" bIns="25337" numCol="1" spcCol="1270" anchor="ctr" anchorCtr="0">
            <a:noAutofit/>
          </a:bodyPr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</a:pPr>
            <a:endParaRPr lang="sv-SE" sz="19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34696" y="3433324"/>
            <a:ext cx="1710010" cy="691338"/>
            <a:chOff x="6174860" y="5181600"/>
            <a:chExt cx="1710010" cy="691338"/>
          </a:xfrm>
        </p:grpSpPr>
        <p:sp>
          <p:nvSpPr>
            <p:cNvPr id="124" name="Freeform 22"/>
            <p:cNvSpPr/>
            <p:nvPr/>
          </p:nvSpPr>
          <p:spPr>
            <a:xfrm>
              <a:off x="6174860" y="5181600"/>
              <a:ext cx="1640799" cy="691338"/>
            </a:xfrm>
            <a:custGeom>
              <a:avLst/>
              <a:gdLst>
                <a:gd name="connsiteX0" fmla="*/ 0 w 2222152"/>
                <a:gd name="connsiteY0" fmla="*/ 0 h 888861"/>
                <a:gd name="connsiteX1" fmla="*/ 1777722 w 2222152"/>
                <a:gd name="connsiteY1" fmla="*/ 0 h 888861"/>
                <a:gd name="connsiteX2" fmla="*/ 2222152 w 2222152"/>
                <a:gd name="connsiteY2" fmla="*/ 444431 h 888861"/>
                <a:gd name="connsiteX3" fmla="*/ 1777722 w 2222152"/>
                <a:gd name="connsiteY3" fmla="*/ 888861 h 888861"/>
                <a:gd name="connsiteX4" fmla="*/ 0 w 2222152"/>
                <a:gd name="connsiteY4" fmla="*/ 888861 h 888861"/>
                <a:gd name="connsiteX5" fmla="*/ 444431 w 2222152"/>
                <a:gd name="connsiteY5" fmla="*/ 444431 h 888861"/>
                <a:gd name="connsiteX6" fmla="*/ 0 w 2222152"/>
                <a:gd name="connsiteY6" fmla="*/ 0 h 88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152" h="888861">
                  <a:moveTo>
                    <a:pt x="0" y="0"/>
                  </a:moveTo>
                  <a:lnTo>
                    <a:pt x="1777722" y="0"/>
                  </a:lnTo>
                  <a:lnTo>
                    <a:pt x="2222152" y="444431"/>
                  </a:lnTo>
                  <a:lnTo>
                    <a:pt x="1777722" y="888861"/>
                  </a:lnTo>
                  <a:lnTo>
                    <a:pt x="0" y="888861"/>
                  </a:lnTo>
                  <a:lnTo>
                    <a:pt x="444431" y="444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9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Diamond 27"/>
            <p:cNvSpPr/>
            <p:nvPr/>
          </p:nvSpPr>
          <p:spPr>
            <a:xfrm>
              <a:off x="7267954" y="5336769"/>
              <a:ext cx="616916" cy="381000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9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20" name="Picture 7" descr="\\FS11\SCBJAEN$\Mina dokument\Presentations\Other\flags\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50" y="3530720"/>
            <a:ext cx="490083" cy="496546"/>
          </a:xfrm>
          <a:prstGeom prst="rect">
            <a:avLst/>
          </a:prstGeom>
          <a:noFill/>
        </p:spPr>
      </p:pic>
      <p:sp>
        <p:nvSpPr>
          <p:cNvPr id="12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Lego pieces could be: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905000"/>
            <a:ext cx="286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Brand new</a:t>
            </a:r>
            <a:endParaRPr lang="en-US" sz="3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165008" y="1658778"/>
            <a:ext cx="2862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Wrapped legacy/existing </a:t>
            </a:r>
          </a:p>
        </p:txBody>
      </p:sp>
    </p:spTree>
    <p:extLst>
      <p:ext uri="{BB962C8B-B14F-4D97-AF65-F5344CB8AC3E}">
        <p14:creationId xmlns:p14="http://schemas.microsoft.com/office/powerpoint/2010/main" val="22190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784375"/>
            <a:ext cx="2971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Architecture Sprint!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52807"/>
            <a:ext cx="3657600" cy="2731197"/>
          </a:xfrm>
          <a:prstGeom prst="rect">
            <a:avLst/>
          </a:prstGeom>
        </p:spPr>
      </p:pic>
      <p:pic>
        <p:nvPicPr>
          <p:cNvPr id="2050" name="Picture 2" descr="too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3" y="1459343"/>
            <a:ext cx="1273277" cy="21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28" y="1459343"/>
            <a:ext cx="2390753" cy="179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52807"/>
            <a:ext cx="3678952" cy="275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2 big barriers that hinder modernisation of statistical organisations are:</a:t>
            </a:r>
          </a:p>
          <a:p>
            <a:endParaRPr lang="en-US" sz="3200" dirty="0"/>
          </a:p>
          <a:p>
            <a:pPr lvl="1"/>
            <a:r>
              <a:rPr lang="en-US" sz="3200" dirty="0" smtClean="0"/>
              <a:t>Rigid processes and methods; and</a:t>
            </a:r>
          </a:p>
          <a:p>
            <a:pPr lvl="1"/>
            <a:r>
              <a:rPr lang="en-US" sz="3200" dirty="0" smtClean="0"/>
              <a:t>Inflexible and </a:t>
            </a:r>
            <a:r>
              <a:rPr lang="en-US" sz="3200" dirty="0"/>
              <a:t>ageing technology </a:t>
            </a:r>
            <a:r>
              <a:rPr lang="en-US" sz="3200" dirty="0" smtClean="0"/>
              <a:t>environment.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21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Design Artefacts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nterprise Architecture Princi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88806"/>
            <a:ext cx="629365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42562"/>
          </a:xfrm>
        </p:spPr>
        <p:txBody>
          <a:bodyPr>
            <a:normAutofit/>
          </a:bodyPr>
          <a:lstStyle/>
          <a:p>
            <a:r>
              <a:rPr lang="sv-SE" dirty="0" smtClean="0"/>
              <a:t>GSIM and </a:t>
            </a:r>
            <a:r>
              <a:rPr lang="sv-SE" dirty="0" err="1" smtClean="0"/>
              <a:t>GSBPM-processes</a:t>
            </a:r>
            <a:endParaRPr lang="sv-SE" dirty="0"/>
          </a:p>
        </p:txBody>
      </p:sp>
      <p:pic>
        <p:nvPicPr>
          <p:cNvPr id="28674" name="Picture 2" descr="http://illeccio.com/media/full/gioco-in-legno-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6650"/>
            <a:ext cx="7048500" cy="5286375"/>
          </a:xfrm>
          <a:prstGeom prst="rect">
            <a:avLst/>
          </a:prstGeom>
          <a:noFill/>
        </p:spPr>
      </p:pic>
      <p:grpSp>
        <p:nvGrpSpPr>
          <p:cNvPr id="3" name="Grupp 52"/>
          <p:cNvGrpSpPr/>
          <p:nvPr/>
        </p:nvGrpSpPr>
        <p:grpSpPr>
          <a:xfrm>
            <a:off x="1691680" y="5301208"/>
            <a:ext cx="2162274" cy="936104"/>
            <a:chOff x="1691680" y="5301208"/>
            <a:chExt cx="2162274" cy="936104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1691680" y="5301208"/>
              <a:ext cx="1440160" cy="936104"/>
            </a:xfrm>
            <a:prstGeom prst="roundRect">
              <a:avLst>
                <a:gd name="adj" fmla="val 4984"/>
              </a:avLst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smtClean="0">
                  <a:solidFill>
                    <a:prstClr val="white"/>
                  </a:solidFill>
                  <a:latin typeface="Calibri"/>
                </a:rPr>
                <a:t>GSIM object instances</a:t>
              </a:r>
              <a:endParaRPr lang="en-US" sz="18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" name="Rak pil 31"/>
            <p:cNvCxnSpPr/>
            <p:nvPr/>
          </p:nvCxnSpPr>
          <p:spPr>
            <a:xfrm flipV="1">
              <a:off x="3131840" y="5733256"/>
              <a:ext cx="722114" cy="4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 51"/>
          <p:cNvGrpSpPr/>
          <p:nvPr/>
        </p:nvGrpSpPr>
        <p:grpSpPr>
          <a:xfrm>
            <a:off x="5004048" y="1700808"/>
            <a:ext cx="3528392" cy="936104"/>
            <a:chOff x="5004048" y="1700808"/>
            <a:chExt cx="3528392" cy="936104"/>
          </a:xfrm>
        </p:grpSpPr>
        <p:sp>
          <p:nvSpPr>
            <p:cNvPr id="33" name="Rektangel med rundade hörn 32"/>
            <p:cNvSpPr/>
            <p:nvPr/>
          </p:nvSpPr>
          <p:spPr>
            <a:xfrm>
              <a:off x="7092280" y="1700808"/>
              <a:ext cx="1440160" cy="936104"/>
            </a:xfrm>
            <a:prstGeom prst="roundRect">
              <a:avLst>
                <a:gd name="adj" fmla="val 4984"/>
              </a:avLst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smtClean="0">
                  <a:solidFill>
                    <a:prstClr val="white"/>
                  </a:solidFill>
                  <a:latin typeface="Calibri"/>
                </a:rPr>
                <a:t>GSIM object structures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smtClean="0">
                  <a:solidFill>
                    <a:prstClr val="white"/>
                  </a:solidFill>
                  <a:latin typeface="Calibri"/>
                </a:rPr>
                <a:t>(formats)</a:t>
              </a:r>
              <a:endParaRPr lang="en-US" sz="18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" name="Rak pil 33"/>
            <p:cNvCxnSpPr/>
            <p:nvPr/>
          </p:nvCxnSpPr>
          <p:spPr>
            <a:xfrm flipH="1">
              <a:off x="5004048" y="2132856"/>
              <a:ext cx="208823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 50"/>
          <p:cNvGrpSpPr/>
          <p:nvPr/>
        </p:nvGrpSpPr>
        <p:grpSpPr>
          <a:xfrm>
            <a:off x="827584" y="2708920"/>
            <a:ext cx="2259565" cy="648072"/>
            <a:chOff x="827584" y="2708920"/>
            <a:chExt cx="2259565" cy="648072"/>
          </a:xfrm>
        </p:grpSpPr>
        <p:cxnSp>
          <p:nvCxnSpPr>
            <p:cNvPr id="30" name="Rak pil 29"/>
            <p:cNvCxnSpPr/>
            <p:nvPr/>
          </p:nvCxnSpPr>
          <p:spPr>
            <a:xfrm>
              <a:off x="2604822" y="3037287"/>
              <a:ext cx="482327" cy="791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emhörning 47"/>
            <p:cNvSpPr/>
            <p:nvPr/>
          </p:nvSpPr>
          <p:spPr>
            <a:xfrm>
              <a:off x="827584" y="2708920"/>
              <a:ext cx="1800200" cy="648072"/>
            </a:xfrm>
            <a:prstGeom prst="homePlate">
              <a:avLst/>
            </a:prstGeom>
            <a:solidFill>
              <a:srgbClr val="8064A2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800" kern="0" dirty="0">
                  <a:solidFill>
                    <a:prstClr val="white"/>
                  </a:solidFill>
                  <a:latin typeface="Calibri"/>
                </a:rPr>
                <a:t>GSBPM -process</a:t>
              </a:r>
            </a:p>
          </p:txBody>
        </p:sp>
      </p:grpSp>
      <p:sp>
        <p:nvSpPr>
          <p:cNvPr id="13" name="textruta 12"/>
          <p:cNvSpPr txBox="1"/>
          <p:nvPr/>
        </p:nvSpPr>
        <p:spPr>
          <a:xfrm>
            <a:off x="5126297" y="6627167"/>
            <a:ext cx="401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200" u="sng" dirty="0" smtClean="0">
                <a:solidFill>
                  <a:prstClr val="black"/>
                </a:solidFill>
                <a:latin typeface="Calibri"/>
                <a:hlinkClick r:id="rId3"/>
              </a:rPr>
              <a:t>http://www.illeccio.com/page.php?lang=en&amp;product_id=37</a:t>
            </a:r>
            <a:endParaRPr lang="sv-SE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89"/>
          <p:cNvGrpSpPr/>
          <p:nvPr/>
        </p:nvGrpSpPr>
        <p:grpSpPr>
          <a:xfrm>
            <a:off x="1835696" y="2060848"/>
            <a:ext cx="5760640" cy="2648101"/>
            <a:chOff x="1187624" y="2348880"/>
            <a:chExt cx="6181610" cy="2952328"/>
          </a:xfrm>
        </p:grpSpPr>
        <p:sp>
          <p:nvSpPr>
            <p:cNvPr id="10" name="Kub 9"/>
            <p:cNvSpPr/>
            <p:nvPr/>
          </p:nvSpPr>
          <p:spPr>
            <a:xfrm>
              <a:off x="1187624" y="2708920"/>
              <a:ext cx="6181610" cy="2592288"/>
            </a:xfrm>
            <a:prstGeom prst="cube">
              <a:avLst>
                <a:gd name="adj" fmla="val 373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Cylinder 6"/>
            <p:cNvSpPr/>
            <p:nvPr/>
          </p:nvSpPr>
          <p:spPr>
            <a:xfrm>
              <a:off x="3923928" y="2348880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Cylinder 3"/>
            <p:cNvSpPr/>
            <p:nvPr/>
          </p:nvSpPr>
          <p:spPr>
            <a:xfrm>
              <a:off x="3563888" y="2708919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Cylinder 83"/>
            <p:cNvSpPr/>
            <p:nvPr/>
          </p:nvSpPr>
          <p:spPr>
            <a:xfrm>
              <a:off x="2339752" y="2348880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Cylinder 84"/>
            <p:cNvSpPr/>
            <p:nvPr/>
          </p:nvSpPr>
          <p:spPr>
            <a:xfrm>
              <a:off x="1979712" y="2708919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Cylinder 85"/>
            <p:cNvSpPr/>
            <p:nvPr/>
          </p:nvSpPr>
          <p:spPr>
            <a:xfrm>
              <a:off x="5508104" y="2348880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Cylinder 86"/>
            <p:cNvSpPr/>
            <p:nvPr/>
          </p:nvSpPr>
          <p:spPr>
            <a:xfrm>
              <a:off x="5148064" y="2708919"/>
              <a:ext cx="997034" cy="7976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1" name="Vänster klammerparentes 90"/>
          <p:cNvSpPr/>
          <p:nvPr/>
        </p:nvSpPr>
        <p:spPr>
          <a:xfrm>
            <a:off x="1187624" y="2204864"/>
            <a:ext cx="576064" cy="2592288"/>
          </a:xfrm>
          <a:prstGeom prst="leftBrace">
            <a:avLst>
              <a:gd name="adj1" fmla="val 86581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Vänster klammerparentes 92"/>
          <p:cNvSpPr/>
          <p:nvPr/>
        </p:nvSpPr>
        <p:spPr>
          <a:xfrm rot="16200000">
            <a:off x="4211960" y="2492896"/>
            <a:ext cx="576064" cy="5328592"/>
          </a:xfrm>
          <a:prstGeom prst="leftBrace">
            <a:avLst>
              <a:gd name="adj1" fmla="val 86581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Vänster klammerparentes 96"/>
          <p:cNvSpPr/>
          <p:nvPr/>
        </p:nvSpPr>
        <p:spPr>
          <a:xfrm rot="5400000">
            <a:off x="4211960" y="-819472"/>
            <a:ext cx="576064" cy="5328592"/>
          </a:xfrm>
          <a:prstGeom prst="leftBrace">
            <a:avLst>
              <a:gd name="adj1" fmla="val 86581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Vänster klammerparentes 97"/>
          <p:cNvSpPr/>
          <p:nvPr/>
        </p:nvSpPr>
        <p:spPr>
          <a:xfrm rot="10800000">
            <a:off x="7236296" y="2204864"/>
            <a:ext cx="576064" cy="2592288"/>
          </a:xfrm>
          <a:prstGeom prst="leftBrace">
            <a:avLst>
              <a:gd name="adj1" fmla="val 86581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textruta 98"/>
          <p:cNvSpPr txBox="1"/>
          <p:nvPr/>
        </p:nvSpPr>
        <p:spPr>
          <a:xfrm>
            <a:off x="0" y="3212976"/>
            <a:ext cx="143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000" b="1" dirty="0" smtClean="0">
                <a:solidFill>
                  <a:prstClr val="black"/>
                </a:solidFill>
                <a:latin typeface="Calibri"/>
              </a:rPr>
              <a:t>GSBPM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000" b="1" dirty="0" err="1" smtClean="0">
                <a:solidFill>
                  <a:prstClr val="black"/>
                </a:solidFill>
                <a:latin typeface="Calibri"/>
              </a:rPr>
              <a:t>Compliance</a:t>
            </a:r>
            <a:endParaRPr lang="sv-SE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textruta 99"/>
          <p:cNvSpPr txBox="1"/>
          <p:nvPr/>
        </p:nvSpPr>
        <p:spPr>
          <a:xfrm>
            <a:off x="7712198" y="3140968"/>
            <a:ext cx="143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000" b="1" dirty="0">
                <a:solidFill>
                  <a:prstClr val="black"/>
                </a:solidFill>
                <a:latin typeface="Calibri"/>
              </a:rPr>
              <a:t>GSIM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000" b="1" dirty="0" err="1">
                <a:solidFill>
                  <a:prstClr val="black"/>
                </a:solidFill>
                <a:latin typeface="Calibri"/>
              </a:rPr>
              <a:t>Compliance</a:t>
            </a:r>
            <a:endParaRPr lang="sv-SE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textruta 100"/>
          <p:cNvSpPr txBox="1"/>
          <p:nvPr/>
        </p:nvSpPr>
        <p:spPr>
          <a:xfrm>
            <a:off x="3563888" y="5517232"/>
            <a:ext cx="2401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000" b="1" dirty="0" err="1" smtClean="0">
                <a:solidFill>
                  <a:prstClr val="black"/>
                </a:solidFill>
                <a:latin typeface="Calibri"/>
              </a:rPr>
              <a:t>Architectural</a:t>
            </a:r>
            <a:r>
              <a:rPr lang="sv-SE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Calibri"/>
              </a:rPr>
              <a:t>Pattern</a:t>
            </a:r>
            <a:endParaRPr lang="sv-SE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ruta 101"/>
          <p:cNvSpPr txBox="1"/>
          <p:nvPr/>
        </p:nvSpPr>
        <p:spPr>
          <a:xfrm>
            <a:off x="3563888" y="1052736"/>
            <a:ext cx="208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000" b="1" dirty="0" err="1" smtClean="0">
                <a:solidFill>
                  <a:prstClr val="black"/>
                </a:solidFill>
                <a:latin typeface="Calibri"/>
              </a:rPr>
              <a:t>Quality</a:t>
            </a:r>
            <a:r>
              <a:rPr lang="sv-SE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Calibri"/>
              </a:rPr>
              <a:t>Attributes</a:t>
            </a:r>
            <a:endParaRPr lang="sv-SE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textruta 102"/>
          <p:cNvSpPr txBox="1"/>
          <p:nvPr/>
        </p:nvSpPr>
        <p:spPr>
          <a:xfrm>
            <a:off x="3276878" y="3809963"/>
            <a:ext cx="2037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2000" b="1" dirty="0" smtClean="0">
                <a:solidFill>
                  <a:prstClr val="black"/>
                </a:solidFill>
                <a:latin typeface="Calibri"/>
              </a:rPr>
              <a:t>Statistical Service</a:t>
            </a:r>
            <a:endParaRPr lang="sv-SE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6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4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Architecture gives an industry strategy </a:t>
            </a:r>
            <a:endParaRPr lang="en-US" dirty="0" smtClean="0"/>
          </a:p>
          <a:p>
            <a:pPr lvl="1"/>
            <a:r>
              <a:rPr lang="en-US" dirty="0" smtClean="0"/>
              <a:t>Gives common </a:t>
            </a:r>
            <a:r>
              <a:rPr lang="en-US" dirty="0"/>
              <a:t>To Be state for statistical </a:t>
            </a:r>
            <a:r>
              <a:rPr lang="en-US" dirty="0" smtClean="0"/>
              <a:t>organisations</a:t>
            </a:r>
          </a:p>
          <a:p>
            <a:pPr lvl="1"/>
            <a:r>
              <a:rPr lang="en-US" dirty="0" smtClean="0"/>
              <a:t>Helps statistical organisations to transition</a:t>
            </a:r>
          </a:p>
          <a:p>
            <a:pPr lvl="1"/>
            <a:r>
              <a:rPr lang="en-US" dirty="0" smtClean="0"/>
              <a:t>Aligns roadmaps to achieve future industry vision</a:t>
            </a:r>
            <a:endParaRPr lang="en-US" dirty="0"/>
          </a:p>
          <a:p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International investment </a:t>
            </a:r>
          </a:p>
          <a:p>
            <a:pPr lvl="1"/>
            <a:r>
              <a:rPr lang="en-US" dirty="0" smtClean="0"/>
              <a:t>Catalogues show </a:t>
            </a:r>
            <a:r>
              <a:rPr lang="en-US" dirty="0"/>
              <a:t>what </a:t>
            </a:r>
            <a:r>
              <a:rPr lang="en-US" dirty="0" smtClean="0"/>
              <a:t>statistical services exists</a:t>
            </a:r>
            <a:endParaRPr lang="en-US" dirty="0"/>
          </a:p>
          <a:p>
            <a:pPr lvl="1"/>
            <a:r>
              <a:rPr lang="en-US" dirty="0" smtClean="0"/>
              <a:t>Genuine collaboration opportunities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Collaborating</a:t>
            </a:r>
          </a:p>
          <a:p>
            <a:pPr lvl="1"/>
            <a:r>
              <a:rPr lang="en-US" dirty="0" smtClean="0"/>
              <a:t>Adapting an existing statistical service or designing new ones</a:t>
            </a:r>
          </a:p>
          <a:p>
            <a:pPr lvl="1"/>
            <a:r>
              <a:rPr lang="en-US" dirty="0" smtClean="0"/>
              <a:t>Hosting/Deploying services available to all organisations</a:t>
            </a:r>
          </a:p>
          <a:p>
            <a:pPr lvl="1"/>
            <a:r>
              <a:rPr lang="en-US" dirty="0" smtClean="0"/>
              <a:t>Influencing vendors to align to industry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3048000" cy="206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Proof of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Demonstrate the process of working together</a:t>
            </a:r>
          </a:p>
          <a:p>
            <a:pPr lvl="1"/>
            <a:r>
              <a:rPr lang="en-US" sz="3300" dirty="0" smtClean="0"/>
              <a:t>Advantages in cooperation</a:t>
            </a:r>
          </a:p>
          <a:p>
            <a:endParaRPr lang="en-US" sz="3300" dirty="0" smtClean="0"/>
          </a:p>
          <a:p>
            <a:r>
              <a:rPr lang="en-US" sz="3300" dirty="0" smtClean="0"/>
              <a:t>Demonstrate business viability to senior management </a:t>
            </a:r>
          </a:p>
          <a:p>
            <a:pPr lvl="1"/>
            <a:r>
              <a:rPr lang="en-US" sz="3300" dirty="0" smtClean="0"/>
              <a:t>There are benefits to pursuing this</a:t>
            </a:r>
          </a:p>
          <a:p>
            <a:pPr lvl="1"/>
            <a:r>
              <a:rPr lang="en-US" sz="3300" dirty="0" smtClean="0"/>
              <a:t>Show it is feasible</a:t>
            </a:r>
          </a:p>
          <a:p>
            <a:pPr lvl="1"/>
            <a:r>
              <a:rPr lang="en-US" sz="3300" dirty="0" smtClean="0"/>
              <a:t>Give energy to idea</a:t>
            </a:r>
          </a:p>
          <a:p>
            <a:pPr lvl="1"/>
            <a:endParaRPr lang="en-US" sz="3300" dirty="0" smtClean="0"/>
          </a:p>
          <a:p>
            <a:r>
              <a:rPr lang="en-US" sz="3300" dirty="0" smtClean="0"/>
              <a:t>Prove the value of the Architecture</a:t>
            </a:r>
          </a:p>
          <a:p>
            <a:pPr lvl="1"/>
            <a:r>
              <a:rPr lang="en-US" sz="3300" dirty="0" smtClean="0"/>
              <a:t>Here is something that we could not do before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5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itchFamily="18" charset="0"/>
              </a:rPr>
              <a:t>Anyone is welcome to contribute to this work.</a:t>
            </a:r>
          </a:p>
          <a:p>
            <a:pPr algn="ctr"/>
            <a:endParaRPr lang="en-US" sz="4000" dirty="0" smtClean="0">
              <a:latin typeface="Book Antiqua" pitchFamily="18" charset="0"/>
            </a:endParaRPr>
          </a:p>
          <a:p>
            <a:pPr algn="ctr"/>
            <a:r>
              <a:rPr lang="en-US" sz="4000" dirty="0" smtClean="0">
                <a:latin typeface="Book Antiqua" pitchFamily="18" charset="0"/>
              </a:rPr>
              <a:t>CSPA v0.1 is out for public review until 17 May:</a:t>
            </a:r>
          </a:p>
          <a:p>
            <a:pPr algn="ctr"/>
            <a:r>
              <a:rPr lang="en-US" sz="2800" dirty="0">
                <a:latin typeface="Book Antiqua" pitchFamily="18" charset="0"/>
                <a:hlinkClick r:id="rId2"/>
              </a:rPr>
              <a:t>http://www1.unece.org/stat/platform/display/msis/CSPA+v0.1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6743" y="1207978"/>
            <a:ext cx="8712968" cy="3924382"/>
            <a:chOff x="206370" y="80682"/>
            <a:chExt cx="8712968" cy="3924382"/>
          </a:xfrm>
        </p:grpSpPr>
        <p:grpSp>
          <p:nvGrpSpPr>
            <p:cNvPr id="2" name="Grupp 49"/>
            <p:cNvGrpSpPr/>
            <p:nvPr/>
          </p:nvGrpSpPr>
          <p:grpSpPr>
            <a:xfrm>
              <a:off x="206370" y="80682"/>
              <a:ext cx="8712968" cy="3924382"/>
              <a:chOff x="-279065" y="188640"/>
              <a:chExt cx="9171545" cy="4896544"/>
            </a:xfrm>
          </p:grpSpPr>
          <p:sp>
            <p:nvSpPr>
              <p:cNvPr id="75" name="Rektangel 74"/>
              <p:cNvSpPr/>
              <p:nvPr/>
            </p:nvSpPr>
            <p:spPr>
              <a:xfrm>
                <a:off x="251520" y="188640"/>
                <a:ext cx="8640960" cy="4896544"/>
              </a:xfrm>
              <a:prstGeom prst="rect">
                <a:avLst/>
              </a:prstGeom>
              <a:solidFill>
                <a:schemeClr val="accent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textruta 130"/>
              <p:cNvSpPr txBox="1"/>
              <p:nvPr/>
            </p:nvSpPr>
            <p:spPr>
              <a:xfrm rot="16200000">
                <a:off x="-474744" y="2256527"/>
                <a:ext cx="10069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sz="3200" b="1" dirty="0" smtClean="0">
                    <a:solidFill>
                      <a:prstClr val="black"/>
                    </a:solidFill>
                    <a:latin typeface="Calibri"/>
                  </a:rPr>
                  <a:t>NSI 1</a:t>
                </a:r>
                <a:endParaRPr lang="sv-SE" sz="3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" name="Group 4"/>
            <p:cNvGrpSpPr/>
            <p:nvPr/>
          </p:nvGrpSpPr>
          <p:grpSpPr>
            <a:xfrm>
              <a:off x="926450" y="224698"/>
              <a:ext cx="7661651" cy="832330"/>
              <a:chOff x="353355" y="2933913"/>
              <a:chExt cx="8221964" cy="814274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53355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Collect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53292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B w="247650" h="13335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Process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53230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600" dirty="0" smtClean="0">
                    <a:solidFill>
                      <a:prstClr val="white"/>
                    </a:solidFill>
                    <a:latin typeface="Calibri"/>
                  </a:rPr>
                  <a:t>Analyse</a:t>
                </a:r>
                <a:endParaRPr lang="en-GB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353167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600" dirty="0" smtClean="0">
                    <a:solidFill>
                      <a:prstClr val="white"/>
                    </a:solidFill>
                    <a:latin typeface="Calibri"/>
                  </a:rPr>
                  <a:t>Disseminate</a:t>
                </a:r>
                <a:endParaRPr lang="en-GB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" name="Grupp 55"/>
            <p:cNvGrpSpPr/>
            <p:nvPr/>
          </p:nvGrpSpPr>
          <p:grpSpPr>
            <a:xfrm>
              <a:off x="854442" y="1232808"/>
              <a:ext cx="7920880" cy="1224138"/>
              <a:chOff x="229363" y="1851367"/>
              <a:chExt cx="8064896" cy="1422207"/>
            </a:xfrm>
          </p:grpSpPr>
          <p:sp>
            <p:nvSpPr>
              <p:cNvPr id="55" name="Rektangel 54"/>
              <p:cNvSpPr/>
              <p:nvPr/>
            </p:nvSpPr>
            <p:spPr>
              <a:xfrm>
                <a:off x="229363" y="1851370"/>
                <a:ext cx="8064896" cy="1413976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textruta 90"/>
              <p:cNvSpPr txBox="1"/>
              <p:nvPr/>
            </p:nvSpPr>
            <p:spPr>
              <a:xfrm rot="16200000">
                <a:off x="-173392" y="2327441"/>
                <a:ext cx="1422207" cy="470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b="1" dirty="0" err="1" smtClean="0">
                    <a:solidFill>
                      <a:prstClr val="black"/>
                    </a:solidFill>
                    <a:latin typeface="Calibri"/>
                  </a:rPr>
                  <a:t>Survey</a:t>
                </a:r>
                <a:r>
                  <a:rPr lang="sv-SE" b="1" dirty="0" smtClean="0">
                    <a:solidFill>
                      <a:prstClr val="black"/>
                    </a:solidFill>
                    <a:latin typeface="Calibri"/>
                  </a:rPr>
                  <a:t> A</a:t>
                </a:r>
                <a:endParaRPr lang="sv-SE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upp 131"/>
            <p:cNvGrpSpPr/>
            <p:nvPr/>
          </p:nvGrpSpPr>
          <p:grpSpPr>
            <a:xfrm>
              <a:off x="854442" y="2600962"/>
              <a:ext cx="7920880" cy="1224136"/>
              <a:chOff x="229363" y="1851368"/>
              <a:chExt cx="8064896" cy="1422207"/>
            </a:xfrm>
          </p:grpSpPr>
          <p:sp>
            <p:nvSpPr>
              <p:cNvPr id="133" name="Rektangel 132"/>
              <p:cNvSpPr/>
              <p:nvPr/>
            </p:nvSpPr>
            <p:spPr>
              <a:xfrm>
                <a:off x="229363" y="1851370"/>
                <a:ext cx="8064896" cy="1413976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" name="textruta 133"/>
              <p:cNvSpPr txBox="1"/>
              <p:nvPr/>
            </p:nvSpPr>
            <p:spPr>
              <a:xfrm rot="16200000">
                <a:off x="-173392" y="2327442"/>
                <a:ext cx="1422207" cy="470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b="1" dirty="0" err="1" smtClean="0">
                    <a:solidFill>
                      <a:prstClr val="black"/>
                    </a:solidFill>
                    <a:latin typeface="Calibri"/>
                  </a:rPr>
                  <a:t>Survey</a:t>
                </a:r>
                <a:r>
                  <a:rPr lang="sv-SE" b="1" dirty="0" smtClean="0">
                    <a:solidFill>
                      <a:prstClr val="black"/>
                    </a:solidFill>
                    <a:latin typeface="Calibri"/>
                  </a:rPr>
                  <a:t> B</a:t>
                </a:r>
                <a:endParaRPr lang="sv-SE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8" name="Cirkel 97"/>
            <p:cNvSpPr/>
            <p:nvPr/>
          </p:nvSpPr>
          <p:spPr>
            <a:xfrm rot="2796551">
              <a:off x="5532858" y="1379759"/>
              <a:ext cx="864096" cy="836712"/>
            </a:xfrm>
            <a:prstGeom prst="pi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600" dirty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Freeform 11"/>
            <p:cNvSpPr/>
            <p:nvPr/>
          </p:nvSpPr>
          <p:spPr>
            <a:xfrm>
              <a:off x="5580112" y="2780928"/>
              <a:ext cx="1009859" cy="888861"/>
            </a:xfrm>
            <a:custGeom>
              <a:avLst/>
              <a:gdLst>
                <a:gd name="connsiteX0" fmla="*/ 0 w 2222152"/>
                <a:gd name="connsiteY0" fmla="*/ 0 h 888861"/>
                <a:gd name="connsiteX1" fmla="*/ 1777722 w 2222152"/>
                <a:gd name="connsiteY1" fmla="*/ 0 h 888861"/>
                <a:gd name="connsiteX2" fmla="*/ 2222152 w 2222152"/>
                <a:gd name="connsiteY2" fmla="*/ 444431 h 888861"/>
                <a:gd name="connsiteX3" fmla="*/ 1777722 w 2222152"/>
                <a:gd name="connsiteY3" fmla="*/ 888861 h 888861"/>
                <a:gd name="connsiteX4" fmla="*/ 0 w 2222152"/>
                <a:gd name="connsiteY4" fmla="*/ 888861 h 888861"/>
                <a:gd name="connsiteX5" fmla="*/ 444431 w 2222152"/>
                <a:gd name="connsiteY5" fmla="*/ 444431 h 888861"/>
                <a:gd name="connsiteX6" fmla="*/ 0 w 2222152"/>
                <a:gd name="connsiteY6" fmla="*/ 0 h 88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152" h="888861">
                  <a:moveTo>
                    <a:pt x="0" y="0"/>
                  </a:moveTo>
                  <a:lnTo>
                    <a:pt x="1777722" y="0"/>
                  </a:lnTo>
                  <a:lnTo>
                    <a:pt x="2222152" y="444431"/>
                  </a:lnTo>
                  <a:lnTo>
                    <a:pt x="1777722" y="888861"/>
                  </a:lnTo>
                  <a:lnTo>
                    <a:pt x="0" y="888861"/>
                  </a:lnTo>
                  <a:lnTo>
                    <a:pt x="444431" y="4444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Freeform 11"/>
            <p:cNvSpPr/>
            <p:nvPr/>
          </p:nvSpPr>
          <p:spPr>
            <a:xfrm rot="5400000">
              <a:off x="1943709" y="872715"/>
              <a:ext cx="504055" cy="1440161"/>
            </a:xfrm>
            <a:custGeom>
              <a:avLst/>
              <a:gdLst>
                <a:gd name="connsiteX0" fmla="*/ 0 w 2222152"/>
                <a:gd name="connsiteY0" fmla="*/ 0 h 888861"/>
                <a:gd name="connsiteX1" fmla="*/ 1777722 w 2222152"/>
                <a:gd name="connsiteY1" fmla="*/ 0 h 888861"/>
                <a:gd name="connsiteX2" fmla="*/ 2222152 w 2222152"/>
                <a:gd name="connsiteY2" fmla="*/ 444431 h 888861"/>
                <a:gd name="connsiteX3" fmla="*/ 1777722 w 2222152"/>
                <a:gd name="connsiteY3" fmla="*/ 888861 h 888861"/>
                <a:gd name="connsiteX4" fmla="*/ 0 w 2222152"/>
                <a:gd name="connsiteY4" fmla="*/ 888861 h 888861"/>
                <a:gd name="connsiteX5" fmla="*/ 444431 w 2222152"/>
                <a:gd name="connsiteY5" fmla="*/ 444431 h 888861"/>
                <a:gd name="connsiteX6" fmla="*/ 0 w 2222152"/>
                <a:gd name="connsiteY6" fmla="*/ 0 h 88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152" h="888861">
                  <a:moveTo>
                    <a:pt x="0" y="0"/>
                  </a:moveTo>
                  <a:lnTo>
                    <a:pt x="1777722" y="0"/>
                  </a:lnTo>
                  <a:lnTo>
                    <a:pt x="2222152" y="444431"/>
                  </a:lnTo>
                  <a:lnTo>
                    <a:pt x="1777722" y="888861"/>
                  </a:lnTo>
                  <a:lnTo>
                    <a:pt x="0" y="888861"/>
                  </a:lnTo>
                  <a:lnTo>
                    <a:pt x="444431" y="4444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Freeform 11"/>
            <p:cNvSpPr/>
            <p:nvPr/>
          </p:nvSpPr>
          <p:spPr>
            <a:xfrm rot="5400000">
              <a:off x="1943709" y="1304763"/>
              <a:ext cx="504055" cy="1440161"/>
            </a:xfrm>
            <a:custGeom>
              <a:avLst/>
              <a:gdLst>
                <a:gd name="connsiteX0" fmla="*/ 0 w 2222152"/>
                <a:gd name="connsiteY0" fmla="*/ 0 h 888861"/>
                <a:gd name="connsiteX1" fmla="*/ 1777722 w 2222152"/>
                <a:gd name="connsiteY1" fmla="*/ 0 h 888861"/>
                <a:gd name="connsiteX2" fmla="*/ 2222152 w 2222152"/>
                <a:gd name="connsiteY2" fmla="*/ 444431 h 888861"/>
                <a:gd name="connsiteX3" fmla="*/ 1777722 w 2222152"/>
                <a:gd name="connsiteY3" fmla="*/ 888861 h 888861"/>
                <a:gd name="connsiteX4" fmla="*/ 0 w 2222152"/>
                <a:gd name="connsiteY4" fmla="*/ 888861 h 888861"/>
                <a:gd name="connsiteX5" fmla="*/ 444431 w 2222152"/>
                <a:gd name="connsiteY5" fmla="*/ 444431 h 888861"/>
                <a:gd name="connsiteX6" fmla="*/ 0 w 2222152"/>
                <a:gd name="connsiteY6" fmla="*/ 0 h 88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152" h="888861">
                  <a:moveTo>
                    <a:pt x="0" y="0"/>
                  </a:moveTo>
                  <a:lnTo>
                    <a:pt x="1777722" y="0"/>
                  </a:lnTo>
                  <a:lnTo>
                    <a:pt x="2222152" y="444431"/>
                  </a:lnTo>
                  <a:lnTo>
                    <a:pt x="1777722" y="888861"/>
                  </a:lnTo>
                  <a:lnTo>
                    <a:pt x="0" y="888861"/>
                  </a:lnTo>
                  <a:lnTo>
                    <a:pt x="444431" y="4444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Ellips 105"/>
            <p:cNvSpPr/>
            <p:nvPr/>
          </p:nvSpPr>
          <p:spPr>
            <a:xfrm>
              <a:off x="4788024" y="2780928"/>
              <a:ext cx="864096" cy="9361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600" dirty="0" smtClea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9" name="Grupp 118"/>
            <p:cNvGrpSpPr/>
            <p:nvPr/>
          </p:nvGrpSpPr>
          <p:grpSpPr>
            <a:xfrm>
              <a:off x="3059832" y="1340768"/>
              <a:ext cx="1008112" cy="936104"/>
              <a:chOff x="10332640" y="1124744"/>
              <a:chExt cx="1008112" cy="936104"/>
            </a:xfrm>
          </p:grpSpPr>
          <p:sp>
            <p:nvSpPr>
              <p:cNvPr id="120" name="Diagonal rand 119"/>
              <p:cNvSpPr/>
              <p:nvPr/>
            </p:nvSpPr>
            <p:spPr>
              <a:xfrm>
                <a:off x="10332640" y="1124744"/>
                <a:ext cx="936104" cy="864096"/>
              </a:xfrm>
              <a:prstGeom prst="diagStripe">
                <a:avLst/>
              </a:prstGeom>
              <a:scene3d>
                <a:camera prst="orthographicFront"/>
                <a:lightRig rig="threePt" dir="t"/>
              </a:scene3d>
              <a:sp3d>
                <a:bevelB w="247650" h="13335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80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" name="Diagonal rand 120"/>
              <p:cNvSpPr/>
              <p:nvPr/>
            </p:nvSpPr>
            <p:spPr>
              <a:xfrm rot="10800000">
                <a:off x="10404648" y="1196752"/>
                <a:ext cx="936104" cy="864096"/>
              </a:xfrm>
              <a:prstGeom prst="diagStripe">
                <a:avLst/>
              </a:prstGeom>
              <a:scene3d>
                <a:camera prst="orthographicFront"/>
                <a:lightRig rig="threePt" dir="t"/>
              </a:scene3d>
              <a:sp3d>
                <a:bevelB w="247650" h="13335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80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5" name="Isosceles Triangle 73"/>
            <p:cNvSpPr/>
            <p:nvPr/>
          </p:nvSpPr>
          <p:spPr>
            <a:xfrm rot="6411494">
              <a:off x="6620910" y="3226579"/>
              <a:ext cx="424234" cy="533520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Isosceles Triangle 73"/>
            <p:cNvSpPr/>
            <p:nvPr/>
          </p:nvSpPr>
          <p:spPr>
            <a:xfrm rot="9174982">
              <a:off x="6686416" y="2848252"/>
              <a:ext cx="424234" cy="533520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Parallelogram 72"/>
            <p:cNvSpPr/>
            <p:nvPr/>
          </p:nvSpPr>
          <p:spPr>
            <a:xfrm>
              <a:off x="1403648" y="2780928"/>
              <a:ext cx="2065670" cy="407886"/>
            </a:xfrm>
            <a:prstGeom prst="parallelogram">
              <a:avLst>
                <a:gd name="adj" fmla="val 10506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Parallelogram 72"/>
            <p:cNvSpPr/>
            <p:nvPr/>
          </p:nvSpPr>
          <p:spPr>
            <a:xfrm>
              <a:off x="1403648" y="3284984"/>
              <a:ext cx="2065670" cy="407886"/>
            </a:xfrm>
            <a:prstGeom prst="parallelogram">
              <a:avLst>
                <a:gd name="adj" fmla="val 10506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Ellips 127"/>
            <p:cNvSpPr/>
            <p:nvPr/>
          </p:nvSpPr>
          <p:spPr>
            <a:xfrm>
              <a:off x="7812360" y="2708920"/>
              <a:ext cx="864096" cy="9361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600" dirty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Sexhörning 131"/>
            <p:cNvSpPr/>
            <p:nvPr/>
          </p:nvSpPr>
          <p:spPr>
            <a:xfrm>
              <a:off x="6300192" y="1412776"/>
              <a:ext cx="1008112" cy="864096"/>
            </a:xfrm>
            <a:prstGeom prst="hexag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600" dirty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Beslut 135"/>
            <p:cNvSpPr/>
            <p:nvPr/>
          </p:nvSpPr>
          <p:spPr>
            <a:xfrm>
              <a:off x="7380312" y="1412776"/>
              <a:ext cx="1224136" cy="936104"/>
            </a:xfrm>
            <a:prstGeom prst="flowChartDecis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600" dirty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Regelbunden femhörning 136"/>
            <p:cNvSpPr/>
            <p:nvPr/>
          </p:nvSpPr>
          <p:spPr>
            <a:xfrm>
              <a:off x="3563888" y="2780928"/>
              <a:ext cx="1080120" cy="864096"/>
            </a:xfrm>
            <a:prstGeom prst="pentagon">
              <a:avLst/>
            </a:prstGeom>
            <a:scene3d>
              <a:camera prst="orthographicFront"/>
              <a:lightRig rig="threePt" dir="t"/>
            </a:scene3d>
            <a:sp3d>
              <a:bevelB w="247650" h="13335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800" dirty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Parallelltrapets 137"/>
            <p:cNvSpPr/>
            <p:nvPr/>
          </p:nvSpPr>
          <p:spPr>
            <a:xfrm>
              <a:off x="4211960" y="1412776"/>
              <a:ext cx="1152128" cy="864096"/>
            </a:xfrm>
            <a:prstGeom prst="trapezoid">
              <a:avLst/>
            </a:prstGeom>
            <a:scene3d>
              <a:camera prst="orthographicFront"/>
              <a:lightRig rig="threePt" dir="t"/>
            </a:scene3d>
            <a:sp3d>
              <a:bevelB w="247650" h="13335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800" dirty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ätvinklig triangel 138"/>
            <p:cNvSpPr/>
            <p:nvPr/>
          </p:nvSpPr>
          <p:spPr>
            <a:xfrm>
              <a:off x="7164288" y="2708920"/>
              <a:ext cx="720080" cy="936104"/>
            </a:xfrm>
            <a:prstGeom prst="rt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600" dirty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2268" y="5562600"/>
            <a:ext cx="808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Historically statistical organisations have produced specialised business processes and IT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4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47013"/>
            <a:ext cx="6058117" cy="469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1219200"/>
            <a:ext cx="990600" cy="838200"/>
          </a:xfrm>
          <a:prstGeom prst="rect">
            <a:avLst/>
          </a:prstGeom>
          <a:solidFill>
            <a:srgbClr val="CBCBCB"/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09" y="5867400"/>
            <a:ext cx="7286625" cy="85725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Now we have an agreed conceptual basis to move forward on, we can focus on “How To”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1181100"/>
            <a:ext cx="990600" cy="838200"/>
          </a:xfrm>
          <a:prstGeom prst="rect">
            <a:avLst/>
          </a:prstGeom>
          <a:solidFill>
            <a:srgbClr val="CBCBCB"/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52600" y="4572000"/>
            <a:ext cx="990600" cy="838200"/>
          </a:xfrm>
          <a:prstGeom prst="rect">
            <a:avLst/>
          </a:prstGeom>
          <a:solidFill>
            <a:srgbClr val="CBCBCB"/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24600" y="4620986"/>
            <a:ext cx="990600" cy="838200"/>
          </a:xfrm>
          <a:prstGeom prst="rect">
            <a:avLst/>
          </a:prstGeom>
          <a:solidFill>
            <a:srgbClr val="CBCBCB"/>
          </a:solidFill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Lalor\AppData\Local\Microsoft\Windows\Temporary Internet Files\Content.IE5\QGYDE2GV\MC90043253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947013"/>
            <a:ext cx="1701587" cy="11682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" descr="C:\Users\Lalor\AppData\Local\Microsoft\Windows\Temporary Internet Files\Content.IE5\QGYDE2GV\MC90043253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7" y="947013"/>
            <a:ext cx="1701587" cy="11682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161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propertycasualty360.com/propertycasualty360/article/2012/12/06/uparrowResized-resize-38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48174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Project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944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Increased:</a:t>
            </a:r>
          </a:p>
          <a:p>
            <a:r>
              <a:rPr lang="en-US" dirty="0" smtClean="0"/>
              <a:t>interoperability in Official Statistics through the sharing of processes and components</a:t>
            </a:r>
          </a:p>
          <a:p>
            <a:r>
              <a:rPr lang="en-US" dirty="0" smtClean="0"/>
              <a:t>ability to </a:t>
            </a:r>
            <a:r>
              <a:rPr lang="en-US" dirty="0"/>
              <a:t>find real/genuine </a:t>
            </a:r>
            <a:r>
              <a:rPr lang="en-US" dirty="0" smtClean="0"/>
              <a:t>collaboration opportunities </a:t>
            </a:r>
          </a:p>
          <a:p>
            <a:r>
              <a:rPr lang="en-US" dirty="0" smtClean="0"/>
              <a:t>ability to make international decisions and investments </a:t>
            </a:r>
          </a:p>
          <a:p>
            <a:r>
              <a:rPr lang="en-US" dirty="0" smtClean="0"/>
              <a:t>sharing of architectural/design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knowledge and practices</a:t>
            </a:r>
          </a:p>
        </p:txBody>
      </p:sp>
    </p:spTree>
    <p:extLst>
      <p:ext uri="{BB962C8B-B14F-4D97-AF65-F5344CB8AC3E}">
        <p14:creationId xmlns:p14="http://schemas.microsoft.com/office/powerpoint/2010/main" val="14520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Architecture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statistical organisations are modernising and transforming using Enterprise Architecture</a:t>
            </a:r>
          </a:p>
          <a:p>
            <a:endParaRPr lang="en-US" dirty="0"/>
          </a:p>
          <a:p>
            <a:r>
              <a:rPr lang="en-US" dirty="0" smtClean="0"/>
              <a:t>Enterprise architecture shows what the business needs are, where the organisation wants to be and aligns the IT strategy to this.</a:t>
            </a:r>
          </a:p>
          <a:p>
            <a:endParaRPr lang="en-US" dirty="0"/>
          </a:p>
          <a:p>
            <a:r>
              <a:rPr lang="en-US" dirty="0" smtClean="0"/>
              <a:t>It can help to remove silos and improve collaboration across an organisation.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1689640"/>
            <a:ext cx="7555372" cy="4939216"/>
            <a:chOff x="230521" y="1219200"/>
            <a:chExt cx="8712968" cy="5409656"/>
          </a:xfrm>
        </p:grpSpPr>
        <p:grpSp>
          <p:nvGrpSpPr>
            <p:cNvPr id="2" name="Grupp 49"/>
            <p:cNvGrpSpPr/>
            <p:nvPr/>
          </p:nvGrpSpPr>
          <p:grpSpPr>
            <a:xfrm>
              <a:off x="230521" y="1219200"/>
              <a:ext cx="8712968" cy="5409656"/>
              <a:chOff x="-279065" y="188640"/>
              <a:chExt cx="9171545" cy="4896544"/>
            </a:xfrm>
          </p:grpSpPr>
          <p:sp>
            <p:nvSpPr>
              <p:cNvPr id="75" name="Rektangel 74"/>
              <p:cNvSpPr/>
              <p:nvPr/>
            </p:nvSpPr>
            <p:spPr>
              <a:xfrm>
                <a:off x="251520" y="188640"/>
                <a:ext cx="8640960" cy="4896544"/>
              </a:xfrm>
              <a:prstGeom prst="rect">
                <a:avLst/>
              </a:prstGeom>
              <a:solidFill>
                <a:schemeClr val="accent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textruta 130"/>
              <p:cNvSpPr txBox="1"/>
              <p:nvPr/>
            </p:nvSpPr>
            <p:spPr>
              <a:xfrm rot="16200000">
                <a:off x="-474744" y="2256527"/>
                <a:ext cx="10069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sz="3200" b="1" dirty="0" smtClean="0">
                    <a:solidFill>
                      <a:prstClr val="black"/>
                    </a:solidFill>
                    <a:latin typeface="Calibri"/>
                  </a:rPr>
                  <a:t>NSI 1</a:t>
                </a:r>
                <a:endParaRPr lang="sv-SE" sz="3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" name="Group 4"/>
            <p:cNvGrpSpPr/>
            <p:nvPr/>
          </p:nvGrpSpPr>
          <p:grpSpPr>
            <a:xfrm>
              <a:off x="1094222" y="5585330"/>
              <a:ext cx="7661651" cy="832330"/>
              <a:chOff x="353355" y="2933913"/>
              <a:chExt cx="8221964" cy="814274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53355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Collect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53292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B w="247650" h="13335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Process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53230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600" dirty="0" smtClean="0">
                    <a:solidFill>
                      <a:prstClr val="white"/>
                    </a:solidFill>
                    <a:latin typeface="Calibri"/>
                  </a:rPr>
                  <a:t>Analyse</a:t>
                </a:r>
                <a:endParaRPr lang="en-GB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353167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" name="Grupp 55"/>
            <p:cNvGrpSpPr/>
            <p:nvPr/>
          </p:nvGrpSpPr>
          <p:grpSpPr>
            <a:xfrm>
              <a:off x="854442" y="1331738"/>
              <a:ext cx="7920880" cy="1224138"/>
              <a:chOff x="229363" y="1851367"/>
              <a:chExt cx="8064896" cy="1422207"/>
            </a:xfrm>
          </p:grpSpPr>
          <p:sp>
            <p:nvSpPr>
              <p:cNvPr id="55" name="Rektangel 54"/>
              <p:cNvSpPr/>
              <p:nvPr/>
            </p:nvSpPr>
            <p:spPr>
              <a:xfrm>
                <a:off x="229363" y="1851370"/>
                <a:ext cx="8064896" cy="1413976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textruta 90"/>
              <p:cNvSpPr txBox="1"/>
              <p:nvPr/>
            </p:nvSpPr>
            <p:spPr>
              <a:xfrm rot="16200000">
                <a:off x="-173392" y="2327441"/>
                <a:ext cx="1422207" cy="470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b="1" dirty="0" err="1" smtClean="0">
                    <a:solidFill>
                      <a:prstClr val="black"/>
                    </a:solidFill>
                    <a:latin typeface="Calibri"/>
                  </a:rPr>
                  <a:t>Survey</a:t>
                </a:r>
                <a:r>
                  <a:rPr lang="sv-SE" b="1" dirty="0" smtClean="0">
                    <a:solidFill>
                      <a:prstClr val="black"/>
                    </a:solidFill>
                    <a:latin typeface="Calibri"/>
                  </a:rPr>
                  <a:t> A</a:t>
                </a:r>
                <a:endParaRPr lang="sv-SE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16"/>
            <p:cNvGrpSpPr/>
            <p:nvPr/>
          </p:nvGrpSpPr>
          <p:grpSpPr>
            <a:xfrm>
              <a:off x="1502514" y="1484314"/>
              <a:ext cx="2255351" cy="855538"/>
              <a:chOff x="459143" y="4581128"/>
              <a:chExt cx="2467911" cy="888861"/>
            </a:xfrm>
          </p:grpSpPr>
          <p:sp>
            <p:nvSpPr>
              <p:cNvPr id="87" name="Freeform 10"/>
              <p:cNvSpPr/>
              <p:nvPr/>
            </p:nvSpPr>
            <p:spPr>
              <a:xfrm>
                <a:off x="572124" y="4581128"/>
                <a:ext cx="2222152" cy="888861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Diamond 14"/>
              <p:cNvSpPr/>
              <p:nvPr/>
            </p:nvSpPr>
            <p:spPr>
              <a:xfrm>
                <a:off x="2217070" y="4803343"/>
                <a:ext cx="709984" cy="444430"/>
              </a:xfrm>
              <a:prstGeom prst="diamond">
                <a:avLst/>
              </a:pr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9" name="Diamond 15"/>
              <p:cNvSpPr/>
              <p:nvPr/>
            </p:nvSpPr>
            <p:spPr>
              <a:xfrm>
                <a:off x="459143" y="4803343"/>
                <a:ext cx="709984" cy="44443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1" name="Group 17"/>
            <p:cNvGrpSpPr/>
            <p:nvPr/>
          </p:nvGrpSpPr>
          <p:grpSpPr>
            <a:xfrm>
              <a:off x="3147843" y="1475756"/>
              <a:ext cx="2255351" cy="855538"/>
              <a:chOff x="459143" y="4581128"/>
              <a:chExt cx="2467911" cy="888861"/>
            </a:xfrm>
          </p:grpSpPr>
          <p:sp>
            <p:nvSpPr>
              <p:cNvPr id="84" name="Freeform 18"/>
              <p:cNvSpPr/>
              <p:nvPr/>
            </p:nvSpPr>
            <p:spPr>
              <a:xfrm>
                <a:off x="572124" y="4581128"/>
                <a:ext cx="2222152" cy="888861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Diamond 19"/>
              <p:cNvSpPr/>
              <p:nvPr/>
            </p:nvSpPr>
            <p:spPr>
              <a:xfrm>
                <a:off x="2217070" y="4803343"/>
                <a:ext cx="709984" cy="444430"/>
              </a:xfrm>
              <a:prstGeom prst="diamond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Diamond 20"/>
              <p:cNvSpPr/>
              <p:nvPr/>
            </p:nvSpPr>
            <p:spPr>
              <a:xfrm>
                <a:off x="459143" y="4803343"/>
                <a:ext cx="709984" cy="44443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21"/>
            <p:cNvGrpSpPr/>
            <p:nvPr/>
          </p:nvGrpSpPr>
          <p:grpSpPr>
            <a:xfrm>
              <a:off x="4783661" y="1484314"/>
              <a:ext cx="2255351" cy="855538"/>
              <a:chOff x="459143" y="4581128"/>
              <a:chExt cx="2467911" cy="888861"/>
            </a:xfrm>
          </p:grpSpPr>
          <p:sp>
            <p:nvSpPr>
              <p:cNvPr id="81" name="Freeform 22"/>
              <p:cNvSpPr/>
              <p:nvPr/>
            </p:nvSpPr>
            <p:spPr>
              <a:xfrm>
                <a:off x="572124" y="4581128"/>
                <a:ext cx="2222152" cy="888861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2" name="Diamond 23"/>
              <p:cNvSpPr/>
              <p:nvPr/>
            </p:nvSpPr>
            <p:spPr>
              <a:xfrm>
                <a:off x="2217070" y="4803343"/>
                <a:ext cx="709984" cy="444430"/>
              </a:xfrm>
              <a:prstGeom prst="diamond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Diamond 24"/>
              <p:cNvSpPr/>
              <p:nvPr/>
            </p:nvSpPr>
            <p:spPr>
              <a:xfrm>
                <a:off x="459143" y="4803343"/>
                <a:ext cx="709984" cy="44443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25"/>
            <p:cNvGrpSpPr/>
            <p:nvPr/>
          </p:nvGrpSpPr>
          <p:grpSpPr>
            <a:xfrm>
              <a:off x="6400800" y="1484314"/>
              <a:ext cx="2353595" cy="855538"/>
              <a:chOff x="459143" y="4581128"/>
              <a:chExt cx="2575414" cy="888861"/>
            </a:xfrm>
          </p:grpSpPr>
          <p:sp>
            <p:nvSpPr>
              <p:cNvPr id="77" name="Freeform 26"/>
              <p:cNvSpPr/>
              <p:nvPr/>
            </p:nvSpPr>
            <p:spPr>
              <a:xfrm>
                <a:off x="572124" y="4581128"/>
                <a:ext cx="2222152" cy="888861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Diamond 27"/>
              <p:cNvSpPr/>
              <p:nvPr/>
            </p:nvSpPr>
            <p:spPr>
              <a:xfrm>
                <a:off x="2324573" y="4803343"/>
                <a:ext cx="709984" cy="444431"/>
              </a:xfrm>
              <a:prstGeom prst="diamon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Diamond 28"/>
              <p:cNvSpPr/>
              <p:nvPr/>
            </p:nvSpPr>
            <p:spPr>
              <a:xfrm>
                <a:off x="459143" y="4803343"/>
                <a:ext cx="709984" cy="44443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4" name="Grupp 131"/>
            <p:cNvGrpSpPr/>
            <p:nvPr/>
          </p:nvGrpSpPr>
          <p:grpSpPr>
            <a:xfrm>
              <a:off x="854442" y="2699892"/>
              <a:ext cx="7920880" cy="1224136"/>
              <a:chOff x="229363" y="1851368"/>
              <a:chExt cx="8064896" cy="1422207"/>
            </a:xfrm>
          </p:grpSpPr>
          <p:sp>
            <p:nvSpPr>
              <p:cNvPr id="133" name="Rektangel 132"/>
              <p:cNvSpPr/>
              <p:nvPr/>
            </p:nvSpPr>
            <p:spPr>
              <a:xfrm>
                <a:off x="229363" y="1851370"/>
                <a:ext cx="8064896" cy="1413976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" name="textruta 133"/>
              <p:cNvSpPr txBox="1"/>
              <p:nvPr/>
            </p:nvSpPr>
            <p:spPr>
              <a:xfrm rot="16200000">
                <a:off x="-173392" y="2327442"/>
                <a:ext cx="1422207" cy="470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b="1" dirty="0" err="1" smtClean="0">
                    <a:solidFill>
                      <a:prstClr val="black"/>
                    </a:solidFill>
                    <a:latin typeface="Calibri"/>
                  </a:rPr>
                  <a:t>Survey</a:t>
                </a:r>
                <a:r>
                  <a:rPr lang="sv-SE" b="1" dirty="0" smtClean="0">
                    <a:solidFill>
                      <a:prstClr val="black"/>
                    </a:solidFill>
                    <a:latin typeface="Calibri"/>
                  </a:rPr>
                  <a:t> B</a:t>
                </a:r>
                <a:endParaRPr lang="sv-SE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77"/>
            <p:cNvGrpSpPr/>
            <p:nvPr/>
          </p:nvGrpSpPr>
          <p:grpSpPr>
            <a:xfrm>
              <a:off x="1514937" y="2843908"/>
              <a:ext cx="7188377" cy="864096"/>
              <a:chOff x="472737" y="4572237"/>
              <a:chExt cx="7865859" cy="897752"/>
            </a:xfrm>
          </p:grpSpPr>
          <p:grpSp>
            <p:nvGrpSpPr>
              <p:cNvPr id="16" name="Group 16"/>
              <p:cNvGrpSpPr/>
              <p:nvPr/>
            </p:nvGrpSpPr>
            <p:grpSpPr>
              <a:xfrm>
                <a:off x="472737" y="4581128"/>
                <a:ext cx="2454317" cy="888861"/>
                <a:chOff x="472737" y="4581128"/>
                <a:chExt cx="2454317" cy="888861"/>
              </a:xfrm>
            </p:grpSpPr>
            <p:sp>
              <p:nvSpPr>
                <p:cNvPr id="219" name="Freeform 10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0" name="Diamond 14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1" name="Diamond 15"/>
                <p:cNvSpPr/>
                <p:nvPr/>
              </p:nvSpPr>
              <p:spPr>
                <a:xfrm>
                  <a:off x="472737" y="4803344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" name="Group 17"/>
              <p:cNvGrpSpPr/>
              <p:nvPr/>
            </p:nvGrpSpPr>
            <p:grpSpPr>
              <a:xfrm>
                <a:off x="2259539" y="4572237"/>
                <a:ext cx="2467911" cy="888861"/>
                <a:chOff x="459143" y="4581128"/>
                <a:chExt cx="2467911" cy="888861"/>
              </a:xfrm>
            </p:grpSpPr>
            <p:sp>
              <p:nvSpPr>
                <p:cNvPr id="216" name="Freeform 18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7" name="Diamond 19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8" name="Diamond 20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" name="Group 21"/>
              <p:cNvGrpSpPr/>
              <p:nvPr/>
            </p:nvGrpSpPr>
            <p:grpSpPr>
              <a:xfrm>
                <a:off x="4049528" y="4581128"/>
                <a:ext cx="2467911" cy="888861"/>
                <a:chOff x="459143" y="4581128"/>
                <a:chExt cx="2467911" cy="888861"/>
              </a:xfrm>
            </p:grpSpPr>
            <p:sp>
              <p:nvSpPr>
                <p:cNvPr id="213" name="Freeform 22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4" name="Diamond 23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5" name="Diamond 24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" name="Group 25"/>
              <p:cNvGrpSpPr/>
              <p:nvPr/>
            </p:nvGrpSpPr>
            <p:grpSpPr>
              <a:xfrm>
                <a:off x="5859528" y="4581128"/>
                <a:ext cx="2479068" cy="888861"/>
                <a:chOff x="447986" y="4581128"/>
                <a:chExt cx="2479068" cy="888861"/>
              </a:xfrm>
            </p:grpSpPr>
            <p:sp>
              <p:nvSpPr>
                <p:cNvPr id="210" name="Freeform 26"/>
                <p:cNvSpPr/>
                <p:nvPr/>
              </p:nvSpPr>
              <p:spPr>
                <a:xfrm>
                  <a:off x="490917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1" name="Diamond 27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2" name="Diamond 28"/>
                <p:cNvSpPr/>
                <p:nvPr/>
              </p:nvSpPr>
              <p:spPr>
                <a:xfrm>
                  <a:off x="447986" y="4803343"/>
                  <a:ext cx="709984" cy="444431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98" name="Grupp 131"/>
            <p:cNvGrpSpPr/>
            <p:nvPr/>
          </p:nvGrpSpPr>
          <p:grpSpPr>
            <a:xfrm>
              <a:off x="854442" y="4048544"/>
              <a:ext cx="7920880" cy="1281248"/>
              <a:chOff x="229363" y="1818191"/>
              <a:chExt cx="8064896" cy="1488560"/>
            </a:xfrm>
          </p:grpSpPr>
          <p:sp>
            <p:nvSpPr>
              <p:cNvPr id="100" name="Rektangel 99"/>
              <p:cNvSpPr/>
              <p:nvPr/>
            </p:nvSpPr>
            <p:spPr>
              <a:xfrm>
                <a:off x="229363" y="1851370"/>
                <a:ext cx="8064896" cy="1413976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textruta 100"/>
              <p:cNvSpPr txBox="1"/>
              <p:nvPr/>
            </p:nvSpPr>
            <p:spPr>
              <a:xfrm rot="16200000">
                <a:off x="-206569" y="2327441"/>
                <a:ext cx="1488560" cy="470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b="1" dirty="0" err="1" smtClean="0">
                    <a:solidFill>
                      <a:prstClr val="black"/>
                    </a:solidFill>
                    <a:latin typeface="Calibri"/>
                  </a:rPr>
                  <a:t>Survey</a:t>
                </a:r>
                <a:r>
                  <a:rPr lang="sv-SE" b="1" dirty="0" smtClean="0">
                    <a:solidFill>
                      <a:prstClr val="black"/>
                    </a:solidFill>
                    <a:latin typeface="Calibri"/>
                  </a:rPr>
                  <a:t> C</a:t>
                </a:r>
                <a:endParaRPr lang="sv-SE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2" name="Group 77"/>
            <p:cNvGrpSpPr/>
            <p:nvPr/>
          </p:nvGrpSpPr>
          <p:grpSpPr>
            <a:xfrm>
              <a:off x="1514937" y="4221116"/>
              <a:ext cx="7188377" cy="864096"/>
              <a:chOff x="472737" y="4572237"/>
              <a:chExt cx="7865859" cy="897752"/>
            </a:xfrm>
          </p:grpSpPr>
          <p:grpSp>
            <p:nvGrpSpPr>
              <p:cNvPr id="103" name="Group 16"/>
              <p:cNvGrpSpPr/>
              <p:nvPr/>
            </p:nvGrpSpPr>
            <p:grpSpPr>
              <a:xfrm>
                <a:off x="472737" y="4581128"/>
                <a:ext cx="2454317" cy="888861"/>
                <a:chOff x="472737" y="4581128"/>
                <a:chExt cx="2454317" cy="888861"/>
              </a:xfrm>
            </p:grpSpPr>
            <p:sp>
              <p:nvSpPr>
                <p:cNvPr id="116" name="Freeform 10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7" name="Diamond 14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8" name="Diamond 15"/>
                <p:cNvSpPr/>
                <p:nvPr/>
              </p:nvSpPr>
              <p:spPr>
                <a:xfrm>
                  <a:off x="472737" y="4803344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4" name="Group 17"/>
              <p:cNvGrpSpPr/>
              <p:nvPr/>
            </p:nvGrpSpPr>
            <p:grpSpPr>
              <a:xfrm>
                <a:off x="2259539" y="4572237"/>
                <a:ext cx="2467911" cy="888861"/>
                <a:chOff x="459143" y="4581128"/>
                <a:chExt cx="2467911" cy="888861"/>
              </a:xfrm>
            </p:grpSpPr>
            <p:sp>
              <p:nvSpPr>
                <p:cNvPr id="113" name="Freeform 18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4" name="Diamond 19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5" name="Diamond 20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5" name="Group 21"/>
              <p:cNvGrpSpPr/>
              <p:nvPr/>
            </p:nvGrpSpPr>
            <p:grpSpPr>
              <a:xfrm>
                <a:off x="4049528" y="4581128"/>
                <a:ext cx="2467911" cy="888861"/>
                <a:chOff x="459143" y="4581128"/>
                <a:chExt cx="2467911" cy="888861"/>
              </a:xfrm>
            </p:grpSpPr>
            <p:sp>
              <p:nvSpPr>
                <p:cNvPr id="110" name="Freeform 22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1" name="Diamond 23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2" name="Diamond 24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6" name="Group 25"/>
              <p:cNvGrpSpPr/>
              <p:nvPr/>
            </p:nvGrpSpPr>
            <p:grpSpPr>
              <a:xfrm>
                <a:off x="5870685" y="4581128"/>
                <a:ext cx="2467911" cy="888861"/>
                <a:chOff x="459143" y="4581128"/>
                <a:chExt cx="2467911" cy="888861"/>
              </a:xfrm>
            </p:grpSpPr>
            <p:sp>
              <p:nvSpPr>
                <p:cNvPr id="107" name="Freeform 26"/>
                <p:cNvSpPr/>
                <p:nvPr/>
              </p:nvSpPr>
              <p:spPr>
                <a:xfrm>
                  <a:off x="490917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8" name="Diamond 27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9" name="Diamond 28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EA helps you get to this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76630" y="5899085"/>
            <a:ext cx="1295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Disseminate</a:t>
            </a:r>
          </a:p>
        </p:txBody>
      </p:sp>
    </p:spTree>
    <p:extLst>
      <p:ext uri="{BB962C8B-B14F-4D97-AF65-F5344CB8AC3E}">
        <p14:creationId xmlns:p14="http://schemas.microsoft.com/office/powerpoint/2010/main" val="41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96512"/>
          </a:xfrm>
        </p:spPr>
        <p:txBody>
          <a:bodyPr/>
          <a:lstStyle/>
          <a:p>
            <a:pPr algn="ctr"/>
            <a:r>
              <a:rPr lang="en-US" dirty="0" smtClean="0"/>
              <a:t>…but if each statistical organisation works by themselves…..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8529" y="1676400"/>
            <a:ext cx="8025030" cy="3810000"/>
            <a:chOff x="270336" y="87234"/>
            <a:chExt cx="8667948" cy="4044327"/>
          </a:xfrm>
        </p:grpSpPr>
        <p:grpSp>
          <p:nvGrpSpPr>
            <p:cNvPr id="3" name="Grupp 49"/>
            <p:cNvGrpSpPr/>
            <p:nvPr/>
          </p:nvGrpSpPr>
          <p:grpSpPr>
            <a:xfrm>
              <a:off x="270336" y="87234"/>
              <a:ext cx="8667948" cy="2405663"/>
              <a:chOff x="-231675" y="188640"/>
              <a:chExt cx="9124155" cy="3093851"/>
            </a:xfrm>
          </p:grpSpPr>
          <p:sp>
            <p:nvSpPr>
              <p:cNvPr id="75" name="Rektangel 74"/>
              <p:cNvSpPr/>
              <p:nvPr/>
            </p:nvSpPr>
            <p:spPr>
              <a:xfrm>
                <a:off x="251520" y="188640"/>
                <a:ext cx="8640960" cy="3093851"/>
              </a:xfrm>
              <a:prstGeom prst="rect">
                <a:avLst/>
              </a:prstGeom>
              <a:solidFill>
                <a:schemeClr val="accent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textruta 130"/>
              <p:cNvSpPr txBox="1"/>
              <p:nvPr/>
            </p:nvSpPr>
            <p:spPr>
              <a:xfrm rot="16200000">
                <a:off x="-744128" y="2223532"/>
                <a:ext cx="1549802" cy="5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sz="2400" b="1" dirty="0" smtClean="0">
                    <a:solidFill>
                      <a:prstClr val="black"/>
                    </a:solidFill>
                    <a:latin typeface="Calibri"/>
                  </a:rPr>
                  <a:t>Canada</a:t>
                </a:r>
                <a:endParaRPr lang="sv-SE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>
              <a:off x="918538" y="231250"/>
              <a:ext cx="7661651" cy="832330"/>
              <a:chOff x="353355" y="2933913"/>
              <a:chExt cx="8221964" cy="814274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53355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Collect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53292" y="2933913"/>
                <a:ext cx="2222152" cy="814274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B w="247650" h="13335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800" dirty="0" smtClean="0">
                    <a:solidFill>
                      <a:prstClr val="white"/>
                    </a:solidFill>
                    <a:latin typeface="Calibri"/>
                  </a:rPr>
                  <a:t>Process</a:t>
                </a:r>
                <a:endParaRPr lang="en-GB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53230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600" dirty="0" smtClean="0">
                    <a:solidFill>
                      <a:prstClr val="white"/>
                    </a:solidFill>
                    <a:latin typeface="Calibri"/>
                  </a:rPr>
                  <a:t>Analyse</a:t>
                </a:r>
                <a:endParaRPr lang="en-GB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353167" y="2933913"/>
                <a:ext cx="2222152" cy="814273"/>
              </a:xfrm>
              <a:custGeom>
                <a:avLst/>
                <a:gdLst>
                  <a:gd name="connsiteX0" fmla="*/ 0 w 2222152"/>
                  <a:gd name="connsiteY0" fmla="*/ 0 h 888861"/>
                  <a:gd name="connsiteX1" fmla="*/ 1777722 w 2222152"/>
                  <a:gd name="connsiteY1" fmla="*/ 0 h 888861"/>
                  <a:gd name="connsiteX2" fmla="*/ 2222152 w 2222152"/>
                  <a:gd name="connsiteY2" fmla="*/ 444431 h 888861"/>
                  <a:gd name="connsiteX3" fmla="*/ 1777722 w 2222152"/>
                  <a:gd name="connsiteY3" fmla="*/ 888861 h 888861"/>
                  <a:gd name="connsiteX4" fmla="*/ 0 w 2222152"/>
                  <a:gd name="connsiteY4" fmla="*/ 888861 h 888861"/>
                  <a:gd name="connsiteX5" fmla="*/ 444431 w 2222152"/>
                  <a:gd name="connsiteY5" fmla="*/ 444431 h 888861"/>
                  <a:gd name="connsiteX6" fmla="*/ 0 w 2222152"/>
                  <a:gd name="connsiteY6" fmla="*/ 0 h 88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152" h="888861">
                    <a:moveTo>
                      <a:pt x="0" y="0"/>
                    </a:moveTo>
                    <a:lnTo>
                      <a:pt x="1777722" y="0"/>
                    </a:lnTo>
                    <a:lnTo>
                      <a:pt x="2222152" y="444431"/>
                    </a:lnTo>
                    <a:lnTo>
                      <a:pt x="1777722" y="888861"/>
                    </a:lnTo>
                    <a:lnTo>
                      <a:pt x="0" y="888861"/>
                    </a:lnTo>
                    <a:lnTo>
                      <a:pt x="444431" y="4444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1400" dirty="0" smtClean="0">
                    <a:solidFill>
                      <a:prstClr val="white"/>
                    </a:solidFill>
                    <a:latin typeface="Calibri"/>
                  </a:rPr>
                  <a:t>Disseminate</a:t>
                </a:r>
                <a:endParaRPr lang="en-GB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5" name="Rektangel 54"/>
            <p:cNvSpPr/>
            <p:nvPr/>
          </p:nvSpPr>
          <p:spPr>
            <a:xfrm>
              <a:off x="873388" y="1158298"/>
              <a:ext cx="7920880" cy="1217053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sv-SE" sz="18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77"/>
            <p:cNvGrpSpPr/>
            <p:nvPr/>
          </p:nvGrpSpPr>
          <p:grpSpPr>
            <a:xfrm>
              <a:off x="1521460" y="1302314"/>
              <a:ext cx="7200800" cy="864096"/>
              <a:chOff x="459143" y="4572237"/>
              <a:chExt cx="7879453" cy="897752"/>
            </a:xfrm>
          </p:grpSpPr>
          <p:grpSp>
            <p:nvGrpSpPr>
              <p:cNvPr id="11" name="Group 16"/>
              <p:cNvGrpSpPr/>
              <p:nvPr/>
            </p:nvGrpSpPr>
            <p:grpSpPr>
              <a:xfrm>
                <a:off x="459143" y="4581128"/>
                <a:ext cx="2467911" cy="888861"/>
                <a:chOff x="459143" y="4581128"/>
                <a:chExt cx="2467911" cy="888861"/>
              </a:xfrm>
            </p:grpSpPr>
            <p:sp>
              <p:nvSpPr>
                <p:cNvPr id="87" name="Freeform 10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Diamond 14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Diamond 15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" name="Group 17"/>
              <p:cNvGrpSpPr/>
              <p:nvPr/>
            </p:nvGrpSpPr>
            <p:grpSpPr>
              <a:xfrm>
                <a:off x="2259539" y="4572237"/>
                <a:ext cx="2467911" cy="888861"/>
                <a:chOff x="459143" y="4581128"/>
                <a:chExt cx="2467911" cy="888861"/>
              </a:xfrm>
            </p:grpSpPr>
            <p:sp>
              <p:nvSpPr>
                <p:cNvPr id="84" name="Freeform 18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Diamond 19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Diamond 20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4049528" y="4581128"/>
                <a:ext cx="2467911" cy="888861"/>
                <a:chOff x="459143" y="4581128"/>
                <a:chExt cx="2467911" cy="888861"/>
              </a:xfrm>
            </p:grpSpPr>
            <p:sp>
              <p:nvSpPr>
                <p:cNvPr id="81" name="Freeform 22"/>
                <p:cNvSpPr/>
                <p:nvPr/>
              </p:nvSpPr>
              <p:spPr>
                <a:xfrm>
                  <a:off x="572124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2" name="Diamond 23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Diamond 24"/>
                <p:cNvSpPr/>
                <p:nvPr/>
              </p:nvSpPr>
              <p:spPr>
                <a:xfrm>
                  <a:off x="459143" y="4803343"/>
                  <a:ext cx="709984" cy="444430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" name="Group 25"/>
              <p:cNvGrpSpPr/>
              <p:nvPr/>
            </p:nvGrpSpPr>
            <p:grpSpPr>
              <a:xfrm>
                <a:off x="5845844" y="4581128"/>
                <a:ext cx="2492752" cy="888861"/>
                <a:chOff x="434302" y="4581128"/>
                <a:chExt cx="2492752" cy="888861"/>
              </a:xfrm>
            </p:grpSpPr>
            <p:sp>
              <p:nvSpPr>
                <p:cNvPr id="77" name="Freeform 26"/>
                <p:cNvSpPr/>
                <p:nvPr/>
              </p:nvSpPr>
              <p:spPr>
                <a:xfrm>
                  <a:off x="513098" y="4581128"/>
                  <a:ext cx="2222152" cy="888861"/>
                </a:xfrm>
                <a:custGeom>
                  <a:avLst/>
                  <a:gdLst>
                    <a:gd name="connsiteX0" fmla="*/ 0 w 2222152"/>
                    <a:gd name="connsiteY0" fmla="*/ 0 h 888861"/>
                    <a:gd name="connsiteX1" fmla="*/ 1777722 w 2222152"/>
                    <a:gd name="connsiteY1" fmla="*/ 0 h 888861"/>
                    <a:gd name="connsiteX2" fmla="*/ 2222152 w 2222152"/>
                    <a:gd name="connsiteY2" fmla="*/ 444431 h 888861"/>
                    <a:gd name="connsiteX3" fmla="*/ 1777722 w 2222152"/>
                    <a:gd name="connsiteY3" fmla="*/ 888861 h 888861"/>
                    <a:gd name="connsiteX4" fmla="*/ 0 w 2222152"/>
                    <a:gd name="connsiteY4" fmla="*/ 888861 h 888861"/>
                    <a:gd name="connsiteX5" fmla="*/ 444431 w 2222152"/>
                    <a:gd name="connsiteY5" fmla="*/ 444431 h 888861"/>
                    <a:gd name="connsiteX6" fmla="*/ 0 w 2222152"/>
                    <a:gd name="connsiteY6" fmla="*/ 0 h 88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152" h="888861">
                      <a:moveTo>
                        <a:pt x="0" y="0"/>
                      </a:moveTo>
                      <a:lnTo>
                        <a:pt x="1777722" y="0"/>
                      </a:lnTo>
                      <a:lnTo>
                        <a:pt x="2222152" y="444431"/>
                      </a:lnTo>
                      <a:lnTo>
                        <a:pt x="1777722" y="888861"/>
                      </a:lnTo>
                      <a:lnTo>
                        <a:pt x="0" y="888861"/>
                      </a:lnTo>
                      <a:lnTo>
                        <a:pt x="444431" y="444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9" name="Diamond 27"/>
                <p:cNvSpPr/>
                <p:nvPr/>
              </p:nvSpPr>
              <p:spPr>
                <a:xfrm>
                  <a:off x="2217070" y="4803343"/>
                  <a:ext cx="709984" cy="444430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0" name="Diamond 28"/>
                <p:cNvSpPr/>
                <p:nvPr/>
              </p:nvSpPr>
              <p:spPr>
                <a:xfrm>
                  <a:off x="434302" y="4794451"/>
                  <a:ext cx="709984" cy="491052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0441" tIns="25337" rIns="469767" bIns="25337" numCol="1" spcCol="1270" anchor="ctr" anchorCtr="0">
                  <a:noAutofit/>
                </a:bodyPr>
                <a:lstStyle/>
                <a:p>
                  <a:pPr algn="ctr" defTabSz="844550" fontAlgn="auto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1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222" name="Grupp 49"/>
            <p:cNvGrpSpPr/>
            <p:nvPr/>
          </p:nvGrpSpPr>
          <p:grpSpPr>
            <a:xfrm>
              <a:off x="272562" y="2557904"/>
              <a:ext cx="8665718" cy="1573657"/>
              <a:chOff x="-229332" y="188640"/>
              <a:chExt cx="9121812" cy="2761839"/>
            </a:xfrm>
          </p:grpSpPr>
          <p:sp>
            <p:nvSpPr>
              <p:cNvPr id="223" name="Rektangel 222"/>
              <p:cNvSpPr/>
              <p:nvPr/>
            </p:nvSpPr>
            <p:spPr>
              <a:xfrm>
                <a:off x="251520" y="188640"/>
                <a:ext cx="8640960" cy="2761839"/>
              </a:xfrm>
              <a:prstGeom prst="rect">
                <a:avLst/>
              </a:prstGeom>
              <a:solidFill>
                <a:schemeClr val="accent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4" name="textruta 223"/>
              <p:cNvSpPr txBox="1"/>
              <p:nvPr/>
            </p:nvSpPr>
            <p:spPr>
              <a:xfrm rot="16200000">
                <a:off x="-1080621" y="1244620"/>
                <a:ext cx="2227474" cy="5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v-SE" sz="2400" b="1" dirty="0" smtClean="0">
                    <a:solidFill>
                      <a:prstClr val="black"/>
                    </a:solidFill>
                    <a:latin typeface="Calibri"/>
                  </a:rPr>
                  <a:t>Sweden</a:t>
                </a:r>
                <a:endParaRPr lang="sv-SE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5" name="Grupp 55"/>
            <p:cNvGrpSpPr/>
            <p:nvPr/>
          </p:nvGrpSpPr>
          <p:grpSpPr>
            <a:xfrm>
              <a:off x="873388" y="2674534"/>
              <a:ext cx="7920880" cy="1217053"/>
              <a:chOff x="229363" y="1851370"/>
              <a:chExt cx="8064896" cy="1413976"/>
            </a:xfrm>
          </p:grpSpPr>
          <p:sp>
            <p:nvSpPr>
              <p:cNvPr id="226" name="Rektangel 225"/>
              <p:cNvSpPr/>
              <p:nvPr/>
            </p:nvSpPr>
            <p:spPr>
              <a:xfrm>
                <a:off x="229363" y="1851370"/>
                <a:ext cx="8064896" cy="1413976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7" name="textruta 226"/>
              <p:cNvSpPr txBox="1"/>
              <p:nvPr/>
            </p:nvSpPr>
            <p:spPr>
              <a:xfrm rot="16200000">
                <a:off x="430400" y="2327440"/>
                <a:ext cx="214621" cy="470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3" name="Grupp 302"/>
            <p:cNvGrpSpPr/>
            <p:nvPr/>
          </p:nvGrpSpPr>
          <p:grpSpPr>
            <a:xfrm>
              <a:off x="1494602" y="2854990"/>
              <a:ext cx="5472608" cy="864096"/>
              <a:chOff x="1403648" y="2780928"/>
              <a:chExt cx="5472608" cy="864096"/>
            </a:xfrm>
          </p:grpSpPr>
          <p:sp>
            <p:nvSpPr>
              <p:cNvPr id="299" name="Flödesschema: Data 298"/>
              <p:cNvSpPr/>
              <p:nvPr/>
            </p:nvSpPr>
            <p:spPr>
              <a:xfrm>
                <a:off x="1403648" y="2780928"/>
                <a:ext cx="2016224" cy="864096"/>
              </a:xfrm>
              <a:prstGeom prst="flowChartInputOutp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0" name="Flödesschema: Data 299"/>
              <p:cNvSpPr/>
              <p:nvPr/>
            </p:nvSpPr>
            <p:spPr>
              <a:xfrm>
                <a:off x="3131840" y="2780928"/>
                <a:ext cx="2016224" cy="864096"/>
              </a:xfrm>
              <a:prstGeom prst="flowChartInputOutp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Flödesschema: Data 300"/>
              <p:cNvSpPr/>
              <p:nvPr/>
            </p:nvSpPr>
            <p:spPr>
              <a:xfrm>
                <a:off x="4860032" y="2780928"/>
                <a:ext cx="2016224" cy="864096"/>
              </a:xfrm>
              <a:prstGeom prst="flowChartInputOutp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441" tIns="25337" rIns="469767" bIns="25337" numCol="1" spcCol="1270" anchor="ctr" anchorCtr="0">
                <a:noAutofit/>
              </a:bodyPr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sv-SE" sz="19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4" name="Flödesschema: Data 313"/>
            <p:cNvSpPr/>
            <p:nvPr/>
          </p:nvSpPr>
          <p:spPr>
            <a:xfrm>
              <a:off x="6679178" y="2854990"/>
              <a:ext cx="2016224" cy="864096"/>
            </a:xfrm>
            <a:prstGeom prst="flowChartInputOutpu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sv-SE" sz="19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38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41277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0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41277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2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41277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4" name="Picture 7" descr="\\FS11\SCBJAEN$\Mina dokument\Presentations\Other\flags\c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41277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6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95639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48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95639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50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95639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51" name="Picture 3" descr="\\FS11\SCBJAEN$\Mina dokument\Presentations\Other\flags\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958" y="2920242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97" name="Diamond 27"/>
            <p:cNvSpPr/>
            <p:nvPr/>
          </p:nvSpPr>
          <p:spPr>
            <a:xfrm>
              <a:off x="7937430" y="1516199"/>
              <a:ext cx="739026" cy="47264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441" tIns="25337" rIns="469767" bIns="25337" numCol="1" spcCol="1270" anchor="ctr" anchorCtr="0">
              <a:noAutofit/>
            </a:bodyPr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19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…we get this….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4097</TotalTime>
  <Words>600</Words>
  <Application>Microsoft Office PowerPoint</Application>
  <PresentationFormat>On-screen Show (4:3)</PresentationFormat>
  <Paragraphs>151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The problem</vt:lpstr>
      <vt:lpstr>PowerPoint Presentation</vt:lpstr>
      <vt:lpstr>PowerPoint Presentation</vt:lpstr>
      <vt:lpstr>Desired Project Outcomes</vt:lpstr>
      <vt:lpstr>How does Architecture help?</vt:lpstr>
      <vt:lpstr>EA helps you get to this</vt:lpstr>
      <vt:lpstr>…but if each statistical organisation works by themselves….. </vt:lpstr>
      <vt:lpstr>…we get this….</vt:lpstr>
      <vt:lpstr>This makes it hard to share and reuse!</vt:lpstr>
      <vt:lpstr>…but if statistical organisations works together? </vt:lpstr>
      <vt:lpstr>Common Statistical  Production Architecture</vt:lpstr>
      <vt:lpstr>An industry architecture is: </vt:lpstr>
      <vt:lpstr>It has 4 layers</vt:lpstr>
      <vt:lpstr>Based on Service Oriented Architecture</vt:lpstr>
      <vt:lpstr>Based on Service Oriented Architecture</vt:lpstr>
      <vt:lpstr>This makes it easier to share and reuse!</vt:lpstr>
      <vt:lpstr>Lego pieces could be:</vt:lpstr>
      <vt:lpstr>Architecture Sprint!</vt:lpstr>
      <vt:lpstr>Design Artefacts</vt:lpstr>
      <vt:lpstr>PowerPoint Presentation</vt:lpstr>
      <vt:lpstr>GSIM and GSBPM-processes</vt:lpstr>
      <vt:lpstr>PowerPoint Presentation</vt:lpstr>
      <vt:lpstr>User Stories</vt:lpstr>
      <vt:lpstr>Proof of Concept</vt:lpstr>
      <vt:lpstr>Get involved!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Lalor</dc:creator>
  <cp:lastModifiedBy>Therese Lalor</cp:lastModifiedBy>
  <cp:revision>84</cp:revision>
  <cp:lastPrinted>2013-03-15T09:48:10Z</cp:lastPrinted>
  <dcterms:created xsi:type="dcterms:W3CDTF">2013-03-11T16:07:14Z</dcterms:created>
  <dcterms:modified xsi:type="dcterms:W3CDTF">2013-05-03T15:07:56Z</dcterms:modified>
</cp:coreProperties>
</file>