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4" r:id="rId5"/>
    <p:sldId id="287" r:id="rId6"/>
    <p:sldId id="288" r:id="rId7"/>
    <p:sldId id="291" r:id="rId8"/>
    <p:sldId id="292" r:id="rId9"/>
    <p:sldId id="293" r:id="rId10"/>
    <p:sldId id="289" r:id="rId11"/>
    <p:sldId id="290" r:id="rId12"/>
    <p:sldId id="294" r:id="rId13"/>
    <p:sldId id="266" r:id="rId14"/>
  </p:sldIdLst>
  <p:sldSz cx="12188825" cy="6858000"/>
  <p:notesSz cx="6669088" cy="9926638"/>
  <p:defaultTextStyle>
    <a:defPPr rtl="0">
      <a:defRPr lang="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howGuides="1">
      <p:cViewPr varScale="1">
        <p:scale>
          <a:sx n="84" d="100"/>
          <a:sy n="84" d="100"/>
        </p:scale>
        <p:origin x="120" y="6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912" y="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EDA7075-86FF-42B2-8927-7F322A15F833}" type="datetime1">
              <a:rPr lang="hu-HU" smtClean="0">
                <a:solidFill>
                  <a:schemeClr val="tx2"/>
                </a:solidFill>
              </a:rPr>
              <a:pPr algn="r" rtl="0"/>
              <a:t>2020.10.26.</a:t>
            </a:fld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hu-HU" smtClean="0">
                <a:solidFill>
                  <a:schemeClr val="tx2"/>
                </a:solidFill>
              </a:rPr>
              <a:pPr algn="r" rtl="0"/>
              <a:t>‹#›</a:t>
            </a:fld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6648EB40-417A-43B6-8398-70047EA5A74C}" type="datetime1">
              <a:rPr lang="hu-HU" smtClean="0"/>
              <a:pPr/>
              <a:t>2020.10.26.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867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E2763D-E032-4DFF-B0B3-3D8422FFCF0E}" type="datetime1">
              <a:rPr lang="hu-HU" smtClean="0"/>
              <a:pPr/>
              <a:t>2020.10.26.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7ABD3E-B90B-44E6-BFFE-432971789295}" type="datetime1">
              <a:rPr lang="hu-HU" smtClean="0"/>
              <a:pPr/>
              <a:t>2020.10.26.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6C6E60-1866-4758-8791-4C4E45C36254}" type="datetime1">
              <a:rPr lang="hu-HU" smtClean="0"/>
              <a:pPr/>
              <a:t>2020.10.26.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8FF994-63F4-4649-B3EC-87876C8F5873}" type="datetime1">
              <a:rPr lang="hu-HU" smtClean="0"/>
              <a:pPr/>
              <a:t>2020.10.26.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E2DD76-DA38-4175-BA3B-63CD08093EE0}" type="datetime1">
              <a:rPr lang="hu-HU" smtClean="0"/>
              <a:pPr/>
              <a:t>2020.10.26.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77CE3F-4691-403E-A0B4-65592C908B08}" type="datetime1">
              <a:rPr lang="hu-HU" smtClean="0"/>
              <a:pPr/>
              <a:t>2020.10.26.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C7133D-4DC0-4E2A-8D81-F8B473E814B4}" type="datetime1">
              <a:rPr lang="hu-HU" smtClean="0"/>
              <a:pPr/>
              <a:t>2020.10.26.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78BBDA-88A6-480E-A129-7B2F79ABA348}" type="datetime1">
              <a:rPr lang="hu-HU" smtClean="0"/>
              <a:pPr/>
              <a:t>2020.10.26.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81C038-294F-4567-9ADB-CFB54F107354}" type="datetime1">
              <a:rPr lang="hu-HU" smtClean="0"/>
              <a:pPr/>
              <a:t>2020.10.26.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82AADB5-EBED-4173-BC4E-244A8186BD03}" type="datetime1">
              <a:rPr lang="hu-HU" smtClean="0"/>
              <a:pPr/>
              <a:t>2020.10.26.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ce.org/index.php?id=5452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la.hu/" TargetMode="External"/><Relationship Id="rId7" Type="http://schemas.openxmlformats.org/officeDocument/2006/relationships/hyperlink" Target="http://www.facebook.com/justiceandenvironment" TargetMode="External"/><Relationship Id="rId2" Type="http://schemas.openxmlformats.org/officeDocument/2006/relationships/hyperlink" Target="mailto:drkiss@emla.h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justiceandenvironment.org/" TargetMode="External"/><Relationship Id="rId5" Type="http://schemas.openxmlformats.org/officeDocument/2006/relationships/hyperlink" Target="mailto:info@justiceandenvironment.org" TargetMode="External"/><Relationship Id="rId4" Type="http://schemas.openxmlformats.org/officeDocument/2006/relationships/hyperlink" Target="http://www.facebook.com/emla.h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ilsni.org/about-public-interest-litigation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nvironment/aarhus/pdf/communication_improving_access_to_justice_environmental_matters.pdf" TargetMode="External"/><Relationship Id="rId2" Type="http://schemas.openxmlformats.org/officeDocument/2006/relationships/hyperlink" Target="https://ec.europa.eu/transparency/regdoc/rep/1/2003/EN/1-2003-624-EN-F1-1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34172" y="1340768"/>
            <a:ext cx="8064897" cy="3298825"/>
          </a:xfrm>
        </p:spPr>
        <p:txBody>
          <a:bodyPr rtlCol="0">
            <a:normAutofit fontScale="90000"/>
          </a:bodyPr>
          <a:lstStyle/>
          <a:p>
            <a:r>
              <a:rPr lang="en-US" sz="4000" b="1" dirty="0" smtClean="0"/>
              <a:t>Aarhus Convention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en-US" sz="4000" dirty="0"/>
              <a:t>The role of public interest litigation in environmental </a:t>
            </a:r>
            <a:r>
              <a:rPr lang="en-US" sz="4000" dirty="0" smtClean="0"/>
              <a:t>matters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/>
              <a:t/>
            </a:r>
            <a:br>
              <a:rPr lang="hu-HU" sz="4000" dirty="0"/>
            </a:br>
            <a:r>
              <a:rPr lang="en-US" sz="3100" i="1" dirty="0" err="1" smtClean="0"/>
              <a:t>Csaba</a:t>
            </a:r>
            <a:r>
              <a:rPr lang="en-US" sz="3100" i="1" dirty="0" smtClean="0"/>
              <a:t> Kiss, </a:t>
            </a:r>
            <a:r>
              <a:rPr lang="en-US" sz="3100" i="1" dirty="0" err="1" smtClean="0"/>
              <a:t>EMLA</a:t>
            </a:r>
            <a:r>
              <a:rPr lang="en-US" sz="3100" i="1" dirty="0" smtClean="0"/>
              <a:t>, Justice &amp; Environment</a:t>
            </a:r>
            <a:endParaRPr lang="en-US" sz="31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006180" y="4927600"/>
            <a:ext cx="7674777" cy="1244600"/>
          </a:xfrm>
        </p:spPr>
        <p:txBody>
          <a:bodyPr rtlCol="0">
            <a:normAutofit lnSpcReduction="10000"/>
          </a:bodyPr>
          <a:lstStyle/>
          <a:p>
            <a:pPr algn="r"/>
            <a:endParaRPr lang="hu-HU" sz="2000" dirty="0" smtClean="0"/>
          </a:p>
          <a:p>
            <a:pPr algn="r"/>
            <a:r>
              <a:rPr lang="en-US" sz="2000" dirty="0" smtClean="0">
                <a:hlinkClick r:id="rId3"/>
              </a:rPr>
              <a:t>Twenty-fourth </a:t>
            </a:r>
            <a:r>
              <a:rPr lang="en-US" sz="2000" dirty="0">
                <a:hlinkClick r:id="rId3"/>
              </a:rPr>
              <a:t>meeting of the Working Group of the Parties to the Aarhus Convention, on site (28 - 29 October 2020), Tempus 2, </a:t>
            </a:r>
            <a:r>
              <a:rPr lang="en-US" sz="2000" dirty="0" err="1">
                <a:hlinkClick r:id="rId3"/>
              </a:rPr>
              <a:t>Palais</a:t>
            </a:r>
            <a:r>
              <a:rPr lang="en-US" sz="2000" dirty="0">
                <a:hlinkClick r:id="rId3"/>
              </a:rPr>
              <a:t> des Nations, Geneva, Switzerland</a:t>
            </a:r>
            <a:r>
              <a:rPr lang="en-US" sz="2000" dirty="0"/>
              <a:t> </a:t>
            </a:r>
          </a:p>
          <a:p>
            <a:pPr algn="r"/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12589" y="332656"/>
            <a:ext cx="7008574" cy="4088531"/>
          </a:xfrm>
        </p:spPr>
        <p:txBody>
          <a:bodyPr rtlCol="0"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hu-HU" dirty="0" err="1" smtClean="0"/>
              <a:t>EMLA</a:t>
            </a:r>
            <a:endParaRPr lang="hu-HU" dirty="0"/>
          </a:p>
          <a:p>
            <a:pPr algn="just">
              <a:lnSpc>
                <a:spcPct val="90000"/>
              </a:lnSpc>
            </a:pPr>
            <a:r>
              <a:rPr lang="hu-HU" dirty="0" err="1" smtClean="0">
                <a:hlinkClick r:id="rId2"/>
              </a:rPr>
              <a:t>drkiss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emla.hu</a:t>
            </a:r>
            <a:endParaRPr lang="hu-HU" dirty="0" smtClean="0"/>
          </a:p>
          <a:p>
            <a:pPr algn="just">
              <a:lnSpc>
                <a:spcPct val="90000"/>
              </a:lnSpc>
            </a:pPr>
            <a:r>
              <a:rPr lang="hu-HU" dirty="0" err="1" smtClean="0">
                <a:hlinkClick r:id="rId3"/>
              </a:rPr>
              <a:t>www.emla.hu</a:t>
            </a:r>
            <a:endParaRPr lang="hu-HU" dirty="0" smtClean="0"/>
          </a:p>
          <a:p>
            <a:pPr algn="just">
              <a:lnSpc>
                <a:spcPct val="90000"/>
              </a:lnSpc>
            </a:pPr>
            <a:r>
              <a:rPr lang="hu-HU" dirty="0" err="1" smtClean="0">
                <a:hlinkClick r:id="rId4"/>
              </a:rPr>
              <a:t>www.facebook.com</a:t>
            </a:r>
            <a:r>
              <a:rPr lang="hu-HU" dirty="0" smtClean="0">
                <a:hlinkClick r:id="rId4"/>
              </a:rPr>
              <a:t>/</a:t>
            </a:r>
            <a:r>
              <a:rPr lang="hu-HU" dirty="0" err="1" smtClean="0">
                <a:hlinkClick r:id="rId4"/>
              </a:rPr>
              <a:t>emla.hu</a:t>
            </a:r>
            <a:r>
              <a:rPr lang="hu-HU" dirty="0" smtClean="0"/>
              <a:t>  </a:t>
            </a:r>
          </a:p>
          <a:p>
            <a:pPr algn="just">
              <a:lnSpc>
                <a:spcPct val="90000"/>
              </a:lnSpc>
            </a:pPr>
            <a:endParaRPr lang="hu-HU" dirty="0" smtClean="0"/>
          </a:p>
          <a:p>
            <a:pPr algn="just">
              <a:lnSpc>
                <a:spcPct val="90000"/>
              </a:lnSpc>
            </a:pPr>
            <a:r>
              <a:rPr lang="hu-HU" dirty="0" err="1" smtClean="0"/>
              <a:t>Justice</a:t>
            </a:r>
            <a:r>
              <a:rPr lang="hu-HU" dirty="0" smtClean="0"/>
              <a:t> </a:t>
            </a:r>
            <a:r>
              <a:rPr lang="hu-HU" dirty="0"/>
              <a:t>and </a:t>
            </a:r>
            <a:r>
              <a:rPr lang="hu-HU" dirty="0" err="1" smtClean="0"/>
              <a:t>Environment</a:t>
            </a:r>
            <a:endParaRPr lang="hu-HU" dirty="0" smtClean="0"/>
          </a:p>
          <a:p>
            <a:pPr algn="just">
              <a:lnSpc>
                <a:spcPct val="90000"/>
              </a:lnSpc>
            </a:pPr>
            <a:r>
              <a:rPr lang="hu-HU" dirty="0" err="1" smtClean="0">
                <a:hlinkClick r:id="rId5"/>
              </a:rPr>
              <a:t>info</a:t>
            </a:r>
            <a:r>
              <a:rPr lang="hu-HU" dirty="0" smtClean="0">
                <a:hlinkClick r:id="rId5"/>
              </a:rPr>
              <a:t>@</a:t>
            </a:r>
            <a:r>
              <a:rPr lang="hu-HU" dirty="0" err="1" smtClean="0">
                <a:hlinkClick r:id="rId5"/>
              </a:rPr>
              <a:t>justiceandenvironment.org</a:t>
            </a:r>
            <a:endParaRPr lang="hu-HU" dirty="0" smtClean="0"/>
          </a:p>
          <a:p>
            <a:pPr algn="just">
              <a:lnSpc>
                <a:spcPct val="90000"/>
              </a:lnSpc>
            </a:pPr>
            <a:r>
              <a:rPr lang="hu-HU" dirty="0" err="1" smtClean="0">
                <a:hlinkClick r:id="rId6"/>
              </a:rPr>
              <a:t>www.justiceandenvironment.org</a:t>
            </a:r>
            <a:endParaRPr lang="hu-HU" dirty="0" smtClean="0"/>
          </a:p>
          <a:p>
            <a:pPr algn="just">
              <a:lnSpc>
                <a:spcPct val="90000"/>
              </a:lnSpc>
            </a:pPr>
            <a:r>
              <a:rPr lang="hu-HU" dirty="0" err="1" smtClean="0">
                <a:hlinkClick r:id="rId7"/>
              </a:rPr>
              <a:t>www.facebook.com</a:t>
            </a:r>
            <a:r>
              <a:rPr lang="hu-HU" dirty="0" smtClean="0">
                <a:hlinkClick r:id="rId7"/>
              </a:rPr>
              <a:t>/</a:t>
            </a:r>
            <a:r>
              <a:rPr lang="hu-HU" dirty="0" err="1" smtClean="0">
                <a:hlinkClick r:id="rId7"/>
              </a:rPr>
              <a:t>justiceandenvironment</a:t>
            </a:r>
            <a:endParaRPr lang="hu-HU" dirty="0" smtClean="0"/>
          </a:p>
          <a:p>
            <a:pPr algn="just">
              <a:lnSpc>
                <a:spcPct val="90000"/>
              </a:lnSpc>
            </a:pPr>
            <a:r>
              <a:rPr lang="hu-HU" dirty="0" smtClean="0"/>
              <a:t>@</a:t>
            </a:r>
            <a:r>
              <a:rPr lang="hu-HU" dirty="0" err="1" smtClean="0"/>
              <a:t>JustEnviNet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hu-HU" dirty="0" smtClean="0"/>
              <a:t>Public Interest </a:t>
            </a:r>
            <a:r>
              <a:rPr lang="en-US" dirty="0" smtClean="0"/>
              <a:t>Litigation</a:t>
            </a:r>
            <a:r>
              <a:rPr lang="hu-HU" dirty="0" smtClean="0"/>
              <a:t>?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PILS</a:t>
            </a:r>
            <a:r>
              <a:rPr lang="hu-HU" dirty="0" smtClean="0"/>
              <a:t> Project</a:t>
            </a:r>
          </a:p>
          <a:p>
            <a:endParaRPr lang="hu-HU" dirty="0" smtClean="0"/>
          </a:p>
          <a:p>
            <a:r>
              <a:rPr lang="hu-HU" dirty="0" err="1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</a:t>
            </a:r>
            <a:r>
              <a:rPr lang="hu-HU" dirty="0" err="1" smtClean="0">
                <a:hlinkClick r:id="rId2"/>
              </a:rPr>
              <a:t>www.pilsni.org</a:t>
            </a:r>
            <a:r>
              <a:rPr lang="hu-HU" dirty="0" smtClean="0">
                <a:hlinkClick r:id="rId2"/>
              </a:rPr>
              <a:t>/</a:t>
            </a:r>
            <a:r>
              <a:rPr lang="hu-HU" dirty="0" err="1" smtClean="0">
                <a:hlinkClick r:id="rId2"/>
              </a:rPr>
              <a:t>about-public-interest-litigation</a:t>
            </a:r>
            <a:r>
              <a:rPr lang="hu-HU" dirty="0" smtClean="0"/>
              <a:t> </a:t>
            </a:r>
            <a:endParaRPr lang="hu-HU" dirty="0"/>
          </a:p>
          <a:p>
            <a:r>
              <a:rPr lang="en-US" dirty="0" smtClean="0"/>
              <a:t>Public </a:t>
            </a:r>
            <a:r>
              <a:rPr lang="en-US" dirty="0"/>
              <a:t>interest litigation is the use of the law to </a:t>
            </a:r>
            <a:r>
              <a:rPr lang="en-US" b="1" dirty="0"/>
              <a:t>advance human rights and equality</a:t>
            </a:r>
            <a:r>
              <a:rPr lang="en-US" dirty="0"/>
              <a:t>, or </a:t>
            </a:r>
            <a:r>
              <a:rPr lang="en-US" b="1" dirty="0"/>
              <a:t>raise issues of broad public concern</a:t>
            </a:r>
            <a:r>
              <a:rPr lang="en-US" dirty="0"/>
              <a:t>.  It helps advance the cause of minority or disadvantaged groups or individuals.</a:t>
            </a:r>
          </a:p>
          <a:p>
            <a:endParaRPr lang="hu-HU" dirty="0" smtClean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Public interest cases may arise from both public and private law matters.  </a:t>
            </a:r>
            <a:endParaRPr lang="hu-HU" dirty="0" smtClean="0"/>
          </a:p>
          <a:p>
            <a:r>
              <a:rPr lang="en-US" dirty="0" smtClean="0"/>
              <a:t>Public </a:t>
            </a:r>
            <a:r>
              <a:rPr lang="en-US" dirty="0"/>
              <a:t>interest litigation is most commonly used to challenge the decisions of public authorities by judicial review</a:t>
            </a:r>
            <a:r>
              <a:rPr lang="en-US" dirty="0" smtClean="0"/>
              <a:t>.</a:t>
            </a:r>
            <a:endParaRPr lang="hu-HU" dirty="0" smtClean="0"/>
          </a:p>
          <a:p>
            <a:r>
              <a:rPr lang="en-US" dirty="0" smtClean="0"/>
              <a:t>Judicial </a:t>
            </a:r>
            <a:r>
              <a:rPr lang="en-US" dirty="0"/>
              <a:t>review is concerned with whether the law has been correctly applied, and the right procedures have been followed.</a:t>
            </a: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970" y="1473200"/>
            <a:ext cx="2154443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</a:t>
            </a:r>
            <a:r>
              <a:rPr lang="hu-HU" dirty="0" smtClean="0"/>
              <a:t> of </a:t>
            </a:r>
            <a:r>
              <a:rPr lang="en-US" dirty="0" smtClean="0"/>
              <a:t>Public Interest Litigation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err="1"/>
              <a:t>Cummings</a:t>
            </a:r>
            <a:r>
              <a:rPr lang="hu-HU" dirty="0"/>
              <a:t>, Scott </a:t>
            </a:r>
            <a:r>
              <a:rPr lang="hu-HU" dirty="0" smtClean="0"/>
              <a:t>L., Rhode</a:t>
            </a:r>
            <a:r>
              <a:rPr lang="hu-HU" dirty="0"/>
              <a:t>, </a:t>
            </a:r>
            <a:r>
              <a:rPr lang="hu-HU" dirty="0" err="1"/>
              <a:t>Deborah</a:t>
            </a:r>
            <a:r>
              <a:rPr lang="hu-HU" dirty="0"/>
              <a:t> L</a:t>
            </a:r>
            <a:r>
              <a:rPr lang="hu-HU" dirty="0" smtClean="0"/>
              <a:t>.: </a:t>
            </a:r>
            <a:r>
              <a:rPr lang="en-US" dirty="0"/>
              <a:t>Public Interest Litigation: Insights from Theory and </a:t>
            </a:r>
            <a:r>
              <a:rPr lang="en-US" dirty="0" smtClean="0"/>
              <a:t>Practice</a:t>
            </a:r>
            <a:r>
              <a:rPr lang="hu-HU" dirty="0" smtClean="0"/>
              <a:t> (2009)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[…]</a:t>
            </a:r>
            <a:r>
              <a:rPr lang="en-US" dirty="0" smtClean="0"/>
              <a:t> </a:t>
            </a:r>
            <a:r>
              <a:rPr lang="en-US" dirty="0"/>
              <a:t>over the past three decades, critics from both the left and right have challenged its </a:t>
            </a:r>
            <a:r>
              <a:rPr lang="en-US" b="1" dirty="0"/>
              <a:t>capacity to secure systemic change</a:t>
            </a:r>
            <a:r>
              <a:rPr lang="en-US" dirty="0"/>
              <a:t>. </a:t>
            </a:r>
            <a:endParaRPr lang="hu-HU" dirty="0" smtClean="0"/>
          </a:p>
          <a:p>
            <a:r>
              <a:rPr lang="en-US" dirty="0" smtClean="0"/>
              <a:t>The </a:t>
            </a:r>
            <a:r>
              <a:rPr lang="en-US" dirty="0"/>
              <a:t>first is that litigation cannot itself reform social institutions. </a:t>
            </a:r>
            <a:endParaRPr lang="hu-HU" dirty="0" smtClean="0"/>
          </a:p>
          <a:p>
            <a:r>
              <a:rPr lang="en-US" dirty="0" smtClean="0"/>
              <a:t>The </a:t>
            </a:r>
            <a:r>
              <a:rPr lang="en-US" dirty="0"/>
              <a:t>second related concern is that over-reliance on courts diverts effort from potentially more productive political strategies and disempowers the groups that lawyers are seeking to </a:t>
            </a:r>
            <a:r>
              <a:rPr lang="en-US" dirty="0" smtClean="0"/>
              <a:t>assist.</a:t>
            </a:r>
            <a:endParaRPr lang="hu-HU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result is too much law and too little justice.</a:t>
            </a:r>
            <a:endParaRPr lang="hu-HU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232" y="3292200"/>
            <a:ext cx="286725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systemic change?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Information</a:t>
            </a:r>
          </a:p>
          <a:p>
            <a:r>
              <a:rPr lang="en-US" dirty="0" smtClean="0"/>
              <a:t>Bayer Crop Science</a:t>
            </a:r>
            <a:r>
              <a:rPr lang="hu-HU" dirty="0" smtClean="0"/>
              <a:t> (</a:t>
            </a:r>
            <a:r>
              <a:rPr lang="en-US" dirty="0" smtClean="0"/>
              <a:t>C-442</a:t>
            </a:r>
            <a:r>
              <a:rPr lang="hu-HU" dirty="0" smtClean="0"/>
              <a:t>/14)</a:t>
            </a:r>
            <a:endParaRPr lang="en-US" dirty="0" smtClean="0"/>
          </a:p>
          <a:p>
            <a:r>
              <a:rPr lang="en-US" dirty="0" smtClean="0"/>
              <a:t>The definition</a:t>
            </a:r>
            <a:r>
              <a:rPr lang="hu-HU" dirty="0" smtClean="0"/>
              <a:t> of </a:t>
            </a:r>
            <a:r>
              <a:rPr lang="en-US" dirty="0" smtClean="0"/>
              <a:t>information </a:t>
            </a:r>
            <a:r>
              <a:rPr lang="en-US" dirty="0"/>
              <a:t>on emissions into the </a:t>
            </a:r>
            <a:r>
              <a:rPr lang="en-US" dirty="0" smtClean="0"/>
              <a:t>environment “</a:t>
            </a:r>
            <a:r>
              <a:rPr lang="en-US" i="1" dirty="0" smtClean="0"/>
              <a:t>covers</a:t>
            </a:r>
            <a:r>
              <a:rPr lang="hu-HU" i="1" dirty="0" smtClean="0"/>
              <a:t> </a:t>
            </a:r>
            <a:r>
              <a:rPr lang="en-US" i="1" dirty="0" smtClean="0"/>
              <a:t>information concerning the nature, composition, quantity</a:t>
            </a:r>
            <a:r>
              <a:rPr lang="hu-HU" i="1" dirty="0" smtClean="0"/>
              <a:t>, </a:t>
            </a:r>
            <a:r>
              <a:rPr lang="en-US" i="1" dirty="0" smtClean="0"/>
              <a:t>date </a:t>
            </a:r>
            <a:r>
              <a:rPr lang="en-US" i="1" dirty="0"/>
              <a:t>and place of the ‘emissions into the environment’ </a:t>
            </a:r>
            <a:r>
              <a:rPr lang="en-US" i="1" dirty="0" smtClean="0"/>
              <a:t>of</a:t>
            </a:r>
            <a:r>
              <a:rPr lang="hu-HU" i="1" dirty="0" smtClean="0"/>
              <a:t> </a:t>
            </a:r>
            <a:r>
              <a:rPr lang="en-US" i="1" dirty="0" smtClean="0"/>
              <a:t>plant </a:t>
            </a:r>
            <a:r>
              <a:rPr lang="en-US" i="1" dirty="0"/>
              <a:t>protection products and biocides and </a:t>
            </a:r>
            <a:r>
              <a:rPr lang="en-US" i="1" dirty="0" smtClean="0"/>
              <a:t>substances</a:t>
            </a:r>
            <a:r>
              <a:rPr lang="hu-HU" i="1" dirty="0" smtClean="0"/>
              <a:t> </a:t>
            </a:r>
            <a:r>
              <a:rPr lang="en-US" i="1" dirty="0" smtClean="0"/>
              <a:t>contained </a:t>
            </a:r>
            <a:r>
              <a:rPr lang="en-US" i="1" dirty="0"/>
              <a:t>therein, and data concerning the </a:t>
            </a:r>
            <a:r>
              <a:rPr lang="en-US" i="1" dirty="0" smtClean="0"/>
              <a:t>medium</a:t>
            </a:r>
            <a:r>
              <a:rPr lang="hu-HU" i="1" dirty="0" smtClean="0"/>
              <a:t> </a:t>
            </a:r>
            <a:r>
              <a:rPr lang="en-US" i="1" dirty="0" smtClean="0"/>
              <a:t>to </a:t>
            </a:r>
            <a:r>
              <a:rPr lang="en-US" i="1" dirty="0"/>
              <a:t>long-term consequences of those emissions on </a:t>
            </a:r>
            <a:r>
              <a:rPr lang="en-US" i="1" dirty="0" smtClean="0"/>
              <a:t>the</a:t>
            </a:r>
            <a:r>
              <a:rPr lang="hu-HU" i="1" dirty="0" smtClean="0"/>
              <a:t> </a:t>
            </a:r>
            <a:r>
              <a:rPr lang="en-US" i="1" dirty="0" smtClean="0"/>
              <a:t>environment, in particular information relating to residues in </a:t>
            </a:r>
            <a:r>
              <a:rPr lang="en-US" i="1" dirty="0"/>
              <a:t>the environment following application of the </a:t>
            </a:r>
            <a:r>
              <a:rPr lang="en-US" i="1" dirty="0" smtClean="0"/>
              <a:t>product</a:t>
            </a:r>
            <a:r>
              <a:rPr lang="hu-HU" i="1" dirty="0" smtClean="0"/>
              <a:t> </a:t>
            </a:r>
            <a:r>
              <a:rPr lang="en-US" i="1" dirty="0" smtClean="0"/>
              <a:t>in </a:t>
            </a:r>
            <a:r>
              <a:rPr lang="en-US" i="1" dirty="0"/>
              <a:t>question, and studies on the measurement of </a:t>
            </a:r>
            <a:r>
              <a:rPr lang="en-US" i="1" dirty="0" smtClean="0"/>
              <a:t>the</a:t>
            </a:r>
            <a:r>
              <a:rPr lang="hu-HU" i="1" dirty="0" smtClean="0"/>
              <a:t> </a:t>
            </a:r>
            <a:r>
              <a:rPr lang="en-US" i="1" dirty="0" smtClean="0"/>
              <a:t>substance’s </a:t>
            </a:r>
            <a:r>
              <a:rPr lang="en-US" i="1" dirty="0"/>
              <a:t>drift during that application, whether </a:t>
            </a:r>
            <a:r>
              <a:rPr lang="en-US" i="1" dirty="0" smtClean="0"/>
              <a:t>those</a:t>
            </a:r>
            <a:r>
              <a:rPr lang="hu-HU" i="1" dirty="0" smtClean="0"/>
              <a:t> </a:t>
            </a:r>
            <a:r>
              <a:rPr lang="en-US" i="1" dirty="0" smtClean="0"/>
              <a:t>data </a:t>
            </a:r>
            <a:r>
              <a:rPr lang="en-US" i="1" dirty="0"/>
              <a:t>come from studies performed entirely or in part </a:t>
            </a:r>
            <a:r>
              <a:rPr lang="en-US" i="1" dirty="0" smtClean="0"/>
              <a:t>in</a:t>
            </a:r>
            <a:r>
              <a:rPr lang="hu-HU" i="1" dirty="0" smtClean="0"/>
              <a:t> </a:t>
            </a:r>
            <a:r>
              <a:rPr lang="en-US" i="1" dirty="0" smtClean="0"/>
              <a:t>the </a:t>
            </a:r>
            <a:r>
              <a:rPr lang="en-US" i="1" dirty="0"/>
              <a:t>field or from laboratory or translocation studies</a:t>
            </a:r>
            <a:r>
              <a:rPr lang="en-US" i="1" dirty="0" smtClean="0"/>
              <a:t>.</a:t>
            </a:r>
            <a:r>
              <a:rPr lang="hu-HU" i="1" dirty="0" smtClean="0"/>
              <a:t>”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8158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systemic change?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Participation</a:t>
            </a:r>
            <a:endParaRPr lang="hu-HU" dirty="0" smtClean="0"/>
          </a:p>
          <a:p>
            <a:r>
              <a:rPr lang="en-US" dirty="0" err="1" smtClean="0"/>
              <a:t>Trianel</a:t>
            </a:r>
            <a:r>
              <a:rPr lang="en-US" dirty="0" smtClean="0"/>
              <a:t> (C-115/09</a:t>
            </a:r>
            <a:r>
              <a:rPr lang="hu-HU" dirty="0" smtClean="0"/>
              <a:t>)</a:t>
            </a:r>
          </a:p>
          <a:p>
            <a:r>
              <a:rPr lang="en-US" dirty="0"/>
              <a:t>In the </a:t>
            </a:r>
            <a:r>
              <a:rPr lang="en-US" i="1" dirty="0" err="1"/>
              <a:t>Trianel</a:t>
            </a:r>
            <a:r>
              <a:rPr lang="en-US" i="1" dirty="0"/>
              <a:t> </a:t>
            </a:r>
            <a:r>
              <a:rPr lang="en-US" dirty="0"/>
              <a:t>case, the Court of Justice made it </a:t>
            </a:r>
            <a:r>
              <a:rPr lang="en-US" dirty="0" smtClean="0"/>
              <a:t>clear</a:t>
            </a:r>
            <a:r>
              <a:rPr lang="hu-HU" dirty="0" smtClean="0"/>
              <a:t> </a:t>
            </a:r>
            <a:r>
              <a:rPr lang="en-US" dirty="0" smtClean="0"/>
              <a:t>that</a:t>
            </a:r>
            <a:r>
              <a:rPr lang="en-US" dirty="0"/>
              <a:t>, although the EIA Directive allows Member States </a:t>
            </a:r>
            <a:r>
              <a:rPr lang="en-US" dirty="0" smtClean="0"/>
              <a:t>to</a:t>
            </a:r>
            <a:r>
              <a:rPr lang="hu-HU" dirty="0" smtClean="0"/>
              <a:t> </a:t>
            </a:r>
            <a:r>
              <a:rPr lang="en-US" dirty="0" smtClean="0"/>
              <a:t>require </a:t>
            </a:r>
            <a:r>
              <a:rPr lang="en-US" dirty="0"/>
              <a:t>individuals to demonstrate the impairment of </a:t>
            </a:r>
            <a:r>
              <a:rPr lang="en-US" dirty="0" smtClean="0"/>
              <a:t>an</a:t>
            </a:r>
            <a:r>
              <a:rPr lang="hu-HU" dirty="0" smtClean="0"/>
              <a:t> </a:t>
            </a:r>
            <a:r>
              <a:rPr lang="en-US" dirty="0" smtClean="0"/>
              <a:t>individual </a:t>
            </a:r>
            <a:r>
              <a:rPr lang="en-US" dirty="0"/>
              <a:t>public law right to have standing, this cannot </a:t>
            </a:r>
            <a:r>
              <a:rPr lang="en-US" dirty="0" smtClean="0"/>
              <a:t>be</a:t>
            </a:r>
            <a:r>
              <a:rPr lang="hu-HU" dirty="0" smtClean="0"/>
              <a:t> </a:t>
            </a:r>
            <a:r>
              <a:rPr lang="en-US" dirty="0" smtClean="0"/>
              <a:t>required </a:t>
            </a:r>
            <a:r>
              <a:rPr lang="en-US" dirty="0"/>
              <a:t>of NGOs </a:t>
            </a:r>
            <a:r>
              <a:rPr lang="en-US" dirty="0" err="1"/>
              <a:t>recognised</a:t>
            </a:r>
            <a:r>
              <a:rPr lang="en-US" dirty="0"/>
              <a:t> as the public </a:t>
            </a:r>
            <a:r>
              <a:rPr lang="en-US" dirty="0" smtClean="0"/>
              <a:t>concerned.</a:t>
            </a:r>
            <a:r>
              <a:rPr lang="hu-HU" dirty="0" smtClean="0"/>
              <a:t> </a:t>
            </a:r>
            <a:r>
              <a:rPr lang="en-US" dirty="0" smtClean="0"/>
              <a:t>It </a:t>
            </a:r>
            <a:r>
              <a:rPr lang="en-US" dirty="0"/>
              <a:t>also confirmed that when challenging a decision </a:t>
            </a:r>
            <a:r>
              <a:rPr lang="en-US" dirty="0" smtClean="0"/>
              <a:t>under</a:t>
            </a:r>
            <a:r>
              <a:rPr lang="hu-HU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EIA Directive, NGOs may rely on </a:t>
            </a:r>
            <a:r>
              <a:rPr lang="en-US" dirty="0" smtClean="0"/>
              <a:t>infringements</a:t>
            </a:r>
            <a:r>
              <a:rPr lang="hu-HU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EU law which protect the general interest.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73384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systemic change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Justice</a:t>
            </a:r>
          </a:p>
          <a:p>
            <a:r>
              <a:rPr lang="en-US" dirty="0" smtClean="0"/>
              <a:t>Slovak Brown Bear (C-240/09</a:t>
            </a:r>
            <a:r>
              <a:rPr lang="hu-HU" dirty="0" smtClean="0"/>
              <a:t>)</a:t>
            </a:r>
          </a:p>
          <a:p>
            <a:r>
              <a:rPr lang="en-US" dirty="0" smtClean="0"/>
              <a:t>Aarhus Convention Article 9(3) was not sufficiently </a:t>
            </a:r>
            <a:r>
              <a:rPr lang="en-US" dirty="0"/>
              <a:t>precise and unconditional to have </a:t>
            </a:r>
            <a:r>
              <a:rPr lang="en-US" dirty="0" smtClean="0"/>
              <a:t>direct</a:t>
            </a:r>
            <a:r>
              <a:rPr lang="hu-HU" dirty="0" smtClean="0"/>
              <a:t> </a:t>
            </a:r>
            <a:r>
              <a:rPr lang="en-US" dirty="0" smtClean="0"/>
              <a:t>effect</a:t>
            </a:r>
            <a:r>
              <a:rPr lang="en-US" dirty="0"/>
              <a:t>. Despite these factors, </a:t>
            </a:r>
            <a:r>
              <a:rPr lang="en-US" dirty="0" smtClean="0"/>
              <a:t>the</a:t>
            </a:r>
            <a:r>
              <a:rPr lang="hu-HU" dirty="0" smtClean="0"/>
              <a:t> EU </a:t>
            </a:r>
            <a:r>
              <a:rPr lang="en-US" dirty="0" smtClean="0"/>
              <a:t>Court</a:t>
            </a:r>
            <a:r>
              <a:rPr lang="hu-HU" dirty="0" smtClean="0"/>
              <a:t> </a:t>
            </a:r>
            <a:r>
              <a:rPr lang="en-US" dirty="0" smtClean="0"/>
              <a:t>held </a:t>
            </a:r>
            <a:r>
              <a:rPr lang="en-US" dirty="0"/>
              <a:t>that </a:t>
            </a:r>
            <a:r>
              <a:rPr lang="en-US" dirty="0" smtClean="0"/>
              <a:t>national</a:t>
            </a:r>
            <a:r>
              <a:rPr lang="hu-HU" dirty="0" smtClean="0"/>
              <a:t> </a:t>
            </a:r>
            <a:r>
              <a:rPr lang="en-US" dirty="0" smtClean="0"/>
              <a:t>procedural </a:t>
            </a:r>
            <a:r>
              <a:rPr lang="en-US" dirty="0"/>
              <a:t>law must be interpreted, so far as possible</a:t>
            </a:r>
            <a:r>
              <a:rPr lang="en-US" dirty="0" smtClean="0"/>
              <a:t>,</a:t>
            </a:r>
            <a:r>
              <a:rPr lang="hu-HU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a manner that is consistent with the objectives </a:t>
            </a:r>
            <a:r>
              <a:rPr lang="en-US" dirty="0" smtClean="0"/>
              <a:t>of</a:t>
            </a:r>
            <a:r>
              <a:rPr lang="hu-HU" dirty="0" smtClean="0"/>
              <a:t> </a:t>
            </a:r>
            <a:r>
              <a:rPr lang="en-US" dirty="0" smtClean="0"/>
              <a:t>Article </a:t>
            </a:r>
            <a:r>
              <a:rPr lang="en-US" dirty="0"/>
              <a:t>9(3) AC that is to provide standing to NGOs</a:t>
            </a:r>
            <a:r>
              <a:rPr lang="en-US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619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 of importance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Proposal for </a:t>
            </a:r>
            <a:r>
              <a:rPr lang="en-US" b="1" dirty="0" smtClean="0"/>
              <a:t>a</a:t>
            </a:r>
            <a:r>
              <a:rPr lang="hu-HU" b="1" dirty="0" smtClean="0"/>
              <a:t> </a:t>
            </a:r>
            <a:r>
              <a:rPr lang="en-US" b="1" dirty="0" smtClean="0"/>
              <a:t>DIRECTIVE </a:t>
            </a:r>
            <a:r>
              <a:rPr lang="en-US" b="1" dirty="0"/>
              <a:t>OF THE EUROPEAN PARLIAMENT AND OF THE </a:t>
            </a:r>
            <a:r>
              <a:rPr lang="en-US" b="1" dirty="0" smtClean="0"/>
              <a:t>COUNCIL</a:t>
            </a:r>
            <a:r>
              <a:rPr lang="hu-HU" b="1" dirty="0" smtClean="0"/>
              <a:t> </a:t>
            </a:r>
            <a:r>
              <a:rPr lang="en-US" b="1" dirty="0" smtClean="0"/>
              <a:t>on </a:t>
            </a:r>
            <a:r>
              <a:rPr lang="en-US" b="1" dirty="0"/>
              <a:t>access to justice in environmental </a:t>
            </a:r>
            <a:r>
              <a:rPr lang="en-US" b="1" dirty="0" smtClean="0"/>
              <a:t>matters</a:t>
            </a:r>
            <a:r>
              <a:rPr lang="hu-HU" b="1" dirty="0" smtClean="0"/>
              <a:t> (2003)</a:t>
            </a:r>
          </a:p>
          <a:p>
            <a:r>
              <a:rPr lang="hu-HU" dirty="0" err="1">
                <a:hlinkClick r:id="rId2"/>
              </a:rPr>
              <a:t>https</a:t>
            </a:r>
            <a:r>
              <a:rPr lang="hu-HU" dirty="0">
                <a:hlinkClick r:id="rId2"/>
              </a:rPr>
              <a:t>://</a:t>
            </a:r>
            <a:r>
              <a:rPr lang="hu-HU" dirty="0" err="1" smtClean="0">
                <a:hlinkClick r:id="rId2"/>
              </a:rPr>
              <a:t>ec.europa.eu</a:t>
            </a:r>
            <a:r>
              <a:rPr lang="hu-HU" dirty="0" smtClean="0">
                <a:hlinkClick r:id="rId2"/>
              </a:rPr>
              <a:t>/</a:t>
            </a:r>
            <a:r>
              <a:rPr lang="hu-HU" dirty="0" err="1" smtClean="0">
                <a:hlinkClick r:id="rId2"/>
              </a:rPr>
              <a:t>transparency</a:t>
            </a:r>
            <a:r>
              <a:rPr lang="hu-HU" dirty="0" smtClean="0">
                <a:hlinkClick r:id="rId2"/>
              </a:rPr>
              <a:t>/</a:t>
            </a:r>
            <a:r>
              <a:rPr lang="hu-HU" dirty="0" err="1" smtClean="0">
                <a:hlinkClick r:id="rId2"/>
              </a:rPr>
              <a:t>regdoc</a:t>
            </a:r>
            <a:r>
              <a:rPr lang="hu-HU" dirty="0" smtClean="0">
                <a:hlinkClick r:id="rId2"/>
              </a:rPr>
              <a:t>/</a:t>
            </a:r>
            <a:r>
              <a:rPr lang="hu-HU" dirty="0" err="1" smtClean="0">
                <a:hlinkClick r:id="rId2"/>
              </a:rPr>
              <a:t>rep</a:t>
            </a:r>
            <a:r>
              <a:rPr lang="hu-HU" dirty="0" smtClean="0">
                <a:hlinkClick r:id="rId2"/>
              </a:rPr>
              <a:t>/1/2003/EN/</a:t>
            </a:r>
            <a:r>
              <a:rPr lang="hu-HU" dirty="0" err="1" smtClean="0">
                <a:hlinkClick r:id="rId2"/>
              </a:rPr>
              <a:t>1-2003-624-EN-F1-1.Pdf</a:t>
            </a:r>
            <a:r>
              <a:rPr lang="hu-HU" dirty="0" smtClean="0"/>
              <a:t> </a:t>
            </a:r>
          </a:p>
          <a:p>
            <a:r>
              <a:rPr lang="en-US" dirty="0"/>
              <a:t>In addition, the lack of enforcement of environmental law is too frequently due to the fact </a:t>
            </a:r>
            <a:r>
              <a:rPr lang="en-US" dirty="0" smtClean="0"/>
              <a:t>that</a:t>
            </a:r>
            <a:r>
              <a:rPr lang="hu-HU" dirty="0" smtClean="0"/>
              <a:t> </a:t>
            </a:r>
            <a:r>
              <a:rPr lang="en-US" dirty="0" smtClean="0"/>
              <a:t>legal </a:t>
            </a:r>
            <a:r>
              <a:rPr lang="en-US" dirty="0"/>
              <a:t>standing is limited to persons directly affected by the infringement. </a:t>
            </a:r>
            <a:r>
              <a:rPr lang="en-US" b="1" dirty="0"/>
              <a:t>A way of </a:t>
            </a:r>
            <a:r>
              <a:rPr lang="en-US" b="1" dirty="0" smtClean="0"/>
              <a:t>improving</a:t>
            </a:r>
            <a:r>
              <a:rPr lang="hu-HU" b="1" dirty="0" smtClean="0"/>
              <a:t> </a:t>
            </a:r>
            <a:r>
              <a:rPr lang="en-US" b="1" dirty="0" smtClean="0"/>
              <a:t>enforcement </a:t>
            </a:r>
            <a:r>
              <a:rPr lang="en-US" b="1" dirty="0"/>
              <a:t>is hence to ensure that representative associations seeking to protect </a:t>
            </a:r>
            <a:r>
              <a:rPr lang="en-US" b="1" dirty="0" smtClean="0"/>
              <a:t>the</a:t>
            </a:r>
            <a:r>
              <a:rPr lang="hu-HU" b="1" dirty="0" smtClean="0"/>
              <a:t> </a:t>
            </a:r>
            <a:r>
              <a:rPr lang="en-US" b="1" dirty="0" smtClean="0"/>
              <a:t>environment </a:t>
            </a:r>
            <a:r>
              <a:rPr lang="en-US" b="1" dirty="0"/>
              <a:t>have access to administrative or judicial procedures in environmental matters</a:t>
            </a:r>
            <a:r>
              <a:rPr lang="en-US" b="1" dirty="0" smtClean="0"/>
              <a:t>.</a:t>
            </a:r>
            <a:r>
              <a:rPr lang="hu-HU" b="1" dirty="0" smtClean="0"/>
              <a:t> </a:t>
            </a:r>
            <a:r>
              <a:rPr lang="en-US" dirty="0" smtClean="0"/>
              <a:t>Practical </a:t>
            </a:r>
            <a:r>
              <a:rPr lang="en-US" dirty="0"/>
              <a:t>experience gained from granting legal standing to environmental </a:t>
            </a:r>
            <a:r>
              <a:rPr lang="en-US" dirty="0" smtClean="0"/>
              <a:t>non-governmental</a:t>
            </a:r>
            <a:r>
              <a:rPr lang="hu-HU" dirty="0" smtClean="0"/>
              <a:t> </a:t>
            </a:r>
            <a:r>
              <a:rPr lang="en-US" dirty="0" err="1" smtClean="0"/>
              <a:t>organisations</a:t>
            </a:r>
            <a:r>
              <a:rPr lang="en-US" dirty="0" smtClean="0"/>
              <a:t> </a:t>
            </a:r>
            <a:r>
              <a:rPr lang="en-US" dirty="0"/>
              <a:t>indicates that this can enhance the implementation of environmental law.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COMMUNICATION FROM THE COMMISSION TO THE EUROPEAN PARLIAMENT, THE COUNCIL, THE EUROPEAN ECONOMIC AND SOCIAL COMMITTEE AND THE COMMITTEE OF THE </a:t>
            </a:r>
            <a:r>
              <a:rPr lang="en-US" b="1" dirty="0" smtClean="0"/>
              <a:t>REGIONS</a:t>
            </a:r>
            <a:r>
              <a:rPr lang="hu-HU" b="1" dirty="0" smtClean="0"/>
              <a:t> </a:t>
            </a:r>
            <a:br>
              <a:rPr lang="hu-HU" b="1" dirty="0" smtClean="0"/>
            </a:br>
            <a:r>
              <a:rPr lang="en-US" b="1" dirty="0" smtClean="0"/>
              <a:t>Improving </a:t>
            </a:r>
            <a:r>
              <a:rPr lang="en-US" b="1" dirty="0"/>
              <a:t>access to justice in environmental matters in the EU and its Member </a:t>
            </a:r>
            <a:r>
              <a:rPr lang="en-US" b="1" dirty="0" smtClean="0"/>
              <a:t>States</a:t>
            </a:r>
            <a:r>
              <a:rPr lang="hu-HU" b="1" dirty="0" smtClean="0"/>
              <a:t> (2020)</a:t>
            </a:r>
          </a:p>
          <a:p>
            <a:r>
              <a:rPr lang="hu-HU" dirty="0" err="1">
                <a:hlinkClick r:id="rId3"/>
              </a:rPr>
              <a:t>https</a:t>
            </a:r>
            <a:r>
              <a:rPr lang="hu-HU" dirty="0">
                <a:hlinkClick r:id="rId3"/>
              </a:rPr>
              <a:t>://</a:t>
            </a:r>
            <a:r>
              <a:rPr lang="hu-HU" dirty="0" err="1" smtClean="0">
                <a:hlinkClick r:id="rId3"/>
              </a:rPr>
              <a:t>ec.europa.eu</a:t>
            </a:r>
            <a:r>
              <a:rPr lang="hu-HU" dirty="0" smtClean="0">
                <a:hlinkClick r:id="rId3"/>
              </a:rPr>
              <a:t>/</a:t>
            </a:r>
            <a:r>
              <a:rPr lang="hu-HU" dirty="0" err="1" smtClean="0">
                <a:hlinkClick r:id="rId3"/>
              </a:rPr>
              <a:t>environment</a:t>
            </a:r>
            <a:r>
              <a:rPr lang="hu-HU" dirty="0" smtClean="0">
                <a:hlinkClick r:id="rId3"/>
              </a:rPr>
              <a:t>/</a:t>
            </a:r>
            <a:r>
              <a:rPr lang="hu-HU" dirty="0" err="1" smtClean="0">
                <a:hlinkClick r:id="rId3"/>
              </a:rPr>
              <a:t>aarhus</a:t>
            </a:r>
            <a:r>
              <a:rPr lang="hu-HU" dirty="0" smtClean="0">
                <a:hlinkClick r:id="rId3"/>
              </a:rPr>
              <a:t>/</a:t>
            </a:r>
            <a:r>
              <a:rPr lang="hu-HU" dirty="0" err="1" smtClean="0">
                <a:hlinkClick r:id="rId3"/>
              </a:rPr>
              <a:t>pdf</a:t>
            </a:r>
            <a:r>
              <a:rPr lang="hu-HU" dirty="0" smtClean="0">
                <a:hlinkClick r:id="rId3"/>
              </a:rPr>
              <a:t>/</a:t>
            </a:r>
            <a:r>
              <a:rPr lang="hu-HU" dirty="0" err="1" smtClean="0">
                <a:hlinkClick r:id="rId3"/>
              </a:rPr>
              <a:t>communication</a:t>
            </a:r>
            <a:r>
              <a:rPr lang="hu-HU" dirty="0" smtClean="0">
                <a:hlinkClick r:id="rId3"/>
              </a:rPr>
              <a:t>_</a:t>
            </a:r>
            <a:r>
              <a:rPr lang="hu-HU" dirty="0" err="1" smtClean="0">
                <a:hlinkClick r:id="rId3"/>
              </a:rPr>
              <a:t>improving</a:t>
            </a:r>
            <a:r>
              <a:rPr lang="hu-HU" dirty="0" smtClean="0">
                <a:hlinkClick r:id="rId3"/>
              </a:rPr>
              <a:t>_</a:t>
            </a:r>
            <a:r>
              <a:rPr lang="hu-HU" dirty="0" err="1" smtClean="0">
                <a:hlinkClick r:id="rId3"/>
              </a:rPr>
              <a:t>access</a:t>
            </a:r>
            <a:r>
              <a:rPr lang="hu-HU" dirty="0" smtClean="0">
                <a:hlinkClick r:id="rId3"/>
              </a:rPr>
              <a:t>_</a:t>
            </a:r>
            <a:r>
              <a:rPr lang="hu-HU" dirty="0" err="1" smtClean="0">
                <a:hlinkClick r:id="rId3"/>
              </a:rPr>
              <a:t>to</a:t>
            </a:r>
            <a:r>
              <a:rPr lang="hu-HU" dirty="0" smtClean="0">
                <a:hlinkClick r:id="rId3"/>
              </a:rPr>
              <a:t>_</a:t>
            </a:r>
            <a:r>
              <a:rPr lang="hu-HU" dirty="0" err="1" smtClean="0">
                <a:hlinkClick r:id="rId3"/>
              </a:rPr>
              <a:t>justice</a:t>
            </a:r>
            <a:r>
              <a:rPr lang="hu-HU" dirty="0" smtClean="0">
                <a:hlinkClick r:id="rId3"/>
              </a:rPr>
              <a:t>_</a:t>
            </a:r>
            <a:r>
              <a:rPr lang="hu-HU" dirty="0" err="1" smtClean="0">
                <a:hlinkClick r:id="rId3"/>
              </a:rPr>
              <a:t>environmental</a:t>
            </a:r>
            <a:r>
              <a:rPr lang="hu-HU" dirty="0" smtClean="0">
                <a:hlinkClick r:id="rId3"/>
              </a:rPr>
              <a:t>_</a:t>
            </a:r>
            <a:r>
              <a:rPr lang="hu-HU" dirty="0" err="1" smtClean="0">
                <a:hlinkClick r:id="rId3"/>
              </a:rPr>
              <a:t>matters.pdf</a:t>
            </a:r>
            <a:endParaRPr lang="hu-HU" dirty="0" smtClean="0"/>
          </a:p>
          <a:p>
            <a:r>
              <a:rPr lang="hu-HU" dirty="0" smtClean="0"/>
              <a:t>[…] </a:t>
            </a:r>
            <a:r>
              <a:rPr lang="en-US" dirty="0"/>
              <a:t>the Commission will support Members States and step up its work to </a:t>
            </a:r>
            <a:r>
              <a:rPr lang="en-US" b="1" dirty="0"/>
              <a:t>engage actively with civil society and public authorities to achieve full implementation of applicable EU environmental law</a:t>
            </a:r>
            <a:r>
              <a:rPr lang="en-US" dirty="0"/>
              <a:t>. 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1220" y="4912200"/>
            <a:ext cx="1893443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of </a:t>
            </a:r>
            <a:r>
              <a:rPr lang="en-US" dirty="0" err="1" smtClean="0"/>
              <a:t>PIL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17309" y="1473200"/>
            <a:ext cx="4977104" cy="4470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Getting better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Austria: online court hearings, frozen judicial procedural deadlines, small NGO funding for paying rent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800" dirty="0" smtClean="0"/>
              <a:t>Spain: </a:t>
            </a:r>
            <a:r>
              <a:rPr lang="en-US" sz="1800" dirty="0"/>
              <a:t>a non-profit environmental organization with recognized legal aid under the Aarhus Law is not required to pay the court costs</a:t>
            </a:r>
            <a:endParaRPr lang="hu-HU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Ukraine</a:t>
            </a:r>
            <a:r>
              <a:rPr lang="hu-HU" sz="1800" dirty="0" smtClean="0"/>
              <a:t>: </a:t>
            </a:r>
            <a:r>
              <a:rPr lang="en-US" sz="1800" dirty="0"/>
              <a:t>Supreme </a:t>
            </a:r>
            <a:r>
              <a:rPr lang="hu-HU" sz="1800" dirty="0" smtClean="0"/>
              <a:t>C</a:t>
            </a:r>
            <a:r>
              <a:rPr lang="en-US" sz="1800" dirty="0" err="1" smtClean="0"/>
              <a:t>ourt</a:t>
            </a:r>
            <a:r>
              <a:rPr lang="hu-HU" sz="1800" dirty="0" smtClean="0"/>
              <a:t>’s </a:t>
            </a:r>
            <a:r>
              <a:rPr lang="en-US" sz="1800" dirty="0" smtClean="0"/>
              <a:t>consistent </a:t>
            </a:r>
            <a:r>
              <a:rPr lang="en-US" sz="1800" dirty="0"/>
              <a:t>legal position on wide standing in Article 9.3 cases</a:t>
            </a:r>
            <a:endParaRPr lang="hu-HU" sz="1800" dirty="0" smtClean="0"/>
          </a:p>
          <a:p>
            <a:endParaRPr lang="hu-HU" sz="18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5481" y="1470938"/>
            <a:ext cx="4977104" cy="4470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Getting worse</a:t>
            </a:r>
            <a:endParaRPr lang="hu-HU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Slovenia: stricter conditions for NGO legal standing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Hungary: notification obligation instead of permitting in certain cases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Bulgaria: significant raise of the court </a:t>
            </a:r>
            <a:r>
              <a:rPr lang="en-US" sz="1800" dirty="0"/>
              <a:t>fees for cassation </a:t>
            </a:r>
            <a:r>
              <a:rPr lang="en-US" sz="1800" dirty="0" smtClean="0"/>
              <a:t>appeals</a:t>
            </a:r>
            <a:r>
              <a:rPr lang="hu-HU" sz="1800" dirty="0" smtClean="0"/>
              <a:t> (</a:t>
            </a:r>
            <a:r>
              <a:rPr lang="en-US" sz="1800" dirty="0" smtClean="0"/>
              <a:t>for NGOs almost 15 times</a:t>
            </a:r>
            <a:r>
              <a:rPr lang="hu-HU" sz="1800" dirty="0" smtClean="0"/>
              <a:t> </a:t>
            </a:r>
            <a:r>
              <a:rPr lang="hu-HU" sz="1800" dirty="0" err="1" smtClean="0"/>
              <a:t>higher</a:t>
            </a:r>
            <a:r>
              <a:rPr lang="hu-HU" sz="18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117309" y="486916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/>
              <a:t>+ </a:t>
            </a:r>
            <a:r>
              <a:rPr lang="en-US" dirty="0" err="1" smtClean="0"/>
              <a:t>SLAPP</a:t>
            </a:r>
            <a:r>
              <a:rPr lang="en-US" dirty="0" smtClean="0"/>
              <a:t> cases and other attacks!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 change!</a:t>
            </a:r>
            <a:endParaRPr lang="en-US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Legislative proposals (e.g. amendment of the Aarhus Regulation</a:t>
            </a:r>
            <a:r>
              <a:rPr lang="hu-HU" dirty="0" smtClean="0"/>
              <a:t>)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Strategic cases (e.g. at the </a:t>
            </a:r>
            <a:r>
              <a:rPr lang="en-US" dirty="0" err="1" smtClean="0"/>
              <a:t>ACCC</a:t>
            </a:r>
            <a:r>
              <a:rPr lang="en-US" dirty="0" smtClean="0"/>
              <a:t> and at the </a:t>
            </a:r>
            <a:r>
              <a:rPr lang="en-US" dirty="0" err="1" smtClean="0"/>
              <a:t>CJEU</a:t>
            </a:r>
            <a:r>
              <a:rPr lang="en-US" dirty="0" smtClean="0"/>
              <a:t>, as well as at national courts)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Training, education, awareness raising and other capacity building of legal professionals</a:t>
            </a:r>
          </a:p>
          <a:p>
            <a:r>
              <a:rPr lang="en-US" dirty="0" smtClean="0"/>
              <a:t>Non-legal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Campaigns (e.g. anti-</a:t>
            </a:r>
            <a:r>
              <a:rPr lang="en-US" dirty="0" err="1" smtClean="0"/>
              <a:t>SLAPP</a:t>
            </a:r>
            <a:r>
              <a:rPr lang="en-US" dirty="0" smtClean="0"/>
              <a:t> coalition)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Publications, communication, public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8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önyvek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00_TF02787940_TF02787940.potx" id="{B68210BC-6D90-4931-9A79-431CF5D316B4}" vid="{C6FF3AFF-6251-4176-AEA2-2ABE4BE2359F}"/>
    </a:ext>
  </a:extLst>
</a:theme>
</file>

<file path=ppt/theme/theme2.xml><?xml version="1.0" encoding="utf-8"?>
<a:theme xmlns:a="http://schemas.openxmlformats.org/drawingml/2006/main" name="Office-té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4873beb7-5857-4685-be1f-d57550cc96cc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Kék könyvtorony bemutató (szélesvásznú)</Template>
  <TotalTime>0</TotalTime>
  <Words>782</Words>
  <Application>Microsoft Office PowerPoint</Application>
  <PresentationFormat>Egyéni</PresentationFormat>
  <Paragraphs>66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</vt:lpstr>
      <vt:lpstr>Könyvek 16x9</vt:lpstr>
      <vt:lpstr>Aarhus Convention  The role of public interest litigation in environmental matters  Csaba Kiss, EMLA, Justice &amp; Environment</vt:lpstr>
      <vt:lpstr>What is Public Interest Litigation?</vt:lpstr>
      <vt:lpstr>Impacts of Public Interest Litigation</vt:lpstr>
      <vt:lpstr>No systemic change?</vt:lpstr>
      <vt:lpstr>No systemic change?</vt:lpstr>
      <vt:lpstr>No systemic change?</vt:lpstr>
      <vt:lpstr>Acknowledgement of importance</vt:lpstr>
      <vt:lpstr>Conditions of PIL</vt:lpstr>
      <vt:lpstr>Need for a change!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2017-01-12T15:29:08Z</dcterms:created>
  <dcterms:modified xsi:type="dcterms:W3CDTF">2020-10-26T16:21:50Z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