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handoutMasterIdLst>
    <p:handoutMasterId r:id="rId16"/>
  </p:handoutMasterIdLst>
  <p:sldIdLst>
    <p:sldId id="256" r:id="rId2"/>
    <p:sldId id="257" r:id="rId3"/>
    <p:sldId id="258" r:id="rId4"/>
    <p:sldId id="259" r:id="rId5"/>
    <p:sldId id="266" r:id="rId6"/>
    <p:sldId id="260" r:id="rId7"/>
    <p:sldId id="268" r:id="rId8"/>
    <p:sldId id="261" r:id="rId9"/>
    <p:sldId id="269" r:id="rId10"/>
    <p:sldId id="262" r:id="rId11"/>
    <p:sldId id="264" r:id="rId12"/>
    <p:sldId id="270" r:id="rId13"/>
    <p:sldId id="265" r:id="rId14"/>
    <p:sldId id="263"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bw"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6" d="100"/>
          <a:sy n="96" d="100"/>
        </p:scale>
        <p:origin x="-25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A9D685E-3A3F-5C46-BDAC-9B62F37CAF7B}" type="datetimeFigureOut">
              <a:rPr lang="en-US" smtClean="0"/>
              <a:t>7/10/2014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4068D05-8780-1C4E-842D-412C26D1325A}" type="slidenum">
              <a:rPr lang="en-US" smtClean="0"/>
              <a:t>‹#›</a:t>
            </a:fld>
            <a:endParaRPr lang="en-US"/>
          </a:p>
        </p:txBody>
      </p:sp>
    </p:spTree>
    <p:extLst>
      <p:ext uri="{BB962C8B-B14F-4D97-AF65-F5344CB8AC3E}">
        <p14:creationId xmlns:p14="http://schemas.microsoft.com/office/powerpoint/2010/main" val="10589262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and Content">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21"/>
          <p:cNvSpPr>
            <a:spLocks noGrp="1"/>
          </p:cNvSpPr>
          <p:nvPr>
            <p:ph type="title"/>
          </p:nvPr>
        </p:nvSpPr>
        <p:spPr>
          <a:xfrm>
            <a:off x="3302" y="2276872"/>
            <a:ext cx="9144000" cy="1143000"/>
          </a:xfrm>
          <a:prstGeom prst="rect">
            <a:avLst/>
          </a:prstGeom>
        </p:spPr>
        <p:txBody>
          <a:bodyPr rtlCol="0">
            <a:normAutofit/>
          </a:bodyPr>
          <a:lstStyle>
            <a:lvl1pPr>
              <a:defRPr>
                <a:solidFill>
                  <a:schemeClr val="accent1">
                    <a:lumMod val="75000"/>
                  </a:schemeClr>
                </a:solidFill>
              </a:defRPr>
            </a:lvl1pPr>
          </a:lstStyle>
          <a:p>
            <a:r>
              <a:rPr lang="en-GB" smtClean="0"/>
              <a:t>Click to edit Master title style</a:t>
            </a:r>
            <a:endParaRPr lang="en-GB" dirty="0" smtClean="0"/>
          </a:p>
        </p:txBody>
      </p:sp>
      <p:sp>
        <p:nvSpPr>
          <p:cNvPr id="3" name="Text Placeholder 22"/>
          <p:cNvSpPr>
            <a:spLocks noGrp="1"/>
          </p:cNvSpPr>
          <p:nvPr>
            <p:ph idx="1"/>
          </p:nvPr>
        </p:nvSpPr>
        <p:spPr>
          <a:xfrm>
            <a:off x="0" y="3573017"/>
            <a:ext cx="9144000" cy="4525963"/>
          </a:xfrm>
          <a:prstGeom prst="rect">
            <a:avLst/>
          </a:prstGeom>
        </p:spPr>
        <p:txBody>
          <a:bodyPr/>
          <a:lstStyle>
            <a:lvl1pPr>
              <a:defRPr sz="2400"/>
            </a:lvl1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GB" dirty="0"/>
          </a:p>
        </p:txBody>
      </p:sp>
    </p:spTree>
    <p:extLst>
      <p:ext uri="{BB962C8B-B14F-4D97-AF65-F5344CB8AC3E}">
        <p14:creationId xmlns:p14="http://schemas.microsoft.com/office/powerpoint/2010/main" val="3230432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2910277" y="332656"/>
            <a:ext cx="6233723" cy="1143000"/>
          </a:xfrm>
        </p:spPr>
        <p:txBody>
          <a:bodyPr/>
          <a:lstStyle>
            <a:lvl1pPr algn="l">
              <a:defRPr>
                <a:solidFill>
                  <a:schemeClr val="bg1"/>
                </a:solidFill>
              </a:defRPr>
            </a:lvl1pPr>
          </a:lstStyle>
          <a:p>
            <a:r>
              <a:rPr lang="en-GB" smtClean="0"/>
              <a:t>Click to edit Master title style</a:t>
            </a:r>
            <a:endParaRPr lang="en-GB" dirty="0" smtClean="0"/>
          </a:p>
        </p:txBody>
      </p:sp>
      <p:sp>
        <p:nvSpPr>
          <p:cNvPr id="3" name="Content Placeholder 2"/>
          <p:cNvSpPr>
            <a:spLocks noGrp="1"/>
          </p:cNvSpPr>
          <p:nvPr>
            <p:ph sz="quarter" idx="10"/>
          </p:nvPr>
        </p:nvSpPr>
        <p:spPr>
          <a:xfrm>
            <a:off x="783981" y="2132856"/>
            <a:ext cx="7842738"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extLst>
      <p:ext uri="{BB962C8B-B14F-4D97-AF65-F5344CB8AC3E}">
        <p14:creationId xmlns:p14="http://schemas.microsoft.com/office/powerpoint/2010/main" val="577678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3" name="Rectangle 3"/>
          <p:cNvSpPr txBox="1">
            <a:spLocks noChangeArrowheads="1"/>
          </p:cNvSpPr>
          <p:nvPr/>
        </p:nvSpPr>
        <p:spPr>
          <a:xfrm>
            <a:off x="2909888" y="333375"/>
            <a:ext cx="6234112" cy="1143000"/>
          </a:xfrm>
          <a:prstGeom prst="rect">
            <a:avLst/>
          </a:prstGeom>
        </p:spPr>
        <p:txBody>
          <a:bodyPr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pPr>
              <a:defRPr/>
            </a:pPr>
            <a:r>
              <a:rPr lang="en-GB" sz="4000" b="1" dirty="0" smtClean="0">
                <a:solidFill>
                  <a:prstClr val="white"/>
                </a:solidFill>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783981" y="2132856"/>
            <a:ext cx="7842738"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extLst>
      <p:ext uri="{BB962C8B-B14F-4D97-AF65-F5344CB8AC3E}">
        <p14:creationId xmlns:p14="http://schemas.microsoft.com/office/powerpoint/2010/main" val="461753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3" name="Rectangle 3"/>
          <p:cNvSpPr txBox="1">
            <a:spLocks noChangeArrowheads="1"/>
          </p:cNvSpPr>
          <p:nvPr/>
        </p:nvSpPr>
        <p:spPr>
          <a:xfrm>
            <a:off x="2909888" y="333375"/>
            <a:ext cx="6234112" cy="1143000"/>
          </a:xfrm>
          <a:prstGeom prst="rect">
            <a:avLst/>
          </a:prstGeom>
        </p:spPr>
        <p:txBody>
          <a:bodyPr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pPr>
              <a:defRPr/>
            </a:pPr>
            <a:r>
              <a:rPr lang="en-GB" sz="4000" b="1" dirty="0" smtClean="0">
                <a:solidFill>
                  <a:prstClr val="white"/>
                </a:solidFill>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783981" y="2132856"/>
            <a:ext cx="7842738"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Tree>
    <p:extLst>
      <p:ext uri="{BB962C8B-B14F-4D97-AF65-F5344CB8AC3E}">
        <p14:creationId xmlns:p14="http://schemas.microsoft.com/office/powerpoint/2010/main" val="1836801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348880"/>
            <a:ext cx="403860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648200" y="2348880"/>
            <a:ext cx="403860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9" name="Rectangle 3"/>
          <p:cNvSpPr>
            <a:spLocks noGrp="1" noChangeArrowheads="1"/>
          </p:cNvSpPr>
          <p:nvPr>
            <p:ph type="title"/>
          </p:nvPr>
        </p:nvSpPr>
        <p:spPr>
          <a:xfrm>
            <a:off x="2910277" y="332656"/>
            <a:ext cx="6233723" cy="1143000"/>
          </a:xfrm>
        </p:spPr>
        <p:txBody>
          <a:bodyPr/>
          <a:lstStyle>
            <a:lvl1pPr algn="l">
              <a:defRPr>
                <a:solidFill>
                  <a:schemeClr val="bg1"/>
                </a:solidFill>
              </a:defRPr>
            </a:lvl1pPr>
          </a:lstStyle>
          <a:p>
            <a:r>
              <a:rPr lang="en-GB" smtClean="0"/>
              <a:t>Click to edit Master title style</a:t>
            </a:r>
            <a:endParaRPr lang="en-GB" dirty="0" smtClean="0"/>
          </a:p>
        </p:txBody>
      </p:sp>
    </p:spTree>
    <p:extLst>
      <p:ext uri="{BB962C8B-B14F-4D97-AF65-F5344CB8AC3E}">
        <p14:creationId xmlns:p14="http://schemas.microsoft.com/office/powerpoint/2010/main" val="3196366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mparison">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2910277" y="332656"/>
            <a:ext cx="6233723" cy="1143000"/>
          </a:xfrm>
        </p:spPr>
        <p:txBody>
          <a:bodyPr/>
          <a:lstStyle>
            <a:lvl1pPr algn="l">
              <a:defRPr>
                <a:solidFill>
                  <a:schemeClr val="bg1"/>
                </a:solidFill>
              </a:defRPr>
            </a:lvl1pPr>
          </a:lstStyle>
          <a:p>
            <a:r>
              <a:rPr lang="en-GB" smtClean="0"/>
              <a:t>Click to edit Master title style</a:t>
            </a:r>
            <a:endParaRPr lang="en-GB" dirty="0" smtClean="0"/>
          </a:p>
        </p:txBody>
      </p:sp>
    </p:spTree>
    <p:extLst>
      <p:ext uri="{BB962C8B-B14F-4D97-AF65-F5344CB8AC3E}">
        <p14:creationId xmlns:p14="http://schemas.microsoft.com/office/powerpoint/2010/main" val="25297700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5" name="Rectangle 3"/>
          <p:cNvSpPr txBox="1">
            <a:spLocks noChangeArrowheads="1"/>
          </p:cNvSpPr>
          <p:nvPr/>
        </p:nvSpPr>
        <p:spPr>
          <a:xfrm>
            <a:off x="2909888" y="333375"/>
            <a:ext cx="6234112" cy="1143000"/>
          </a:xfrm>
          <a:prstGeom prst="rect">
            <a:avLst/>
          </a:prstGeom>
        </p:spPr>
        <p:txBody>
          <a:bodyPr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pPr>
              <a:defRPr/>
            </a:pPr>
            <a:r>
              <a:rPr lang="en-GB" sz="4000" b="1" smtClean="0">
                <a:solidFill>
                  <a:prstClr val="white"/>
                </a:solidFill>
                <a:latin typeface="Verdana" pitchFamily="34" charset="0"/>
                <a:ea typeface="Verdana" pitchFamily="34" charset="0"/>
                <a:cs typeface="Verdana" pitchFamily="34" charset="0"/>
              </a:rPr>
              <a:t>Main title here</a:t>
            </a:r>
            <a:endParaRPr lang="en-GB" sz="4000" b="1" dirty="0" smtClean="0">
              <a:solidFill>
                <a:prstClr val="white"/>
              </a:solidFill>
              <a:latin typeface="Verdana" pitchFamily="34" charset="0"/>
              <a:ea typeface="Verdana" pitchFamily="34" charset="0"/>
              <a:cs typeface="Verdana" pitchFamily="34" charset="0"/>
            </a:endParaRPr>
          </a:p>
        </p:txBody>
      </p:sp>
      <p:sp>
        <p:nvSpPr>
          <p:cNvPr id="2" name="Title 1"/>
          <p:cNvSpPr>
            <a:spLocks noGrp="1"/>
          </p:cNvSpPr>
          <p:nvPr>
            <p:ph type="title"/>
          </p:nvPr>
        </p:nvSpPr>
        <p:spPr>
          <a:xfrm>
            <a:off x="450927" y="1772816"/>
            <a:ext cx="3008313"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GB" smtClean="0"/>
              <a:t>Click to edit Master title style</a:t>
            </a:r>
            <a:endParaRPr lang="en-US" dirty="0"/>
          </a:p>
        </p:txBody>
      </p:sp>
      <p:sp>
        <p:nvSpPr>
          <p:cNvPr id="3" name="Content Placeholder 2"/>
          <p:cNvSpPr>
            <a:spLocks noGrp="1"/>
          </p:cNvSpPr>
          <p:nvPr>
            <p:ph idx="1"/>
          </p:nvPr>
        </p:nvSpPr>
        <p:spPr>
          <a:xfrm>
            <a:off x="3575051" y="2132856"/>
            <a:ext cx="5111750"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a:off x="457200" y="3212976"/>
            <a:ext cx="3008313"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extLst>
      <p:ext uri="{BB962C8B-B14F-4D97-AF65-F5344CB8AC3E}">
        <p14:creationId xmlns:p14="http://schemas.microsoft.com/office/powerpoint/2010/main" val="3944942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3175" y="2276475"/>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Main title</a:t>
            </a:r>
          </a:p>
        </p:txBody>
      </p:sp>
      <p:sp>
        <p:nvSpPr>
          <p:cNvPr id="1027" name="Text Placeholder 22"/>
          <p:cNvSpPr>
            <a:spLocks noGrp="1"/>
          </p:cNvSpPr>
          <p:nvPr>
            <p:ph type="body" idx="1"/>
          </p:nvPr>
        </p:nvSpPr>
        <p:spPr bwMode="auto">
          <a:xfrm>
            <a:off x="0" y="3573463"/>
            <a:ext cx="91440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AR" smtClean="0"/>
              <a:t>Subtitle</a:t>
            </a:r>
          </a:p>
          <a:p>
            <a:pPr lvl="0"/>
            <a:endParaRPr lang="es-AR" smtClean="0"/>
          </a:p>
          <a:p>
            <a:pPr lvl="0"/>
            <a:r>
              <a:rPr lang="es-AR" smtClean="0"/>
              <a:t>Author</a:t>
            </a:r>
          </a:p>
          <a:p>
            <a:pPr lvl="0"/>
            <a:r>
              <a:rPr lang="fr-CH" smtClean="0"/>
              <a:t>Her/his title</a:t>
            </a:r>
            <a:endParaRPr lang="en-US" smtClean="0"/>
          </a:p>
          <a:p>
            <a:pPr lvl="0"/>
            <a:endParaRPr lang="es-AR" smtClean="0"/>
          </a:p>
          <a:p>
            <a:pPr lvl="0"/>
            <a:r>
              <a:rPr lang="es-AR" smtClean="0"/>
              <a:t>Location</a:t>
            </a:r>
          </a:p>
          <a:p>
            <a:pPr lvl="0"/>
            <a:r>
              <a:rPr lang="fr-CH" smtClean="0"/>
              <a:t>Date</a:t>
            </a:r>
            <a:endParaRPr lang="en-US" smtClean="0"/>
          </a:p>
        </p:txBody>
      </p:sp>
    </p:spTree>
    <p:extLst>
      <p:ext uri="{BB962C8B-B14F-4D97-AF65-F5344CB8AC3E}">
        <p14:creationId xmlns:p14="http://schemas.microsoft.com/office/powerpoint/2010/main" val="1216962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ctr" rtl="0" eaLnBrk="1" fontAlgn="base" hangingPunct="1">
        <a:spcBef>
          <a:spcPct val="0"/>
        </a:spcBef>
        <a:spcAft>
          <a:spcPct val="0"/>
        </a:spcAft>
        <a:defRPr sz="4400" kern="1200">
          <a:solidFill>
            <a:srgbClr val="558ED5"/>
          </a:solidFill>
          <a:latin typeface="+mj-lt"/>
          <a:ea typeface="+mj-ea"/>
          <a:cs typeface="+mj-cs"/>
        </a:defRPr>
      </a:lvl1pPr>
      <a:lvl2pPr algn="ctr" rtl="0" eaLnBrk="1" fontAlgn="base" hangingPunct="1">
        <a:spcBef>
          <a:spcPct val="0"/>
        </a:spcBef>
        <a:spcAft>
          <a:spcPct val="0"/>
        </a:spcAft>
        <a:defRPr sz="4400">
          <a:solidFill>
            <a:srgbClr val="558ED5"/>
          </a:solidFill>
          <a:latin typeface="Calibri" pitchFamily="34" charset="0"/>
        </a:defRPr>
      </a:lvl2pPr>
      <a:lvl3pPr algn="ctr" rtl="0" eaLnBrk="1" fontAlgn="base" hangingPunct="1">
        <a:spcBef>
          <a:spcPct val="0"/>
        </a:spcBef>
        <a:spcAft>
          <a:spcPct val="0"/>
        </a:spcAft>
        <a:defRPr sz="4400">
          <a:solidFill>
            <a:srgbClr val="558ED5"/>
          </a:solidFill>
          <a:latin typeface="Calibri" pitchFamily="34" charset="0"/>
        </a:defRPr>
      </a:lvl3pPr>
      <a:lvl4pPr algn="ctr" rtl="0" eaLnBrk="1" fontAlgn="base" hangingPunct="1">
        <a:spcBef>
          <a:spcPct val="0"/>
        </a:spcBef>
        <a:spcAft>
          <a:spcPct val="0"/>
        </a:spcAft>
        <a:defRPr sz="4400">
          <a:solidFill>
            <a:srgbClr val="558ED5"/>
          </a:solidFill>
          <a:latin typeface="Calibri" pitchFamily="34" charset="0"/>
        </a:defRPr>
      </a:lvl4pPr>
      <a:lvl5pPr algn="ctr" rtl="0" eaLnBrk="1" fontAlgn="base" hangingPunct="1">
        <a:spcBef>
          <a:spcPct val="0"/>
        </a:spcBef>
        <a:spcAft>
          <a:spcPct val="0"/>
        </a:spcAft>
        <a:defRPr sz="4400">
          <a:solidFill>
            <a:srgbClr val="558ED5"/>
          </a:solidFill>
          <a:latin typeface="Calibri" pitchFamily="34" charset="0"/>
        </a:defRPr>
      </a:lvl5pPr>
      <a:lvl6pPr marL="457200" algn="ctr" rtl="0" eaLnBrk="1" fontAlgn="base" hangingPunct="1">
        <a:spcBef>
          <a:spcPct val="0"/>
        </a:spcBef>
        <a:spcAft>
          <a:spcPct val="0"/>
        </a:spcAft>
        <a:defRPr sz="4400">
          <a:solidFill>
            <a:srgbClr val="558ED5"/>
          </a:solidFill>
          <a:latin typeface="Calibri" pitchFamily="34" charset="0"/>
        </a:defRPr>
      </a:lvl6pPr>
      <a:lvl7pPr marL="914400" algn="ctr" rtl="0" eaLnBrk="1" fontAlgn="base" hangingPunct="1">
        <a:spcBef>
          <a:spcPct val="0"/>
        </a:spcBef>
        <a:spcAft>
          <a:spcPct val="0"/>
        </a:spcAft>
        <a:defRPr sz="4400">
          <a:solidFill>
            <a:srgbClr val="558ED5"/>
          </a:solidFill>
          <a:latin typeface="Calibri" pitchFamily="34" charset="0"/>
        </a:defRPr>
      </a:lvl7pPr>
      <a:lvl8pPr marL="1371600" algn="ctr" rtl="0" eaLnBrk="1" fontAlgn="base" hangingPunct="1">
        <a:spcBef>
          <a:spcPct val="0"/>
        </a:spcBef>
        <a:spcAft>
          <a:spcPct val="0"/>
        </a:spcAft>
        <a:defRPr sz="4400">
          <a:solidFill>
            <a:srgbClr val="558ED5"/>
          </a:solidFill>
          <a:latin typeface="Calibri" pitchFamily="34" charset="0"/>
        </a:defRPr>
      </a:lvl8pPr>
      <a:lvl9pPr marL="1828800" algn="ctr" rtl="0" eaLnBrk="1" fontAlgn="base" hangingPunct="1">
        <a:spcBef>
          <a:spcPct val="0"/>
        </a:spcBef>
        <a:spcAft>
          <a:spcPct val="0"/>
        </a:spcAft>
        <a:defRPr sz="4400">
          <a:solidFill>
            <a:srgbClr val="558ED5"/>
          </a:solidFill>
          <a:latin typeface="Calibri" pitchFamily="34" charset="0"/>
        </a:defRPr>
      </a:lvl9pPr>
    </p:titleStyle>
    <p:bodyStyle>
      <a:lvl1pPr marL="342900" indent="-342900" algn="l" rtl="0" eaLnBrk="1" fontAlgn="base" hangingPunct="1">
        <a:spcBef>
          <a:spcPct val="20000"/>
        </a:spcBef>
        <a:spcAft>
          <a:spcPct val="0"/>
        </a:spcAft>
        <a:buFont typeface="Arial" charset="0"/>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400" b="1" dirty="0"/>
              <a:t>Meeting of the Parties to the Protocol on Pollutant Release and Transfer Registers to the Convention on Access to Information, Public Participation in Decision-making and Access to Justice in Environmental Matters</a:t>
            </a:r>
            <a:r>
              <a:rPr lang="en-GB" sz="2400" dirty="0"/>
              <a:t/>
            </a:r>
            <a:br>
              <a:rPr lang="en-GB" sz="2400" dirty="0"/>
            </a:br>
            <a:r>
              <a:rPr lang="en-GB" sz="2400" b="1" dirty="0"/>
              <a:t> </a:t>
            </a:r>
            <a:r>
              <a:rPr lang="en-GB" sz="2400" dirty="0"/>
              <a:t/>
            </a:r>
            <a:br>
              <a:rPr lang="en-GB" sz="2400" dirty="0"/>
            </a:br>
            <a:r>
              <a:rPr lang="en-GB" sz="2400" b="1" dirty="0"/>
              <a:t>Agenda item 4(b) Compliance mechanism</a:t>
            </a:r>
            <a:r>
              <a:rPr lang="en-GB" sz="2400" dirty="0"/>
              <a:t/>
            </a:r>
            <a:br>
              <a:rPr lang="en-GB" sz="2400" dirty="0"/>
            </a:br>
            <a:r>
              <a:rPr lang="en-GB" sz="2400" dirty="0" smtClean="0"/>
              <a:t>.</a:t>
            </a:r>
            <a:r>
              <a:rPr lang="en-GB" sz="2400" dirty="0"/>
              <a:t/>
            </a:r>
            <a:br>
              <a:rPr lang="en-GB" sz="2400" dirty="0"/>
            </a:br>
            <a:endParaRPr lang="en-US" sz="2400" dirty="0"/>
          </a:p>
        </p:txBody>
      </p:sp>
      <p:sp>
        <p:nvSpPr>
          <p:cNvPr id="3" name="Subtitle 2"/>
          <p:cNvSpPr>
            <a:spLocks noGrp="1"/>
          </p:cNvSpPr>
          <p:nvPr>
            <p:ph sz="quarter" idx="10"/>
          </p:nvPr>
        </p:nvSpPr>
        <p:spPr>
          <a:xfrm>
            <a:off x="783981" y="3047256"/>
            <a:ext cx="7842738" cy="4032994"/>
          </a:xfrm>
        </p:spPr>
        <p:txBody>
          <a:bodyPr/>
          <a:lstStyle/>
          <a:p>
            <a:r>
              <a:rPr lang="en-GB" dirty="0" smtClean="0"/>
              <a:t>Report on the Committee’s activities since the first session of the Meeting of the Parties</a:t>
            </a:r>
            <a:endParaRPr lang="en-US" dirty="0"/>
          </a:p>
        </p:txBody>
      </p:sp>
    </p:spTree>
    <p:extLst>
      <p:ext uri="{BB962C8B-B14F-4D97-AF65-F5344CB8AC3E}">
        <p14:creationId xmlns:p14="http://schemas.microsoft.com/office/powerpoint/2010/main" val="9895345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 y="2185432"/>
            <a:ext cx="9144000" cy="1143000"/>
          </a:xfrm>
        </p:spPr>
        <p:txBody>
          <a:bodyPr>
            <a:normAutofit fontScale="90000"/>
          </a:bodyPr>
          <a:lstStyle/>
          <a:p>
            <a:r>
              <a:rPr lang="en-GB" b="1" dirty="0" smtClean="0"/>
              <a:t>Addressing systemic issues</a:t>
            </a:r>
            <a:br>
              <a:rPr lang="en-GB" b="1" dirty="0" smtClean="0"/>
            </a:br>
            <a:endParaRPr lang="en-US" dirty="0"/>
          </a:p>
        </p:txBody>
      </p:sp>
      <p:sp>
        <p:nvSpPr>
          <p:cNvPr id="3" name="Content Placeholder 2"/>
          <p:cNvSpPr>
            <a:spLocks noGrp="1"/>
          </p:cNvSpPr>
          <p:nvPr>
            <p:ph idx="1"/>
          </p:nvPr>
        </p:nvSpPr>
        <p:spPr>
          <a:xfrm>
            <a:off x="0" y="2969513"/>
            <a:ext cx="9144000" cy="4525963"/>
          </a:xfrm>
        </p:spPr>
        <p:txBody>
          <a:bodyPr>
            <a:normAutofit/>
          </a:bodyPr>
          <a:lstStyle/>
          <a:p>
            <a:pPr marL="0" indent="0">
              <a:buNone/>
            </a:pPr>
            <a:r>
              <a:rPr lang="en-GB" sz="2000" dirty="0" smtClean="0"/>
              <a:t>The </a:t>
            </a:r>
            <a:r>
              <a:rPr lang="en-GB" sz="2000" dirty="0"/>
              <a:t>committee could </a:t>
            </a:r>
            <a:endParaRPr lang="en-GB" sz="2000" dirty="0" smtClean="0"/>
          </a:p>
          <a:p>
            <a:pPr>
              <a:buFont typeface="Arial"/>
              <a:buChar char="•"/>
            </a:pPr>
            <a:r>
              <a:rPr lang="en-GB" sz="2000" dirty="0" smtClean="0"/>
              <a:t>undertake </a:t>
            </a:r>
            <a:r>
              <a:rPr lang="en-GB" sz="2000" dirty="0"/>
              <a:t>a technical assessment of the Protocol’s provisions, </a:t>
            </a:r>
            <a:endParaRPr lang="en-GB" sz="2000" dirty="0" smtClean="0"/>
          </a:p>
          <a:p>
            <a:pPr>
              <a:buFont typeface="Arial"/>
              <a:buChar char="•"/>
            </a:pPr>
            <a:r>
              <a:rPr lang="en-GB" sz="2000" dirty="0" smtClean="0"/>
              <a:t>identify </a:t>
            </a:r>
            <a:r>
              <a:rPr lang="en-GB" sz="2000" dirty="0"/>
              <a:t>the systemic challenges to full implementation of the Protocol and develop recommendations on how to address them. </a:t>
            </a:r>
            <a:endParaRPr lang="en-GB" sz="2000" dirty="0" smtClean="0"/>
          </a:p>
          <a:p>
            <a:pPr marL="0" indent="0">
              <a:buNone/>
            </a:pPr>
            <a:r>
              <a:rPr lang="en-GB" sz="2000" dirty="0" smtClean="0"/>
              <a:t>Challenges </a:t>
            </a:r>
            <a:r>
              <a:rPr lang="en-GB" sz="2000" dirty="0"/>
              <a:t>identified through the first reporting cycle provide a good basis for this work. The Committee would also analyse those national implementation reports of the 2014 reporting cycle that were not submitted in time to be considered for the synthesis report. </a:t>
            </a:r>
          </a:p>
        </p:txBody>
      </p:sp>
    </p:spTree>
    <p:extLst>
      <p:ext uri="{BB962C8B-B14F-4D97-AF65-F5344CB8AC3E}">
        <p14:creationId xmlns:p14="http://schemas.microsoft.com/office/powerpoint/2010/main" val="10682213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000" b="1" dirty="0" smtClean="0"/>
              <a:t>Addressing systemic issues: procedures</a:t>
            </a:r>
            <a:r>
              <a:rPr lang="en-GB" b="1" dirty="0" smtClean="0"/>
              <a:t> </a:t>
            </a:r>
            <a:br>
              <a:rPr lang="en-GB" b="1" dirty="0" smtClean="0"/>
            </a:br>
            <a:endParaRPr lang="en-US" dirty="0"/>
          </a:p>
        </p:txBody>
      </p:sp>
      <p:sp>
        <p:nvSpPr>
          <p:cNvPr id="3" name="Content Placeholder 2"/>
          <p:cNvSpPr>
            <a:spLocks noGrp="1"/>
          </p:cNvSpPr>
          <p:nvPr>
            <p:ph idx="1"/>
          </p:nvPr>
        </p:nvSpPr>
        <p:spPr/>
        <p:txBody>
          <a:bodyPr>
            <a:normAutofit/>
          </a:bodyPr>
          <a:lstStyle/>
          <a:p>
            <a:pPr marL="0" indent="0">
              <a:buNone/>
            </a:pPr>
            <a:r>
              <a:rPr lang="en-GB" sz="2000" dirty="0" smtClean="0"/>
              <a:t>Technical assessment, identification of challenges and developing of recommendations</a:t>
            </a:r>
          </a:p>
          <a:p>
            <a:pPr>
              <a:buFont typeface="Arial"/>
              <a:buChar char="•"/>
            </a:pPr>
            <a:r>
              <a:rPr lang="en-GB" sz="2000" dirty="0" smtClean="0"/>
              <a:t>through a participatory process involving Parties, Signatories, interested States, as well as NGOs, international partner organisations and other stakeholders</a:t>
            </a:r>
          </a:p>
          <a:p>
            <a:pPr>
              <a:buFont typeface="Arial"/>
              <a:buChar char="•"/>
            </a:pPr>
            <a:r>
              <a:rPr lang="en-GB" sz="2000" dirty="0" smtClean="0"/>
              <a:t>carry out this work in close cooperation with the Protocol’s Bureau and the results will be reported to the Working Group of the Parties and the Meeting of the Parties to the Protocol</a:t>
            </a:r>
          </a:p>
          <a:p>
            <a:endParaRPr lang="en-US" sz="2000" dirty="0"/>
          </a:p>
        </p:txBody>
      </p:sp>
    </p:spTree>
    <p:extLst>
      <p:ext uri="{BB962C8B-B14F-4D97-AF65-F5344CB8AC3E}">
        <p14:creationId xmlns:p14="http://schemas.microsoft.com/office/powerpoint/2010/main" val="975408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Systemic work</a:t>
            </a:r>
            <a:endParaRPr lang="en-US" dirty="0"/>
          </a:p>
        </p:txBody>
      </p:sp>
      <p:sp>
        <p:nvSpPr>
          <p:cNvPr id="3" name="Content Placeholder 2"/>
          <p:cNvSpPr>
            <a:spLocks noGrp="1"/>
          </p:cNvSpPr>
          <p:nvPr>
            <p:ph sz="quarter" idx="10"/>
          </p:nvPr>
        </p:nvSpPr>
        <p:spPr>
          <a:xfrm>
            <a:off x="783981" y="2471184"/>
            <a:ext cx="7842738" cy="4032994"/>
          </a:xfrm>
        </p:spPr>
        <p:txBody>
          <a:bodyPr/>
          <a:lstStyle/>
          <a:p>
            <a:r>
              <a:rPr lang="en-GB" dirty="0">
                <a:solidFill>
                  <a:srgbClr val="000000"/>
                </a:solidFill>
              </a:rPr>
              <a:t>The outcomes of this work would be used as a basis for the next two areas of work described. </a:t>
            </a:r>
          </a:p>
          <a:p>
            <a:endParaRPr lang="en-US" dirty="0">
              <a:solidFill>
                <a:srgbClr val="000000"/>
              </a:solidFill>
            </a:endParaRPr>
          </a:p>
        </p:txBody>
      </p:sp>
    </p:spTree>
    <p:extLst>
      <p:ext uri="{BB962C8B-B14F-4D97-AF65-F5344CB8AC3E}">
        <p14:creationId xmlns:p14="http://schemas.microsoft.com/office/powerpoint/2010/main" val="1542682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GB" b="1" dirty="0" smtClean="0"/>
              <a:t>Providing advisory support  </a:t>
            </a:r>
            <a:br>
              <a:rPr lang="en-GB" b="1" dirty="0" smtClean="0"/>
            </a:br>
            <a:endParaRPr lang="en-US" dirty="0"/>
          </a:p>
        </p:txBody>
      </p:sp>
      <p:sp>
        <p:nvSpPr>
          <p:cNvPr id="3" name="Content Placeholder 2"/>
          <p:cNvSpPr>
            <a:spLocks noGrp="1"/>
          </p:cNvSpPr>
          <p:nvPr>
            <p:ph idx="1"/>
          </p:nvPr>
        </p:nvSpPr>
        <p:spPr/>
        <p:txBody>
          <a:bodyPr/>
          <a:lstStyle/>
          <a:p>
            <a:pPr>
              <a:buFont typeface="Arial"/>
              <a:buChar char="•"/>
            </a:pPr>
            <a:r>
              <a:rPr lang="en-GB" dirty="0" smtClean="0"/>
              <a:t>Parties </a:t>
            </a:r>
            <a:r>
              <a:rPr lang="en-GB" dirty="0"/>
              <a:t>and other States willing to accede to the Protocol </a:t>
            </a:r>
            <a:r>
              <a:rPr lang="en-GB" dirty="0" smtClean="0"/>
              <a:t>could </a:t>
            </a:r>
            <a:r>
              <a:rPr lang="en-GB" dirty="0"/>
              <a:t>be able to seek advisory support from the Committee with regard to compliance with and implementation of the Protocol. </a:t>
            </a:r>
            <a:endParaRPr lang="en-GB" dirty="0" smtClean="0"/>
          </a:p>
          <a:p>
            <a:pPr>
              <a:buFont typeface="Arial"/>
              <a:buChar char="•"/>
            </a:pPr>
            <a:r>
              <a:rPr lang="en-GB" dirty="0" smtClean="0"/>
              <a:t>This could </a:t>
            </a:r>
            <a:r>
              <a:rPr lang="en-GB" dirty="0"/>
              <a:t>include advice on legislative and other regulatory matters.  </a:t>
            </a:r>
          </a:p>
          <a:p>
            <a:endParaRPr lang="en-US" dirty="0"/>
          </a:p>
        </p:txBody>
      </p:sp>
    </p:spTree>
    <p:extLst>
      <p:ext uri="{BB962C8B-B14F-4D97-AF65-F5344CB8AC3E}">
        <p14:creationId xmlns:p14="http://schemas.microsoft.com/office/powerpoint/2010/main" val="18549680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Strengthening expert capacities</a:t>
            </a:r>
            <a:br>
              <a:rPr lang="en-GB" b="1" dirty="0" smtClean="0"/>
            </a:br>
            <a:endParaRPr lang="en-US" dirty="0"/>
          </a:p>
        </p:txBody>
      </p:sp>
      <p:sp>
        <p:nvSpPr>
          <p:cNvPr id="3" name="Content Placeholder 2"/>
          <p:cNvSpPr>
            <a:spLocks noGrp="1"/>
          </p:cNvSpPr>
          <p:nvPr>
            <p:ph idx="1"/>
          </p:nvPr>
        </p:nvSpPr>
        <p:spPr/>
        <p:txBody>
          <a:bodyPr>
            <a:normAutofit/>
          </a:bodyPr>
          <a:lstStyle/>
          <a:p>
            <a:pPr>
              <a:buFont typeface="Arial"/>
              <a:buChar char="•"/>
            </a:pPr>
            <a:r>
              <a:rPr lang="en-GB" sz="2000" dirty="0" smtClean="0"/>
              <a:t>Members </a:t>
            </a:r>
            <a:r>
              <a:rPr lang="en-GB" sz="2000" dirty="0"/>
              <a:t>of the Committee </a:t>
            </a:r>
            <a:r>
              <a:rPr lang="en-GB" sz="2000" dirty="0" smtClean="0"/>
              <a:t>could </a:t>
            </a:r>
            <a:r>
              <a:rPr lang="en-GB" sz="2000" dirty="0"/>
              <a:t>be invited to provide support to different events, such as workshops and training, aimed at strengthening the capacity of national experts.  </a:t>
            </a:r>
            <a:endParaRPr lang="en-GB" sz="2000" dirty="0" smtClean="0"/>
          </a:p>
          <a:p>
            <a:pPr>
              <a:buFont typeface="Arial"/>
              <a:buChar char="•"/>
            </a:pPr>
            <a:r>
              <a:rPr lang="en-GB" sz="2000" dirty="0" smtClean="0"/>
              <a:t>The </a:t>
            </a:r>
            <a:r>
              <a:rPr lang="en-GB" sz="2000" dirty="0"/>
              <a:t>needs described in the document on the “Promotion of the Protocol on Pollutant Release and Transfer Registers in Eastern Europe, the Caucasus and Central Asia” (ECE/MP.PRTR/2014/L.6), could be taken into account. </a:t>
            </a:r>
          </a:p>
          <a:p>
            <a:endParaRPr lang="en-US" dirty="0"/>
          </a:p>
        </p:txBody>
      </p:sp>
    </p:spTree>
    <p:extLst>
      <p:ext uri="{BB962C8B-B14F-4D97-AF65-F5344CB8AC3E}">
        <p14:creationId xmlns:p14="http://schemas.microsoft.com/office/powerpoint/2010/main" val="3770854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Mandate</a:t>
            </a:r>
            <a:r>
              <a:rPr lang="en-GB" dirty="0" smtClean="0"/>
              <a:t/>
            </a:r>
            <a:br>
              <a:rPr lang="en-GB" dirty="0" smtClean="0"/>
            </a:br>
            <a:endParaRPr lang="en-US" dirty="0"/>
          </a:p>
        </p:txBody>
      </p:sp>
      <p:sp>
        <p:nvSpPr>
          <p:cNvPr id="3" name="Content Placeholder 2"/>
          <p:cNvSpPr>
            <a:spLocks noGrp="1"/>
          </p:cNvSpPr>
          <p:nvPr>
            <p:ph idx="1"/>
          </p:nvPr>
        </p:nvSpPr>
        <p:spPr/>
        <p:txBody>
          <a:bodyPr/>
          <a:lstStyle/>
          <a:p>
            <a:pPr marL="0" indent="0">
              <a:buNone/>
            </a:pPr>
            <a:r>
              <a:rPr lang="en-GB" dirty="0" smtClean="0"/>
              <a:t>In </a:t>
            </a:r>
            <a:r>
              <a:rPr lang="en-GB" dirty="0"/>
              <a:t>its first session, the Meeting of the Parties to the Protocol provided the Compliance Committee with the mandate to “</a:t>
            </a:r>
            <a:r>
              <a:rPr lang="en-GB" i="1" dirty="0"/>
              <a:t>monitor </a:t>
            </a:r>
            <a:r>
              <a:rPr lang="en-GB" i="1" dirty="0" smtClean="0"/>
              <a:t>assess </a:t>
            </a:r>
            <a:r>
              <a:rPr lang="en-GB" i="1" dirty="0"/>
              <a:t>and facilitate the implementation and to take measures to promote compliance and address cases of non-compliance”</a:t>
            </a:r>
            <a:r>
              <a:rPr lang="en-GB" dirty="0"/>
              <a:t>.</a:t>
            </a:r>
          </a:p>
          <a:p>
            <a:endParaRPr lang="en-US" dirty="0"/>
          </a:p>
        </p:txBody>
      </p:sp>
    </p:spTree>
    <p:extLst>
      <p:ext uri="{BB962C8B-B14F-4D97-AF65-F5344CB8AC3E}">
        <p14:creationId xmlns:p14="http://schemas.microsoft.com/office/powerpoint/2010/main" val="29156274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Meetings</a:t>
            </a:r>
            <a:r>
              <a:rPr lang="en-GB" dirty="0" smtClean="0"/>
              <a:t/>
            </a:r>
            <a:br>
              <a:rPr lang="en-GB" dirty="0" smtClean="0"/>
            </a:br>
            <a:endParaRPr lang="en-US" dirty="0"/>
          </a:p>
        </p:txBody>
      </p:sp>
      <p:sp>
        <p:nvSpPr>
          <p:cNvPr id="3" name="Content Placeholder 2"/>
          <p:cNvSpPr>
            <a:spLocks noGrp="1"/>
          </p:cNvSpPr>
          <p:nvPr>
            <p:ph idx="1"/>
          </p:nvPr>
        </p:nvSpPr>
        <p:spPr/>
        <p:txBody>
          <a:bodyPr/>
          <a:lstStyle/>
          <a:p>
            <a:pPr lvl="0">
              <a:buFont typeface="Arial"/>
              <a:buChar char="•"/>
            </a:pPr>
            <a:r>
              <a:rPr lang="en-GB" dirty="0" smtClean="0"/>
              <a:t>Two </a:t>
            </a:r>
            <a:r>
              <a:rPr lang="en-GB" dirty="0"/>
              <a:t>meetings in the period between the sessions of the Meeting of the Parties. </a:t>
            </a:r>
          </a:p>
          <a:p>
            <a:pPr lvl="0">
              <a:buFont typeface="Arial"/>
              <a:buChar char="•"/>
            </a:pPr>
            <a:r>
              <a:rPr lang="en-GB" dirty="0"/>
              <a:t>Third meeting takes place today and tomorrow, </a:t>
            </a:r>
            <a:r>
              <a:rPr lang="en-GB" dirty="0" smtClean="0"/>
              <a:t>here in Maastricht. </a:t>
            </a:r>
            <a:endParaRPr lang="en-GB" dirty="0"/>
          </a:p>
          <a:p>
            <a:endParaRPr lang="en-US" dirty="0"/>
          </a:p>
        </p:txBody>
      </p:sp>
    </p:spTree>
    <p:extLst>
      <p:ext uri="{BB962C8B-B14F-4D97-AF65-F5344CB8AC3E}">
        <p14:creationId xmlns:p14="http://schemas.microsoft.com/office/powerpoint/2010/main" val="3650886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First meeting</a:t>
            </a:r>
            <a:r>
              <a:rPr lang="en-GB" dirty="0" smtClean="0"/>
              <a:t/>
            </a:r>
            <a:br>
              <a:rPr lang="en-GB" dirty="0" smtClean="0"/>
            </a:br>
            <a:endParaRPr lang="en-US" dirty="0"/>
          </a:p>
        </p:txBody>
      </p:sp>
      <p:sp>
        <p:nvSpPr>
          <p:cNvPr id="3" name="Content Placeholder 2"/>
          <p:cNvSpPr>
            <a:spLocks noGrp="1"/>
          </p:cNvSpPr>
          <p:nvPr>
            <p:ph idx="1"/>
          </p:nvPr>
        </p:nvSpPr>
        <p:spPr/>
        <p:txBody>
          <a:bodyPr>
            <a:normAutofit/>
          </a:bodyPr>
          <a:lstStyle/>
          <a:p>
            <a:pPr lvl="0"/>
            <a:r>
              <a:rPr lang="en-GB" sz="2000" dirty="0" smtClean="0"/>
              <a:t>Adopt </a:t>
            </a:r>
            <a:r>
              <a:rPr lang="en-GB" sz="2000" dirty="0"/>
              <a:t>the Committee’s methods of work in the fields of: </a:t>
            </a:r>
          </a:p>
          <a:p>
            <a:pPr lvl="1"/>
            <a:r>
              <a:rPr lang="en-GB" sz="2000" dirty="0"/>
              <a:t>General principles of the Compliance Committee’s operation</a:t>
            </a:r>
          </a:p>
          <a:p>
            <a:pPr lvl="1"/>
            <a:r>
              <a:rPr lang="en-GB" sz="2000" dirty="0"/>
              <a:t>Processing of submissions and referrals, </a:t>
            </a:r>
          </a:p>
          <a:p>
            <a:pPr lvl="1"/>
            <a:r>
              <a:rPr lang="en-GB" sz="2000" dirty="0"/>
              <a:t>Discussion and preparation of findings, </a:t>
            </a:r>
          </a:p>
          <a:p>
            <a:pPr lvl="1"/>
            <a:r>
              <a:rPr lang="en-GB" sz="2000" dirty="0"/>
              <a:t>Summary proceedings and the gathering of Information. </a:t>
            </a:r>
          </a:p>
          <a:p>
            <a:endParaRPr lang="en-US" sz="1800" dirty="0"/>
          </a:p>
        </p:txBody>
      </p:sp>
    </p:spTree>
    <p:extLst>
      <p:ext uri="{BB962C8B-B14F-4D97-AF65-F5344CB8AC3E}">
        <p14:creationId xmlns:p14="http://schemas.microsoft.com/office/powerpoint/2010/main" val="4151165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meeting </a:t>
            </a:r>
            <a:r>
              <a:rPr lang="en-US" dirty="0" err="1" smtClean="0"/>
              <a:t>ctd</a:t>
            </a:r>
            <a:r>
              <a:rPr lang="en-US" dirty="0" smtClean="0"/>
              <a:t>.</a:t>
            </a:r>
            <a:endParaRPr lang="en-US" dirty="0"/>
          </a:p>
        </p:txBody>
      </p:sp>
      <p:sp>
        <p:nvSpPr>
          <p:cNvPr id="3" name="Content Placeholder 2"/>
          <p:cNvSpPr>
            <a:spLocks noGrp="1"/>
          </p:cNvSpPr>
          <p:nvPr>
            <p:ph sz="quarter" idx="10"/>
          </p:nvPr>
        </p:nvSpPr>
        <p:spPr>
          <a:xfrm>
            <a:off x="783981" y="2489472"/>
            <a:ext cx="7842738" cy="4032994"/>
          </a:xfrm>
        </p:spPr>
        <p:txBody>
          <a:bodyPr/>
          <a:lstStyle/>
          <a:p>
            <a:pPr lvl="0">
              <a:buFont typeface="Arial"/>
              <a:buChar char="•"/>
            </a:pPr>
            <a:r>
              <a:rPr lang="en-GB" sz="2000" dirty="0">
                <a:solidFill>
                  <a:srgbClr val="000000"/>
                </a:solidFill>
              </a:rPr>
              <a:t>The procedures drew heavily upon the equivalent procedures of the Aarhus Convention’s Compliance Committee. </a:t>
            </a:r>
          </a:p>
          <a:p>
            <a:pPr lvl="0">
              <a:buFont typeface="Arial"/>
              <a:buChar char="•"/>
            </a:pPr>
            <a:r>
              <a:rPr lang="en-GB" sz="2000" dirty="0">
                <a:solidFill>
                  <a:srgbClr val="000000"/>
                </a:solidFill>
              </a:rPr>
              <a:t>Procedures are described in detail in the report of the first Committee meeting and its annex. (Available online at the UNECE PRTR Compliance Committee’s web page)</a:t>
            </a:r>
          </a:p>
          <a:p>
            <a:pPr>
              <a:buFont typeface="Arial"/>
              <a:buChar char="•"/>
            </a:pPr>
            <a:endParaRPr lang="en-US" sz="2000" dirty="0">
              <a:solidFill>
                <a:srgbClr val="000000"/>
              </a:solidFill>
            </a:endParaRPr>
          </a:p>
        </p:txBody>
      </p:sp>
    </p:spTree>
    <p:extLst>
      <p:ext uri="{BB962C8B-B14F-4D97-AF65-F5344CB8AC3E}">
        <p14:creationId xmlns:p14="http://schemas.microsoft.com/office/powerpoint/2010/main" val="18522924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Second meeting</a:t>
            </a:r>
            <a:r>
              <a:rPr lang="en-GB" dirty="0" smtClean="0"/>
              <a:t/>
            </a:r>
            <a:br>
              <a:rPr lang="en-GB" dirty="0" smtClean="0"/>
            </a:br>
            <a:endParaRPr lang="en-US" dirty="0"/>
          </a:p>
        </p:txBody>
      </p:sp>
      <p:sp>
        <p:nvSpPr>
          <p:cNvPr id="3" name="Content Placeholder 2"/>
          <p:cNvSpPr>
            <a:spLocks noGrp="1"/>
          </p:cNvSpPr>
          <p:nvPr>
            <p:ph idx="1"/>
          </p:nvPr>
        </p:nvSpPr>
        <p:spPr/>
        <p:txBody>
          <a:bodyPr>
            <a:normAutofit/>
          </a:bodyPr>
          <a:lstStyle/>
          <a:p>
            <a:pPr lvl="0"/>
            <a:r>
              <a:rPr lang="en-GB" sz="2000" dirty="0" smtClean="0"/>
              <a:t>No </a:t>
            </a:r>
            <a:r>
              <a:rPr lang="en-GB" sz="2000" dirty="0"/>
              <a:t>submissions by Parties, referrals by the secretariat or communications from the public</a:t>
            </a:r>
          </a:p>
          <a:p>
            <a:pPr lvl="0"/>
            <a:r>
              <a:rPr lang="en-GB" sz="2000" dirty="0"/>
              <a:t>Did most of the work on the synthesis report</a:t>
            </a:r>
          </a:p>
          <a:p>
            <a:pPr lvl="1"/>
            <a:r>
              <a:rPr lang="en-GB" sz="2000" dirty="0"/>
              <a:t>based on the national implementation reports (NIRs) submitted by Parties during the first reporting cycle</a:t>
            </a:r>
          </a:p>
          <a:p>
            <a:endParaRPr lang="en-US" sz="2000" dirty="0"/>
          </a:p>
        </p:txBody>
      </p:sp>
    </p:spTree>
    <p:extLst>
      <p:ext uri="{BB962C8B-B14F-4D97-AF65-F5344CB8AC3E}">
        <p14:creationId xmlns:p14="http://schemas.microsoft.com/office/powerpoint/2010/main" val="28733322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Synthesis report</a:t>
            </a:r>
            <a:endParaRPr lang="en-US" dirty="0"/>
          </a:p>
        </p:txBody>
      </p:sp>
      <p:sp>
        <p:nvSpPr>
          <p:cNvPr id="3" name="Content Placeholder 2"/>
          <p:cNvSpPr>
            <a:spLocks noGrp="1"/>
          </p:cNvSpPr>
          <p:nvPr>
            <p:ph sz="quarter" idx="10"/>
          </p:nvPr>
        </p:nvSpPr>
        <p:spPr>
          <a:xfrm>
            <a:off x="783981" y="2718072"/>
            <a:ext cx="7842738" cy="4032994"/>
          </a:xfrm>
        </p:spPr>
        <p:txBody>
          <a:bodyPr/>
          <a:lstStyle/>
          <a:p>
            <a:pPr lvl="1"/>
            <a:r>
              <a:rPr lang="en-GB" sz="2000" dirty="0">
                <a:solidFill>
                  <a:srgbClr val="000000"/>
                </a:solidFill>
              </a:rPr>
              <a:t>provides a strategic overview of the implementation of the Protocol rather than to evaluate the information provided in the NIRs.</a:t>
            </a:r>
          </a:p>
          <a:p>
            <a:pPr lvl="1"/>
            <a:r>
              <a:rPr lang="en-GB" sz="2000" dirty="0">
                <a:solidFill>
                  <a:srgbClr val="000000"/>
                </a:solidFill>
              </a:rPr>
              <a:t>does not check the accuracy and completeness of the contents of the NIRs or review compliance on the basis of those reports’ contents. </a:t>
            </a:r>
          </a:p>
          <a:p>
            <a:endParaRPr lang="en-US" sz="2000" dirty="0">
              <a:solidFill>
                <a:srgbClr val="000000"/>
              </a:solidFill>
            </a:endParaRPr>
          </a:p>
        </p:txBody>
      </p:sp>
    </p:spTree>
    <p:extLst>
      <p:ext uri="{BB962C8B-B14F-4D97-AF65-F5344CB8AC3E}">
        <p14:creationId xmlns:p14="http://schemas.microsoft.com/office/powerpoint/2010/main" val="11816715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Future work</a:t>
            </a:r>
            <a:r>
              <a:rPr lang="en-GB" dirty="0" smtClean="0"/>
              <a:t/>
            </a:r>
            <a:br>
              <a:rPr lang="en-GB" dirty="0" smtClean="0"/>
            </a:br>
            <a:endParaRPr lang="en-US" dirty="0"/>
          </a:p>
        </p:txBody>
      </p:sp>
      <p:sp>
        <p:nvSpPr>
          <p:cNvPr id="3" name="Content Placeholder 2"/>
          <p:cNvSpPr>
            <a:spLocks noGrp="1"/>
          </p:cNvSpPr>
          <p:nvPr>
            <p:ph idx="1"/>
          </p:nvPr>
        </p:nvSpPr>
        <p:spPr>
          <a:xfrm>
            <a:off x="0" y="3426713"/>
            <a:ext cx="9144000" cy="4525963"/>
          </a:xfrm>
        </p:spPr>
        <p:txBody>
          <a:bodyPr>
            <a:normAutofit/>
          </a:bodyPr>
          <a:lstStyle/>
          <a:p>
            <a:pPr lvl="0">
              <a:buFont typeface="Arial"/>
              <a:buChar char="•"/>
            </a:pPr>
            <a:r>
              <a:rPr lang="en-GB" dirty="0" smtClean="0"/>
              <a:t>Developed </a:t>
            </a:r>
            <a:r>
              <a:rPr lang="en-GB" dirty="0"/>
              <a:t>a note on future work of the Committee: future facilitative work by the Committee as well as possible means to support it. </a:t>
            </a:r>
          </a:p>
          <a:p>
            <a:pPr lvl="0">
              <a:buFont typeface="Arial"/>
              <a:buChar char="•"/>
            </a:pPr>
            <a:r>
              <a:rPr lang="en-GB" dirty="0"/>
              <a:t>Builds on facilitative component of mandate</a:t>
            </a:r>
          </a:p>
          <a:p>
            <a:pPr lvl="0">
              <a:buFont typeface="Arial"/>
              <a:buChar char="•"/>
            </a:pPr>
            <a:r>
              <a:rPr lang="en-GB" dirty="0"/>
              <a:t>Protocol is detailed and technical; the Committee could help Parties and non-Parties to engage with this detail </a:t>
            </a:r>
          </a:p>
          <a:p>
            <a:endParaRPr lang="en-US" dirty="0"/>
          </a:p>
        </p:txBody>
      </p:sp>
    </p:spTree>
    <p:extLst>
      <p:ext uri="{BB962C8B-B14F-4D97-AF65-F5344CB8AC3E}">
        <p14:creationId xmlns:p14="http://schemas.microsoft.com/office/powerpoint/2010/main" val="839013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sz="quarter" idx="10"/>
          </p:nvPr>
        </p:nvSpPr>
        <p:spPr>
          <a:xfrm>
            <a:off x="783981" y="2398032"/>
            <a:ext cx="7842738" cy="4032994"/>
          </a:xfrm>
        </p:spPr>
        <p:txBody>
          <a:bodyPr/>
          <a:lstStyle/>
          <a:p>
            <a:pPr lvl="0"/>
            <a:r>
              <a:rPr lang="en-GB" sz="2000" dirty="0">
                <a:solidFill>
                  <a:srgbClr val="000000"/>
                </a:solidFill>
              </a:rPr>
              <a:t>Three areas of work outlined in more detail in the note on future work: </a:t>
            </a:r>
            <a:endParaRPr lang="en-GB" sz="2000" dirty="0" smtClean="0">
              <a:solidFill>
                <a:srgbClr val="000000"/>
              </a:solidFill>
            </a:endParaRPr>
          </a:p>
          <a:p>
            <a:pPr marL="514350" lvl="0" indent="-514350">
              <a:buAutoNum type="romanLcParenR"/>
            </a:pPr>
            <a:r>
              <a:rPr lang="en-GB" sz="2000" dirty="0" smtClean="0">
                <a:solidFill>
                  <a:srgbClr val="000000"/>
                </a:solidFill>
              </a:rPr>
              <a:t>addressing </a:t>
            </a:r>
            <a:r>
              <a:rPr lang="en-GB" sz="2000" dirty="0">
                <a:solidFill>
                  <a:srgbClr val="000000"/>
                </a:solidFill>
              </a:rPr>
              <a:t>systemic issues </a:t>
            </a:r>
            <a:endParaRPr lang="en-GB" sz="2000" dirty="0" smtClean="0">
              <a:solidFill>
                <a:srgbClr val="000000"/>
              </a:solidFill>
            </a:endParaRPr>
          </a:p>
          <a:p>
            <a:pPr marL="514350" lvl="0" indent="-514350">
              <a:buAutoNum type="romanLcParenR"/>
            </a:pPr>
            <a:r>
              <a:rPr lang="en-GB" sz="2000" dirty="0" smtClean="0">
                <a:solidFill>
                  <a:srgbClr val="000000"/>
                </a:solidFill>
              </a:rPr>
              <a:t>providing </a:t>
            </a:r>
            <a:r>
              <a:rPr lang="en-GB" sz="2000" dirty="0">
                <a:solidFill>
                  <a:srgbClr val="000000"/>
                </a:solidFill>
              </a:rPr>
              <a:t>advisory support and </a:t>
            </a:r>
            <a:endParaRPr lang="en-GB" sz="2000" dirty="0" smtClean="0">
              <a:solidFill>
                <a:srgbClr val="000000"/>
              </a:solidFill>
            </a:endParaRPr>
          </a:p>
          <a:p>
            <a:pPr marL="514350" lvl="0" indent="-514350">
              <a:buAutoNum type="romanLcParenR"/>
            </a:pPr>
            <a:r>
              <a:rPr lang="en-GB" sz="2000" dirty="0" smtClean="0">
                <a:solidFill>
                  <a:srgbClr val="000000"/>
                </a:solidFill>
              </a:rPr>
              <a:t>strengthening </a:t>
            </a:r>
            <a:r>
              <a:rPr lang="en-GB" sz="2000" dirty="0">
                <a:solidFill>
                  <a:srgbClr val="000000"/>
                </a:solidFill>
              </a:rPr>
              <a:t>expert capacities.</a:t>
            </a:r>
          </a:p>
          <a:p>
            <a:endParaRPr lang="en-US" sz="2000" dirty="0">
              <a:solidFill>
                <a:srgbClr val="000000"/>
              </a:solidFill>
            </a:endParaRPr>
          </a:p>
        </p:txBody>
      </p:sp>
    </p:spTree>
    <p:extLst>
      <p:ext uri="{BB962C8B-B14F-4D97-AF65-F5344CB8AC3E}">
        <p14:creationId xmlns:p14="http://schemas.microsoft.com/office/powerpoint/2010/main" val="763052999"/>
      </p:ext>
    </p:extLst>
  </p:cSld>
  <p:clrMapOvr>
    <a:masterClrMapping/>
  </p:clrMapOvr>
  <p:timing>
    <p:tnLst>
      <p:par>
        <p:cTn id="1" dur="indefinite" restart="never" nodeType="tmRoot"/>
      </p:par>
    </p:tnLst>
  </p:timing>
</p:sld>
</file>

<file path=ppt/theme/theme1.xml><?xml version="1.0" encoding="utf-8"?>
<a:theme xmlns:a="http://schemas.openxmlformats.org/drawingml/2006/main" name="ECE_presentations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ECE_presentations_template.thmx</Template>
  <TotalTime>0</TotalTime>
  <Words>659</Words>
  <Application>Microsoft Office PowerPoint</Application>
  <PresentationFormat>On-screen Show (4:3)</PresentationFormat>
  <Paragraphs>49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ECE_presentations_template</vt:lpstr>
      <vt:lpstr>Meeting of the Parties to the Protocol on Pollutant Release and Transfer Registers to the Convention on Access to Information, Public Participation in Decision-making and Access to Justice in Environmental Matters   Agenda item 4(b) Compliance mechanism . </vt:lpstr>
      <vt:lpstr>Mandate </vt:lpstr>
      <vt:lpstr>Meetings </vt:lpstr>
      <vt:lpstr>First meeting </vt:lpstr>
      <vt:lpstr>First meeting ctd.</vt:lpstr>
      <vt:lpstr>Second meeting </vt:lpstr>
      <vt:lpstr>Synthesis report</vt:lpstr>
      <vt:lpstr>Future work </vt:lpstr>
      <vt:lpstr>Future work</vt:lpstr>
      <vt:lpstr>Addressing systemic issues </vt:lpstr>
      <vt:lpstr>Addressing systemic issues: procedures  </vt:lpstr>
      <vt:lpstr>Systemic work</vt:lpstr>
      <vt:lpstr>Providing advisory support   </vt:lpstr>
      <vt:lpstr>Strengthening expert capacities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Meeting of the Parties to the Protocol on Pollutant Release and Transfer Registers to the Convention on Access to Information, Public Participation in Decision-making and Access to Justice in Environmental Matters   Agenda item 4(b) Compliance mechanism .</dc:title>
  <dc:creator>Alistair  McGlone</dc:creator>
  <cp:lastModifiedBy>Doucot</cp:lastModifiedBy>
  <cp:revision>12</cp:revision>
  <cp:lastPrinted>2014-06-30T13:00:17Z</cp:lastPrinted>
  <dcterms:created xsi:type="dcterms:W3CDTF">2014-06-30T12:02:44Z</dcterms:created>
  <dcterms:modified xsi:type="dcterms:W3CDTF">2014-07-10T10:21:39Z</dcterms:modified>
</cp:coreProperties>
</file>