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8" r:id="rId17"/>
    <p:sldId id="277" r:id="rId18"/>
    <p:sldId id="272" r:id="rId19"/>
    <p:sldId id="273" r:id="rId20"/>
    <p:sldId id="274"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2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788338-4BAC-2E4E-B2C5-9E4E26FC5C34}" type="datetimeFigureOut">
              <a:rPr lang="en-US" smtClean="0"/>
              <a:t>7/10/2014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6DB1AD-5A15-0B46-B97C-DC71E300F985}" type="slidenum">
              <a:rPr lang="en-US" smtClean="0"/>
              <a:t>‹#›</a:t>
            </a:fld>
            <a:endParaRPr lang="en-US"/>
          </a:p>
        </p:txBody>
      </p:sp>
    </p:spTree>
    <p:extLst>
      <p:ext uri="{BB962C8B-B14F-4D97-AF65-F5344CB8AC3E}">
        <p14:creationId xmlns:p14="http://schemas.microsoft.com/office/powerpoint/2010/main" val="1453014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EDD25-E6F9-8046-87A2-85A8185FCC4A}" type="datetimeFigureOut">
              <a:rPr lang="en-US" smtClean="0"/>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E2592C-57D0-F24D-8F74-B49721B7E6A8}" type="slidenum">
              <a:rPr lang="en-US" smtClean="0"/>
              <a:t>‹#›</a:t>
            </a:fld>
            <a:endParaRPr lang="en-US"/>
          </a:p>
        </p:txBody>
      </p:sp>
    </p:spTree>
    <p:extLst>
      <p:ext uri="{BB962C8B-B14F-4D97-AF65-F5344CB8AC3E}">
        <p14:creationId xmlns:p14="http://schemas.microsoft.com/office/powerpoint/2010/main" val="9053933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smtClean="0">
                <a:solidFill>
                  <a:schemeClr val="tx1"/>
                </a:solidFill>
                <a:effectLst/>
                <a:latin typeface="+mn-lt"/>
                <a:ea typeface="+mn-ea"/>
                <a:cs typeface="+mn-cs"/>
              </a:rPr>
              <a:t>Text: </a:t>
            </a:r>
            <a:r>
              <a:rPr lang="en-GB" sz="1200" i="1" kern="1200" dirty="0" smtClean="0">
                <a:solidFill>
                  <a:schemeClr val="tx1"/>
                </a:solidFill>
                <a:effectLst/>
                <a:latin typeface="+mn-lt"/>
                <a:ea typeface="+mn-ea"/>
                <a:cs typeface="+mn-cs"/>
              </a:rPr>
              <a:t>Synthesis report a compilation of individual contributions</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Most certainly not just me</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Hugely grateful for support of colleagues and secretariat</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E2592C-57D0-F24D-8F74-B49721B7E6A8}" type="slidenum">
              <a:rPr lang="en-US" smtClean="0"/>
              <a:t>2</a:t>
            </a:fld>
            <a:endParaRPr lang="en-US"/>
          </a:p>
        </p:txBody>
      </p:sp>
    </p:spTree>
    <p:extLst>
      <p:ext uri="{BB962C8B-B14F-4D97-AF65-F5344CB8AC3E}">
        <p14:creationId xmlns:p14="http://schemas.microsoft.com/office/powerpoint/2010/main" val="388992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mn-cs"/>
              </a:rPr>
              <a:t>Text: </a:t>
            </a:r>
            <a:r>
              <a:rPr lang="en-GB" sz="1200" kern="1200" dirty="0" smtClean="0">
                <a:solidFill>
                  <a:schemeClr val="tx1"/>
                </a:solidFill>
                <a:effectLst/>
                <a:latin typeface="+mn-lt"/>
                <a:ea typeface="+mn-ea"/>
                <a:cs typeface="+mn-cs"/>
              </a:rPr>
              <a:t>brief overview of the implementation of the Protocol in order to explain what patterns emerge, what issues are faced and in some cases ideas on how they may be resolved.</a:t>
            </a:r>
          </a:p>
          <a:p>
            <a:endParaRPr lang="en-US" dirty="0"/>
          </a:p>
        </p:txBody>
      </p:sp>
      <p:sp>
        <p:nvSpPr>
          <p:cNvPr id="4" name="Slide Number Placeholder 3"/>
          <p:cNvSpPr>
            <a:spLocks noGrp="1"/>
          </p:cNvSpPr>
          <p:nvPr>
            <p:ph type="sldNum" sz="quarter" idx="10"/>
          </p:nvPr>
        </p:nvSpPr>
        <p:spPr/>
        <p:txBody>
          <a:bodyPr/>
          <a:lstStyle/>
          <a:p>
            <a:fld id="{F1E2592C-57D0-F24D-8F74-B49721B7E6A8}" type="slidenum">
              <a:rPr lang="en-US" smtClean="0"/>
              <a:t>3</a:t>
            </a:fld>
            <a:endParaRPr lang="en-US"/>
          </a:p>
        </p:txBody>
      </p:sp>
    </p:spTree>
    <p:extLst>
      <p:ext uri="{BB962C8B-B14F-4D97-AF65-F5344CB8AC3E}">
        <p14:creationId xmlns:p14="http://schemas.microsoft.com/office/powerpoint/2010/main" val="2605179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3302" y="2276872"/>
            <a:ext cx="9144000" cy="1143000"/>
          </a:xfrm>
          <a:prstGeom prst="rect">
            <a:avLst/>
          </a:prstGeom>
        </p:spPr>
        <p:txBody>
          <a:bodyPr rtlCol="0">
            <a:normAutofit/>
          </a:bodyPr>
          <a:lstStyle>
            <a:lvl1pPr>
              <a:defRPr>
                <a:solidFill>
                  <a:schemeClr val="accent1">
                    <a:lumMod val="75000"/>
                  </a:schemeClr>
                </a:solidFill>
              </a:defRPr>
            </a:lvl1pPr>
          </a:lstStyle>
          <a:p>
            <a:r>
              <a:rPr lang="en-GB" smtClean="0"/>
              <a:t>Click to edit Master title style</a:t>
            </a:r>
            <a:endParaRPr lang="en-GB" dirty="0" smtClean="0"/>
          </a:p>
        </p:txBody>
      </p:sp>
      <p:sp>
        <p:nvSpPr>
          <p:cNvPr id="3" name="Text Placeholder 22"/>
          <p:cNvSpPr>
            <a:spLocks noGrp="1"/>
          </p:cNvSpPr>
          <p:nvPr>
            <p:ph idx="1"/>
          </p:nvPr>
        </p:nvSpPr>
        <p:spPr>
          <a:xfrm>
            <a:off x="0" y="3573017"/>
            <a:ext cx="9144000" cy="4525963"/>
          </a:xfrm>
          <a:prstGeom prst="rect">
            <a:avLst/>
          </a:prstGeom>
        </p:spPr>
        <p:txBody>
          <a:bodyPr/>
          <a:lstStyle>
            <a:lvl1pPr>
              <a:defRPr sz="2400"/>
            </a:lvl1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extLst>
      <p:ext uri="{BB962C8B-B14F-4D97-AF65-F5344CB8AC3E}">
        <p14:creationId xmlns:p14="http://schemas.microsoft.com/office/powerpoint/2010/main" val="323043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2910277" y="332656"/>
            <a:ext cx="6233723" cy="1143000"/>
          </a:xfrm>
        </p:spPr>
        <p:txBody>
          <a:bodyPr/>
          <a:lstStyle>
            <a:lvl1pPr algn="l">
              <a:defRPr>
                <a:solidFill>
                  <a:schemeClr val="bg1"/>
                </a:solidFill>
              </a:defRPr>
            </a:lvl1pPr>
          </a:lstStyle>
          <a:p>
            <a:r>
              <a:rPr lang="en-GB" smtClean="0"/>
              <a:t>Click to edit Master title style</a:t>
            </a:r>
            <a:endParaRPr lang="en-GB" dirty="0" smtClean="0"/>
          </a:p>
        </p:txBody>
      </p:sp>
      <p:sp>
        <p:nvSpPr>
          <p:cNvPr id="3" name="Content Placeholder 2"/>
          <p:cNvSpPr>
            <a:spLocks noGrp="1"/>
          </p:cNvSpPr>
          <p:nvPr>
            <p:ph sz="quarter" idx="10"/>
          </p:nvPr>
        </p:nvSpPr>
        <p:spPr>
          <a:xfrm>
            <a:off x="783981" y="2132856"/>
            <a:ext cx="7842738"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57767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p:nvSpPr>
        <p:spPr>
          <a:xfrm>
            <a:off x="2909888" y="333375"/>
            <a:ext cx="6234112"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a:defRPr/>
            </a:pPr>
            <a:r>
              <a:rPr lang="en-GB" sz="4000" b="1" dirty="0" smtClean="0">
                <a:solidFill>
                  <a:prstClr val="white"/>
                </a:solidFill>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783981" y="2132856"/>
            <a:ext cx="7842738"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46175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p:nvSpPr>
        <p:spPr>
          <a:xfrm>
            <a:off x="2909888" y="333375"/>
            <a:ext cx="6234112"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a:defRPr/>
            </a:pPr>
            <a:r>
              <a:rPr lang="en-GB" sz="4000" b="1" dirty="0" smtClean="0">
                <a:solidFill>
                  <a:prstClr val="white"/>
                </a:solidFill>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783981" y="2132856"/>
            <a:ext cx="7842738"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183680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348880"/>
            <a:ext cx="403860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2348880"/>
            <a:ext cx="403860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9" name="Rectangle 3"/>
          <p:cNvSpPr>
            <a:spLocks noGrp="1" noChangeArrowheads="1"/>
          </p:cNvSpPr>
          <p:nvPr>
            <p:ph type="title"/>
          </p:nvPr>
        </p:nvSpPr>
        <p:spPr>
          <a:xfrm>
            <a:off x="2910277" y="332656"/>
            <a:ext cx="6233723" cy="1143000"/>
          </a:xfrm>
        </p:spPr>
        <p:txBody>
          <a:bodyPr/>
          <a:lstStyle>
            <a:lvl1pPr algn="l">
              <a:defRPr>
                <a:solidFill>
                  <a:schemeClr val="bg1"/>
                </a:solidFill>
              </a:defRPr>
            </a:lvl1pPr>
          </a:lstStyle>
          <a:p>
            <a:r>
              <a:rPr lang="en-GB" smtClean="0"/>
              <a:t>Click to edit Master title style</a:t>
            </a:r>
            <a:endParaRPr lang="en-GB" dirty="0" smtClean="0"/>
          </a:p>
        </p:txBody>
      </p:sp>
    </p:spTree>
    <p:extLst>
      <p:ext uri="{BB962C8B-B14F-4D97-AF65-F5344CB8AC3E}">
        <p14:creationId xmlns:p14="http://schemas.microsoft.com/office/powerpoint/2010/main" val="319636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2910277" y="332656"/>
            <a:ext cx="6233723" cy="1143000"/>
          </a:xfrm>
        </p:spPr>
        <p:txBody>
          <a:bodyPr/>
          <a:lstStyle>
            <a:lvl1pPr algn="l">
              <a:defRPr>
                <a:solidFill>
                  <a:schemeClr val="bg1"/>
                </a:solidFill>
              </a:defRPr>
            </a:lvl1pPr>
          </a:lstStyle>
          <a:p>
            <a:r>
              <a:rPr lang="en-GB" smtClean="0"/>
              <a:t>Click to edit Master title style</a:t>
            </a:r>
            <a:endParaRPr lang="en-GB" dirty="0" smtClean="0"/>
          </a:p>
        </p:txBody>
      </p:sp>
    </p:spTree>
    <p:extLst>
      <p:ext uri="{BB962C8B-B14F-4D97-AF65-F5344CB8AC3E}">
        <p14:creationId xmlns:p14="http://schemas.microsoft.com/office/powerpoint/2010/main" val="252977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3"/>
          <p:cNvSpPr txBox="1">
            <a:spLocks noChangeArrowheads="1"/>
          </p:cNvSpPr>
          <p:nvPr/>
        </p:nvSpPr>
        <p:spPr>
          <a:xfrm>
            <a:off x="2909888" y="333375"/>
            <a:ext cx="6234112"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a:defRPr/>
            </a:pPr>
            <a:r>
              <a:rPr lang="en-GB" sz="4000" b="1" smtClean="0">
                <a:solidFill>
                  <a:prstClr val="white"/>
                </a:solidFill>
                <a:latin typeface="Verdana" pitchFamily="34" charset="0"/>
                <a:ea typeface="Verdana" pitchFamily="34" charset="0"/>
                <a:cs typeface="Verdana" pitchFamily="34" charset="0"/>
              </a:rPr>
              <a:t>Main title here</a:t>
            </a:r>
            <a:endParaRPr lang="en-GB" sz="4000" b="1" dirty="0" smtClean="0">
              <a:solidFill>
                <a:prstClr val="white"/>
              </a:solidFill>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450927" y="1772816"/>
            <a:ext cx="3008313"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GB" smtClean="0"/>
              <a:t>Click to edit Master title style</a:t>
            </a:r>
            <a:endParaRPr lang="en-US" dirty="0"/>
          </a:p>
        </p:txBody>
      </p:sp>
      <p:sp>
        <p:nvSpPr>
          <p:cNvPr id="3" name="Content Placeholder 2"/>
          <p:cNvSpPr>
            <a:spLocks noGrp="1"/>
          </p:cNvSpPr>
          <p:nvPr>
            <p:ph idx="1"/>
          </p:nvPr>
        </p:nvSpPr>
        <p:spPr>
          <a:xfrm>
            <a:off x="3575051" y="2132856"/>
            <a:ext cx="5111750"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3212976"/>
            <a:ext cx="3008313"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94494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3175" y="22764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Main title</a:t>
            </a:r>
          </a:p>
        </p:txBody>
      </p:sp>
      <p:sp>
        <p:nvSpPr>
          <p:cNvPr id="1027" name="Text Placeholder 22"/>
          <p:cNvSpPr>
            <a:spLocks noGrp="1"/>
          </p:cNvSpPr>
          <p:nvPr>
            <p:ph type="body" idx="1"/>
          </p:nvPr>
        </p:nvSpPr>
        <p:spPr bwMode="auto">
          <a:xfrm>
            <a:off x="0" y="3573463"/>
            <a:ext cx="91440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AR" smtClean="0"/>
              <a:t>Subtitle</a:t>
            </a:r>
          </a:p>
          <a:p>
            <a:pPr lvl="0"/>
            <a:endParaRPr lang="es-AR" smtClean="0"/>
          </a:p>
          <a:p>
            <a:pPr lvl="0"/>
            <a:r>
              <a:rPr lang="es-AR" smtClean="0"/>
              <a:t>Author</a:t>
            </a:r>
          </a:p>
          <a:p>
            <a:pPr lvl="0"/>
            <a:r>
              <a:rPr lang="fr-CH" smtClean="0"/>
              <a:t>Her/his title</a:t>
            </a:r>
            <a:endParaRPr lang="en-US" smtClean="0"/>
          </a:p>
          <a:p>
            <a:pPr lvl="0"/>
            <a:endParaRPr lang="es-AR" smtClean="0"/>
          </a:p>
          <a:p>
            <a:pPr lvl="0"/>
            <a:r>
              <a:rPr lang="es-AR" smtClean="0"/>
              <a:t>Location</a:t>
            </a:r>
          </a:p>
          <a:p>
            <a:pPr lvl="0"/>
            <a:r>
              <a:rPr lang="fr-CH" smtClean="0"/>
              <a:t>Date</a:t>
            </a:r>
            <a:endParaRPr lang="en-US" smtClean="0"/>
          </a:p>
        </p:txBody>
      </p:sp>
    </p:spTree>
    <p:extLst>
      <p:ext uri="{BB962C8B-B14F-4D97-AF65-F5344CB8AC3E}">
        <p14:creationId xmlns:p14="http://schemas.microsoft.com/office/powerpoint/2010/main" val="1216962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558ED5"/>
          </a:solidFill>
          <a:latin typeface="+mj-lt"/>
          <a:ea typeface="+mj-ea"/>
          <a:cs typeface="+mj-cs"/>
        </a:defRPr>
      </a:lvl1pPr>
      <a:lvl2pPr algn="ctr" rtl="0" eaLnBrk="1" fontAlgn="base" hangingPunct="1">
        <a:spcBef>
          <a:spcPct val="0"/>
        </a:spcBef>
        <a:spcAft>
          <a:spcPct val="0"/>
        </a:spcAft>
        <a:defRPr sz="4400">
          <a:solidFill>
            <a:srgbClr val="558ED5"/>
          </a:solidFill>
          <a:latin typeface="Calibri" pitchFamily="34" charset="0"/>
        </a:defRPr>
      </a:lvl2pPr>
      <a:lvl3pPr algn="ctr" rtl="0" eaLnBrk="1" fontAlgn="base" hangingPunct="1">
        <a:spcBef>
          <a:spcPct val="0"/>
        </a:spcBef>
        <a:spcAft>
          <a:spcPct val="0"/>
        </a:spcAft>
        <a:defRPr sz="4400">
          <a:solidFill>
            <a:srgbClr val="558ED5"/>
          </a:solidFill>
          <a:latin typeface="Calibri" pitchFamily="34" charset="0"/>
        </a:defRPr>
      </a:lvl3pPr>
      <a:lvl4pPr algn="ctr" rtl="0" eaLnBrk="1" fontAlgn="base" hangingPunct="1">
        <a:spcBef>
          <a:spcPct val="0"/>
        </a:spcBef>
        <a:spcAft>
          <a:spcPct val="0"/>
        </a:spcAft>
        <a:defRPr sz="4400">
          <a:solidFill>
            <a:srgbClr val="558ED5"/>
          </a:solidFill>
          <a:latin typeface="Calibri" pitchFamily="34" charset="0"/>
        </a:defRPr>
      </a:lvl4pPr>
      <a:lvl5pPr algn="ctr" rtl="0" eaLnBrk="1" fontAlgn="base" hangingPunct="1">
        <a:spcBef>
          <a:spcPct val="0"/>
        </a:spcBef>
        <a:spcAft>
          <a:spcPct val="0"/>
        </a:spcAft>
        <a:defRPr sz="4400">
          <a:solidFill>
            <a:srgbClr val="558ED5"/>
          </a:solidFill>
          <a:latin typeface="Calibri" pitchFamily="34" charset="0"/>
        </a:defRPr>
      </a:lvl5pPr>
      <a:lvl6pPr marL="457200" algn="ctr" rtl="0" eaLnBrk="1" fontAlgn="base" hangingPunct="1">
        <a:spcBef>
          <a:spcPct val="0"/>
        </a:spcBef>
        <a:spcAft>
          <a:spcPct val="0"/>
        </a:spcAft>
        <a:defRPr sz="4400">
          <a:solidFill>
            <a:srgbClr val="558ED5"/>
          </a:solidFill>
          <a:latin typeface="Calibri" pitchFamily="34" charset="0"/>
        </a:defRPr>
      </a:lvl6pPr>
      <a:lvl7pPr marL="914400" algn="ctr" rtl="0" eaLnBrk="1" fontAlgn="base" hangingPunct="1">
        <a:spcBef>
          <a:spcPct val="0"/>
        </a:spcBef>
        <a:spcAft>
          <a:spcPct val="0"/>
        </a:spcAft>
        <a:defRPr sz="4400">
          <a:solidFill>
            <a:srgbClr val="558ED5"/>
          </a:solidFill>
          <a:latin typeface="Calibri" pitchFamily="34" charset="0"/>
        </a:defRPr>
      </a:lvl7pPr>
      <a:lvl8pPr marL="1371600" algn="ctr" rtl="0" eaLnBrk="1" fontAlgn="base" hangingPunct="1">
        <a:spcBef>
          <a:spcPct val="0"/>
        </a:spcBef>
        <a:spcAft>
          <a:spcPct val="0"/>
        </a:spcAft>
        <a:defRPr sz="4400">
          <a:solidFill>
            <a:srgbClr val="558ED5"/>
          </a:solidFill>
          <a:latin typeface="Calibri" pitchFamily="34" charset="0"/>
        </a:defRPr>
      </a:lvl8pPr>
      <a:lvl9pPr marL="1828800" algn="ctr" rtl="0" eaLnBrk="1" fontAlgn="base" hangingPunct="1">
        <a:spcBef>
          <a:spcPct val="0"/>
        </a:spcBef>
        <a:spcAft>
          <a:spcPct val="0"/>
        </a:spcAft>
        <a:defRPr sz="4400">
          <a:solidFill>
            <a:srgbClr val="558ED5"/>
          </a:solidFill>
          <a:latin typeface="Calibri" pitchFamily="34" charset="0"/>
        </a:defRPr>
      </a:lvl9pPr>
    </p:titleStyle>
    <p:bodyStyle>
      <a:lvl1pPr marL="342900" indent="-342900" algn="l" rtl="0" eaLnBrk="1" fontAlgn="base" hangingPunct="1">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a:t>Meeting of the Parties to the Protocol on Pollutant Release and Transfer Registers to the Convention on Access to Information, Public Participation in Decision-making and Access to Justice in Environmental Matters</a:t>
            </a:r>
            <a:r>
              <a:rPr lang="en-GB" sz="2000" dirty="0"/>
              <a:t/>
            </a:r>
            <a:br>
              <a:rPr lang="en-GB" sz="2000" dirty="0"/>
            </a:br>
            <a:endParaRPr lang="en-US" sz="2000" dirty="0"/>
          </a:p>
        </p:txBody>
      </p:sp>
      <p:sp>
        <p:nvSpPr>
          <p:cNvPr id="3" name="Subtitle 2"/>
          <p:cNvSpPr>
            <a:spLocks noGrp="1"/>
          </p:cNvSpPr>
          <p:nvPr>
            <p:ph sz="quarter" idx="10"/>
          </p:nvPr>
        </p:nvSpPr>
        <p:spPr/>
        <p:txBody>
          <a:bodyPr>
            <a:normAutofit/>
          </a:bodyPr>
          <a:lstStyle/>
          <a:p>
            <a:r>
              <a:rPr lang="en-GB" b="1" dirty="0"/>
              <a:t>Agenda item 4(a) Reporting mechanism</a:t>
            </a:r>
            <a:endParaRPr lang="en-GB" dirty="0"/>
          </a:p>
          <a:p>
            <a:r>
              <a:rPr lang="en-GB" b="1" dirty="0"/>
              <a:t>Presentation of the synthesis report on the status of implementation of the Protocol by Parties  </a:t>
            </a:r>
            <a:endParaRPr lang="en-GB" dirty="0"/>
          </a:p>
          <a:p>
            <a:endParaRPr lang="en-US" dirty="0"/>
          </a:p>
        </p:txBody>
      </p:sp>
    </p:spTree>
    <p:extLst>
      <p:ext uri="{BB962C8B-B14F-4D97-AF65-F5344CB8AC3E}">
        <p14:creationId xmlns:p14="http://schemas.microsoft.com/office/powerpoint/2010/main" val="1031677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 y="2276872"/>
            <a:ext cx="9144000" cy="1143000"/>
          </a:xfrm>
        </p:spPr>
        <p:txBody>
          <a:bodyPr>
            <a:normAutofit fontScale="90000"/>
          </a:bodyPr>
          <a:lstStyle/>
          <a:p>
            <a:r>
              <a:rPr lang="en-GB" b="1" dirty="0" smtClean="0"/>
              <a:t>Article 15: capacity building</a:t>
            </a:r>
            <a:r>
              <a:rPr lang="en-GB" sz="3600" dirty="0" smtClean="0"/>
              <a:t/>
            </a:r>
            <a:br>
              <a:rPr lang="en-GB" sz="3600" dirty="0" smtClean="0"/>
            </a:br>
            <a:endParaRPr lang="en-US" dirty="0"/>
          </a:p>
        </p:txBody>
      </p:sp>
      <p:sp>
        <p:nvSpPr>
          <p:cNvPr id="3" name="Content Placeholder 2"/>
          <p:cNvSpPr>
            <a:spLocks noGrp="1"/>
          </p:cNvSpPr>
          <p:nvPr>
            <p:ph idx="1"/>
          </p:nvPr>
        </p:nvSpPr>
        <p:spPr>
          <a:xfrm>
            <a:off x="0" y="3225545"/>
            <a:ext cx="9144000" cy="4525963"/>
          </a:xfrm>
        </p:spPr>
        <p:txBody>
          <a:bodyPr>
            <a:normAutofit/>
          </a:bodyPr>
          <a:lstStyle/>
          <a:p>
            <a:pPr marL="0" lvl="0" indent="0">
              <a:buNone/>
            </a:pPr>
            <a:r>
              <a:rPr lang="en-GB" sz="1700" dirty="0"/>
              <a:t>D</a:t>
            </a:r>
            <a:r>
              <a:rPr lang="en-GB" sz="1700" dirty="0" smtClean="0"/>
              <a:t>ivided </a:t>
            </a:r>
            <a:r>
              <a:rPr lang="en-GB" sz="1700" dirty="0"/>
              <a:t>into two broad categories</a:t>
            </a:r>
          </a:p>
          <a:p>
            <a:pPr lvl="0">
              <a:buFont typeface="Arial"/>
              <a:buChar char="•"/>
            </a:pPr>
            <a:r>
              <a:rPr lang="en-GB" sz="1700" dirty="0"/>
              <a:t>the provision of information to, and education of civil servants in charge of the </a:t>
            </a:r>
            <a:r>
              <a:rPr lang="en-GB" sz="1700" dirty="0" smtClean="0"/>
              <a:t>PRTR</a:t>
            </a:r>
            <a:endParaRPr lang="en-GB" sz="1700" dirty="0"/>
          </a:p>
          <a:p>
            <a:pPr lvl="0">
              <a:buFont typeface="Arial"/>
              <a:buChar char="•"/>
            </a:pPr>
            <a:r>
              <a:rPr lang="en-GB" sz="1700" dirty="0" smtClean="0"/>
              <a:t>awareness</a:t>
            </a:r>
            <a:r>
              <a:rPr lang="en-GB" sz="1700" dirty="0"/>
              <a:t>-raising among the potential </a:t>
            </a:r>
            <a:r>
              <a:rPr lang="en-GB" sz="1700" dirty="0" smtClean="0"/>
              <a:t>users</a:t>
            </a:r>
          </a:p>
          <a:p>
            <a:pPr marL="0" lvl="0" indent="0">
              <a:buNone/>
            </a:pPr>
            <a:r>
              <a:rPr lang="en-GB" sz="1700" dirty="0" smtClean="0"/>
              <a:t>Awareness</a:t>
            </a:r>
            <a:r>
              <a:rPr lang="en-GB" sz="1700" dirty="0"/>
              <a:t>-raising measures include </a:t>
            </a:r>
          </a:p>
          <a:p>
            <a:pPr lvl="1"/>
            <a:r>
              <a:rPr lang="en-GB" sz="1700" dirty="0"/>
              <a:t>press releases, </a:t>
            </a:r>
          </a:p>
          <a:p>
            <a:pPr lvl="1"/>
            <a:r>
              <a:rPr lang="en-GB" sz="1700" dirty="0"/>
              <a:t>campaigns for journalists, </a:t>
            </a:r>
          </a:p>
          <a:p>
            <a:pPr lvl="1"/>
            <a:r>
              <a:rPr lang="en-GB" sz="1700" dirty="0"/>
              <a:t>videos available on the web, </a:t>
            </a:r>
          </a:p>
          <a:p>
            <a:pPr lvl="1"/>
            <a:r>
              <a:rPr lang="en-GB" sz="1700" dirty="0"/>
              <a:t>online tools, including Q&amp;A</a:t>
            </a:r>
          </a:p>
          <a:p>
            <a:endParaRPr lang="en-US" sz="1700" dirty="0"/>
          </a:p>
        </p:txBody>
      </p:sp>
    </p:spTree>
    <p:extLst>
      <p:ext uri="{BB962C8B-B14F-4D97-AF65-F5344CB8AC3E}">
        <p14:creationId xmlns:p14="http://schemas.microsoft.com/office/powerpoint/2010/main" val="317135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Article 16 capacity building </a:t>
            </a:r>
            <a:r>
              <a:rPr lang="en-GB" dirty="0" smtClean="0"/>
              <a:t> </a:t>
            </a:r>
            <a:br>
              <a:rPr lang="en-GB" dirty="0" smtClean="0"/>
            </a:br>
            <a:endParaRPr lang="en-US" dirty="0"/>
          </a:p>
        </p:txBody>
      </p:sp>
      <p:sp>
        <p:nvSpPr>
          <p:cNvPr id="3" name="Content Placeholder 2"/>
          <p:cNvSpPr>
            <a:spLocks noGrp="1"/>
          </p:cNvSpPr>
          <p:nvPr>
            <p:ph idx="1"/>
          </p:nvPr>
        </p:nvSpPr>
        <p:spPr/>
        <p:txBody>
          <a:bodyPr/>
          <a:lstStyle/>
          <a:p>
            <a:pPr lvl="0">
              <a:buFont typeface="Arial"/>
              <a:buChar char="•"/>
            </a:pPr>
            <a:r>
              <a:rPr lang="en-GB" dirty="0" smtClean="0"/>
              <a:t>Many </a:t>
            </a:r>
            <a:r>
              <a:rPr lang="en-GB" dirty="0"/>
              <a:t>Parties use Article 16 to help States with economies in transition to establish national PRTRs</a:t>
            </a:r>
          </a:p>
          <a:p>
            <a:pPr lvl="0">
              <a:buFont typeface="Arial"/>
              <a:buChar char="•"/>
            </a:pPr>
            <a:r>
              <a:rPr lang="en-GB" dirty="0"/>
              <a:t>Some Parties promote the Protocol by collaboration with non-Parties outside the ECE region, although, strictly speaking, that falls outside the ambit of the synthesis report</a:t>
            </a:r>
          </a:p>
          <a:p>
            <a:endParaRPr lang="en-US" dirty="0"/>
          </a:p>
        </p:txBody>
      </p:sp>
    </p:spTree>
    <p:extLst>
      <p:ext uri="{BB962C8B-B14F-4D97-AF65-F5344CB8AC3E}">
        <p14:creationId xmlns:p14="http://schemas.microsoft.com/office/powerpoint/2010/main" val="3029686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Challenges and solutions</a:t>
            </a:r>
            <a:endParaRPr lang="en-US" dirty="0"/>
          </a:p>
        </p:txBody>
      </p:sp>
      <p:sp>
        <p:nvSpPr>
          <p:cNvPr id="3" name="Content Placeholder 2"/>
          <p:cNvSpPr>
            <a:spLocks noGrp="1"/>
          </p:cNvSpPr>
          <p:nvPr>
            <p:ph idx="1"/>
          </p:nvPr>
        </p:nvSpPr>
        <p:spPr/>
        <p:txBody>
          <a:bodyPr>
            <a:normAutofit/>
          </a:bodyPr>
          <a:lstStyle/>
          <a:p>
            <a:pPr marL="0" indent="0">
              <a:buNone/>
            </a:pPr>
            <a:r>
              <a:rPr lang="en-GB" sz="2000" dirty="0" smtClean="0"/>
              <a:t>Now </a:t>
            </a:r>
            <a:r>
              <a:rPr lang="en-GB" sz="2000" dirty="0"/>
              <a:t>the majority of countries have functioning PRTR systems, they need to focus on </a:t>
            </a:r>
          </a:p>
          <a:p>
            <a:pPr lvl="1"/>
            <a:r>
              <a:rPr lang="en-GB" sz="2000" dirty="0"/>
              <a:t>the promotion of those systems</a:t>
            </a:r>
          </a:p>
          <a:p>
            <a:pPr lvl="1"/>
            <a:r>
              <a:rPr lang="en-GB" sz="2000" dirty="0"/>
              <a:t> helping stakeholders to be aware of the availability of PRTR data.</a:t>
            </a:r>
          </a:p>
          <a:p>
            <a:endParaRPr lang="en-US" sz="2000" dirty="0"/>
          </a:p>
        </p:txBody>
      </p:sp>
    </p:spTree>
    <p:extLst>
      <p:ext uri="{BB962C8B-B14F-4D97-AF65-F5344CB8AC3E}">
        <p14:creationId xmlns:p14="http://schemas.microsoft.com/office/powerpoint/2010/main" val="2622567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Involvement of Civil Society</a:t>
            </a:r>
            <a:r>
              <a:rPr lang="en-GB" dirty="0" smtClean="0"/>
              <a:t/>
            </a:r>
            <a:br>
              <a:rPr lang="en-GB" dirty="0" smtClean="0"/>
            </a:br>
            <a:endParaRPr lang="en-US" dirty="0"/>
          </a:p>
        </p:txBody>
      </p:sp>
      <p:sp>
        <p:nvSpPr>
          <p:cNvPr id="3" name="Content Placeholder 2"/>
          <p:cNvSpPr>
            <a:spLocks noGrp="1"/>
          </p:cNvSpPr>
          <p:nvPr>
            <p:ph idx="1"/>
          </p:nvPr>
        </p:nvSpPr>
        <p:spPr/>
        <p:txBody>
          <a:bodyPr>
            <a:normAutofit/>
          </a:bodyPr>
          <a:lstStyle/>
          <a:p>
            <a:pPr lvl="0">
              <a:buFont typeface="Arial"/>
              <a:buChar char="•"/>
            </a:pPr>
            <a:r>
              <a:rPr lang="en-GB" dirty="0" smtClean="0"/>
              <a:t>Some </a:t>
            </a:r>
            <a:r>
              <a:rPr lang="en-GB" dirty="0"/>
              <a:t>Parties report a lack of involvement of civil society and lack of interest in the development of PRTRs</a:t>
            </a:r>
          </a:p>
          <a:p>
            <a:pPr lvl="0">
              <a:buFont typeface="Arial"/>
              <a:buChar char="•"/>
            </a:pPr>
            <a:r>
              <a:rPr lang="en-GB" dirty="0"/>
              <a:t>Range of measures (e.g. development of relevant publications and the organization of training, workshops, seminars, etc.) could be taken to raise public awareness on national PRTR systems and public participation in them development of national PRTRs in particular</a:t>
            </a:r>
          </a:p>
          <a:p>
            <a:pPr>
              <a:buFont typeface="Arial"/>
              <a:buChar char="•"/>
            </a:pPr>
            <a:endParaRPr lang="en-US" dirty="0"/>
          </a:p>
        </p:txBody>
      </p:sp>
    </p:spTree>
    <p:extLst>
      <p:ext uri="{BB962C8B-B14F-4D97-AF65-F5344CB8AC3E}">
        <p14:creationId xmlns:p14="http://schemas.microsoft.com/office/powerpoint/2010/main" val="4000302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PRTR web pages</a:t>
            </a:r>
            <a:endParaRPr lang="en-US" dirty="0"/>
          </a:p>
        </p:txBody>
      </p:sp>
      <p:sp>
        <p:nvSpPr>
          <p:cNvPr id="3" name="Content Placeholder 2"/>
          <p:cNvSpPr>
            <a:spLocks noGrp="1"/>
          </p:cNvSpPr>
          <p:nvPr>
            <p:ph idx="1"/>
          </p:nvPr>
        </p:nvSpPr>
        <p:spPr/>
        <p:txBody>
          <a:bodyPr>
            <a:normAutofit/>
          </a:bodyPr>
          <a:lstStyle/>
          <a:p>
            <a:pPr marL="0" indent="0">
              <a:buNone/>
            </a:pPr>
            <a:r>
              <a:rPr lang="en-GB" sz="1600" b="1" dirty="0" smtClean="0"/>
              <a:t>Level </a:t>
            </a:r>
            <a:r>
              <a:rPr lang="en-GB" sz="1600" b="1" dirty="0"/>
              <a:t>of awareness of the public about PRTR web pages should be constantly raised, and the functionality and accessibility of PRTR web pages should be gradually improved because they are the key source of environmental information</a:t>
            </a:r>
            <a:endParaRPr lang="en-GB" sz="1600" dirty="0"/>
          </a:p>
          <a:p>
            <a:pPr lvl="0">
              <a:buFont typeface="Arial"/>
              <a:buChar char="•"/>
            </a:pPr>
            <a:r>
              <a:rPr lang="en-GB" sz="1600" dirty="0"/>
              <a:t>few Parties collect statistical data on the number and other characteristics of web page visitors, but those data might help to understand how the web page, and its accessibility, can be </a:t>
            </a:r>
            <a:r>
              <a:rPr lang="en-GB" sz="1600" dirty="0" smtClean="0"/>
              <a:t>improved.</a:t>
            </a:r>
          </a:p>
        </p:txBody>
      </p:sp>
    </p:spTree>
    <p:extLst>
      <p:ext uri="{BB962C8B-B14F-4D97-AF65-F5344CB8AC3E}">
        <p14:creationId xmlns:p14="http://schemas.microsoft.com/office/powerpoint/2010/main" val="762612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198784" y="2755705"/>
            <a:ext cx="8945216" cy="4032994"/>
          </a:xfrm>
          <a:prstGeom prst="rect">
            <a:avLst/>
          </a:prstGeom>
        </p:spPr>
        <p:txBody>
          <a:bodyPr/>
          <a:lstStyle>
            <a:lvl1pPr marL="342900" indent="-342900" algn="l" rtl="0" eaLnBrk="1" fontAlgn="base" hangingPunct="1">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914400"/>
            <a:r>
              <a:rPr lang="en-GB" sz="2000" b="1" dirty="0" smtClean="0"/>
              <a:t>Focus on the user:</a:t>
            </a:r>
            <a:endParaRPr lang="en-GB" sz="2000" dirty="0" smtClean="0"/>
          </a:p>
          <a:p>
            <a:pPr defTabSz="914400">
              <a:buFont typeface="Arial"/>
              <a:buChar char="•"/>
            </a:pPr>
            <a:r>
              <a:rPr lang="en-GB" sz="2000" dirty="0" smtClean="0"/>
              <a:t>We suggest surveying who is using the data already and targeting further potential users </a:t>
            </a:r>
          </a:p>
          <a:p>
            <a:pPr defTabSz="914400">
              <a:buFont typeface="Arial"/>
              <a:buChar char="•"/>
            </a:pPr>
            <a:r>
              <a:rPr lang="en-GB" sz="2000" dirty="0" smtClean="0"/>
              <a:t>Potential users in the non-profit sector (governmental and non-governmental organizations), as well as in the business sector.</a:t>
            </a:r>
          </a:p>
          <a:p>
            <a:pPr defTabSz="914400">
              <a:buFont typeface="Arial"/>
              <a:buChar char="•"/>
            </a:pPr>
            <a:r>
              <a:rPr lang="en-GB" sz="2000" dirty="0" smtClean="0"/>
              <a:t>Objective: raise awareness for the potential added value PRTR data can generate</a:t>
            </a:r>
          </a:p>
          <a:p>
            <a:pPr marL="0" indent="0" defTabSz="914400"/>
            <a:r>
              <a:rPr lang="en-GB" sz="2000" b="1" dirty="0" smtClean="0"/>
              <a:t>Data input and quality of data </a:t>
            </a:r>
            <a:endParaRPr lang="en-GB" sz="2000" dirty="0" smtClean="0"/>
          </a:p>
          <a:p>
            <a:pPr defTabSz="914400">
              <a:buFont typeface="Arial"/>
              <a:buChar char="•"/>
            </a:pPr>
            <a:r>
              <a:rPr lang="en-GB" sz="2000" dirty="0" smtClean="0"/>
              <a:t>improve electronic reporting in order to make it easier for facilities and competent authorities to report</a:t>
            </a:r>
          </a:p>
          <a:p>
            <a:pPr defTabSz="914400"/>
            <a:endParaRPr lang="en-US" sz="2000" dirty="0" smtClean="0"/>
          </a:p>
          <a:p>
            <a:pPr defTabSz="914400"/>
            <a:endParaRPr lang="en-US" sz="2000" dirty="0"/>
          </a:p>
        </p:txBody>
      </p:sp>
      <p:sp>
        <p:nvSpPr>
          <p:cNvPr id="3" name="Title 1"/>
          <p:cNvSpPr>
            <a:spLocks noGrp="1"/>
          </p:cNvSpPr>
          <p:nvPr>
            <p:ph type="title"/>
          </p:nvPr>
        </p:nvSpPr>
        <p:spPr>
          <a:xfrm>
            <a:off x="0" y="1879306"/>
            <a:ext cx="9144000" cy="1143000"/>
          </a:xfrm>
        </p:spPr>
        <p:txBody>
          <a:bodyPr/>
          <a:lstStyle/>
          <a:p>
            <a:r>
              <a:rPr lang="en-US" dirty="0" smtClean="0"/>
              <a:t>PRTR web pages</a:t>
            </a:r>
            <a:endParaRPr lang="en-US" dirty="0"/>
          </a:p>
        </p:txBody>
      </p:sp>
    </p:spTree>
    <p:extLst>
      <p:ext uri="{BB962C8B-B14F-4D97-AF65-F5344CB8AC3E}">
        <p14:creationId xmlns:p14="http://schemas.microsoft.com/office/powerpoint/2010/main" val="2718934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 y="2011696"/>
            <a:ext cx="9144000" cy="1143000"/>
          </a:xfrm>
        </p:spPr>
        <p:txBody>
          <a:bodyPr/>
          <a:lstStyle/>
          <a:p>
            <a:r>
              <a:rPr lang="en-US" dirty="0" smtClean="0"/>
              <a:t>Other improvements to PRTRs</a:t>
            </a:r>
            <a:endParaRPr lang="en-US" dirty="0"/>
          </a:p>
        </p:txBody>
      </p:sp>
      <p:sp>
        <p:nvSpPr>
          <p:cNvPr id="3" name="Content Placeholder 2"/>
          <p:cNvSpPr>
            <a:spLocks noGrp="1"/>
          </p:cNvSpPr>
          <p:nvPr>
            <p:ph idx="1"/>
          </p:nvPr>
        </p:nvSpPr>
        <p:spPr>
          <a:xfrm>
            <a:off x="0" y="3170681"/>
            <a:ext cx="9144000" cy="4525963"/>
          </a:xfrm>
        </p:spPr>
        <p:txBody>
          <a:bodyPr>
            <a:normAutofit/>
          </a:bodyPr>
          <a:lstStyle/>
          <a:p>
            <a:pPr lvl="0">
              <a:buFont typeface="Arial"/>
              <a:buChar char="•"/>
            </a:pPr>
            <a:r>
              <a:rPr lang="en-GB" sz="2000" dirty="0" smtClean="0"/>
              <a:t>make </a:t>
            </a:r>
            <a:r>
              <a:rPr lang="en-GB" sz="2000" dirty="0"/>
              <a:t>registers more up to date: can Parties that publish their data later than 12 months after the end of the reporting year consider earlier deadlines for reporting?</a:t>
            </a:r>
          </a:p>
          <a:p>
            <a:pPr lvl="0">
              <a:buFont typeface="Arial"/>
              <a:buChar char="•"/>
            </a:pPr>
            <a:r>
              <a:rPr lang="en-GB" sz="2000" dirty="0"/>
              <a:t>minimise duplicative reporting by analysing existing legislation through, e.g., the establishment of a national working group for PRTR implementation; </a:t>
            </a:r>
            <a:endParaRPr lang="en-GB" sz="2000" b="1" dirty="0"/>
          </a:p>
          <a:p>
            <a:pPr lvl="0">
              <a:buFont typeface="Arial"/>
              <a:buChar char="•"/>
            </a:pPr>
            <a:r>
              <a:rPr lang="en-GB" sz="2000" dirty="0"/>
              <a:t>foster harmonization where minimum standards are exceeded: is it possible for Parties to adjust, e.g., thresholds, the number of pollutants, activities, water, energy, resource consumption, source-type of greenhouse gas emissions (fossil versus non‑fossil)? </a:t>
            </a:r>
          </a:p>
          <a:p>
            <a:pPr>
              <a:buFont typeface="Arial"/>
              <a:buChar char="•"/>
            </a:pPr>
            <a:endParaRPr lang="en-US" sz="1400" dirty="0"/>
          </a:p>
        </p:txBody>
      </p:sp>
    </p:spTree>
    <p:extLst>
      <p:ext uri="{BB962C8B-B14F-4D97-AF65-F5344CB8AC3E}">
        <p14:creationId xmlns:p14="http://schemas.microsoft.com/office/powerpoint/2010/main" val="2808767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improvements to PRTRs</a:t>
            </a:r>
            <a:endParaRPr lang="en-US" dirty="0"/>
          </a:p>
        </p:txBody>
      </p:sp>
      <p:sp>
        <p:nvSpPr>
          <p:cNvPr id="3" name="Content Placeholder 2"/>
          <p:cNvSpPr>
            <a:spLocks noGrp="1"/>
          </p:cNvSpPr>
          <p:nvPr>
            <p:ph sz="quarter" idx="10"/>
          </p:nvPr>
        </p:nvSpPr>
        <p:spPr/>
        <p:txBody>
          <a:bodyPr/>
          <a:lstStyle/>
          <a:p>
            <a:pPr lvl="0">
              <a:buFont typeface="Arial"/>
              <a:buChar char="•"/>
            </a:pPr>
            <a:r>
              <a:rPr lang="en-GB" sz="2000" dirty="0">
                <a:solidFill>
                  <a:srgbClr val="000000"/>
                </a:solidFill>
              </a:rPr>
              <a:t>encourage Parties and operators to use their Registers to report on additional subjects (such as additional pollutants and sources of pollution, energy consumption, changes in production volumes, emission reduction below existing thresholds and parameters related to sustainable production in general)</a:t>
            </a:r>
          </a:p>
          <a:p>
            <a:pPr lvl="0">
              <a:buFont typeface="Arial"/>
              <a:buChar char="•"/>
            </a:pPr>
            <a:r>
              <a:rPr lang="en-GB" sz="2000" dirty="0">
                <a:solidFill>
                  <a:srgbClr val="000000"/>
                </a:solidFill>
              </a:rPr>
              <a:t>complete the missing data in the national Registers and complete or revise related legislation by adopting the necessary measures fully to implement the Protocol (including emissions from diffuse sources)</a:t>
            </a:r>
          </a:p>
          <a:p>
            <a:endParaRPr lang="en-US" sz="2000" dirty="0">
              <a:solidFill>
                <a:srgbClr val="000000"/>
              </a:solidFill>
            </a:endParaRPr>
          </a:p>
        </p:txBody>
      </p:sp>
    </p:spTree>
    <p:extLst>
      <p:ext uri="{BB962C8B-B14F-4D97-AF65-F5344CB8AC3E}">
        <p14:creationId xmlns:p14="http://schemas.microsoft.com/office/powerpoint/2010/main" val="2646548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G</a:t>
            </a:r>
            <a:r>
              <a:rPr lang="en-GB" sz="3600" b="1" dirty="0" smtClean="0"/>
              <a:t>ood practices with respect to claims for confidentiality  </a:t>
            </a:r>
            <a:r>
              <a:rPr lang="en-GB" sz="3600" dirty="0" smtClean="0"/>
              <a:t/>
            </a:r>
            <a:br>
              <a:rPr lang="en-GB" sz="3600" dirty="0" smtClean="0"/>
            </a:br>
            <a:endParaRPr lang="en-US" sz="3600" dirty="0"/>
          </a:p>
        </p:txBody>
      </p:sp>
      <p:sp>
        <p:nvSpPr>
          <p:cNvPr id="3" name="Content Placeholder 2"/>
          <p:cNvSpPr>
            <a:spLocks noGrp="1"/>
          </p:cNvSpPr>
          <p:nvPr>
            <p:ph idx="1"/>
          </p:nvPr>
        </p:nvSpPr>
        <p:spPr>
          <a:xfrm>
            <a:off x="0" y="3426713"/>
            <a:ext cx="9144000" cy="4525963"/>
          </a:xfrm>
        </p:spPr>
        <p:txBody>
          <a:bodyPr>
            <a:normAutofit/>
          </a:bodyPr>
          <a:lstStyle/>
          <a:p>
            <a:pPr lvl="0">
              <a:buFont typeface="Arial"/>
              <a:buChar char="•"/>
            </a:pPr>
            <a:r>
              <a:rPr lang="en-GB" dirty="0"/>
              <a:t>A</a:t>
            </a:r>
            <a:r>
              <a:rPr lang="en-GB" dirty="0" smtClean="0"/>
              <a:t>ll </a:t>
            </a:r>
            <a:r>
              <a:rPr lang="en-GB" dirty="0"/>
              <a:t>the information contained in a PRTR should be considered as “environmental information” and any possible ground for refusal based on confidentiality should be interpreted in a restrictive way </a:t>
            </a:r>
          </a:p>
          <a:p>
            <a:pPr lvl="0">
              <a:buFont typeface="Arial"/>
              <a:buChar char="•"/>
            </a:pPr>
            <a:r>
              <a:rPr lang="en-GB" dirty="0" smtClean="0"/>
              <a:t>All </a:t>
            </a:r>
            <a:r>
              <a:rPr lang="en-GB" dirty="0"/>
              <a:t>claims for confidentiality should be treated consistently: maybe build up a bank of decision criteria that might be applied to claims of confidentiality</a:t>
            </a:r>
          </a:p>
          <a:p>
            <a:pPr>
              <a:buFont typeface="Arial"/>
              <a:buChar char="•"/>
            </a:pPr>
            <a:endParaRPr lang="en-US" dirty="0"/>
          </a:p>
        </p:txBody>
      </p:sp>
    </p:spTree>
    <p:extLst>
      <p:ext uri="{BB962C8B-B14F-4D97-AF65-F5344CB8AC3E}">
        <p14:creationId xmlns:p14="http://schemas.microsoft.com/office/powerpoint/2010/main" val="3983777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 y="2103136"/>
            <a:ext cx="9144000" cy="1143000"/>
          </a:xfrm>
        </p:spPr>
        <p:txBody>
          <a:bodyPr/>
          <a:lstStyle/>
          <a:p>
            <a:r>
              <a:rPr lang="en-US" dirty="0" smtClean="0"/>
              <a:t>Technical and financial issues</a:t>
            </a:r>
            <a:endParaRPr lang="en-US" dirty="0"/>
          </a:p>
        </p:txBody>
      </p:sp>
      <p:sp>
        <p:nvSpPr>
          <p:cNvPr id="3" name="Content Placeholder 2"/>
          <p:cNvSpPr>
            <a:spLocks noGrp="1"/>
          </p:cNvSpPr>
          <p:nvPr>
            <p:ph idx="1"/>
          </p:nvPr>
        </p:nvSpPr>
        <p:spPr>
          <a:xfrm>
            <a:off x="0" y="3362705"/>
            <a:ext cx="9144000" cy="4525963"/>
          </a:xfrm>
        </p:spPr>
        <p:txBody>
          <a:bodyPr>
            <a:normAutofit/>
          </a:bodyPr>
          <a:lstStyle/>
          <a:p>
            <a:pPr marL="0" indent="0">
              <a:buNone/>
            </a:pPr>
            <a:r>
              <a:rPr lang="en-GB" b="1" dirty="0"/>
              <a:t>Several countries, including some EU countries, report they are facing technical and financial problems in implementing article 13 public participation in the development of PRTRs)</a:t>
            </a:r>
            <a:endParaRPr lang="en-GB" dirty="0"/>
          </a:p>
          <a:p>
            <a:pPr lvl="0">
              <a:buFont typeface="Arial"/>
              <a:buChar char="•"/>
            </a:pPr>
            <a:r>
              <a:rPr lang="en-GB" dirty="0"/>
              <a:t>It is important for the implementation of the Protocol for such Parties to obtain sufficient assistance.</a:t>
            </a:r>
          </a:p>
          <a:p>
            <a:pPr marL="0" indent="0">
              <a:buNone/>
            </a:pPr>
            <a:endParaRPr lang="en-GB" dirty="0"/>
          </a:p>
          <a:p>
            <a:endParaRPr lang="en-US" dirty="0"/>
          </a:p>
        </p:txBody>
      </p:sp>
    </p:spTree>
    <p:extLst>
      <p:ext uri="{BB962C8B-B14F-4D97-AF65-F5344CB8AC3E}">
        <p14:creationId xmlns:p14="http://schemas.microsoft.com/office/powerpoint/2010/main" val="257074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INTRODUCTION</a:t>
            </a:r>
            <a:r>
              <a:rPr lang="en-GB" dirty="0"/>
              <a:t/>
            </a:r>
            <a:br>
              <a:rPr lang="en-GB" dirty="0"/>
            </a:br>
            <a:endParaRPr lang="en-US" dirty="0"/>
          </a:p>
        </p:txBody>
      </p:sp>
      <p:sp>
        <p:nvSpPr>
          <p:cNvPr id="3" name="Content Placeholder 2"/>
          <p:cNvSpPr>
            <a:spLocks noGrp="1"/>
          </p:cNvSpPr>
          <p:nvPr>
            <p:ph idx="1"/>
          </p:nvPr>
        </p:nvSpPr>
        <p:spPr>
          <a:xfrm>
            <a:off x="9144" y="3573017"/>
            <a:ext cx="9144000" cy="4525963"/>
          </a:xfrm>
        </p:spPr>
        <p:txBody>
          <a:bodyPr/>
          <a:lstStyle/>
          <a:p>
            <a:pPr lvl="0"/>
            <a:r>
              <a:rPr lang="en-GB" dirty="0" smtClean="0"/>
              <a:t>We work </a:t>
            </a:r>
            <a:r>
              <a:rPr lang="en-GB" dirty="0"/>
              <a:t>collectively</a:t>
            </a:r>
          </a:p>
          <a:p>
            <a:pPr lvl="0"/>
            <a:r>
              <a:rPr lang="en-GB" dirty="0"/>
              <a:t>Colleagues </a:t>
            </a:r>
            <a:r>
              <a:rPr lang="en-GB" dirty="0" smtClean="0"/>
              <a:t>lead on individual </a:t>
            </a:r>
            <a:r>
              <a:rPr lang="en-GB" dirty="0"/>
              <a:t>contributions</a:t>
            </a:r>
          </a:p>
          <a:p>
            <a:pPr lvl="0"/>
            <a:r>
              <a:rPr lang="en-GB" dirty="0" smtClean="0"/>
              <a:t>Tremendous support from the Secretariat</a:t>
            </a:r>
            <a:endParaRPr lang="en-GB" dirty="0"/>
          </a:p>
          <a:p>
            <a:endParaRPr lang="en-US" dirty="0"/>
          </a:p>
        </p:txBody>
      </p:sp>
    </p:spTree>
    <p:extLst>
      <p:ext uri="{BB962C8B-B14F-4D97-AF65-F5344CB8AC3E}">
        <p14:creationId xmlns:p14="http://schemas.microsoft.com/office/powerpoint/2010/main" val="3730374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 y="2029984"/>
            <a:ext cx="9144000" cy="1143000"/>
          </a:xfrm>
        </p:spPr>
        <p:txBody>
          <a:bodyPr/>
          <a:lstStyle/>
          <a:p>
            <a:r>
              <a:rPr lang="en-US" dirty="0" smtClean="0"/>
              <a:t>EIT countries</a:t>
            </a:r>
            <a:endParaRPr lang="en-US" dirty="0"/>
          </a:p>
        </p:txBody>
      </p:sp>
      <p:sp>
        <p:nvSpPr>
          <p:cNvPr id="3" name="Content Placeholder 2"/>
          <p:cNvSpPr>
            <a:spLocks noGrp="1"/>
          </p:cNvSpPr>
          <p:nvPr>
            <p:ph idx="1"/>
          </p:nvPr>
        </p:nvSpPr>
        <p:spPr>
          <a:xfrm>
            <a:off x="0" y="3307841"/>
            <a:ext cx="9144000" cy="4525963"/>
          </a:xfrm>
        </p:spPr>
        <p:txBody>
          <a:bodyPr/>
          <a:lstStyle/>
          <a:p>
            <a:pPr marL="0" indent="0">
              <a:buNone/>
            </a:pPr>
            <a:r>
              <a:rPr lang="en-GB" b="1" dirty="0"/>
              <a:t>Parties with economies in transition face challenges in implementing their PRTRs because of financial constraints, a lack of human resources and technical facilities</a:t>
            </a:r>
            <a:r>
              <a:rPr lang="en-GB" dirty="0"/>
              <a:t>.</a:t>
            </a:r>
          </a:p>
          <a:p>
            <a:pPr lvl="0"/>
            <a:r>
              <a:rPr lang="en-GB" dirty="0"/>
              <a:t>Substantial and continuing international cooperation with, assistance to and support for such countries is a priority</a:t>
            </a:r>
          </a:p>
          <a:p>
            <a:endParaRPr lang="en-US" dirty="0"/>
          </a:p>
        </p:txBody>
      </p:sp>
    </p:spTree>
    <p:extLst>
      <p:ext uri="{BB962C8B-B14F-4D97-AF65-F5344CB8AC3E}">
        <p14:creationId xmlns:p14="http://schemas.microsoft.com/office/powerpoint/2010/main" val="296888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And finally ….</a:t>
            </a:r>
            <a:r>
              <a:rPr lang="en-GB" dirty="0" smtClean="0"/>
              <a:t/>
            </a:r>
            <a:br>
              <a:rPr lang="en-GB" dirty="0" smtClean="0"/>
            </a:br>
            <a:endParaRPr lang="en-US" dirty="0"/>
          </a:p>
        </p:txBody>
      </p:sp>
      <p:sp>
        <p:nvSpPr>
          <p:cNvPr id="3" name="Content Placeholder 2"/>
          <p:cNvSpPr>
            <a:spLocks noGrp="1"/>
          </p:cNvSpPr>
          <p:nvPr>
            <p:ph idx="1"/>
          </p:nvPr>
        </p:nvSpPr>
        <p:spPr>
          <a:xfrm>
            <a:off x="0" y="3198113"/>
            <a:ext cx="9144000" cy="4525963"/>
          </a:xfrm>
        </p:spPr>
        <p:txBody>
          <a:bodyPr>
            <a:normAutofit/>
          </a:bodyPr>
          <a:lstStyle/>
          <a:p>
            <a:pPr lvl="0"/>
            <a:r>
              <a:rPr lang="en-GB" sz="1600" dirty="0" smtClean="0"/>
              <a:t>Carry </a:t>
            </a:r>
            <a:r>
              <a:rPr lang="en-GB" sz="1600" dirty="0"/>
              <a:t>on the good work</a:t>
            </a:r>
          </a:p>
          <a:p>
            <a:pPr lvl="0"/>
            <a:r>
              <a:rPr lang="en-GB" sz="1600" dirty="0"/>
              <a:t>We encourage Parties </a:t>
            </a:r>
          </a:p>
          <a:p>
            <a:pPr lvl="1"/>
            <a:r>
              <a:rPr lang="en-GB" sz="1600" dirty="0"/>
              <a:t>to discuss implementation issues with each other and members of the Compliance Committee, to build on this meeting, and see what use can be made of the synthesis report at a national level</a:t>
            </a:r>
          </a:p>
          <a:p>
            <a:pPr lvl="1"/>
            <a:r>
              <a:rPr lang="en-GB" sz="1600" dirty="0"/>
              <a:t>to prepare for next reporting cycle by identifying improvements.</a:t>
            </a:r>
          </a:p>
          <a:p>
            <a:pPr lvl="0"/>
            <a:r>
              <a:rPr lang="en-GB" sz="1600" dirty="0"/>
              <a:t>The synthesis report prepared by the Compliance Committee and online available on the UNECE website.</a:t>
            </a:r>
          </a:p>
          <a:p>
            <a:pPr lvl="0"/>
            <a:r>
              <a:rPr lang="en-GB" sz="1600" dirty="0"/>
              <a:t>Open round table with the Committee taking place tomorrow morning between 8:30 and 9:55 and discuss Lessons learned from the first reporting cycle </a:t>
            </a:r>
          </a:p>
          <a:p>
            <a:endParaRPr lang="en-US" sz="1600" dirty="0"/>
          </a:p>
        </p:txBody>
      </p:sp>
    </p:spTree>
    <p:extLst>
      <p:ext uri="{BB962C8B-B14F-4D97-AF65-F5344CB8AC3E}">
        <p14:creationId xmlns:p14="http://schemas.microsoft.com/office/powerpoint/2010/main" val="122374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Decision I/5 mandate</a:t>
            </a:r>
            <a:r>
              <a:rPr lang="en-GB" dirty="0"/>
              <a:t/>
            </a:r>
            <a:br>
              <a:rPr lang="en-GB" dirty="0"/>
            </a:br>
            <a:endParaRPr lang="en-US" dirty="0"/>
          </a:p>
        </p:txBody>
      </p:sp>
      <p:sp>
        <p:nvSpPr>
          <p:cNvPr id="3" name="Content Placeholder 2"/>
          <p:cNvSpPr>
            <a:spLocks noGrp="1"/>
          </p:cNvSpPr>
          <p:nvPr>
            <p:ph idx="1"/>
          </p:nvPr>
        </p:nvSpPr>
        <p:spPr/>
        <p:txBody>
          <a:bodyPr/>
          <a:lstStyle/>
          <a:p>
            <a:pPr marL="0" indent="0">
              <a:buNone/>
            </a:pPr>
            <a:r>
              <a:rPr lang="en-GB" dirty="0"/>
              <a:t>Synthesis report </a:t>
            </a:r>
          </a:p>
          <a:p>
            <a:pPr lvl="0">
              <a:buFont typeface="Arial"/>
              <a:buChar char="•"/>
            </a:pPr>
            <a:r>
              <a:rPr lang="en-GB" dirty="0"/>
              <a:t>summarises the National Implementation Reports</a:t>
            </a:r>
          </a:p>
          <a:p>
            <a:pPr lvl="0">
              <a:buFont typeface="Arial"/>
              <a:buChar char="•"/>
            </a:pPr>
            <a:r>
              <a:rPr lang="en-GB" dirty="0"/>
              <a:t>identifies “significant trends, challenges and solutions” (</a:t>
            </a:r>
            <a:r>
              <a:rPr lang="en-GB" dirty="0" err="1"/>
              <a:t>para</a:t>
            </a:r>
            <a:r>
              <a:rPr lang="en-GB" dirty="0"/>
              <a:t>. 5).</a:t>
            </a:r>
          </a:p>
          <a:p>
            <a:endParaRPr lang="en-US" dirty="0"/>
          </a:p>
        </p:txBody>
      </p:sp>
    </p:spTree>
    <p:extLst>
      <p:ext uri="{BB962C8B-B14F-4D97-AF65-F5344CB8AC3E}">
        <p14:creationId xmlns:p14="http://schemas.microsoft.com/office/powerpoint/2010/main" val="336001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Presentation of data</a:t>
            </a:r>
            <a:r>
              <a:rPr lang="en-GB" dirty="0" smtClean="0"/>
              <a:t/>
            </a:r>
            <a:br>
              <a:rPr lang="en-GB" dirty="0" smtClean="0"/>
            </a:br>
            <a:endParaRPr lang="en-US" dirty="0"/>
          </a:p>
        </p:txBody>
      </p:sp>
      <p:sp>
        <p:nvSpPr>
          <p:cNvPr id="3" name="Content Placeholder 2"/>
          <p:cNvSpPr>
            <a:spLocks noGrp="1"/>
          </p:cNvSpPr>
          <p:nvPr>
            <p:ph idx="1"/>
          </p:nvPr>
        </p:nvSpPr>
        <p:spPr/>
        <p:txBody>
          <a:bodyPr>
            <a:normAutofit/>
          </a:bodyPr>
          <a:lstStyle/>
          <a:p>
            <a:pPr lvl="0">
              <a:buFont typeface="Arial"/>
              <a:buChar char="•"/>
            </a:pPr>
            <a:r>
              <a:rPr lang="en-GB" dirty="0" smtClean="0"/>
              <a:t>Overwhelming </a:t>
            </a:r>
            <a:r>
              <a:rPr lang="en-GB" dirty="0"/>
              <a:t>majority of Parties make all PRTR data available through direct electronic means and aim to make data user-friendly</a:t>
            </a:r>
          </a:p>
          <a:p>
            <a:pPr lvl="0">
              <a:buFont typeface="Arial"/>
              <a:buChar char="•"/>
            </a:pPr>
            <a:r>
              <a:rPr lang="en-GB" dirty="0" smtClean="0"/>
              <a:t>The </a:t>
            </a:r>
            <a:r>
              <a:rPr lang="en-GB" dirty="0"/>
              <a:t>rest on the way to providing direct electronic access. </a:t>
            </a:r>
          </a:p>
          <a:p>
            <a:pPr lvl="0">
              <a:buFont typeface="Arial"/>
              <a:buChar char="•"/>
            </a:pPr>
            <a:r>
              <a:rPr lang="en-GB" dirty="0"/>
              <a:t>Some Parties make PRTR web page interfaces and parts of the pages available in English to promote transboundary accessibility of data.</a:t>
            </a:r>
          </a:p>
          <a:p>
            <a:endParaRPr lang="en-US" dirty="0"/>
          </a:p>
        </p:txBody>
      </p:sp>
    </p:spTree>
    <p:extLst>
      <p:ext uri="{BB962C8B-B14F-4D97-AF65-F5344CB8AC3E}">
        <p14:creationId xmlns:p14="http://schemas.microsoft.com/office/powerpoint/2010/main" val="3034362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Access to information</a:t>
            </a:r>
            <a:r>
              <a:rPr lang="en-GB" dirty="0" smtClean="0"/>
              <a:t/>
            </a:r>
            <a:br>
              <a:rPr lang="en-GB" dirty="0" smtClean="0"/>
            </a:br>
            <a:endParaRPr lang="en-US" dirty="0"/>
          </a:p>
        </p:txBody>
      </p:sp>
      <p:sp>
        <p:nvSpPr>
          <p:cNvPr id="3" name="Content Placeholder 2"/>
          <p:cNvSpPr>
            <a:spLocks noGrp="1"/>
          </p:cNvSpPr>
          <p:nvPr>
            <p:ph idx="1"/>
          </p:nvPr>
        </p:nvSpPr>
        <p:spPr>
          <a:xfrm>
            <a:off x="0" y="3445001"/>
            <a:ext cx="9144000" cy="4525963"/>
          </a:xfrm>
        </p:spPr>
        <p:txBody>
          <a:bodyPr>
            <a:normAutofit/>
          </a:bodyPr>
          <a:lstStyle/>
          <a:p>
            <a:pPr marL="0" indent="0">
              <a:buNone/>
            </a:pPr>
            <a:r>
              <a:rPr lang="en-GB" sz="2000" dirty="0" smtClean="0"/>
              <a:t>Nearly </a:t>
            </a:r>
            <a:r>
              <a:rPr lang="en-GB" sz="2000" dirty="0"/>
              <a:t>all reporting countries have</a:t>
            </a:r>
          </a:p>
          <a:p>
            <a:pPr lvl="0">
              <a:buFont typeface="Arial"/>
              <a:buChar char="•"/>
            </a:pPr>
            <a:r>
              <a:rPr lang="en-GB" sz="2000" dirty="0"/>
              <a:t>a sufficient legal framework to handle requests for environmental information pursuant to the Aarhus Convention and the Protocol</a:t>
            </a:r>
          </a:p>
          <a:p>
            <a:pPr lvl="0">
              <a:buFont typeface="Arial"/>
              <a:buChar char="•"/>
            </a:pPr>
            <a:r>
              <a:rPr lang="en-GB" sz="2000" dirty="0"/>
              <a:t>administrative and judicial review procedures with regard to a denial of access to PRTR information</a:t>
            </a:r>
          </a:p>
          <a:p>
            <a:r>
              <a:rPr lang="en-GB" sz="2000" dirty="0"/>
              <a:t>In most reporting countries particular administrative authorities may review decisions concerning the provision of environmental information</a:t>
            </a:r>
          </a:p>
          <a:p>
            <a:endParaRPr lang="en-US" sz="2000" dirty="0"/>
          </a:p>
        </p:txBody>
      </p:sp>
    </p:spTree>
    <p:extLst>
      <p:ext uri="{BB962C8B-B14F-4D97-AF65-F5344CB8AC3E}">
        <p14:creationId xmlns:p14="http://schemas.microsoft.com/office/powerpoint/2010/main" val="2373593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Protection of whistle-blowers</a:t>
            </a:r>
            <a:r>
              <a:rPr lang="en-GB" dirty="0" smtClean="0"/>
              <a:t/>
            </a:r>
            <a:br>
              <a:rPr lang="en-GB" dirty="0" smtClean="0"/>
            </a:br>
            <a:endParaRPr lang="en-US" dirty="0"/>
          </a:p>
        </p:txBody>
      </p:sp>
      <p:sp>
        <p:nvSpPr>
          <p:cNvPr id="3" name="Content Placeholder 2"/>
          <p:cNvSpPr>
            <a:spLocks noGrp="1"/>
          </p:cNvSpPr>
          <p:nvPr>
            <p:ph idx="1"/>
          </p:nvPr>
        </p:nvSpPr>
        <p:spPr/>
        <p:txBody>
          <a:bodyPr/>
          <a:lstStyle/>
          <a:p>
            <a:pPr lvl="0">
              <a:buFont typeface="Arial"/>
              <a:buChar char="•"/>
            </a:pPr>
            <a:r>
              <a:rPr lang="en-GB" dirty="0" smtClean="0"/>
              <a:t>widely </a:t>
            </a:r>
            <a:r>
              <a:rPr lang="en-GB" dirty="0"/>
              <a:t>perceived as a important part of the Parties’ existing law and constitution</a:t>
            </a:r>
          </a:p>
          <a:p>
            <a:pPr lvl="0">
              <a:buFont typeface="Arial"/>
              <a:buChar char="•"/>
            </a:pPr>
            <a:r>
              <a:rPr lang="en-GB" dirty="0"/>
              <a:t>some Parties add laws to their environmental and, in particular, PRTR-related legislation to this effect. </a:t>
            </a:r>
          </a:p>
          <a:p>
            <a:endParaRPr lang="en-US" dirty="0"/>
          </a:p>
        </p:txBody>
      </p:sp>
    </p:spTree>
    <p:extLst>
      <p:ext uri="{BB962C8B-B14F-4D97-AF65-F5344CB8AC3E}">
        <p14:creationId xmlns:p14="http://schemas.microsoft.com/office/powerpoint/2010/main" val="2401434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Reporting and sources of data</a:t>
            </a:r>
            <a:r>
              <a:rPr lang="en-GB" dirty="0" smtClean="0"/>
              <a:t/>
            </a:r>
            <a:br>
              <a:rPr lang="en-GB" dirty="0" smtClean="0"/>
            </a:br>
            <a:endParaRPr lang="en-US" dirty="0"/>
          </a:p>
        </p:txBody>
      </p:sp>
      <p:sp>
        <p:nvSpPr>
          <p:cNvPr id="3" name="Content Placeholder 2"/>
          <p:cNvSpPr>
            <a:spLocks noGrp="1"/>
          </p:cNvSpPr>
          <p:nvPr>
            <p:ph idx="1"/>
          </p:nvPr>
        </p:nvSpPr>
        <p:spPr>
          <a:xfrm>
            <a:off x="0" y="3207257"/>
            <a:ext cx="9144000" cy="4525963"/>
          </a:xfrm>
        </p:spPr>
        <p:txBody>
          <a:bodyPr>
            <a:normAutofit/>
          </a:bodyPr>
          <a:lstStyle/>
          <a:p>
            <a:pPr lvl="0">
              <a:buFont typeface="Arial"/>
              <a:buChar char="•"/>
            </a:pPr>
            <a:r>
              <a:rPr lang="en-GB" sz="1600" dirty="0" smtClean="0"/>
              <a:t>Almost </a:t>
            </a:r>
            <a:r>
              <a:rPr lang="en-GB" sz="1600" dirty="0"/>
              <a:t>all Parties enable electronic reporting by operators (for example through online reporting tools or by filling in a form to be sent to the authorities by e-mail)</a:t>
            </a:r>
          </a:p>
          <a:p>
            <a:pPr lvl="0">
              <a:buFont typeface="Arial"/>
              <a:buChar char="•"/>
            </a:pPr>
            <a:r>
              <a:rPr lang="en-GB" sz="1600" dirty="0" smtClean="0"/>
              <a:t>Almost </a:t>
            </a:r>
            <a:r>
              <a:rPr lang="en-GB" sz="1600" dirty="0"/>
              <a:t>all Parties’ PRTRs are more extensive than the minimum requirements in the Protocol (e.g., by covering more activities or pollutants or lower thresholds</a:t>
            </a:r>
            <a:r>
              <a:rPr lang="en-GB" sz="1600" dirty="0" smtClean="0"/>
              <a:t>)</a:t>
            </a:r>
            <a:endParaRPr lang="en-GB" sz="1600" dirty="0"/>
          </a:p>
          <a:p>
            <a:pPr lvl="0">
              <a:buFont typeface="Arial"/>
              <a:buChar char="•"/>
            </a:pPr>
            <a:r>
              <a:rPr lang="en-GB" sz="1600" dirty="0" smtClean="0"/>
              <a:t>A </a:t>
            </a:r>
            <a:r>
              <a:rPr lang="en-GB" sz="1600" dirty="0"/>
              <a:t>wide range of ways of recording emissions from diffuse sources; only clear trend in that regard is that for air emissions from diffuse sources several Parties use methodologies related to UNFCCC or CLRTAP reporting obligations </a:t>
            </a:r>
          </a:p>
          <a:p>
            <a:pPr lvl="0">
              <a:buFont typeface="Arial"/>
              <a:buChar char="•"/>
            </a:pPr>
            <a:r>
              <a:rPr lang="en-GB" sz="1600" dirty="0" smtClean="0"/>
              <a:t>Large </a:t>
            </a:r>
            <a:r>
              <a:rPr lang="en-GB" sz="1600" dirty="0"/>
              <a:t>number of the Parties make data publicly available within 12 months of the end of the reporting year; they need 3 months less than the Protocol </a:t>
            </a:r>
            <a:r>
              <a:rPr lang="en-GB" sz="1600" dirty="0" smtClean="0"/>
              <a:t>requires</a:t>
            </a:r>
            <a:endParaRPr lang="en-GB" sz="1600" dirty="0"/>
          </a:p>
          <a:p>
            <a:pPr>
              <a:buFont typeface="Arial"/>
              <a:buChar char="•"/>
            </a:pPr>
            <a:endParaRPr lang="en-US" sz="1600" dirty="0"/>
          </a:p>
        </p:txBody>
      </p:sp>
    </p:spTree>
    <p:extLst>
      <p:ext uri="{BB962C8B-B14F-4D97-AF65-F5344CB8AC3E}">
        <p14:creationId xmlns:p14="http://schemas.microsoft.com/office/powerpoint/2010/main" val="2927280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Confidentiality</a:t>
            </a:r>
            <a:r>
              <a:rPr lang="en-GB" dirty="0" smtClean="0"/>
              <a:t/>
            </a:r>
            <a:br>
              <a:rPr lang="en-GB" dirty="0" smtClean="0"/>
            </a:br>
            <a:endParaRPr lang="en-US" dirty="0"/>
          </a:p>
        </p:txBody>
      </p:sp>
      <p:sp>
        <p:nvSpPr>
          <p:cNvPr id="3" name="Content Placeholder 2"/>
          <p:cNvSpPr>
            <a:spLocks noGrp="1"/>
          </p:cNvSpPr>
          <p:nvPr>
            <p:ph idx="1"/>
          </p:nvPr>
        </p:nvSpPr>
        <p:spPr>
          <a:xfrm>
            <a:off x="0" y="3463289"/>
            <a:ext cx="9144000" cy="4525963"/>
          </a:xfrm>
        </p:spPr>
        <p:txBody>
          <a:bodyPr>
            <a:normAutofit/>
          </a:bodyPr>
          <a:lstStyle/>
          <a:p>
            <a:pPr lvl="0">
              <a:buFont typeface="Arial"/>
              <a:buChar char="•"/>
            </a:pPr>
            <a:r>
              <a:rPr lang="en-GB" sz="2000" dirty="0" smtClean="0"/>
              <a:t>Operators </a:t>
            </a:r>
            <a:r>
              <a:rPr lang="en-GB" sz="2000" dirty="0"/>
              <a:t>or owners required to report under the Protocol do not claim confidentiality very often, and in some countries confidentiality claims are </a:t>
            </a:r>
            <a:r>
              <a:rPr lang="en-GB" sz="2000" dirty="0" smtClean="0"/>
              <a:t>decreasing</a:t>
            </a:r>
            <a:endParaRPr lang="en-GB" sz="2000" dirty="0"/>
          </a:p>
          <a:p>
            <a:pPr lvl="0">
              <a:buFont typeface="Arial"/>
              <a:buChar char="•"/>
            </a:pPr>
            <a:r>
              <a:rPr lang="en-GB" sz="2000" dirty="0"/>
              <a:t>Most confidentiality claims relate to waste generation and waste shipment</a:t>
            </a:r>
          </a:p>
          <a:p>
            <a:pPr lvl="0">
              <a:buFont typeface="Arial"/>
              <a:buChar char="•"/>
            </a:pPr>
            <a:r>
              <a:rPr lang="en-GB" sz="2000" dirty="0" smtClean="0"/>
              <a:t>In </a:t>
            </a:r>
            <a:r>
              <a:rPr lang="en-GB" sz="2000" dirty="0"/>
              <a:t>some countries commercial confidentiality claims are made to protect information related to production capacities and the technologies used by companies. </a:t>
            </a:r>
          </a:p>
          <a:p>
            <a:pPr>
              <a:buFont typeface="Arial"/>
              <a:buChar char="•"/>
            </a:pPr>
            <a:endParaRPr lang="en-US" sz="2000" dirty="0"/>
          </a:p>
        </p:txBody>
      </p:sp>
    </p:spTree>
    <p:extLst>
      <p:ext uri="{BB962C8B-B14F-4D97-AF65-F5344CB8AC3E}">
        <p14:creationId xmlns:p14="http://schemas.microsoft.com/office/powerpoint/2010/main" val="2131682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t>Article 13 obligations on public participation in the development of national PRTRs</a:t>
            </a:r>
            <a:r>
              <a:rPr lang="en-GB" sz="3600" dirty="0" smtClean="0"/>
              <a:t> </a:t>
            </a:r>
            <a:r>
              <a:rPr lang="en-GB" dirty="0" smtClean="0"/>
              <a:t/>
            </a:r>
            <a:br>
              <a:rPr lang="en-GB" dirty="0" smtClean="0"/>
            </a:br>
            <a:endParaRPr lang="en-US" dirty="0"/>
          </a:p>
        </p:txBody>
      </p:sp>
      <p:sp>
        <p:nvSpPr>
          <p:cNvPr id="3" name="Content Placeholder 2"/>
          <p:cNvSpPr>
            <a:spLocks noGrp="1"/>
          </p:cNvSpPr>
          <p:nvPr>
            <p:ph idx="1"/>
          </p:nvPr>
        </p:nvSpPr>
        <p:spPr/>
        <p:txBody>
          <a:bodyPr/>
          <a:lstStyle/>
          <a:p>
            <a:pPr lvl="0">
              <a:buFont typeface="Arial"/>
              <a:buChar char="•"/>
            </a:pPr>
            <a:r>
              <a:rPr lang="en-GB" dirty="0"/>
              <a:t>M</a:t>
            </a:r>
            <a:r>
              <a:rPr lang="en-GB" dirty="0" smtClean="0"/>
              <a:t>any </a:t>
            </a:r>
            <a:r>
              <a:rPr lang="en-GB" dirty="0"/>
              <a:t>of the Parties use the web portals on PRTRs to comply with their Article 13 obligations</a:t>
            </a:r>
          </a:p>
          <a:p>
            <a:endParaRPr lang="en-US" dirty="0"/>
          </a:p>
        </p:txBody>
      </p:sp>
    </p:spTree>
    <p:extLst>
      <p:ext uri="{BB962C8B-B14F-4D97-AF65-F5344CB8AC3E}">
        <p14:creationId xmlns:p14="http://schemas.microsoft.com/office/powerpoint/2010/main" val="540417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ECE_presentation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ECE_presentations_template.thmx</Template>
  <TotalTime>5</TotalTime>
  <Words>1299</Words>
  <Application>Microsoft Office PowerPoint</Application>
  <PresentationFormat>On-screen Show (4:3)</PresentationFormat>
  <Paragraphs>92</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ECE_presentations_template</vt:lpstr>
      <vt:lpstr>Meeting of the Parties to the Protocol on Pollutant Release and Transfer Registers to the Convention on Access to Information, Public Participation in Decision-making and Access to Justice in Environmental Matters </vt:lpstr>
      <vt:lpstr>INTRODUCTION </vt:lpstr>
      <vt:lpstr>Decision I/5 mandate </vt:lpstr>
      <vt:lpstr>Presentation of data </vt:lpstr>
      <vt:lpstr>Access to information </vt:lpstr>
      <vt:lpstr>Protection of whistle-blowers </vt:lpstr>
      <vt:lpstr>Reporting and sources of data </vt:lpstr>
      <vt:lpstr>Confidentiality </vt:lpstr>
      <vt:lpstr>Article 13 obligations on public participation in the development of national PRTRs  </vt:lpstr>
      <vt:lpstr>Article 15: capacity building </vt:lpstr>
      <vt:lpstr>Article 16 capacity building   </vt:lpstr>
      <vt:lpstr>Challenges and solutions</vt:lpstr>
      <vt:lpstr>Involvement of Civil Society </vt:lpstr>
      <vt:lpstr>PRTR web pages</vt:lpstr>
      <vt:lpstr>PRTR web pages</vt:lpstr>
      <vt:lpstr>Other improvements to PRTRs</vt:lpstr>
      <vt:lpstr>Other improvements to PRTRs</vt:lpstr>
      <vt:lpstr>Good practices with respect to claims for confidentiality   </vt:lpstr>
      <vt:lpstr>Technical and financial issues</vt:lpstr>
      <vt:lpstr>EIT countries</vt:lpstr>
      <vt:lpstr>And finally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the Parties to the Protocol on Pollutant Release and Transfer Registers to the Convention on Access to Information, Public Participation in Decision-making and Access to Justice in Environmental Matters</dc:title>
  <dc:creator>Alistair  McGlone</dc:creator>
  <cp:lastModifiedBy>Doucot</cp:lastModifiedBy>
  <cp:revision>13</cp:revision>
  <cp:lastPrinted>2014-06-30T12:44:41Z</cp:lastPrinted>
  <dcterms:created xsi:type="dcterms:W3CDTF">2014-06-30T11:12:26Z</dcterms:created>
  <dcterms:modified xsi:type="dcterms:W3CDTF">2014-07-10T10:21:14Z</dcterms:modified>
</cp:coreProperties>
</file>