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69" r:id="rId4"/>
    <p:sldId id="268" r:id="rId5"/>
    <p:sldId id="260" r:id="rId6"/>
    <p:sldId id="274" r:id="rId7"/>
    <p:sldId id="276" r:id="rId8"/>
    <p:sldId id="258" r:id="rId9"/>
    <p:sldId id="267" r:id="rId10"/>
    <p:sldId id="259" r:id="rId11"/>
    <p:sldId id="275" r:id="rId12"/>
    <p:sldId id="277" r:id="rId13"/>
    <p:sldId id="278" r:id="rId14"/>
    <p:sldId id="279" r:id="rId15"/>
    <p:sldId id="280" r:id="rId16"/>
    <p:sldId id="28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4" autoAdjust="0"/>
    <p:restoredTop sz="86380" autoAdjust="0"/>
  </p:normalViewPr>
  <p:slideViewPr>
    <p:cSldViewPr>
      <p:cViewPr>
        <p:scale>
          <a:sx n="80" d="100"/>
          <a:sy n="80" d="100"/>
        </p:scale>
        <p:origin x="-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0" d="100"/>
          <a:sy n="50" d="100"/>
        </p:scale>
        <p:origin x="-129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E09E8B6-7BB4-43B7-AC9B-C12BABBF734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77473C1-77B8-4C3D-BC74-BBA0D82C999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In order to influence on decisions that</a:t>
            </a:r>
            <a:r>
              <a:rPr lang="en-GB" baseline="0" noProof="0" dirty="0" smtClean="0"/>
              <a:t> impact on future state of environment any key phases of decision making relating to facility need to be clearly marked out in PRTR e.g. date of permit reviews, last inspection, applications for change in operation) etc with links to PP procedures. </a:t>
            </a:r>
            <a:endParaRPr lang="en-GB" noProof="0" dirty="0"/>
          </a:p>
        </p:txBody>
      </p:sp>
      <p:sp>
        <p:nvSpPr>
          <p:cNvPr id="4" name="Slide Number Placeholder 3"/>
          <p:cNvSpPr>
            <a:spLocks noGrp="1"/>
          </p:cNvSpPr>
          <p:nvPr>
            <p:ph type="sldNum" sz="quarter" idx="10"/>
          </p:nvPr>
        </p:nvSpPr>
        <p:spPr/>
        <p:txBody>
          <a:bodyPr/>
          <a:lstStyle/>
          <a:p>
            <a:pPr>
              <a:defRPr/>
            </a:pPr>
            <a:fld id="{377473C1-77B8-4C3D-BC74-BBA0D82C9998}" type="slidenum">
              <a:rPr lang="en-US" smtClean="0"/>
              <a:pPr>
                <a:defRPr/>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A few</a:t>
            </a:r>
            <a:r>
              <a:rPr lang="fr-BE" baseline="0" dirty="0" smtClean="0"/>
              <a:t> non-exhaustive </a:t>
            </a:r>
            <a:r>
              <a:rPr lang="fr-BE" baseline="0" dirty="0" err="1" smtClean="0"/>
              <a:t>examples</a:t>
            </a:r>
            <a:r>
              <a:rPr lang="fr-BE" baseline="0" dirty="0" smtClean="0"/>
              <a:t> </a:t>
            </a:r>
            <a:r>
              <a:rPr lang="fr-BE" baseline="0" dirty="0" err="1" smtClean="0"/>
              <a:t>where</a:t>
            </a:r>
            <a:r>
              <a:rPr lang="fr-BE" baseline="0" dirty="0" smtClean="0"/>
              <a:t> </a:t>
            </a:r>
            <a:r>
              <a:rPr lang="fr-BE" baseline="0" dirty="0" err="1" smtClean="0"/>
              <a:t>CEMs</a:t>
            </a:r>
            <a:r>
              <a:rPr lang="fr-BE" baseline="0" dirty="0" smtClean="0"/>
              <a:t> data </a:t>
            </a:r>
            <a:r>
              <a:rPr lang="fr-BE" baseline="0" dirty="0" err="1" smtClean="0"/>
              <a:t>is</a:t>
            </a:r>
            <a:r>
              <a:rPr lang="fr-BE" baseline="0" dirty="0" smtClean="0"/>
              <a:t> made </a:t>
            </a:r>
            <a:r>
              <a:rPr lang="fr-BE" baseline="0" dirty="0" err="1" smtClean="0"/>
              <a:t>available</a:t>
            </a:r>
            <a:r>
              <a:rPr lang="fr-BE" baseline="0" dirty="0" smtClean="0"/>
              <a:t> at </a:t>
            </a:r>
            <a:r>
              <a:rPr lang="fr-BE" baseline="0" dirty="0" err="1" smtClean="0"/>
              <a:t>regional</a:t>
            </a:r>
            <a:r>
              <a:rPr lang="fr-BE" baseline="0" dirty="0" smtClean="0"/>
              <a:t> </a:t>
            </a:r>
            <a:r>
              <a:rPr lang="fr-BE" baseline="0" dirty="0" err="1" smtClean="0"/>
              <a:t>level</a:t>
            </a:r>
            <a:r>
              <a:rPr lang="fr-BE" baseline="0" dirty="0" smtClean="0"/>
              <a:t> in China and </a:t>
            </a:r>
            <a:r>
              <a:rPr lang="fr-BE" baseline="0" dirty="0" err="1" smtClean="0"/>
              <a:t>available</a:t>
            </a:r>
            <a:r>
              <a:rPr lang="fr-BE" baseline="0" dirty="0" smtClean="0"/>
              <a:t> </a:t>
            </a:r>
            <a:r>
              <a:rPr lang="fr-BE" baseline="0" dirty="0" err="1" smtClean="0"/>
              <a:t>through</a:t>
            </a:r>
            <a:r>
              <a:rPr lang="fr-BE" baseline="0" dirty="0" smtClean="0"/>
              <a:t> Mobile </a:t>
            </a:r>
            <a:r>
              <a:rPr lang="fr-BE" baseline="0" dirty="0" err="1" smtClean="0"/>
              <a:t>App</a:t>
            </a:r>
            <a:r>
              <a:rPr lang="fr-BE" baseline="0" dirty="0" smtClean="0"/>
              <a:t> « </a:t>
            </a:r>
            <a:r>
              <a:rPr lang="fr-BE" baseline="0" dirty="0" err="1" smtClean="0"/>
              <a:t>Big</a:t>
            </a:r>
            <a:r>
              <a:rPr lang="fr-BE" baseline="0" dirty="0" smtClean="0"/>
              <a:t> Blue </a:t>
            </a:r>
            <a:r>
              <a:rPr lang="fr-BE" baseline="0" dirty="0" err="1" smtClean="0"/>
              <a:t>Map</a:t>
            </a:r>
            <a:r>
              <a:rPr lang="fr-BE" baseline="0" dirty="0" smtClean="0"/>
              <a:t> » source: </a:t>
            </a:r>
            <a:r>
              <a:rPr lang="fr-BE" i="1" baseline="0" dirty="0" smtClean="0"/>
              <a:t>Greenpeace China/international</a:t>
            </a:r>
            <a:endParaRPr lang="fr-BE" i="1" dirty="0"/>
          </a:p>
        </p:txBody>
      </p:sp>
      <p:sp>
        <p:nvSpPr>
          <p:cNvPr id="4" name="Slide Number Placeholder 3"/>
          <p:cNvSpPr>
            <a:spLocks noGrp="1"/>
          </p:cNvSpPr>
          <p:nvPr>
            <p:ph type="sldNum" sz="quarter" idx="10"/>
          </p:nvPr>
        </p:nvSpPr>
        <p:spPr/>
        <p:txBody>
          <a:bodyPr/>
          <a:lstStyle/>
          <a:p>
            <a:pPr>
              <a:defRPr/>
            </a:pPr>
            <a:fld id="{377473C1-77B8-4C3D-BC74-BBA0D82C9998}"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i="1" dirty="0"/>
          </a:p>
        </p:txBody>
      </p:sp>
      <p:sp>
        <p:nvSpPr>
          <p:cNvPr id="4" name="Slide Number Placeholder 3"/>
          <p:cNvSpPr>
            <a:spLocks noGrp="1"/>
          </p:cNvSpPr>
          <p:nvPr>
            <p:ph type="sldNum" sz="quarter" idx="10"/>
          </p:nvPr>
        </p:nvSpPr>
        <p:spPr/>
        <p:txBody>
          <a:bodyPr/>
          <a:lstStyle/>
          <a:p>
            <a:pPr>
              <a:defRPr/>
            </a:pPr>
            <a:fld id="{377473C1-77B8-4C3D-BC74-BBA0D82C9998}"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Release</a:t>
            </a:r>
            <a:r>
              <a:rPr lang="en-GB" baseline="0" noProof="0" dirty="0" smtClean="0"/>
              <a:t> from products frontrunners: Japan, Korea, Norway / Nordic countries, Netherlands</a:t>
            </a:r>
          </a:p>
          <a:p>
            <a:r>
              <a:rPr lang="en-GB" baseline="0" noProof="0" dirty="0" smtClean="0"/>
              <a:t>Harmonisation of expression of performance (concentration / loads and associated reference conditions)</a:t>
            </a:r>
          </a:p>
          <a:p>
            <a:r>
              <a:rPr lang="en-GB" baseline="0" noProof="0" dirty="0" smtClean="0"/>
              <a:t>PRTR enables ex post assessment on previous years. NGO need to have “real time” info and reporting format allowing compliance check with permits / environmental quality standards</a:t>
            </a:r>
          </a:p>
        </p:txBody>
      </p:sp>
      <p:sp>
        <p:nvSpPr>
          <p:cNvPr id="4" name="Slide Number Placeholder 3"/>
          <p:cNvSpPr>
            <a:spLocks noGrp="1"/>
          </p:cNvSpPr>
          <p:nvPr>
            <p:ph type="sldNum" sz="quarter" idx="10"/>
          </p:nvPr>
        </p:nvSpPr>
        <p:spPr/>
        <p:txBody>
          <a:bodyPr/>
          <a:lstStyle/>
          <a:p>
            <a:pPr>
              <a:defRPr/>
            </a:pPr>
            <a:fld id="{377473C1-77B8-4C3D-BC74-BBA0D82C9998}"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Good</a:t>
            </a:r>
            <a:r>
              <a:rPr lang="en-GB" baseline="0" noProof="0" dirty="0" smtClean="0"/>
              <a:t> </a:t>
            </a:r>
            <a:r>
              <a:rPr lang="en-GB" noProof="0" dirty="0" smtClean="0"/>
              <a:t>example Japan concentration map NITE http://www.prtrmap.nite.go.jp.prtr/ </a:t>
            </a:r>
            <a:endParaRPr lang="en-GB" noProof="0" dirty="0"/>
          </a:p>
        </p:txBody>
      </p:sp>
      <p:sp>
        <p:nvSpPr>
          <p:cNvPr id="4" name="Slide Number Placeholder 3"/>
          <p:cNvSpPr>
            <a:spLocks noGrp="1"/>
          </p:cNvSpPr>
          <p:nvPr>
            <p:ph type="sldNum" sz="quarter" idx="10"/>
          </p:nvPr>
        </p:nvSpPr>
        <p:spPr/>
        <p:txBody>
          <a:bodyPr/>
          <a:lstStyle/>
          <a:p>
            <a:pPr>
              <a:defRPr/>
            </a:pPr>
            <a:fld id="{377473C1-77B8-4C3D-BC74-BBA0D82C9998}"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Better participation of all: citizens</a:t>
            </a:r>
            <a:r>
              <a:rPr lang="en-GB" baseline="0" noProof="0" dirty="0" smtClean="0"/>
              <a:t> and </a:t>
            </a:r>
            <a:r>
              <a:rPr lang="en-GB" noProof="0" dirty="0" smtClean="0"/>
              <a:t>NGOs, trade unions,</a:t>
            </a:r>
            <a:r>
              <a:rPr lang="en-GB" baseline="0" noProof="0" dirty="0" smtClean="0"/>
              <a:t> </a:t>
            </a:r>
            <a:r>
              <a:rPr lang="en-GB" noProof="0" dirty="0" smtClean="0"/>
              <a:t>industry (technique</a:t>
            </a:r>
            <a:r>
              <a:rPr lang="en-GB" baseline="0" noProof="0" dirty="0" smtClean="0"/>
              <a:t> providers/ operators), research bodies, member states authorities etc to improve status quo. Need to work together to achieve aims + obligations</a:t>
            </a:r>
          </a:p>
          <a:p>
            <a:r>
              <a:rPr lang="en-GB" baseline="0" noProof="0" dirty="0" smtClean="0"/>
              <a:t>GIS / </a:t>
            </a:r>
            <a:r>
              <a:rPr lang="en-GB" baseline="0" noProof="0" dirty="0" err="1" smtClean="0"/>
              <a:t>google</a:t>
            </a:r>
            <a:r>
              <a:rPr lang="en-GB" baseline="0" noProof="0" dirty="0" smtClean="0"/>
              <a:t> earth </a:t>
            </a:r>
          </a:p>
          <a:p>
            <a:endParaRPr lang="en-GB" noProof="0" dirty="0"/>
          </a:p>
        </p:txBody>
      </p:sp>
      <p:sp>
        <p:nvSpPr>
          <p:cNvPr id="4" name="Slide Number Placeholder 3"/>
          <p:cNvSpPr>
            <a:spLocks noGrp="1"/>
          </p:cNvSpPr>
          <p:nvPr>
            <p:ph type="sldNum" sz="quarter" idx="10"/>
          </p:nvPr>
        </p:nvSpPr>
        <p:spPr/>
        <p:txBody>
          <a:bodyPr/>
          <a:lstStyle/>
          <a:p>
            <a:pPr>
              <a:defRPr/>
            </a:pPr>
            <a:fld id="{377473C1-77B8-4C3D-BC74-BBA0D82C9998}"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9DE3507-9B17-4EF6-AF98-CE6C723A5BC6}" type="slidenum">
              <a:rPr lang="en-GB"/>
              <a:pPr/>
              <a:t>9</a:t>
            </a:fld>
            <a:endParaRPr lang="en-GB"/>
          </a:p>
        </p:txBody>
      </p:sp>
      <p:sp>
        <p:nvSpPr>
          <p:cNvPr id="225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r>
              <a:rPr lang="fr-FR" dirty="0" smtClean="0"/>
              <a:t>Performance:</a:t>
            </a:r>
            <a:r>
              <a:rPr lang="fr-FR" baseline="0" dirty="0" smtClean="0"/>
              <a:t> outputs (</a:t>
            </a:r>
            <a:r>
              <a:rPr lang="fr-FR" baseline="0" dirty="0" err="1" smtClean="0"/>
              <a:t>intended</a:t>
            </a:r>
            <a:r>
              <a:rPr lang="fr-FR" baseline="0" dirty="0" smtClean="0"/>
              <a:t> = </a:t>
            </a:r>
            <a:r>
              <a:rPr lang="fr-FR" baseline="0" dirty="0" err="1" smtClean="0"/>
              <a:t>energy</a:t>
            </a:r>
            <a:r>
              <a:rPr lang="fr-FR" baseline="0" dirty="0" smtClean="0"/>
              <a:t> and </a:t>
            </a:r>
            <a:r>
              <a:rPr lang="fr-FR" baseline="0" dirty="0" err="1" smtClean="0"/>
              <a:t>unwanted</a:t>
            </a:r>
            <a:r>
              <a:rPr lang="fr-FR" baseline="0" dirty="0" smtClean="0"/>
              <a:t> = pollution/</a:t>
            </a:r>
            <a:r>
              <a:rPr lang="fr-FR" baseline="0" dirty="0" err="1" smtClean="0"/>
              <a:t>chems</a:t>
            </a:r>
            <a:r>
              <a:rPr lang="fr-FR" baseline="0" dirty="0" smtClean="0"/>
              <a:t>) versus inputs</a:t>
            </a:r>
          </a:p>
          <a:p>
            <a:r>
              <a:rPr lang="fr-FR" baseline="0" dirty="0" err="1" smtClean="0"/>
              <a:t>Also</a:t>
            </a:r>
            <a:r>
              <a:rPr lang="fr-FR" baseline="0" dirty="0" smtClean="0"/>
              <a:t> look </a:t>
            </a:r>
            <a:r>
              <a:rPr lang="fr-FR" baseline="0" dirty="0" err="1" smtClean="0"/>
              <a:t>upstream</a:t>
            </a:r>
            <a:r>
              <a:rPr lang="fr-FR" baseline="0" dirty="0" smtClean="0"/>
              <a:t> for inputs (</a:t>
            </a:r>
            <a:r>
              <a:rPr lang="fr-FR" baseline="0" dirty="0" err="1" smtClean="0"/>
              <a:t>mining</a:t>
            </a:r>
            <a:r>
              <a:rPr lang="fr-FR" baseline="0" dirty="0" smtClean="0"/>
              <a:t>, nature of fuel </a:t>
            </a:r>
            <a:r>
              <a:rPr lang="fr-FR" baseline="0" dirty="0" err="1" smtClean="0"/>
              <a:t>etc</a:t>
            </a:r>
            <a:r>
              <a:rPr lang="fr-FR" baseline="0" dirty="0" smtClean="0"/>
              <a:t>)</a:t>
            </a:r>
          </a:p>
          <a:p>
            <a:endParaRPr lang="fr-FR" baseline="0" dirty="0" smtClean="0"/>
          </a:p>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Good</a:t>
            </a:r>
            <a:r>
              <a:rPr lang="fr-BE" baseline="0" dirty="0" smtClean="0"/>
              <a:t> </a:t>
            </a:r>
            <a:r>
              <a:rPr lang="fr-BE" baseline="0" dirty="0" err="1" smtClean="0"/>
              <a:t>example</a:t>
            </a:r>
            <a:r>
              <a:rPr lang="fr-BE" baseline="0" dirty="0" smtClean="0"/>
              <a:t> in CZ PRTR </a:t>
            </a:r>
            <a:r>
              <a:rPr lang="fr-BE" baseline="0" dirty="0" err="1" smtClean="0"/>
              <a:t>looking</a:t>
            </a:r>
            <a:r>
              <a:rPr lang="fr-BE" baseline="0" dirty="0" smtClean="0"/>
              <a:t> in the </a:t>
            </a:r>
            <a:r>
              <a:rPr lang="fr-BE" baseline="0" dirty="0" err="1" smtClean="0"/>
              <a:t>chems</a:t>
            </a:r>
            <a:r>
              <a:rPr lang="fr-BE" baseline="0" dirty="0" smtClean="0"/>
              <a:t> </a:t>
            </a:r>
            <a:r>
              <a:rPr lang="fr-BE" baseline="0" dirty="0" err="1" smtClean="0"/>
              <a:t>properties</a:t>
            </a:r>
            <a:r>
              <a:rPr lang="fr-BE" baseline="0" dirty="0" smtClean="0"/>
              <a:t> of </a:t>
            </a:r>
            <a:r>
              <a:rPr lang="fr-BE" baseline="0" dirty="0" err="1" smtClean="0"/>
              <a:t>waste</a:t>
            </a:r>
            <a:r>
              <a:rPr lang="fr-BE" baseline="0" dirty="0" smtClean="0"/>
              <a:t> / </a:t>
            </a:r>
            <a:r>
              <a:rPr lang="fr-BE" baseline="0" dirty="0" err="1" smtClean="0"/>
              <a:t>tracking</a:t>
            </a:r>
            <a:r>
              <a:rPr lang="fr-BE" baseline="0" dirty="0" smtClean="0"/>
              <a:t> </a:t>
            </a:r>
            <a:r>
              <a:rPr lang="fr-BE" baseline="0" dirty="0" err="1" smtClean="0"/>
              <a:t>transfers</a:t>
            </a:r>
            <a:endParaRPr lang="fr-BE" dirty="0"/>
          </a:p>
        </p:txBody>
      </p:sp>
      <p:sp>
        <p:nvSpPr>
          <p:cNvPr id="4" name="Slide Number Placeholder 3"/>
          <p:cNvSpPr>
            <a:spLocks noGrp="1"/>
          </p:cNvSpPr>
          <p:nvPr>
            <p:ph type="sldNum" sz="quarter" idx="10"/>
          </p:nvPr>
        </p:nvSpPr>
        <p:spPr/>
        <p:txBody>
          <a:bodyPr/>
          <a:lstStyle/>
          <a:p>
            <a:pPr>
              <a:defRPr/>
            </a:pPr>
            <a:fld id="{377473C1-77B8-4C3D-BC74-BBA0D82C9998}"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Release</a:t>
            </a:r>
            <a:r>
              <a:rPr lang="fr-BE" baseline="0" dirty="0" smtClean="0"/>
              <a:t> </a:t>
            </a:r>
            <a:r>
              <a:rPr lang="fr-BE" baseline="0" dirty="0" err="1" smtClean="0"/>
              <a:t>from</a:t>
            </a:r>
            <a:r>
              <a:rPr lang="fr-BE" baseline="0" dirty="0" smtClean="0"/>
              <a:t> </a:t>
            </a:r>
            <a:r>
              <a:rPr lang="fr-BE" baseline="0" dirty="0" err="1" smtClean="0"/>
              <a:t>products</a:t>
            </a:r>
            <a:r>
              <a:rPr lang="fr-BE" baseline="0" dirty="0" smtClean="0"/>
              <a:t> </a:t>
            </a:r>
            <a:r>
              <a:rPr lang="fr-BE" baseline="0" dirty="0" err="1" smtClean="0"/>
              <a:t>frontrunners</a:t>
            </a:r>
            <a:r>
              <a:rPr lang="fr-BE" baseline="0" dirty="0" smtClean="0"/>
              <a:t>: </a:t>
            </a:r>
            <a:r>
              <a:rPr lang="fr-BE" baseline="0" dirty="0" err="1" smtClean="0"/>
              <a:t>Japan</a:t>
            </a:r>
            <a:r>
              <a:rPr lang="fr-BE" baseline="0" dirty="0" smtClean="0"/>
              <a:t>, </a:t>
            </a:r>
            <a:r>
              <a:rPr lang="fr-BE" baseline="0" dirty="0" err="1" smtClean="0"/>
              <a:t>Korea</a:t>
            </a:r>
            <a:r>
              <a:rPr lang="fr-BE" baseline="0" smtClean="0"/>
              <a:t>, </a:t>
            </a:r>
            <a:r>
              <a:rPr lang="fr-BE" baseline="0" dirty="0" err="1" smtClean="0"/>
              <a:t>Norway</a:t>
            </a:r>
            <a:r>
              <a:rPr lang="fr-BE" baseline="0" dirty="0" smtClean="0"/>
              <a:t> / </a:t>
            </a:r>
            <a:r>
              <a:rPr lang="fr-BE" baseline="0" dirty="0" err="1" smtClean="0"/>
              <a:t>Nordic</a:t>
            </a:r>
            <a:r>
              <a:rPr lang="fr-BE" baseline="0" dirty="0" smtClean="0"/>
              <a:t> countries, </a:t>
            </a:r>
            <a:r>
              <a:rPr lang="fr-BE" baseline="0" dirty="0" err="1" smtClean="0"/>
              <a:t>Netherlands</a:t>
            </a:r>
            <a:endParaRPr lang="fr-BE" dirty="0"/>
          </a:p>
        </p:txBody>
      </p:sp>
      <p:sp>
        <p:nvSpPr>
          <p:cNvPr id="4" name="Slide Number Placeholder 3"/>
          <p:cNvSpPr>
            <a:spLocks noGrp="1"/>
          </p:cNvSpPr>
          <p:nvPr>
            <p:ph type="sldNum" sz="quarter" idx="10"/>
          </p:nvPr>
        </p:nvSpPr>
        <p:spPr/>
        <p:txBody>
          <a:bodyPr/>
          <a:lstStyle/>
          <a:p>
            <a:pPr>
              <a:defRPr/>
            </a:pPr>
            <a:fld id="{377473C1-77B8-4C3D-BC74-BBA0D82C9998}"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Multi layer map example visualising context (environmental</a:t>
            </a:r>
            <a:r>
              <a:rPr lang="en-GB" baseline="0" noProof="0" dirty="0" smtClean="0"/>
              <a:t> quality standard target value water)  and emissions release levels facility</a:t>
            </a:r>
            <a:endParaRPr lang="en-GB" noProof="0" dirty="0"/>
          </a:p>
        </p:txBody>
      </p:sp>
      <p:sp>
        <p:nvSpPr>
          <p:cNvPr id="4" name="Slide Number Placeholder 3"/>
          <p:cNvSpPr>
            <a:spLocks noGrp="1"/>
          </p:cNvSpPr>
          <p:nvPr>
            <p:ph type="sldNum" sz="quarter" idx="10"/>
          </p:nvPr>
        </p:nvSpPr>
        <p:spPr/>
        <p:txBody>
          <a:bodyPr/>
          <a:lstStyle/>
          <a:p>
            <a:pPr>
              <a:defRPr/>
            </a:pPr>
            <a:fld id="{377473C1-77B8-4C3D-BC74-BBA0D82C9998}"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A few</a:t>
            </a:r>
            <a:r>
              <a:rPr lang="fr-BE" baseline="0" dirty="0" smtClean="0"/>
              <a:t> non-exhaustive </a:t>
            </a:r>
            <a:r>
              <a:rPr lang="fr-BE" baseline="0" dirty="0" err="1" smtClean="0"/>
              <a:t>example</a:t>
            </a:r>
            <a:r>
              <a:rPr lang="fr-BE" baseline="0" dirty="0" smtClean="0"/>
              <a:t> </a:t>
            </a:r>
            <a:r>
              <a:rPr lang="fr-BE" baseline="0" dirty="0" err="1" smtClean="0"/>
              <a:t>where</a:t>
            </a:r>
            <a:r>
              <a:rPr lang="fr-BE" baseline="0" dirty="0" smtClean="0"/>
              <a:t> </a:t>
            </a:r>
            <a:r>
              <a:rPr lang="fr-BE" baseline="0" dirty="0" err="1" smtClean="0"/>
              <a:t>CEMs</a:t>
            </a:r>
            <a:r>
              <a:rPr lang="fr-BE" baseline="0" dirty="0" smtClean="0"/>
              <a:t> data </a:t>
            </a:r>
            <a:r>
              <a:rPr lang="fr-BE" baseline="0" dirty="0" err="1" smtClean="0"/>
              <a:t>is</a:t>
            </a:r>
            <a:r>
              <a:rPr lang="fr-BE" baseline="0" dirty="0" smtClean="0"/>
              <a:t> made </a:t>
            </a:r>
            <a:r>
              <a:rPr lang="fr-BE" baseline="0" dirty="0" err="1" smtClean="0"/>
              <a:t>available</a:t>
            </a:r>
            <a:r>
              <a:rPr lang="fr-BE" baseline="0" dirty="0" smtClean="0"/>
              <a:t> at </a:t>
            </a:r>
            <a:r>
              <a:rPr lang="fr-BE" baseline="0" dirty="0" err="1" smtClean="0"/>
              <a:t>regional</a:t>
            </a:r>
            <a:r>
              <a:rPr lang="fr-BE" baseline="0" dirty="0" smtClean="0"/>
              <a:t> </a:t>
            </a:r>
            <a:r>
              <a:rPr lang="fr-BE" baseline="0" dirty="0" err="1" smtClean="0"/>
              <a:t>level</a:t>
            </a:r>
            <a:endParaRPr lang="fr-BE" dirty="0"/>
          </a:p>
        </p:txBody>
      </p:sp>
      <p:sp>
        <p:nvSpPr>
          <p:cNvPr id="4" name="Slide Number Placeholder 3"/>
          <p:cNvSpPr>
            <a:spLocks noGrp="1"/>
          </p:cNvSpPr>
          <p:nvPr>
            <p:ph type="sldNum" sz="quarter" idx="10"/>
          </p:nvPr>
        </p:nvSpPr>
        <p:spPr/>
        <p:txBody>
          <a:bodyPr/>
          <a:lstStyle/>
          <a:p>
            <a:pPr>
              <a:defRPr/>
            </a:pPr>
            <a:fld id="{377473C1-77B8-4C3D-BC74-BBA0D82C9998}"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99CA15C-88D7-4F6F-99C3-C2BBA92791AE}" type="datetime3">
              <a:rPr lang="en-GB"/>
              <a:pPr>
                <a:defRPr/>
              </a:pPr>
              <a:t>25 November, 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9DB745-AE36-4379-9663-787334555A6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41E3480-B5F9-4C8D-8A2B-13F7E57A4080}" type="datetime3">
              <a:rPr lang="en-GB"/>
              <a:pPr>
                <a:defRPr/>
              </a:pPr>
              <a:t>25 November, 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B3373C-B40E-4A66-938A-193F1385D9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4D18303-1A1D-4A3D-B516-6225B3BF2113}" type="datetime3">
              <a:rPr lang="en-GB"/>
              <a:pPr>
                <a:defRPr/>
              </a:pPr>
              <a:t>25 November, 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BA8CBF-19DC-4852-B221-98923C8347A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00085DF-6863-4735-AE78-9DF2EB9C23BD}" type="datetime3">
              <a:rPr lang="en-GB"/>
              <a:pPr>
                <a:defRPr/>
              </a:pPr>
              <a:t>25 November, 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B1FC2C-55A3-440C-94FF-464657F209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E5A1989-125D-4762-9718-164F92DD27E6}" type="datetime3">
              <a:rPr lang="en-GB"/>
              <a:pPr>
                <a:defRPr/>
              </a:pPr>
              <a:t>25 November, 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4D7E-AC79-494E-BCAB-9C9470D5998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706C2F1-A7E5-47E5-9659-39AD890FCD1A}" type="datetime3">
              <a:rPr lang="en-GB"/>
              <a:pPr>
                <a:defRPr/>
              </a:pPr>
              <a:t>25 November, 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B1EC55-4B4E-4079-81BB-5A3626B0724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71B95D8-8356-4DC1-A0CF-3886B7315C9B}" type="datetime3">
              <a:rPr lang="en-GB"/>
              <a:pPr>
                <a:defRPr/>
              </a:pPr>
              <a:t>25 November, 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E715F8-1559-4360-9973-B4B56F1B2D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7A4EC93-423C-456D-BA98-9631C0A12534}" type="datetime3">
              <a:rPr lang="en-GB"/>
              <a:pPr>
                <a:defRPr/>
              </a:pPr>
              <a:t>25 November, 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000955-B974-4041-9224-46AAD6FA130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E06D807-8830-4918-87C1-0F7E95A6CF60}" type="datetime3">
              <a:rPr lang="en-GB"/>
              <a:pPr>
                <a:defRPr/>
              </a:pPr>
              <a:t>25 November, 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CC506F-4522-4E39-8805-1E073F0B43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355E32F-719F-425B-B52A-682E4FEC02AB}" type="datetime3">
              <a:rPr lang="en-GB"/>
              <a:pPr>
                <a:defRPr/>
              </a:pPr>
              <a:t>25 November, 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966E47-69E3-4CC8-96A5-D1F2C332D5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7A2EBD-6E19-4F23-A04F-23F24618195D}" type="datetime3">
              <a:rPr lang="en-GB"/>
              <a:pPr>
                <a:defRPr/>
              </a:pPr>
              <a:t>25 November, 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16D82A-8EA5-48BE-A264-A4766576955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ond_leaflet_EEB"/>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31C65AE3-5A8E-4834-A882-CF9E9CE0E742}" type="datetime3">
              <a:rPr lang="en-GB"/>
              <a:pPr>
                <a:defRPr/>
              </a:pPr>
              <a:t>25 November, 2015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099A50E-A8D4-490B-A343-23749A90AF50}" type="slidenum">
              <a:rPr lang="en-US"/>
              <a:pPr>
                <a:defRPr/>
              </a:pPr>
              <a:t>‹#›</a:t>
            </a:fld>
            <a:endParaRPr lang="en-US"/>
          </a:p>
        </p:txBody>
      </p:sp>
      <p:sp>
        <p:nvSpPr>
          <p:cNvPr id="1032" name="AutoShape 8"/>
          <p:cNvSpPr>
            <a:spLocks noChangeArrowheads="1"/>
          </p:cNvSpPr>
          <p:nvPr userDrawn="1"/>
        </p:nvSpPr>
        <p:spPr bwMode="auto">
          <a:xfrm flipV="1">
            <a:off x="0" y="333375"/>
            <a:ext cx="8893175" cy="142875"/>
          </a:xfrm>
          <a:prstGeom prst="roundRect">
            <a:avLst>
              <a:gd name="adj" fmla="val 16667"/>
            </a:avLst>
          </a:prstGeom>
          <a:solidFill>
            <a:srgbClr val="003399"/>
          </a:solidFill>
          <a:ln w="9525">
            <a:solidFill>
              <a:schemeClr val="tx1"/>
            </a:solidFill>
            <a:round/>
            <a:headEnd/>
            <a:tailEnd/>
          </a:ln>
          <a:effectLst/>
        </p:spPr>
        <p:txBody>
          <a:bodyPr rot="10800000" wrap="none" anchor="ctr"/>
          <a:lstStyle/>
          <a:p>
            <a:pPr algn="ctr" eaLnBrk="0" hangingPunct="0">
              <a:defRPr/>
            </a:pPr>
            <a:endParaRPr lang="fr-FR" sz="5400">
              <a:solidFill>
                <a:schemeClr val="bg1"/>
              </a:solidFill>
            </a:endParaRPr>
          </a:p>
        </p:txBody>
      </p:sp>
      <p:pic>
        <p:nvPicPr>
          <p:cNvPr id="1033" name="Picture 9" descr="EEB_logo"/>
          <p:cNvPicPr>
            <a:picLocks noChangeAspect="1" noChangeArrowheads="1"/>
          </p:cNvPicPr>
          <p:nvPr userDrawn="1"/>
        </p:nvPicPr>
        <p:blipFill>
          <a:blip r:embed="rId14" cstate="print"/>
          <a:srcRect/>
          <a:stretch>
            <a:fillRect/>
          </a:stretch>
        </p:blipFill>
        <p:spPr bwMode="auto">
          <a:xfrm>
            <a:off x="6659563" y="188913"/>
            <a:ext cx="990600" cy="1079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qicn.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water.europa.eu/data-and-them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fate.jrc.ec.europa.eu/monitoring/monitoring-overview" TargetMode="External"/><Relationship Id="rId4" Type="http://schemas.openxmlformats.org/officeDocument/2006/relationships/hyperlink" Target="http://www.eea.europa.eu/themes/water/dc"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nmgepb.gov.cn:8088/enterprisemonitor/webpage!indexPage.act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ampd.epa.gov/ampd/" TargetMode="External"/><Relationship Id="rId5" Type="http://schemas.openxmlformats.org/officeDocument/2006/relationships/hyperlink" Target="http://gk.greenkm.org/upLoad/sort/month_1411/201411210749553998.pdf" TargetMode="External"/><Relationship Id="rId4" Type="http://schemas.openxmlformats.org/officeDocument/2006/relationships/hyperlink" Target="http://202.136.217.188:880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ipe.org.cn/PollutionMapApp_DownLoad.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pe.org.cn/PollutionMapApp_DownLoad.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mpd.epa.gov/amp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orskeutslipp.no/en/Products/?SectorID=9999" TargetMode="External"/><Relationship Id="rId7" Type="http://schemas.openxmlformats.org/officeDocument/2006/relationships/hyperlink" Target="http://www.ec.gc.ca/inrp-npri/donnees-data/index.cfm?do=query&amp;lang=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echemportal.org/" TargetMode="External"/><Relationship Id="rId5" Type="http://schemas.openxmlformats.org/officeDocument/2006/relationships/hyperlink" Target="http://echa.europa.eu/information-on-chemicals/registered-substances" TargetMode="External"/><Relationship Id="rId4" Type="http://schemas.openxmlformats.org/officeDocument/2006/relationships/hyperlink" Target="http://www3.epa.gov/enviro/facts/tri/p2.htm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aqicn.org/"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fate.jrc.ec.europa.eu/monitoring/monitoring-overview" TargetMode="External"/><Relationship Id="rId5" Type="http://schemas.openxmlformats.org/officeDocument/2006/relationships/hyperlink" Target="http://www.eea.europa.eu/themes/water/dc" TargetMode="External"/><Relationship Id="rId4" Type="http://schemas.openxmlformats.org/officeDocument/2006/relationships/hyperlink" Target="http://water.europa.eu/data-and-theme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aliki.kriekouki@eeb.org" TargetMode="External"/><Relationship Id="rId2" Type="http://schemas.openxmlformats.org/officeDocument/2006/relationships/hyperlink" Target="mailto:christian.schaible@eeb.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p>
            <a:fld id="{C7CE4B0D-BABC-4F21-85D1-324540011ADD}" type="slidenum">
              <a:rPr lang="en-US" smtClean="0"/>
              <a:pPr/>
              <a:t>1</a:t>
            </a:fld>
            <a:endParaRPr lang="en-US" smtClean="0"/>
          </a:p>
        </p:txBody>
      </p:sp>
      <p:sp>
        <p:nvSpPr>
          <p:cNvPr id="2052" name="Rectangle 2"/>
          <p:cNvSpPr>
            <a:spLocks noGrp="1" noChangeArrowheads="1"/>
          </p:cNvSpPr>
          <p:nvPr>
            <p:ph type="ctrTitle"/>
          </p:nvPr>
        </p:nvSpPr>
        <p:spPr>
          <a:xfrm>
            <a:off x="539552" y="2132856"/>
            <a:ext cx="7772400" cy="2592288"/>
          </a:xfrm>
        </p:spPr>
        <p:txBody>
          <a:bodyPr/>
          <a:lstStyle/>
          <a:p>
            <a:pPr eaLnBrk="1" hangingPunct="1">
              <a:defRPr/>
            </a:pPr>
            <a:r>
              <a:rPr lang="en-GB" b="1" dirty="0" smtClean="0">
                <a:solidFill>
                  <a:schemeClr val="accent6"/>
                </a:solidFill>
              </a:rPr>
              <a:t>Fostering public participation</a:t>
            </a:r>
            <a:br>
              <a:rPr lang="en-GB" b="1" dirty="0" smtClean="0">
                <a:solidFill>
                  <a:schemeClr val="accent6"/>
                </a:solidFill>
              </a:rPr>
            </a:br>
            <a:r>
              <a:rPr lang="en-GB" sz="2800" b="1" dirty="0" smtClean="0">
                <a:solidFill>
                  <a:schemeClr val="accent6"/>
                </a:solidFill>
              </a:rPr>
              <a:t>- Preliminary views from E.NGO operating at regional level (EU)- </a:t>
            </a:r>
          </a:p>
        </p:txBody>
      </p:sp>
      <p:sp>
        <p:nvSpPr>
          <p:cNvPr id="2053" name="Rectangle 3"/>
          <p:cNvSpPr>
            <a:spLocks noGrp="1" noChangeArrowheads="1"/>
          </p:cNvSpPr>
          <p:nvPr>
            <p:ph type="subTitle" idx="1"/>
          </p:nvPr>
        </p:nvSpPr>
        <p:spPr>
          <a:xfrm>
            <a:off x="395288" y="5013176"/>
            <a:ext cx="8137525" cy="1152674"/>
          </a:xfrm>
        </p:spPr>
        <p:txBody>
          <a:bodyPr/>
          <a:lstStyle/>
          <a:p>
            <a:pPr>
              <a:defRPr/>
            </a:pPr>
            <a:r>
              <a:rPr lang="en-GB" sz="2800" b="1" dirty="0" smtClean="0">
                <a:solidFill>
                  <a:schemeClr val="bg2">
                    <a:lumMod val="75000"/>
                  </a:schemeClr>
                </a:solidFill>
              </a:rPr>
              <a:t> 2</a:t>
            </a:r>
            <a:r>
              <a:rPr lang="en-GB" sz="2800" b="1" baseline="30000" dirty="0" smtClean="0">
                <a:solidFill>
                  <a:schemeClr val="bg2">
                    <a:lumMod val="75000"/>
                  </a:schemeClr>
                </a:solidFill>
              </a:rPr>
              <a:t>nd</a:t>
            </a:r>
            <a:r>
              <a:rPr lang="en-GB" sz="2800" b="1" dirty="0" smtClean="0">
                <a:solidFill>
                  <a:schemeClr val="bg2">
                    <a:lumMod val="75000"/>
                  </a:schemeClr>
                </a:solidFill>
              </a:rPr>
              <a:t> Global Roundtable on PRTRs</a:t>
            </a:r>
          </a:p>
          <a:p>
            <a:pPr>
              <a:defRPr/>
            </a:pPr>
            <a:r>
              <a:rPr lang="en-GB" sz="2800" b="1" dirty="0" smtClean="0">
                <a:solidFill>
                  <a:schemeClr val="bg2">
                    <a:lumMod val="75000"/>
                  </a:schemeClr>
                </a:solidFill>
              </a:rPr>
              <a:t>Madrid, 25 November 2015</a:t>
            </a:r>
            <a:endParaRPr lang="en-US" sz="2800" dirty="0" smtClean="0">
              <a:solidFill>
                <a:schemeClr val="bg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GB" sz="3600" dirty="0" smtClean="0">
                <a:solidFill>
                  <a:schemeClr val="accent6"/>
                </a:solidFill>
              </a:rPr>
              <a:t>Activity 5: Waste Treatment</a:t>
            </a:r>
            <a:br>
              <a:rPr lang="en-GB" sz="3600" dirty="0" smtClean="0">
                <a:solidFill>
                  <a:schemeClr val="accent6"/>
                </a:solidFill>
              </a:rPr>
            </a:br>
            <a:r>
              <a:rPr lang="en-GB" sz="1800" dirty="0" smtClean="0">
                <a:solidFill>
                  <a:schemeClr val="accent6"/>
                </a:solidFill>
              </a:rPr>
              <a:t>(integrated LCA approach hazardous chemicals)</a:t>
            </a:r>
            <a:endParaRPr lang="en-GB" sz="1800" dirty="0">
              <a:solidFill>
                <a:schemeClr val="accent6"/>
              </a:solidFill>
            </a:endParaRPr>
          </a:p>
        </p:txBody>
      </p:sp>
      <p:sp>
        <p:nvSpPr>
          <p:cNvPr id="4100" name="Slide Number Placeholder 4"/>
          <p:cNvSpPr>
            <a:spLocks noGrp="1"/>
          </p:cNvSpPr>
          <p:nvPr>
            <p:ph type="sldNum" sz="quarter" idx="12"/>
          </p:nvPr>
        </p:nvSpPr>
        <p:spPr>
          <a:noFill/>
        </p:spPr>
        <p:txBody>
          <a:bodyPr/>
          <a:lstStyle/>
          <a:p>
            <a:fld id="{C9CD9A37-6A5E-4A06-8EEF-4CC8EA719078}" type="slidenum">
              <a:rPr lang="en-US" smtClean="0"/>
              <a:pPr/>
              <a:t>10</a:t>
            </a:fld>
            <a:endParaRPr lang="en-US" smtClean="0"/>
          </a:p>
        </p:txBody>
      </p:sp>
      <p:pic>
        <p:nvPicPr>
          <p:cNvPr id="1026" name="Picture 2"/>
          <p:cNvPicPr>
            <a:picLocks noGrp="1" noChangeAspect="1" noChangeArrowheads="1"/>
          </p:cNvPicPr>
          <p:nvPr>
            <p:ph idx="1"/>
          </p:nvPr>
        </p:nvPicPr>
        <p:blipFill>
          <a:blip r:embed="rId2" cstate="print"/>
          <a:srcRect/>
          <a:stretch>
            <a:fillRect/>
          </a:stretch>
        </p:blipFill>
        <p:spPr bwMode="auto">
          <a:xfrm>
            <a:off x="539552" y="1412776"/>
            <a:ext cx="7836965" cy="4525963"/>
          </a:xfrm>
          <a:prstGeom prst="rect">
            <a:avLst/>
          </a:prstGeom>
          <a:noFill/>
          <a:ln w="9525">
            <a:noFill/>
            <a:miter lim="800000"/>
            <a:headEnd/>
            <a:tailEnd/>
          </a:ln>
        </p:spPr>
      </p:pic>
      <p:sp>
        <p:nvSpPr>
          <p:cNvPr id="6" name="TextBox 5"/>
          <p:cNvSpPr txBox="1"/>
          <p:nvPr/>
        </p:nvSpPr>
        <p:spPr>
          <a:xfrm>
            <a:off x="539552" y="6165304"/>
            <a:ext cx="7272808" cy="369332"/>
          </a:xfrm>
          <a:prstGeom prst="rect">
            <a:avLst/>
          </a:prstGeom>
          <a:noFill/>
        </p:spPr>
        <p:txBody>
          <a:bodyPr wrap="square" rtlCol="0">
            <a:spAutoFit/>
          </a:bodyPr>
          <a:lstStyle/>
          <a:p>
            <a:r>
              <a:rPr lang="en-GB" dirty="0" smtClean="0"/>
              <a:t>E.g. 2: “</a:t>
            </a:r>
            <a:r>
              <a:rPr lang="fr-BE" dirty="0" err="1" smtClean="0"/>
              <a:t>Sink</a:t>
            </a:r>
            <a:r>
              <a:rPr lang="fr-BE" dirty="0" smtClean="0"/>
              <a:t> </a:t>
            </a:r>
            <a:r>
              <a:rPr lang="fr-BE" dirty="0" err="1" smtClean="0"/>
              <a:t>approach</a:t>
            </a:r>
            <a:r>
              <a:rPr lang="en-GB" dirty="0" smtClean="0"/>
              <a:t>” , EU Hazardous Waste Industry</a:t>
            </a:r>
            <a:endParaRPr lang="fr-BE" dirty="0"/>
          </a:p>
        </p:txBody>
      </p:sp>
      <p:pic>
        <p:nvPicPr>
          <p:cNvPr id="8" name="Picture 7" descr="images.jpg"/>
          <p:cNvPicPr>
            <a:picLocks noChangeAspect="1"/>
          </p:cNvPicPr>
          <p:nvPr/>
        </p:nvPicPr>
        <p:blipFill>
          <a:blip r:embed="rId3" cstate="print">
            <a:lum contrast="5000"/>
          </a:blip>
          <a:stretch>
            <a:fillRect/>
          </a:stretch>
        </p:blipFill>
        <p:spPr>
          <a:xfrm>
            <a:off x="179512" y="3356992"/>
            <a:ext cx="802744" cy="792088"/>
          </a:xfrm>
          <a:prstGeom prst="rect">
            <a:avLst/>
          </a:prstGeom>
          <a:effectLst>
            <a:outerShdw blurRad="50800" dist="50800" dir="5400000" algn="ctr" rotWithShape="0">
              <a:srgbClr val="000000">
                <a:alpha val="0"/>
              </a:srgbClr>
            </a:outerShdw>
          </a:effectLst>
        </p:spPr>
      </p:pic>
      <p:pic>
        <p:nvPicPr>
          <p:cNvPr id="9" name="Picture 8" descr="images.jpg"/>
          <p:cNvPicPr>
            <a:picLocks noChangeAspect="1"/>
          </p:cNvPicPr>
          <p:nvPr/>
        </p:nvPicPr>
        <p:blipFill>
          <a:blip r:embed="rId3" cstate="print">
            <a:lum contrast="5000"/>
          </a:blip>
          <a:stretch>
            <a:fillRect/>
          </a:stretch>
        </p:blipFill>
        <p:spPr>
          <a:xfrm>
            <a:off x="7164288" y="3429000"/>
            <a:ext cx="802744" cy="792088"/>
          </a:xfrm>
          <a:prstGeom prst="rect">
            <a:avLst/>
          </a:prstGeom>
          <a:effectLst>
            <a:outerShdw blurRad="50800" dist="50800" dir="5400000" algn="ctr" rotWithShape="0">
              <a:srgbClr val="000000">
                <a:alpha val="0"/>
              </a:srgbClr>
            </a:outerShdw>
          </a:effectLst>
        </p:spPr>
      </p:pic>
      <p:pic>
        <p:nvPicPr>
          <p:cNvPr id="10" name="Picture 9" descr="images.jpg"/>
          <p:cNvPicPr>
            <a:picLocks noChangeAspect="1"/>
          </p:cNvPicPr>
          <p:nvPr/>
        </p:nvPicPr>
        <p:blipFill>
          <a:blip r:embed="rId3" cstate="print">
            <a:lum contrast="5000"/>
          </a:blip>
          <a:stretch>
            <a:fillRect/>
          </a:stretch>
        </p:blipFill>
        <p:spPr>
          <a:xfrm>
            <a:off x="5004048" y="1700808"/>
            <a:ext cx="802744" cy="792088"/>
          </a:xfrm>
          <a:prstGeom prst="rect">
            <a:avLst/>
          </a:prstGeom>
          <a:effectLst>
            <a:outerShdw blurRad="50800" dist="50800" dir="5400000" algn="ctr" rotWithShape="0">
              <a:srgbClr val="000000">
                <a:alpha val="0"/>
              </a:srgbClr>
            </a:outerShdw>
          </a:effectLst>
        </p:spPr>
      </p:pic>
      <p:pic>
        <p:nvPicPr>
          <p:cNvPr id="11" name="Picture 10" descr="images.jpg"/>
          <p:cNvPicPr>
            <a:picLocks noChangeAspect="1"/>
          </p:cNvPicPr>
          <p:nvPr/>
        </p:nvPicPr>
        <p:blipFill>
          <a:blip r:embed="rId3" cstate="print">
            <a:lum contrast="5000"/>
          </a:blip>
          <a:stretch>
            <a:fillRect/>
          </a:stretch>
        </p:blipFill>
        <p:spPr>
          <a:xfrm>
            <a:off x="4499992" y="5301208"/>
            <a:ext cx="802744" cy="792088"/>
          </a:xfrm>
          <a:prstGeom prst="rect">
            <a:avLst/>
          </a:prstGeom>
          <a:effectLst>
            <a:outerShdw blurRad="50800" dist="50800" dir="5400000" algn="ctr" rotWithShape="0">
              <a:srgbClr val="000000">
                <a:alpha val="0"/>
              </a:srgbClr>
            </a:outerShdw>
          </a:effectLst>
        </p:spPr>
      </p:pic>
      <p:pic>
        <p:nvPicPr>
          <p:cNvPr id="12" name="Picture 11" descr="images.jpg"/>
          <p:cNvPicPr>
            <a:picLocks noChangeAspect="1"/>
          </p:cNvPicPr>
          <p:nvPr/>
        </p:nvPicPr>
        <p:blipFill>
          <a:blip r:embed="rId3" cstate="print">
            <a:lum contrast="5000"/>
          </a:blip>
          <a:stretch>
            <a:fillRect/>
          </a:stretch>
        </p:blipFill>
        <p:spPr>
          <a:xfrm>
            <a:off x="4211960" y="3789040"/>
            <a:ext cx="802744" cy="792088"/>
          </a:xfrm>
          <a:prstGeom prst="rect">
            <a:avLst/>
          </a:prstGeom>
          <a:effectLst>
            <a:outerShdw blurRad="50800" dist="50800" dir="5400000" algn="ctr" rotWithShape="0">
              <a:srgbClr val="000000">
                <a:alpha val="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GB" sz="3600" dirty="0" smtClean="0">
                <a:solidFill>
                  <a:schemeClr val="accent6"/>
                </a:solidFill>
              </a:rPr>
              <a:t>Activity 5: Waste Treatment</a:t>
            </a:r>
            <a:br>
              <a:rPr lang="en-GB" sz="3600" dirty="0" smtClean="0">
                <a:solidFill>
                  <a:schemeClr val="accent6"/>
                </a:solidFill>
              </a:rPr>
            </a:br>
            <a:r>
              <a:rPr lang="en-GB" sz="1800" dirty="0" smtClean="0">
                <a:solidFill>
                  <a:schemeClr val="accent6"/>
                </a:solidFill>
              </a:rPr>
              <a:t>(integrated LCA approach hazardous chemicals)</a:t>
            </a:r>
            <a:endParaRPr lang="en-GB" sz="1800" dirty="0">
              <a:solidFill>
                <a:schemeClr val="accent6"/>
              </a:solidFill>
            </a:endParaRPr>
          </a:p>
        </p:txBody>
      </p:sp>
      <p:sp>
        <p:nvSpPr>
          <p:cNvPr id="4100" name="Slide Number Placeholder 4"/>
          <p:cNvSpPr>
            <a:spLocks noGrp="1"/>
          </p:cNvSpPr>
          <p:nvPr>
            <p:ph type="sldNum" sz="quarter" idx="12"/>
          </p:nvPr>
        </p:nvSpPr>
        <p:spPr>
          <a:noFill/>
        </p:spPr>
        <p:txBody>
          <a:bodyPr/>
          <a:lstStyle/>
          <a:p>
            <a:fld id="{C9CD9A37-6A5E-4A06-8EEF-4CC8EA719078}" type="slidenum">
              <a:rPr lang="en-US" smtClean="0"/>
              <a:pPr/>
              <a:t>11</a:t>
            </a:fld>
            <a:endParaRPr lang="en-US" smtClean="0"/>
          </a:p>
        </p:txBody>
      </p:sp>
      <p:sp>
        <p:nvSpPr>
          <p:cNvPr id="6" name="TextBox 5"/>
          <p:cNvSpPr txBox="1"/>
          <p:nvPr/>
        </p:nvSpPr>
        <p:spPr>
          <a:xfrm>
            <a:off x="539552" y="6165304"/>
            <a:ext cx="7272808" cy="369332"/>
          </a:xfrm>
          <a:prstGeom prst="rect">
            <a:avLst/>
          </a:prstGeom>
          <a:noFill/>
        </p:spPr>
        <p:txBody>
          <a:bodyPr wrap="square" rtlCol="0">
            <a:spAutoFit/>
          </a:bodyPr>
          <a:lstStyle/>
          <a:p>
            <a:r>
              <a:rPr lang="en-GB" dirty="0" smtClean="0"/>
              <a:t>E.g. 2: “</a:t>
            </a:r>
            <a:r>
              <a:rPr lang="fr-BE" dirty="0" err="1" smtClean="0"/>
              <a:t>Sink</a:t>
            </a:r>
            <a:r>
              <a:rPr lang="fr-BE" dirty="0" smtClean="0"/>
              <a:t> </a:t>
            </a:r>
            <a:r>
              <a:rPr lang="fr-BE" dirty="0" err="1" smtClean="0"/>
              <a:t>approach</a:t>
            </a:r>
            <a:r>
              <a:rPr lang="en-GB" dirty="0" smtClean="0"/>
              <a:t>” , EU Hazardous Waste Industry</a:t>
            </a:r>
            <a:endParaRPr lang="fr-BE" dirty="0"/>
          </a:p>
        </p:txBody>
      </p:sp>
      <p:pic>
        <p:nvPicPr>
          <p:cNvPr id="3" name="Picture 2"/>
          <p:cNvPicPr>
            <a:picLocks noChangeAspect="1" noChangeArrowheads="1"/>
          </p:cNvPicPr>
          <p:nvPr/>
        </p:nvPicPr>
        <p:blipFill>
          <a:blip r:embed="rId3" cstate="print"/>
          <a:srcRect/>
          <a:stretch>
            <a:fillRect/>
          </a:stretch>
        </p:blipFill>
        <p:spPr bwMode="auto">
          <a:xfrm>
            <a:off x="395537" y="1340768"/>
            <a:ext cx="8046880" cy="5184576"/>
          </a:xfrm>
          <a:prstGeom prst="rect">
            <a:avLst/>
          </a:prstGeom>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GB" sz="3600" dirty="0" smtClean="0">
                <a:solidFill>
                  <a:schemeClr val="accent6"/>
                </a:solidFill>
              </a:rPr>
              <a:t>Supporting tools (II</a:t>
            </a:r>
            <a:r>
              <a:rPr lang="en-GB" dirty="0" smtClean="0">
                <a:solidFill>
                  <a:schemeClr val="accent6"/>
                </a:solidFill>
              </a:rPr>
              <a:t>) </a:t>
            </a:r>
            <a:endParaRPr lang="en-GB" dirty="0">
              <a:solidFill>
                <a:schemeClr val="accent6"/>
              </a:solidFill>
            </a:endParaRPr>
          </a:p>
        </p:txBody>
      </p:sp>
      <p:sp>
        <p:nvSpPr>
          <p:cNvPr id="3075" name="Content Placeholder 2"/>
          <p:cNvSpPr>
            <a:spLocks noGrp="1"/>
          </p:cNvSpPr>
          <p:nvPr>
            <p:ph idx="1"/>
          </p:nvPr>
        </p:nvSpPr>
        <p:spPr>
          <a:xfrm>
            <a:off x="251520" y="1196752"/>
            <a:ext cx="8229600" cy="4525963"/>
          </a:xfrm>
        </p:spPr>
        <p:txBody>
          <a:bodyPr/>
          <a:lstStyle/>
          <a:p>
            <a:pPr lvl="1">
              <a:defRPr/>
            </a:pPr>
            <a:r>
              <a:rPr lang="en-GB" sz="2400" dirty="0" smtClean="0">
                <a:solidFill>
                  <a:schemeClr val="accent6"/>
                </a:solidFill>
                <a:ea typeface="+mn-ea"/>
                <a:cs typeface="+mn-cs"/>
              </a:rPr>
              <a:t>Contextual information (environmental quality standards and policy aims) 	e.g. (air quality ) </a:t>
            </a:r>
            <a:r>
              <a:rPr lang="en-GB" sz="2400" dirty="0" smtClean="0">
                <a:solidFill>
                  <a:schemeClr val="accent6"/>
                </a:solidFill>
                <a:ea typeface="+mn-ea"/>
                <a:cs typeface="+mn-cs"/>
                <a:hlinkClick r:id="rId3"/>
              </a:rPr>
              <a:t>http://aqicn.org</a:t>
            </a:r>
            <a:endParaRPr lang="en-GB" sz="2400" dirty="0" smtClean="0">
              <a:solidFill>
                <a:schemeClr val="accent6"/>
              </a:solidFill>
            </a:endParaRPr>
          </a:p>
        </p:txBody>
      </p:sp>
      <p:sp>
        <p:nvSpPr>
          <p:cNvPr id="5124" name="Slide Number Placeholder 4"/>
          <p:cNvSpPr>
            <a:spLocks noGrp="1"/>
          </p:cNvSpPr>
          <p:nvPr>
            <p:ph type="sldNum" sz="quarter" idx="12"/>
          </p:nvPr>
        </p:nvSpPr>
        <p:spPr>
          <a:noFill/>
        </p:spPr>
        <p:txBody>
          <a:bodyPr/>
          <a:lstStyle/>
          <a:p>
            <a:fld id="{E276D0F9-4A11-411B-A775-4D50C2D349FB}" type="slidenum">
              <a:rPr lang="en-US" smtClean="0"/>
              <a:pPr/>
              <a:t>12</a:t>
            </a:fld>
            <a:endParaRPr lang="en-US" smtClean="0"/>
          </a:p>
        </p:txBody>
      </p:sp>
      <p:pic>
        <p:nvPicPr>
          <p:cNvPr id="1027" name="Picture 3"/>
          <p:cNvPicPr>
            <a:picLocks noChangeAspect="1" noChangeArrowheads="1"/>
          </p:cNvPicPr>
          <p:nvPr/>
        </p:nvPicPr>
        <p:blipFill>
          <a:blip r:embed="rId4" cstate="print"/>
          <a:srcRect/>
          <a:stretch>
            <a:fillRect/>
          </a:stretch>
        </p:blipFill>
        <p:spPr bwMode="auto">
          <a:xfrm>
            <a:off x="1115616" y="2492896"/>
            <a:ext cx="6772275"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GB" sz="3600" dirty="0" smtClean="0">
                <a:solidFill>
                  <a:schemeClr val="accent6"/>
                </a:solidFill>
              </a:rPr>
              <a:t>Supporting tools (II</a:t>
            </a:r>
            <a:r>
              <a:rPr lang="en-GB" dirty="0" smtClean="0">
                <a:solidFill>
                  <a:schemeClr val="accent6"/>
                </a:solidFill>
              </a:rPr>
              <a:t>) </a:t>
            </a:r>
            <a:endParaRPr lang="en-GB" dirty="0">
              <a:solidFill>
                <a:schemeClr val="accent6"/>
              </a:solidFill>
            </a:endParaRPr>
          </a:p>
        </p:txBody>
      </p:sp>
      <p:sp>
        <p:nvSpPr>
          <p:cNvPr id="3075" name="Content Placeholder 2"/>
          <p:cNvSpPr>
            <a:spLocks noGrp="1"/>
          </p:cNvSpPr>
          <p:nvPr>
            <p:ph idx="1"/>
          </p:nvPr>
        </p:nvSpPr>
        <p:spPr>
          <a:xfrm>
            <a:off x="251520" y="1196752"/>
            <a:ext cx="8229600" cy="4525963"/>
          </a:xfrm>
        </p:spPr>
        <p:txBody>
          <a:bodyPr/>
          <a:lstStyle/>
          <a:p>
            <a:pPr lvl="1">
              <a:defRPr/>
            </a:pPr>
            <a:r>
              <a:rPr lang="en-GB" sz="2400" dirty="0" smtClean="0">
                <a:solidFill>
                  <a:schemeClr val="accent6"/>
                </a:solidFill>
                <a:ea typeface="+mn-ea"/>
                <a:cs typeface="+mn-cs"/>
              </a:rPr>
              <a:t>Contextual information (environmental quality standards and policy aims)	e.g. ( (water quality) </a:t>
            </a:r>
            <a:r>
              <a:rPr lang="en-GB" sz="2400" dirty="0" smtClean="0">
                <a:solidFill>
                  <a:schemeClr val="accent6"/>
                </a:solidFill>
                <a:ea typeface="+mn-ea"/>
                <a:cs typeface="+mn-cs"/>
                <a:hlinkClick r:id="rId3"/>
              </a:rPr>
              <a:t>WISE</a:t>
            </a:r>
            <a:r>
              <a:rPr lang="en-GB" sz="2400" dirty="0" smtClean="0">
                <a:solidFill>
                  <a:schemeClr val="accent6"/>
                </a:solidFill>
                <a:ea typeface="+mn-ea"/>
                <a:cs typeface="+mn-cs"/>
              </a:rPr>
              <a:t>/ </a:t>
            </a:r>
            <a:r>
              <a:rPr lang="en-GB" sz="2400" dirty="0" smtClean="0">
                <a:solidFill>
                  <a:schemeClr val="accent6"/>
                </a:solidFill>
                <a:ea typeface="+mn-ea"/>
                <a:cs typeface="+mn-cs"/>
                <a:hlinkClick r:id="rId4"/>
              </a:rPr>
              <a:t>EEA</a:t>
            </a:r>
            <a:r>
              <a:rPr lang="en-GB" sz="2400" dirty="0" smtClean="0">
                <a:solidFill>
                  <a:schemeClr val="accent6"/>
                </a:solidFill>
                <a:ea typeface="+mn-ea"/>
                <a:cs typeface="+mn-cs"/>
              </a:rPr>
              <a:t>  and </a:t>
            </a:r>
            <a:r>
              <a:rPr lang="en-GB" sz="2400" dirty="0" smtClean="0">
                <a:solidFill>
                  <a:schemeClr val="accent6"/>
                </a:solidFill>
                <a:ea typeface="+mn-ea"/>
                <a:cs typeface="+mn-cs"/>
                <a:hlinkClick r:id="rId5"/>
              </a:rPr>
              <a:t>FATE</a:t>
            </a:r>
            <a:endParaRPr lang="en-GB" sz="2400" dirty="0" smtClean="0">
              <a:solidFill>
                <a:schemeClr val="accent6"/>
              </a:solidFill>
              <a:ea typeface="+mn-ea"/>
              <a:cs typeface="+mn-cs"/>
            </a:endParaRPr>
          </a:p>
          <a:p>
            <a:pPr lvl="1">
              <a:buNone/>
              <a:defRPr/>
            </a:pPr>
            <a:endParaRPr lang="en-GB" sz="2400" dirty="0" smtClean="0">
              <a:solidFill>
                <a:schemeClr val="accent6"/>
              </a:solidFill>
            </a:endParaRPr>
          </a:p>
        </p:txBody>
      </p:sp>
      <p:sp>
        <p:nvSpPr>
          <p:cNvPr id="5124" name="Slide Number Placeholder 4"/>
          <p:cNvSpPr>
            <a:spLocks noGrp="1"/>
          </p:cNvSpPr>
          <p:nvPr>
            <p:ph type="sldNum" sz="quarter" idx="12"/>
          </p:nvPr>
        </p:nvSpPr>
        <p:spPr>
          <a:noFill/>
        </p:spPr>
        <p:txBody>
          <a:bodyPr/>
          <a:lstStyle/>
          <a:p>
            <a:fld id="{E276D0F9-4A11-411B-A775-4D50C2D349FB}" type="slidenum">
              <a:rPr lang="en-US" smtClean="0"/>
              <a:pPr/>
              <a:t>13</a:t>
            </a:fld>
            <a:endParaRPr lang="en-US" smtClean="0"/>
          </a:p>
        </p:txBody>
      </p:sp>
      <p:pic>
        <p:nvPicPr>
          <p:cNvPr id="6" name="Picture 2"/>
          <p:cNvPicPr>
            <a:picLocks noChangeAspect="1" noChangeArrowheads="1"/>
          </p:cNvPicPr>
          <p:nvPr/>
        </p:nvPicPr>
        <p:blipFill>
          <a:blip r:embed="rId6" cstate="print"/>
          <a:srcRect/>
          <a:stretch>
            <a:fillRect/>
          </a:stretch>
        </p:blipFill>
        <p:spPr bwMode="auto">
          <a:xfrm>
            <a:off x="827584" y="2564904"/>
            <a:ext cx="6912188" cy="36724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GB" sz="3600" dirty="0" smtClean="0">
                <a:solidFill>
                  <a:schemeClr val="accent6"/>
                </a:solidFill>
              </a:rPr>
              <a:t>Supporting tools (II</a:t>
            </a:r>
            <a:r>
              <a:rPr lang="en-GB" dirty="0" smtClean="0">
                <a:solidFill>
                  <a:schemeClr val="accent6"/>
                </a:solidFill>
              </a:rPr>
              <a:t>) </a:t>
            </a:r>
            <a:endParaRPr lang="en-GB" dirty="0">
              <a:solidFill>
                <a:schemeClr val="accent6"/>
              </a:solidFill>
            </a:endParaRPr>
          </a:p>
        </p:txBody>
      </p:sp>
      <p:sp>
        <p:nvSpPr>
          <p:cNvPr id="3075" name="Content Placeholder 2"/>
          <p:cNvSpPr>
            <a:spLocks noGrp="1"/>
          </p:cNvSpPr>
          <p:nvPr>
            <p:ph idx="1"/>
          </p:nvPr>
        </p:nvSpPr>
        <p:spPr>
          <a:xfrm>
            <a:off x="251520" y="1196752"/>
            <a:ext cx="8229600" cy="4525963"/>
          </a:xfrm>
        </p:spPr>
        <p:txBody>
          <a:bodyPr/>
          <a:lstStyle/>
          <a:p>
            <a:pPr lvl="1">
              <a:defRPr/>
            </a:pPr>
            <a:r>
              <a:rPr lang="en-GB" sz="2400" dirty="0" smtClean="0">
                <a:solidFill>
                  <a:schemeClr val="accent6"/>
                </a:solidFill>
                <a:ea typeface="+mn-ea"/>
                <a:cs typeface="+mn-cs"/>
              </a:rPr>
              <a:t>CEMs direct reporting examples</a:t>
            </a:r>
          </a:p>
          <a:p>
            <a:pPr lvl="1">
              <a:buNone/>
              <a:defRPr/>
            </a:pPr>
            <a:r>
              <a:rPr lang="en-GB" sz="2400" dirty="0" smtClean="0">
                <a:solidFill>
                  <a:schemeClr val="accent6"/>
                </a:solidFill>
                <a:ea typeface="+mn-ea"/>
                <a:cs typeface="+mn-cs"/>
              </a:rPr>
              <a:t>China: </a:t>
            </a:r>
            <a:r>
              <a:rPr lang="en-GB" sz="2400" dirty="0" smtClean="0">
                <a:solidFill>
                  <a:schemeClr val="accent6"/>
                </a:solidFill>
                <a:ea typeface="+mn-ea"/>
                <a:cs typeface="+mn-cs"/>
                <a:hlinkClick r:id="rId3"/>
              </a:rPr>
              <a:t>http://nmgepb.gov.cn:8088/enterprisemonitor/webpage!indexPage.action#</a:t>
            </a:r>
            <a:r>
              <a:rPr lang="en-GB" sz="2400" dirty="0" smtClean="0">
                <a:solidFill>
                  <a:schemeClr val="accent6"/>
                </a:solidFill>
                <a:ea typeface="+mn-ea"/>
                <a:cs typeface="+mn-cs"/>
              </a:rPr>
              <a:t> </a:t>
            </a:r>
          </a:p>
          <a:p>
            <a:pPr lvl="1">
              <a:buNone/>
              <a:defRPr/>
            </a:pPr>
            <a:r>
              <a:rPr lang="en-GB" sz="2400" dirty="0" smtClean="0">
                <a:solidFill>
                  <a:schemeClr val="accent6"/>
                </a:solidFill>
                <a:ea typeface="+mn-ea"/>
                <a:cs typeface="+mn-cs"/>
              </a:rPr>
              <a:t>	</a:t>
            </a:r>
            <a:r>
              <a:rPr lang="en-GB" sz="2400" dirty="0" smtClean="0">
                <a:solidFill>
                  <a:schemeClr val="accent6"/>
                </a:solidFill>
                <a:ea typeface="+mn-ea"/>
                <a:cs typeface="+mn-cs"/>
                <a:hlinkClick r:id="rId4"/>
              </a:rPr>
              <a:t>http://202.136.217.188:8800/</a:t>
            </a:r>
            <a:r>
              <a:rPr lang="en-GB" sz="2400" dirty="0" smtClean="0">
                <a:solidFill>
                  <a:schemeClr val="accent6"/>
                </a:solidFill>
                <a:ea typeface="+mn-ea"/>
                <a:cs typeface="+mn-cs"/>
              </a:rPr>
              <a:t>  or </a:t>
            </a:r>
            <a:r>
              <a:rPr lang="en-GB" sz="2400" dirty="0" smtClean="0">
                <a:solidFill>
                  <a:schemeClr val="accent6"/>
                </a:solidFill>
                <a:ea typeface="+mn-ea"/>
                <a:cs typeface="+mn-cs"/>
                <a:hlinkClick r:id="rId5"/>
              </a:rPr>
              <a:t>http://gk.greenkm.org/upLoad/sort/month_1411/201411210749553998.pdf</a:t>
            </a:r>
            <a:r>
              <a:rPr lang="en-GB" sz="2400" dirty="0" smtClean="0">
                <a:solidFill>
                  <a:schemeClr val="accent6"/>
                </a:solidFill>
                <a:ea typeface="+mn-ea"/>
                <a:cs typeface="+mn-cs"/>
              </a:rPr>
              <a:t> </a:t>
            </a:r>
          </a:p>
          <a:p>
            <a:pPr lvl="1">
              <a:buNone/>
              <a:defRPr/>
            </a:pPr>
            <a:r>
              <a:rPr lang="en-GB" sz="2400" dirty="0" smtClean="0">
                <a:solidFill>
                  <a:schemeClr val="accent6"/>
                </a:solidFill>
                <a:ea typeface="+mn-ea"/>
                <a:cs typeface="+mn-cs"/>
              </a:rPr>
              <a:t>	(loads *.pdf with overview)</a:t>
            </a:r>
          </a:p>
          <a:p>
            <a:pPr lvl="1">
              <a:buNone/>
              <a:defRPr/>
            </a:pPr>
            <a:r>
              <a:rPr lang="en-GB" sz="2400" dirty="0" smtClean="0">
                <a:solidFill>
                  <a:schemeClr val="accent6"/>
                </a:solidFill>
                <a:ea typeface="+mn-ea"/>
                <a:cs typeface="+mn-cs"/>
              </a:rPr>
              <a:t>US: </a:t>
            </a:r>
            <a:r>
              <a:rPr lang="en-GB" sz="2400" dirty="0" smtClean="0">
                <a:solidFill>
                  <a:schemeClr val="accent6"/>
                </a:solidFill>
                <a:hlinkClick r:id="rId6"/>
              </a:rPr>
              <a:t>http://ampd.epa.gov/ampd/</a:t>
            </a:r>
            <a:r>
              <a:rPr lang="en-GB" sz="2400" dirty="0" smtClean="0">
                <a:solidFill>
                  <a:schemeClr val="accent6"/>
                </a:solidFill>
              </a:rPr>
              <a:t> </a:t>
            </a:r>
          </a:p>
          <a:p>
            <a:pPr lvl="1">
              <a:buNone/>
              <a:defRPr/>
            </a:pPr>
            <a:r>
              <a:rPr lang="en-GB" sz="2400" dirty="0" smtClean="0">
                <a:solidFill>
                  <a:schemeClr val="accent6"/>
                </a:solidFill>
                <a:ea typeface="+mn-ea"/>
                <a:cs typeface="+mn-cs"/>
              </a:rPr>
              <a:t>EU: facility / sector specific  on facility website</a:t>
            </a:r>
          </a:p>
          <a:p>
            <a:pPr lvl="1">
              <a:buNone/>
              <a:defRPr/>
            </a:pPr>
            <a:endParaRPr lang="en-GB" sz="2400" dirty="0" smtClean="0">
              <a:solidFill>
                <a:schemeClr val="accent6"/>
              </a:solidFill>
              <a:ea typeface="+mn-ea"/>
              <a:cs typeface="+mn-cs"/>
            </a:endParaRPr>
          </a:p>
          <a:p>
            <a:pPr lvl="1">
              <a:buNone/>
              <a:defRPr/>
            </a:pPr>
            <a:endParaRPr lang="en-GB" sz="2400" dirty="0" smtClean="0">
              <a:solidFill>
                <a:schemeClr val="accent6"/>
              </a:solidFill>
              <a:ea typeface="+mn-ea"/>
              <a:cs typeface="+mn-cs"/>
            </a:endParaRPr>
          </a:p>
          <a:p>
            <a:pPr lvl="1">
              <a:buNone/>
              <a:defRPr/>
            </a:pPr>
            <a:endParaRPr lang="en-GB" sz="2400" dirty="0" smtClean="0">
              <a:solidFill>
                <a:schemeClr val="accent6"/>
              </a:solidFill>
            </a:endParaRPr>
          </a:p>
        </p:txBody>
      </p:sp>
      <p:sp>
        <p:nvSpPr>
          <p:cNvPr id="5124" name="Slide Number Placeholder 4"/>
          <p:cNvSpPr>
            <a:spLocks noGrp="1"/>
          </p:cNvSpPr>
          <p:nvPr>
            <p:ph type="sldNum" sz="quarter" idx="12"/>
          </p:nvPr>
        </p:nvSpPr>
        <p:spPr>
          <a:noFill/>
        </p:spPr>
        <p:txBody>
          <a:bodyPr/>
          <a:lstStyle/>
          <a:p>
            <a:fld id="{E276D0F9-4A11-411B-A775-4D50C2D349FB}" type="slidenum">
              <a:rPr lang="en-US" smtClean="0"/>
              <a:pPr/>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GB" sz="3600" dirty="0" smtClean="0">
                <a:solidFill>
                  <a:schemeClr val="accent6"/>
                </a:solidFill>
              </a:rPr>
              <a:t>Supporting tools (II</a:t>
            </a:r>
            <a:r>
              <a:rPr lang="en-GB" dirty="0" smtClean="0">
                <a:solidFill>
                  <a:schemeClr val="accent6"/>
                </a:solidFill>
              </a:rPr>
              <a:t>) </a:t>
            </a:r>
            <a:endParaRPr lang="en-GB" dirty="0">
              <a:solidFill>
                <a:schemeClr val="accent6"/>
              </a:solidFill>
            </a:endParaRPr>
          </a:p>
        </p:txBody>
      </p:sp>
      <p:sp>
        <p:nvSpPr>
          <p:cNvPr id="3075" name="Content Placeholder 2"/>
          <p:cNvSpPr>
            <a:spLocks noGrp="1"/>
          </p:cNvSpPr>
          <p:nvPr>
            <p:ph idx="1"/>
          </p:nvPr>
        </p:nvSpPr>
        <p:spPr>
          <a:xfrm>
            <a:off x="251520" y="1196752"/>
            <a:ext cx="8229600" cy="4525963"/>
          </a:xfrm>
        </p:spPr>
        <p:txBody>
          <a:bodyPr/>
          <a:lstStyle/>
          <a:p>
            <a:pPr lvl="1">
              <a:defRPr/>
            </a:pPr>
            <a:r>
              <a:rPr lang="en-GB" sz="2400" dirty="0" smtClean="0">
                <a:solidFill>
                  <a:schemeClr val="accent6"/>
                </a:solidFill>
                <a:ea typeface="+mn-ea"/>
                <a:cs typeface="+mn-cs"/>
              </a:rPr>
              <a:t>CEMs direct reporting examples</a:t>
            </a:r>
          </a:p>
          <a:p>
            <a:pPr lvl="1">
              <a:buNone/>
              <a:defRPr/>
            </a:pPr>
            <a:r>
              <a:rPr lang="en-GB" sz="2400" dirty="0" smtClean="0">
                <a:solidFill>
                  <a:schemeClr val="accent6"/>
                </a:solidFill>
                <a:ea typeface="+mn-ea"/>
                <a:cs typeface="+mn-cs"/>
              </a:rPr>
              <a:t>China (checked) </a:t>
            </a:r>
            <a:r>
              <a:rPr lang="en-GB" sz="1200" b="1" i="1" dirty="0" smtClean="0">
                <a:solidFill>
                  <a:schemeClr val="accent6"/>
                </a:solidFill>
                <a:ea typeface="+mn-ea"/>
                <a:cs typeface="+mn-cs"/>
              </a:rPr>
              <a:t>Province Power plant Link </a:t>
            </a:r>
          </a:p>
          <a:p>
            <a:pPr lvl="1">
              <a:buNone/>
              <a:defRPr/>
            </a:pPr>
            <a:r>
              <a:rPr lang="en-GB" sz="1200" b="1" dirty="0" smtClean="0">
                <a:solidFill>
                  <a:schemeClr val="accent6"/>
                </a:solidFill>
                <a:ea typeface="+mn-ea"/>
                <a:cs typeface="+mn-cs"/>
              </a:rPr>
              <a:t>(some links need installation of </a:t>
            </a:r>
            <a:r>
              <a:rPr lang="en-GB" sz="1200" b="1" dirty="0" err="1" smtClean="0">
                <a:solidFill>
                  <a:schemeClr val="accent6"/>
                </a:solidFill>
                <a:ea typeface="+mn-ea"/>
                <a:cs typeface="+mn-cs"/>
              </a:rPr>
              <a:t>MobileApp</a:t>
            </a:r>
            <a:r>
              <a:rPr lang="en-GB" sz="1200" b="1" dirty="0" smtClean="0">
                <a:solidFill>
                  <a:schemeClr val="accent6"/>
                </a:solidFill>
                <a:ea typeface="+mn-ea"/>
                <a:cs typeface="+mn-cs"/>
              </a:rPr>
              <a:t> </a:t>
            </a:r>
            <a:r>
              <a:rPr lang="ja-JP" altLang="fr-FR" sz="1200" b="1" smtClean="0">
                <a:solidFill>
                  <a:schemeClr val="accent6"/>
                </a:solidFill>
                <a:ea typeface="+mn-ea"/>
                <a:cs typeface="+mn-cs"/>
              </a:rPr>
              <a:t>蔚蓝地图 </a:t>
            </a:r>
            <a:r>
              <a:rPr lang="fr-FR" altLang="ja-JP" sz="1200" b="1" dirty="0" smtClean="0">
                <a:solidFill>
                  <a:schemeClr val="accent6"/>
                </a:solidFill>
                <a:ea typeface="+mn-ea"/>
                <a:cs typeface="+mn-cs"/>
              </a:rPr>
              <a:t>= </a:t>
            </a:r>
            <a:r>
              <a:rPr lang="en-GB" sz="1200" b="1" dirty="0" smtClean="0">
                <a:solidFill>
                  <a:schemeClr val="accent6"/>
                </a:solidFill>
                <a:ea typeface="+mn-ea"/>
                <a:cs typeface="+mn-cs"/>
              </a:rPr>
              <a:t>Big Blue Map or Blue Sky Map)</a:t>
            </a:r>
          </a:p>
          <a:p>
            <a:pPr lvl="1">
              <a:buNone/>
              <a:defRPr/>
            </a:pPr>
            <a:r>
              <a:rPr lang="en-GB" sz="1200" b="1" dirty="0" smtClean="0">
                <a:solidFill>
                  <a:schemeClr val="accent6"/>
                </a:solidFill>
                <a:ea typeface="+mn-ea"/>
                <a:cs typeface="+mn-cs"/>
                <a:hlinkClick r:id="rId3"/>
              </a:rPr>
              <a:t>http://www.ipe.org.cn/PollutionMapApp_DownLoad.aspx</a:t>
            </a:r>
            <a:r>
              <a:rPr lang="en-GB" sz="1200" b="1" dirty="0" smtClean="0">
                <a:solidFill>
                  <a:schemeClr val="accent6"/>
                </a:solidFill>
                <a:ea typeface="+mn-ea"/>
                <a:cs typeface="+mn-cs"/>
              </a:rPr>
              <a:t> </a:t>
            </a:r>
          </a:p>
          <a:p>
            <a:pPr lvl="1">
              <a:buNone/>
              <a:defRPr/>
            </a:pPr>
            <a:endParaRPr lang="en-GB" sz="1200" b="1" dirty="0" smtClean="0">
              <a:solidFill>
                <a:schemeClr val="accent6"/>
              </a:solidFill>
              <a:ea typeface="+mn-ea"/>
              <a:cs typeface="+mn-cs"/>
            </a:endParaRPr>
          </a:p>
          <a:p>
            <a:pPr lvl="1">
              <a:buNone/>
              <a:defRPr/>
            </a:pPr>
            <a:r>
              <a:rPr lang="ja-JP" altLang="fr-FR" sz="1200" smtClean="0">
                <a:solidFill>
                  <a:schemeClr val="accent6"/>
                </a:solidFill>
                <a:ea typeface="+mn-ea"/>
                <a:cs typeface="+mn-cs"/>
              </a:rPr>
              <a:t>内蒙古 托克托 </a:t>
            </a:r>
            <a:r>
              <a:rPr lang="en-GB" sz="1200" dirty="0" smtClean="0">
                <a:solidFill>
                  <a:schemeClr val="accent6"/>
                </a:solidFill>
                <a:ea typeface="+mn-ea"/>
                <a:cs typeface="+mn-cs"/>
              </a:rPr>
              <a:t>http://nmgepb.gov.cn:8088/enterprisemonitor/enterprise-info!getWasteAirLists.action?companyid=10393&amp;yesterday=2014-11-22</a:t>
            </a:r>
          </a:p>
          <a:p>
            <a:pPr lvl="1">
              <a:buNone/>
              <a:defRPr/>
            </a:pPr>
            <a:r>
              <a:rPr lang="ja-JP" altLang="fr-FR" sz="1200" smtClean="0">
                <a:solidFill>
                  <a:schemeClr val="accent6"/>
                </a:solidFill>
                <a:ea typeface="+mn-ea"/>
                <a:cs typeface="+mn-cs"/>
              </a:rPr>
              <a:t>上海 外高桥 </a:t>
            </a:r>
            <a:r>
              <a:rPr lang="en-GB" sz="1200" dirty="0" smtClean="0">
                <a:solidFill>
                  <a:schemeClr val="accent6"/>
                </a:solidFill>
                <a:ea typeface="+mn-ea"/>
                <a:cs typeface="+mn-cs"/>
              </a:rPr>
              <a:t>http://202.136.217.188:8800/enterprise-info!getNewMonitorInfo.action?intpath=&amp;companyid=310000000248&amp;yesterday=2014-11-27+&amp;selectFlag=info&amp;polluteTypeValue=</a:t>
            </a:r>
          </a:p>
          <a:p>
            <a:pPr lvl="1">
              <a:buNone/>
              <a:defRPr/>
            </a:pPr>
            <a:r>
              <a:rPr lang="ja-JP" altLang="fr-FR" sz="1200" smtClean="0">
                <a:solidFill>
                  <a:schemeClr val="accent6"/>
                </a:solidFill>
                <a:ea typeface="+mn-ea"/>
                <a:cs typeface="+mn-cs"/>
              </a:rPr>
              <a:t>江苏 利港电力 </a:t>
            </a:r>
            <a:r>
              <a:rPr lang="en-GB" sz="1200" dirty="0" smtClean="0">
                <a:solidFill>
                  <a:schemeClr val="accent6"/>
                </a:solidFill>
                <a:ea typeface="+mn-ea"/>
                <a:cs typeface="+mn-cs"/>
              </a:rPr>
              <a:t>http://218.94.78.61:8080/newPub/web/publish/homeEnt.htm?3n-3c-36-3e-38-3n=1l-1m-1i-34-1q-1p-1l-1n-1e-1h-1m-1p-35-1e-1l-1q-1l-1l-1e-1p-1n-36-1n-1e-39-36-36-34-39-37-35-1o-37-1p-37-1h&amp;38-3h-3n-38-3l-3j-3l-3c-3m-38-25-3i-37-38=1k-1j-1h-1j-1h-1h-1h-1h-1h-1h-1m-1i&amp;38-3h-3n-38-3l-3j-3l-3c-3m-38-2g-34-3g-38=sqt-13q7-lrf-tas-106s-m05-rdr-1919-llc-mbd&amp;36-34-3h-3n-3i-3h-25-3i-37-38=</a:t>
            </a:r>
          </a:p>
          <a:p>
            <a:pPr lvl="1">
              <a:buNone/>
              <a:defRPr/>
            </a:pPr>
            <a:r>
              <a:rPr lang="ja-JP" altLang="fr-FR" sz="1200" smtClean="0">
                <a:solidFill>
                  <a:schemeClr val="accent6"/>
                </a:solidFill>
                <a:ea typeface="+mn-ea"/>
                <a:cs typeface="+mn-cs"/>
              </a:rPr>
              <a:t>浙江 北仑 </a:t>
            </a:r>
            <a:r>
              <a:rPr lang="en-GB" sz="1200" dirty="0" smtClean="0">
                <a:solidFill>
                  <a:schemeClr val="accent6"/>
                </a:solidFill>
                <a:ea typeface="+mn-ea"/>
                <a:cs typeface="+mn-cs"/>
              </a:rPr>
              <a:t>http://app.zjepb.gov.cn:8089/nbjcsj/</a:t>
            </a:r>
          </a:p>
          <a:p>
            <a:pPr lvl="1">
              <a:buNone/>
              <a:defRPr/>
            </a:pPr>
            <a:r>
              <a:rPr lang="ja-JP" altLang="fr-FR" sz="1200" smtClean="0">
                <a:solidFill>
                  <a:schemeClr val="accent6"/>
                </a:solidFill>
                <a:ea typeface="+mn-ea"/>
                <a:cs typeface="+mn-cs"/>
              </a:rPr>
              <a:t>山东 邹县电厂 </a:t>
            </a:r>
            <a:r>
              <a:rPr lang="en-GB" sz="1200" dirty="0" smtClean="0">
                <a:solidFill>
                  <a:schemeClr val="accent6"/>
                </a:solidFill>
                <a:ea typeface="+mn-ea"/>
                <a:cs typeface="+mn-cs"/>
              </a:rPr>
              <a:t>http://58.56.98.78:8405/Enterprise.htm?entCode=37088301839&amp;cityCode=370800</a:t>
            </a:r>
          </a:p>
          <a:p>
            <a:pPr lvl="1">
              <a:buNone/>
              <a:defRPr/>
            </a:pPr>
            <a:r>
              <a:rPr lang="ja-JP" altLang="fr-FR" sz="1200" smtClean="0">
                <a:solidFill>
                  <a:schemeClr val="accent6"/>
                </a:solidFill>
                <a:ea typeface="+mn-ea"/>
                <a:cs typeface="+mn-cs"/>
              </a:rPr>
              <a:t>辽宁 华能大连 </a:t>
            </a:r>
            <a:r>
              <a:rPr lang="en-GB" sz="1200" dirty="0" smtClean="0">
                <a:solidFill>
                  <a:schemeClr val="accent6"/>
                </a:solidFill>
                <a:ea typeface="+mn-ea"/>
                <a:cs typeface="+mn-cs"/>
              </a:rPr>
              <a:t>http://218.60.25.88/Main/History?enterpriseId=bb162398-dcdf-47ce-b70d-16ae05222cb2</a:t>
            </a:r>
          </a:p>
          <a:p>
            <a:pPr lvl="1">
              <a:buNone/>
              <a:defRPr/>
            </a:pPr>
            <a:endParaRPr lang="en-GB" sz="1200" dirty="0" smtClean="0">
              <a:solidFill>
                <a:schemeClr val="accent6"/>
              </a:solidFill>
              <a:ea typeface="+mn-ea"/>
              <a:cs typeface="+mn-cs"/>
            </a:endParaRPr>
          </a:p>
          <a:p>
            <a:pPr lvl="1">
              <a:buNone/>
              <a:defRPr/>
            </a:pPr>
            <a:endParaRPr lang="en-GB" sz="1200" dirty="0" smtClean="0">
              <a:solidFill>
                <a:schemeClr val="accent6"/>
              </a:solidFill>
              <a:ea typeface="+mn-ea"/>
              <a:cs typeface="+mn-cs"/>
            </a:endParaRPr>
          </a:p>
          <a:p>
            <a:pPr lvl="1">
              <a:buNone/>
              <a:defRPr/>
            </a:pPr>
            <a:endParaRPr lang="en-GB" sz="1200" dirty="0" smtClean="0">
              <a:solidFill>
                <a:schemeClr val="accent6"/>
              </a:solidFill>
            </a:endParaRPr>
          </a:p>
        </p:txBody>
      </p:sp>
      <p:sp>
        <p:nvSpPr>
          <p:cNvPr id="5124" name="Slide Number Placeholder 4"/>
          <p:cNvSpPr>
            <a:spLocks noGrp="1"/>
          </p:cNvSpPr>
          <p:nvPr>
            <p:ph type="sldNum" sz="quarter" idx="12"/>
          </p:nvPr>
        </p:nvSpPr>
        <p:spPr>
          <a:noFill/>
        </p:spPr>
        <p:txBody>
          <a:bodyPr/>
          <a:lstStyle/>
          <a:p>
            <a:fld id="{E276D0F9-4A11-411B-A775-4D50C2D349FB}"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GB" sz="3600" dirty="0" smtClean="0">
                <a:solidFill>
                  <a:schemeClr val="accent6"/>
                </a:solidFill>
              </a:rPr>
              <a:t>Supporting tools (II</a:t>
            </a:r>
            <a:r>
              <a:rPr lang="en-GB" dirty="0" smtClean="0">
                <a:solidFill>
                  <a:schemeClr val="accent6"/>
                </a:solidFill>
              </a:rPr>
              <a:t>) </a:t>
            </a:r>
            <a:endParaRPr lang="en-GB" dirty="0">
              <a:solidFill>
                <a:schemeClr val="accent6"/>
              </a:solidFill>
            </a:endParaRPr>
          </a:p>
        </p:txBody>
      </p:sp>
      <p:sp>
        <p:nvSpPr>
          <p:cNvPr id="3075" name="Content Placeholder 2"/>
          <p:cNvSpPr>
            <a:spLocks noGrp="1"/>
          </p:cNvSpPr>
          <p:nvPr>
            <p:ph idx="1"/>
          </p:nvPr>
        </p:nvSpPr>
        <p:spPr>
          <a:xfrm>
            <a:off x="251520" y="1196752"/>
            <a:ext cx="8229600" cy="4525963"/>
          </a:xfrm>
        </p:spPr>
        <p:txBody>
          <a:bodyPr/>
          <a:lstStyle/>
          <a:p>
            <a:pPr lvl="1">
              <a:defRPr/>
            </a:pPr>
            <a:r>
              <a:rPr lang="en-GB" sz="2400" dirty="0" smtClean="0">
                <a:solidFill>
                  <a:schemeClr val="accent6"/>
                </a:solidFill>
                <a:ea typeface="+mn-ea"/>
                <a:cs typeface="+mn-cs"/>
              </a:rPr>
              <a:t>Big Blue Map / Blue Sky MAP</a:t>
            </a:r>
            <a:endParaRPr lang="en-GB" sz="1200" b="1" i="1" dirty="0" smtClean="0">
              <a:solidFill>
                <a:schemeClr val="accent6"/>
              </a:solidFill>
              <a:ea typeface="+mn-ea"/>
              <a:cs typeface="+mn-cs"/>
            </a:endParaRPr>
          </a:p>
          <a:p>
            <a:pPr lvl="1">
              <a:buNone/>
              <a:defRPr/>
            </a:pPr>
            <a:r>
              <a:rPr lang="en-GB" sz="1200" b="1" dirty="0" err="1" smtClean="0">
                <a:solidFill>
                  <a:schemeClr val="accent6"/>
                </a:solidFill>
                <a:ea typeface="+mn-ea"/>
                <a:cs typeface="+mn-cs"/>
              </a:rPr>
              <a:t>MobileApp</a:t>
            </a:r>
            <a:r>
              <a:rPr lang="en-GB" sz="1200" b="1" dirty="0" smtClean="0">
                <a:solidFill>
                  <a:schemeClr val="accent6"/>
                </a:solidFill>
                <a:ea typeface="+mn-ea"/>
                <a:cs typeface="+mn-cs"/>
              </a:rPr>
              <a:t> </a:t>
            </a:r>
            <a:r>
              <a:rPr lang="ja-JP" altLang="fr-FR" sz="1200" b="1" smtClean="0">
                <a:solidFill>
                  <a:schemeClr val="accent6"/>
                </a:solidFill>
                <a:ea typeface="+mn-ea"/>
                <a:cs typeface="+mn-cs"/>
              </a:rPr>
              <a:t>蔚蓝地图 </a:t>
            </a:r>
            <a:r>
              <a:rPr lang="fr-FR" altLang="ja-JP" sz="1200" b="1" dirty="0" smtClean="0">
                <a:solidFill>
                  <a:schemeClr val="accent6"/>
                </a:solidFill>
                <a:ea typeface="+mn-ea"/>
                <a:cs typeface="+mn-cs"/>
              </a:rPr>
              <a:t>= </a:t>
            </a:r>
            <a:r>
              <a:rPr lang="en-GB" sz="1200" b="1" dirty="0" smtClean="0">
                <a:solidFill>
                  <a:schemeClr val="accent6"/>
                </a:solidFill>
                <a:ea typeface="+mn-ea"/>
                <a:cs typeface="+mn-cs"/>
              </a:rPr>
              <a:t>Big Blue Map or Blue Sky Map)</a:t>
            </a:r>
          </a:p>
          <a:p>
            <a:pPr lvl="1">
              <a:buNone/>
              <a:defRPr/>
            </a:pPr>
            <a:r>
              <a:rPr lang="en-GB" sz="1200" b="1" dirty="0" smtClean="0">
                <a:solidFill>
                  <a:schemeClr val="accent6"/>
                </a:solidFill>
                <a:ea typeface="+mn-ea"/>
                <a:cs typeface="+mn-cs"/>
                <a:hlinkClick r:id="rId3"/>
              </a:rPr>
              <a:t>http://www.ipe.org.cn/PollutionMapApp_DownLoad.aspx</a:t>
            </a:r>
            <a:r>
              <a:rPr lang="en-GB" sz="1200" b="1" dirty="0" smtClean="0">
                <a:solidFill>
                  <a:schemeClr val="accent6"/>
                </a:solidFill>
                <a:ea typeface="+mn-ea"/>
                <a:cs typeface="+mn-cs"/>
              </a:rPr>
              <a:t> </a:t>
            </a:r>
          </a:p>
          <a:p>
            <a:pPr lvl="1">
              <a:buNone/>
              <a:defRPr/>
            </a:pPr>
            <a:endParaRPr lang="en-GB" sz="1200" b="1" dirty="0" smtClean="0">
              <a:solidFill>
                <a:schemeClr val="accent6"/>
              </a:solidFill>
              <a:ea typeface="+mn-ea"/>
              <a:cs typeface="+mn-cs"/>
            </a:endParaRPr>
          </a:p>
          <a:p>
            <a:pPr lvl="1">
              <a:buNone/>
              <a:defRPr/>
            </a:pPr>
            <a:endParaRPr lang="en-GB" sz="1200" dirty="0" smtClean="0">
              <a:solidFill>
                <a:schemeClr val="accent6"/>
              </a:solidFill>
              <a:ea typeface="+mn-ea"/>
              <a:cs typeface="+mn-cs"/>
            </a:endParaRPr>
          </a:p>
          <a:p>
            <a:pPr lvl="1">
              <a:buNone/>
              <a:defRPr/>
            </a:pPr>
            <a:endParaRPr lang="en-GB" sz="1200" dirty="0" smtClean="0">
              <a:solidFill>
                <a:schemeClr val="accent6"/>
              </a:solidFill>
            </a:endParaRPr>
          </a:p>
        </p:txBody>
      </p:sp>
      <p:sp>
        <p:nvSpPr>
          <p:cNvPr id="5124" name="Slide Number Placeholder 4"/>
          <p:cNvSpPr>
            <a:spLocks noGrp="1"/>
          </p:cNvSpPr>
          <p:nvPr>
            <p:ph type="sldNum" sz="quarter" idx="12"/>
          </p:nvPr>
        </p:nvSpPr>
        <p:spPr>
          <a:noFill/>
        </p:spPr>
        <p:txBody>
          <a:bodyPr/>
          <a:lstStyle/>
          <a:p>
            <a:fld id="{E276D0F9-4A11-411B-A775-4D50C2D349FB}" type="slidenum">
              <a:rPr lang="en-US" smtClean="0"/>
              <a:pPr/>
              <a:t>16</a:t>
            </a:fld>
            <a:endParaRPr lang="en-US" smtClean="0"/>
          </a:p>
        </p:txBody>
      </p:sp>
      <p:pic>
        <p:nvPicPr>
          <p:cNvPr id="7" name="Picture 6" descr="China BlueSky APP CEMs.jpg"/>
          <p:cNvPicPr>
            <a:picLocks noChangeAspect="1"/>
          </p:cNvPicPr>
          <p:nvPr/>
        </p:nvPicPr>
        <p:blipFill>
          <a:blip r:embed="rId4" cstate="print"/>
          <a:stretch>
            <a:fillRect/>
          </a:stretch>
        </p:blipFill>
        <p:spPr>
          <a:xfrm>
            <a:off x="971600" y="2276872"/>
            <a:ext cx="2333858" cy="4149080"/>
          </a:xfrm>
          <a:prstGeom prst="rect">
            <a:avLst/>
          </a:prstGeom>
        </p:spPr>
      </p:pic>
      <p:pic>
        <p:nvPicPr>
          <p:cNvPr id="2051" name="Picture 3"/>
          <p:cNvPicPr>
            <a:picLocks noChangeAspect="1" noChangeArrowheads="1"/>
          </p:cNvPicPr>
          <p:nvPr/>
        </p:nvPicPr>
        <p:blipFill>
          <a:blip r:embed="rId5" cstate="print"/>
          <a:srcRect/>
          <a:stretch>
            <a:fillRect/>
          </a:stretch>
        </p:blipFill>
        <p:spPr bwMode="auto">
          <a:xfrm>
            <a:off x="3923928" y="2276872"/>
            <a:ext cx="3533775" cy="2724150"/>
          </a:xfrm>
          <a:prstGeom prst="rect">
            <a:avLst/>
          </a:prstGeom>
          <a:noFill/>
          <a:ln w="9525">
            <a:noFill/>
            <a:miter lim="800000"/>
            <a:headEnd/>
            <a:tailEnd/>
          </a:ln>
        </p:spPr>
      </p:pic>
      <p:sp>
        <p:nvSpPr>
          <p:cNvPr id="9" name="TextBox 8"/>
          <p:cNvSpPr txBox="1"/>
          <p:nvPr/>
        </p:nvSpPr>
        <p:spPr>
          <a:xfrm>
            <a:off x="3851920" y="5157192"/>
            <a:ext cx="3888432" cy="1477328"/>
          </a:xfrm>
          <a:prstGeom prst="rect">
            <a:avLst/>
          </a:prstGeom>
          <a:noFill/>
        </p:spPr>
        <p:txBody>
          <a:bodyPr wrap="square" rtlCol="0">
            <a:spAutoFit/>
          </a:bodyPr>
          <a:lstStyle/>
          <a:p>
            <a:r>
              <a:rPr lang="en-GB" dirty="0" smtClean="0"/>
              <a:t>- Displays facilities in non-compliance (</a:t>
            </a:r>
            <a:r>
              <a:rPr lang="en-GB" dirty="0" err="1" smtClean="0"/>
              <a:t>Nox</a:t>
            </a:r>
            <a:r>
              <a:rPr lang="en-GB" dirty="0" smtClean="0"/>
              <a:t>/</a:t>
            </a:r>
            <a:r>
              <a:rPr lang="en-GB" dirty="0" err="1" smtClean="0"/>
              <a:t>Sox</a:t>
            </a:r>
            <a:r>
              <a:rPr lang="en-GB" dirty="0" smtClean="0"/>
              <a:t>/Dust), mg/Nm³ (</a:t>
            </a:r>
            <a:r>
              <a:rPr lang="en-GB" smtClean="0"/>
              <a:t>hourly average CEMs) </a:t>
            </a:r>
            <a:r>
              <a:rPr lang="en-GB" dirty="0" smtClean="0"/>
              <a:t>depending on parameter against permit limit for air/water release</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GB" sz="3600" dirty="0" smtClean="0">
                <a:solidFill>
                  <a:schemeClr val="accent6"/>
                </a:solidFill>
              </a:rPr>
              <a:t>Aims public participation</a:t>
            </a:r>
            <a:endParaRPr lang="en-GB" sz="3600" dirty="0">
              <a:solidFill>
                <a:schemeClr val="accent6"/>
              </a:solidFill>
            </a:endParaRPr>
          </a:p>
        </p:txBody>
      </p:sp>
      <p:sp>
        <p:nvSpPr>
          <p:cNvPr id="3075" name="Content Placeholder 2"/>
          <p:cNvSpPr>
            <a:spLocks noGrp="1"/>
          </p:cNvSpPr>
          <p:nvPr>
            <p:ph idx="1"/>
          </p:nvPr>
        </p:nvSpPr>
        <p:spPr>
          <a:xfrm>
            <a:off x="457200" y="1412776"/>
            <a:ext cx="8229600" cy="5184576"/>
          </a:xfrm>
        </p:spPr>
        <p:txBody>
          <a:bodyPr/>
          <a:lstStyle/>
          <a:p>
            <a:pPr>
              <a:defRPr/>
            </a:pPr>
            <a:r>
              <a:rPr lang="en-GB" dirty="0" smtClean="0">
                <a:solidFill>
                  <a:schemeClr val="accent6"/>
                </a:solidFill>
              </a:rPr>
              <a:t>improve environmental performance of industry / sustainable development </a:t>
            </a:r>
          </a:p>
          <a:p>
            <a:pPr>
              <a:buNone/>
              <a:defRPr/>
            </a:pPr>
            <a:r>
              <a:rPr lang="en-GB" dirty="0" smtClean="0">
                <a:solidFill>
                  <a:schemeClr val="accent6"/>
                </a:solidFill>
              </a:rPr>
              <a:t>	(e.g. SDG 12 on SCP)</a:t>
            </a:r>
            <a:endParaRPr lang="en-GB" dirty="0" smtClean="0"/>
          </a:p>
          <a:p>
            <a:pPr>
              <a:defRPr/>
            </a:pPr>
            <a:r>
              <a:rPr lang="en-GB" dirty="0" smtClean="0">
                <a:solidFill>
                  <a:schemeClr val="accent6"/>
                </a:solidFill>
              </a:rPr>
              <a:t>improve transparency and (corporate) accountability in environmental management</a:t>
            </a:r>
          </a:p>
          <a:p>
            <a:pPr>
              <a:defRPr/>
            </a:pPr>
            <a:r>
              <a:rPr lang="en-GB" dirty="0" smtClean="0">
                <a:solidFill>
                  <a:schemeClr val="accent6"/>
                </a:solidFill>
              </a:rPr>
              <a:t>track (+ improve) progress in pollution reduction </a:t>
            </a:r>
          </a:p>
          <a:p>
            <a:pPr>
              <a:defRPr/>
            </a:pPr>
            <a:r>
              <a:rPr lang="en-GB" dirty="0" smtClean="0">
                <a:solidFill>
                  <a:schemeClr val="accent6"/>
                </a:solidFill>
              </a:rPr>
              <a:t>identify “hot spots”, prevention measures and priorities for action</a:t>
            </a:r>
          </a:p>
          <a:p>
            <a:pPr>
              <a:defRPr/>
            </a:pPr>
            <a:endParaRPr lang="en-GB" dirty="0" smtClean="0">
              <a:solidFill>
                <a:schemeClr val="accent6"/>
              </a:solidFill>
            </a:endParaRPr>
          </a:p>
        </p:txBody>
      </p:sp>
      <p:sp>
        <p:nvSpPr>
          <p:cNvPr id="3076" name="Slide Number Placeholder 4"/>
          <p:cNvSpPr>
            <a:spLocks noGrp="1"/>
          </p:cNvSpPr>
          <p:nvPr>
            <p:ph type="sldNum" sz="quarter" idx="12"/>
          </p:nvPr>
        </p:nvSpPr>
        <p:spPr>
          <a:noFill/>
        </p:spPr>
        <p:txBody>
          <a:bodyPr/>
          <a:lstStyle/>
          <a:p>
            <a:fld id="{FE7B0EDD-F081-4159-977E-36381DEB57F6}" type="slidenum">
              <a:rPr lang="en-US" smtClean="0"/>
              <a:pPr/>
              <a:t>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linds(horizontal)">
                                      <p:cBhvr>
                                        <p:cTn id="7" dur="500"/>
                                        <p:tgtEl>
                                          <p:spTgt spid="307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blinds(horizontal)">
                                      <p:cBhvr>
                                        <p:cTn id="10" dur="500"/>
                                        <p:tgtEl>
                                          <p:spTgt spid="307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3" dur="500"/>
                                        <p:tgtEl>
                                          <p:spTgt spid="307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075">
                                            <p:txEl>
                                              <p:pRg st="3" end="3"/>
                                            </p:txEl>
                                          </p:spTgt>
                                        </p:tgtEl>
                                        <p:attrNameLst>
                                          <p:attrName>style.visibility</p:attrName>
                                        </p:attrNameLst>
                                      </p:cBhvr>
                                      <p:to>
                                        <p:strVal val="visible"/>
                                      </p:to>
                                    </p:set>
                                    <p:animEffect transition="in" filter="blinds(horizontal)">
                                      <p:cBhvr>
                                        <p:cTn id="18" dur="500"/>
                                        <p:tgtEl>
                                          <p:spTgt spid="3075">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075">
                                            <p:txEl>
                                              <p:pRg st="4" end="4"/>
                                            </p:txEl>
                                          </p:spTgt>
                                        </p:tgtEl>
                                        <p:attrNameLst>
                                          <p:attrName>style.visibility</p:attrName>
                                        </p:attrNameLst>
                                      </p:cBhvr>
                                      <p:to>
                                        <p:strVal val="visible"/>
                                      </p:to>
                                    </p:set>
                                    <p:animEffect transition="in" filter="blinds(horizontal)">
                                      <p:cBhvr>
                                        <p:cTn id="21"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GB" sz="3600" dirty="0" smtClean="0">
                <a:solidFill>
                  <a:schemeClr val="accent6"/>
                </a:solidFill>
              </a:rPr>
              <a:t>Aims public participation</a:t>
            </a:r>
            <a:endParaRPr lang="en-GB" sz="3600" dirty="0">
              <a:solidFill>
                <a:schemeClr val="accent6"/>
              </a:solidFill>
            </a:endParaRPr>
          </a:p>
        </p:txBody>
      </p:sp>
      <p:sp>
        <p:nvSpPr>
          <p:cNvPr id="3075" name="Content Placeholder 2"/>
          <p:cNvSpPr>
            <a:spLocks noGrp="1"/>
          </p:cNvSpPr>
          <p:nvPr>
            <p:ph idx="1"/>
          </p:nvPr>
        </p:nvSpPr>
        <p:spPr/>
        <p:txBody>
          <a:bodyPr/>
          <a:lstStyle/>
          <a:p>
            <a:pPr>
              <a:defRPr/>
            </a:pPr>
            <a:r>
              <a:rPr lang="en-GB" dirty="0" smtClean="0">
                <a:solidFill>
                  <a:schemeClr val="accent6"/>
                </a:solidFill>
              </a:rPr>
              <a:t>compliance promotion</a:t>
            </a:r>
          </a:p>
          <a:p>
            <a:pPr>
              <a:defRPr/>
            </a:pPr>
            <a:r>
              <a:rPr lang="en-GB" dirty="0" smtClean="0">
                <a:solidFill>
                  <a:schemeClr val="accent6"/>
                </a:solidFill>
              </a:rPr>
              <a:t>active engagement of citizens in decision-making</a:t>
            </a:r>
          </a:p>
          <a:p>
            <a:pPr>
              <a:defRPr/>
            </a:pPr>
            <a:r>
              <a:rPr lang="en-GB" dirty="0" smtClean="0">
                <a:solidFill>
                  <a:schemeClr val="accent6"/>
                </a:solidFill>
              </a:rPr>
              <a:t>stakeholder involvement in “subject matters related to environmental protection”</a:t>
            </a:r>
          </a:p>
          <a:p>
            <a:pPr>
              <a:defRPr/>
            </a:pPr>
            <a:r>
              <a:rPr lang="en-GB" dirty="0" err="1" smtClean="0">
                <a:solidFill>
                  <a:schemeClr val="accent6"/>
                </a:solidFill>
              </a:rPr>
              <a:t>acces</a:t>
            </a:r>
            <a:r>
              <a:rPr lang="en-GB" dirty="0" smtClean="0">
                <a:solidFill>
                  <a:schemeClr val="accent6"/>
                </a:solidFill>
              </a:rPr>
              <a:t> to justice </a:t>
            </a:r>
          </a:p>
          <a:p>
            <a:pPr>
              <a:defRPr/>
            </a:pPr>
            <a:endParaRPr lang="en-GB" dirty="0" smtClean="0">
              <a:solidFill>
                <a:schemeClr val="accent6"/>
              </a:solidFill>
            </a:endParaRPr>
          </a:p>
        </p:txBody>
      </p:sp>
      <p:sp>
        <p:nvSpPr>
          <p:cNvPr id="3076" name="Slide Number Placeholder 4"/>
          <p:cNvSpPr>
            <a:spLocks noGrp="1"/>
          </p:cNvSpPr>
          <p:nvPr>
            <p:ph type="sldNum" sz="quarter" idx="12"/>
          </p:nvPr>
        </p:nvSpPr>
        <p:spPr>
          <a:noFill/>
        </p:spPr>
        <p:txBody>
          <a:bodyPr/>
          <a:lstStyle/>
          <a:p>
            <a:fld id="{FE7B0EDD-F081-4159-977E-36381DEB57F6}" type="slidenum">
              <a:rPr lang="en-US" smtClean="0"/>
              <a:pPr/>
              <a:t>3</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linds(horizontal)">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blinds(horizontal)">
                                      <p:cBhvr>
                                        <p:cTn id="12" dur="500"/>
                                        <p:tgtEl>
                                          <p:spTgt spid="307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5" dur="500"/>
                                        <p:tgtEl>
                                          <p:spTgt spid="307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75">
                                            <p:txEl>
                                              <p:pRg st="3" end="3"/>
                                            </p:txEl>
                                          </p:spTgt>
                                        </p:tgtEl>
                                        <p:attrNameLst>
                                          <p:attrName>style.visibility</p:attrName>
                                        </p:attrNameLst>
                                      </p:cBhvr>
                                      <p:to>
                                        <p:strVal val="visible"/>
                                      </p:to>
                                    </p:set>
                                    <p:animEffect transition="in" filter="blinds(horizontal)">
                                      <p:cBhvr>
                                        <p:cTn id="20"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GB" sz="3600" dirty="0" smtClean="0">
                <a:solidFill>
                  <a:schemeClr val="accent6"/>
                </a:solidFill>
              </a:rPr>
              <a:t>Supporting tools (I) </a:t>
            </a:r>
            <a:endParaRPr lang="en-GB" sz="3600" dirty="0">
              <a:solidFill>
                <a:schemeClr val="accent6"/>
              </a:solidFill>
            </a:endParaRPr>
          </a:p>
        </p:txBody>
      </p:sp>
      <p:sp>
        <p:nvSpPr>
          <p:cNvPr id="3075" name="Content Placeholder 2"/>
          <p:cNvSpPr>
            <a:spLocks noGrp="1"/>
          </p:cNvSpPr>
          <p:nvPr>
            <p:ph idx="1"/>
          </p:nvPr>
        </p:nvSpPr>
        <p:spPr/>
        <p:txBody>
          <a:bodyPr/>
          <a:lstStyle/>
          <a:p>
            <a:pPr>
              <a:defRPr/>
            </a:pPr>
            <a:r>
              <a:rPr lang="en-GB" dirty="0" smtClean="0">
                <a:solidFill>
                  <a:schemeClr val="accent6"/>
                </a:solidFill>
              </a:rPr>
              <a:t>Easily accessible, comprehensive and timely data / knowledge:</a:t>
            </a:r>
          </a:p>
          <a:p>
            <a:pPr lvl="1">
              <a:defRPr/>
            </a:pPr>
            <a:r>
              <a:rPr lang="en-GB" dirty="0" smtClean="0">
                <a:solidFill>
                  <a:schemeClr val="accent6"/>
                </a:solidFill>
              </a:rPr>
              <a:t>user-friendly portal allowing for multi query search; e.g. </a:t>
            </a:r>
            <a:r>
              <a:rPr lang="en-GB" dirty="0" smtClean="0">
                <a:solidFill>
                  <a:schemeClr val="accent6"/>
                </a:solidFill>
                <a:hlinkClick r:id="rId3"/>
              </a:rPr>
              <a:t>http://ampd.epa.gov/ampd/</a:t>
            </a:r>
            <a:r>
              <a:rPr lang="en-GB" dirty="0" smtClean="0">
                <a:solidFill>
                  <a:schemeClr val="accent6"/>
                </a:solidFill>
              </a:rPr>
              <a:t> </a:t>
            </a:r>
          </a:p>
          <a:p>
            <a:pPr lvl="1">
              <a:defRPr/>
            </a:pPr>
            <a:r>
              <a:rPr lang="en-GB" dirty="0" smtClean="0">
                <a:solidFill>
                  <a:schemeClr val="accent6"/>
                </a:solidFill>
              </a:rPr>
              <a:t>one-stop-shop solution (streamlining of reporting) and </a:t>
            </a:r>
            <a:r>
              <a:rPr lang="en-GB" u="sng" dirty="0" smtClean="0">
                <a:solidFill>
                  <a:schemeClr val="accent6"/>
                </a:solidFill>
              </a:rPr>
              <a:t>integration</a:t>
            </a:r>
            <a:r>
              <a:rPr lang="en-GB" dirty="0" smtClean="0">
                <a:solidFill>
                  <a:schemeClr val="accent6"/>
                </a:solidFill>
              </a:rPr>
              <a:t> of data/knowledge</a:t>
            </a:r>
          </a:p>
          <a:p>
            <a:pPr lvl="1">
              <a:defRPr/>
            </a:pPr>
            <a:r>
              <a:rPr lang="en-GB" dirty="0" smtClean="0">
                <a:solidFill>
                  <a:schemeClr val="accent6"/>
                </a:solidFill>
              </a:rPr>
              <a:t> key phases of decision-making opportunities throughout lifecycle of industrial activity </a:t>
            </a:r>
          </a:p>
          <a:p>
            <a:pPr lvl="1">
              <a:buNone/>
              <a:defRPr/>
            </a:pPr>
            <a:r>
              <a:rPr lang="en-GB" dirty="0" smtClean="0">
                <a:solidFill>
                  <a:schemeClr val="accent6"/>
                </a:solidFill>
              </a:rPr>
              <a:t>	(EIA, permits, change in operation, inspections, inputs/output policy,...)</a:t>
            </a:r>
          </a:p>
        </p:txBody>
      </p:sp>
      <p:sp>
        <p:nvSpPr>
          <p:cNvPr id="4100" name="Slide Number Placeholder 4"/>
          <p:cNvSpPr>
            <a:spLocks noGrp="1"/>
          </p:cNvSpPr>
          <p:nvPr>
            <p:ph type="sldNum" sz="quarter" idx="12"/>
          </p:nvPr>
        </p:nvSpPr>
        <p:spPr>
          <a:noFill/>
        </p:spPr>
        <p:txBody>
          <a:bodyPr/>
          <a:lstStyle/>
          <a:p>
            <a:fld id="{C9CD9A37-6A5E-4A06-8EEF-4CC8EA719078}" type="slidenum">
              <a:rPr lang="en-US" smtClean="0"/>
              <a:pPr/>
              <a:t>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blinds(horizontal)">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blinds(horizontal)">
                                      <p:cBhvr>
                                        <p:cTn id="17" dur="500"/>
                                        <p:tgtEl>
                                          <p:spTgt spid="3075">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075">
                                            <p:txEl>
                                              <p:pRg st="4" end="4"/>
                                            </p:txEl>
                                          </p:spTgt>
                                        </p:tgtEl>
                                        <p:attrNameLst>
                                          <p:attrName>style.visibility</p:attrName>
                                        </p:attrNameLst>
                                      </p:cBhvr>
                                      <p:to>
                                        <p:strVal val="visible"/>
                                      </p:to>
                                    </p:set>
                                    <p:animEffect transition="in" filter="blinds(horizontal)">
                                      <p:cBhvr>
                                        <p:cTn id="20"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GB" sz="3600" dirty="0" smtClean="0">
                <a:solidFill>
                  <a:schemeClr val="accent6"/>
                </a:solidFill>
              </a:rPr>
              <a:t>Supporting tools (II) </a:t>
            </a:r>
            <a:endParaRPr lang="en-GB" sz="3600" dirty="0">
              <a:solidFill>
                <a:schemeClr val="accent6"/>
              </a:solidFill>
            </a:endParaRPr>
          </a:p>
        </p:txBody>
      </p:sp>
      <p:sp>
        <p:nvSpPr>
          <p:cNvPr id="3075" name="Content Placeholder 2"/>
          <p:cNvSpPr>
            <a:spLocks noGrp="1"/>
          </p:cNvSpPr>
          <p:nvPr>
            <p:ph idx="1"/>
          </p:nvPr>
        </p:nvSpPr>
        <p:spPr/>
        <p:txBody>
          <a:bodyPr/>
          <a:lstStyle/>
          <a:p>
            <a:pPr>
              <a:defRPr/>
            </a:pPr>
            <a:r>
              <a:rPr lang="en-GB" sz="2800" dirty="0" smtClean="0">
                <a:solidFill>
                  <a:schemeClr val="accent6"/>
                </a:solidFill>
              </a:rPr>
              <a:t>Data of adequate quantity/quality that allows informed decision making to achieve aims:</a:t>
            </a:r>
          </a:p>
          <a:p>
            <a:pPr lvl="1">
              <a:defRPr/>
            </a:pPr>
            <a:r>
              <a:rPr lang="en-GB" sz="2400" dirty="0" smtClean="0">
                <a:solidFill>
                  <a:schemeClr val="accent6"/>
                </a:solidFill>
                <a:ea typeface="+mn-ea"/>
                <a:cs typeface="+mn-cs"/>
              </a:rPr>
              <a:t>parameters that enable benchmarking (BAT/BEP uptake, input/output incl. </a:t>
            </a:r>
            <a:r>
              <a:rPr lang="en-GB" sz="2400" i="1" dirty="0" smtClean="0">
                <a:solidFill>
                  <a:schemeClr val="accent6"/>
                </a:solidFill>
                <a:ea typeface="+mn-ea"/>
                <a:cs typeface="+mn-cs"/>
                <a:hlinkClick r:id="rId3"/>
              </a:rPr>
              <a:t>products</a:t>
            </a:r>
            <a:r>
              <a:rPr lang="en-GB" sz="2400" dirty="0" smtClean="0">
                <a:solidFill>
                  <a:schemeClr val="accent6"/>
                </a:solidFill>
                <a:ea typeface="+mn-ea"/>
                <a:cs typeface="+mn-cs"/>
              </a:rPr>
              <a:t>, substitution chemicals of concern) e.g. </a:t>
            </a:r>
            <a:r>
              <a:rPr lang="en-GB" sz="2400" i="1" dirty="0" smtClean="0">
                <a:solidFill>
                  <a:schemeClr val="accent6"/>
                </a:solidFill>
                <a:ea typeface="+mn-ea"/>
                <a:cs typeface="+mn-cs"/>
                <a:hlinkClick r:id="rId4"/>
              </a:rPr>
              <a:t>U.S. EPA</a:t>
            </a:r>
            <a:r>
              <a:rPr lang="en-GB" sz="2400" i="1" dirty="0" smtClean="0">
                <a:solidFill>
                  <a:schemeClr val="accent6"/>
                </a:solidFill>
                <a:ea typeface="+mn-ea"/>
                <a:cs typeface="+mn-cs"/>
              </a:rPr>
              <a:t> (P2 search tool), </a:t>
            </a:r>
            <a:r>
              <a:rPr lang="en-GB" sz="2400" i="1" dirty="0" smtClean="0">
                <a:solidFill>
                  <a:schemeClr val="accent6"/>
                </a:solidFill>
                <a:ea typeface="+mn-ea"/>
                <a:cs typeface="+mn-cs"/>
                <a:hlinkClick r:id="rId5"/>
              </a:rPr>
              <a:t>ECHA dissemination portal </a:t>
            </a:r>
            <a:r>
              <a:rPr lang="en-GB" sz="2400" i="1" dirty="0" smtClean="0">
                <a:solidFill>
                  <a:schemeClr val="accent6"/>
                </a:solidFill>
                <a:ea typeface="+mn-ea"/>
                <a:cs typeface="+mn-cs"/>
              </a:rPr>
              <a:t>/ </a:t>
            </a:r>
            <a:r>
              <a:rPr lang="en-GB" sz="2400" i="1" dirty="0" err="1" smtClean="0">
                <a:solidFill>
                  <a:schemeClr val="accent6"/>
                </a:solidFill>
                <a:ea typeface="+mn-ea"/>
                <a:cs typeface="+mn-cs"/>
                <a:hlinkClick r:id="rId6"/>
              </a:rPr>
              <a:t>eChemPortal</a:t>
            </a:r>
            <a:r>
              <a:rPr lang="en-GB" sz="2400" dirty="0" smtClean="0">
                <a:solidFill>
                  <a:schemeClr val="accent6"/>
                </a:solidFill>
                <a:ea typeface="+mn-ea"/>
                <a:cs typeface="+mn-cs"/>
              </a:rPr>
              <a:t>, </a:t>
            </a:r>
            <a:r>
              <a:rPr lang="en-GB" sz="2400" i="1" dirty="0" smtClean="0">
                <a:solidFill>
                  <a:schemeClr val="accent6"/>
                </a:solidFill>
                <a:ea typeface="+mn-ea"/>
                <a:cs typeface="+mn-cs"/>
              </a:rPr>
              <a:t>SAICM</a:t>
            </a:r>
            <a:r>
              <a:rPr lang="en-GB" sz="2400" dirty="0" smtClean="0">
                <a:solidFill>
                  <a:schemeClr val="accent6"/>
                </a:solidFill>
                <a:ea typeface="+mn-ea"/>
                <a:cs typeface="+mn-cs"/>
              </a:rPr>
              <a:t>, other improvement actions taken by operator </a:t>
            </a:r>
            <a:r>
              <a:rPr lang="en-GB" sz="2400" i="1" dirty="0" smtClean="0">
                <a:solidFill>
                  <a:schemeClr val="accent6"/>
                </a:solidFill>
                <a:ea typeface="+mn-ea"/>
                <a:cs typeface="+mn-cs"/>
                <a:hlinkClick r:id="rId7"/>
              </a:rPr>
              <a:t>NPRI</a:t>
            </a:r>
            <a:endParaRPr lang="en-GB" sz="2400" i="1" dirty="0" smtClean="0">
              <a:solidFill>
                <a:schemeClr val="accent6"/>
              </a:solidFill>
            </a:endParaRPr>
          </a:p>
          <a:p>
            <a:pPr lvl="1">
              <a:defRPr/>
            </a:pPr>
            <a:r>
              <a:rPr lang="en-GB" sz="2400" dirty="0" smtClean="0">
                <a:solidFill>
                  <a:schemeClr val="accent6"/>
                </a:solidFill>
                <a:ea typeface="+mn-ea"/>
                <a:cs typeface="+mn-cs"/>
              </a:rPr>
              <a:t>parameters that enable (real time) compliance assessment (e.g. CEMs data, real emissions versus permit limits, trends towards quality objectives, track record compliance)</a:t>
            </a:r>
          </a:p>
        </p:txBody>
      </p:sp>
      <p:sp>
        <p:nvSpPr>
          <p:cNvPr id="5124" name="Slide Number Placeholder 4"/>
          <p:cNvSpPr>
            <a:spLocks noGrp="1"/>
          </p:cNvSpPr>
          <p:nvPr>
            <p:ph type="sldNum" sz="quarter" idx="12"/>
          </p:nvPr>
        </p:nvSpPr>
        <p:spPr>
          <a:noFill/>
        </p:spPr>
        <p:txBody>
          <a:bodyPr/>
          <a:lstStyle/>
          <a:p>
            <a:fld id="{E276D0F9-4A11-411B-A775-4D50C2D349FB}" type="slidenum">
              <a:rPr lang="en-US" smtClean="0"/>
              <a:pPr/>
              <a:t>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blinds(horizontal)">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2"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GB" sz="3600" dirty="0" smtClean="0">
                <a:solidFill>
                  <a:schemeClr val="accent6"/>
                </a:solidFill>
              </a:rPr>
              <a:t>Supporting tools (II</a:t>
            </a:r>
            <a:r>
              <a:rPr lang="en-GB" dirty="0" smtClean="0">
                <a:solidFill>
                  <a:schemeClr val="accent6"/>
                </a:solidFill>
              </a:rPr>
              <a:t>) </a:t>
            </a:r>
            <a:endParaRPr lang="en-GB" dirty="0">
              <a:solidFill>
                <a:schemeClr val="accent6"/>
              </a:solidFill>
            </a:endParaRPr>
          </a:p>
        </p:txBody>
      </p:sp>
      <p:sp>
        <p:nvSpPr>
          <p:cNvPr id="3075" name="Content Placeholder 2"/>
          <p:cNvSpPr>
            <a:spLocks noGrp="1"/>
          </p:cNvSpPr>
          <p:nvPr>
            <p:ph idx="1"/>
          </p:nvPr>
        </p:nvSpPr>
        <p:spPr>
          <a:xfrm>
            <a:off x="251520" y="1196752"/>
            <a:ext cx="8229600" cy="4525963"/>
          </a:xfrm>
        </p:spPr>
        <p:txBody>
          <a:bodyPr/>
          <a:lstStyle/>
          <a:p>
            <a:pPr lvl="1">
              <a:defRPr/>
            </a:pPr>
            <a:r>
              <a:rPr lang="en-GB" sz="2400" dirty="0" smtClean="0">
                <a:solidFill>
                  <a:schemeClr val="accent6"/>
                </a:solidFill>
                <a:ea typeface="+mn-ea"/>
                <a:cs typeface="+mn-cs"/>
              </a:rPr>
              <a:t>Contextual information (environmental quality standards and policy aims)</a:t>
            </a:r>
          </a:p>
          <a:p>
            <a:pPr lvl="1">
              <a:buNone/>
              <a:defRPr/>
            </a:pPr>
            <a:r>
              <a:rPr lang="en-GB" sz="2400" dirty="0" smtClean="0">
                <a:solidFill>
                  <a:schemeClr val="accent6"/>
                </a:solidFill>
                <a:ea typeface="+mn-ea"/>
                <a:cs typeface="+mn-cs"/>
              </a:rPr>
              <a:t>	e.g. (air quality ) </a:t>
            </a:r>
            <a:r>
              <a:rPr lang="en-GB" sz="2400" dirty="0" smtClean="0">
                <a:solidFill>
                  <a:schemeClr val="accent6"/>
                </a:solidFill>
                <a:ea typeface="+mn-ea"/>
                <a:cs typeface="+mn-cs"/>
                <a:hlinkClick r:id="rId3"/>
              </a:rPr>
              <a:t>http://aqicn.org</a:t>
            </a:r>
            <a:r>
              <a:rPr lang="en-GB" sz="2400" dirty="0" smtClean="0">
                <a:solidFill>
                  <a:schemeClr val="accent6"/>
                </a:solidFill>
                <a:ea typeface="+mn-ea"/>
                <a:cs typeface="+mn-cs"/>
              </a:rPr>
              <a:t> (water quality) </a:t>
            </a:r>
            <a:r>
              <a:rPr lang="en-GB" sz="2400" dirty="0" smtClean="0">
                <a:solidFill>
                  <a:schemeClr val="accent6"/>
                </a:solidFill>
                <a:ea typeface="+mn-ea"/>
                <a:cs typeface="+mn-cs"/>
                <a:hlinkClick r:id="rId4"/>
              </a:rPr>
              <a:t>WISE</a:t>
            </a:r>
            <a:r>
              <a:rPr lang="en-GB" sz="2400" dirty="0" smtClean="0">
                <a:solidFill>
                  <a:schemeClr val="accent6"/>
                </a:solidFill>
                <a:ea typeface="+mn-ea"/>
                <a:cs typeface="+mn-cs"/>
              </a:rPr>
              <a:t>/ </a:t>
            </a:r>
            <a:r>
              <a:rPr lang="en-GB" sz="2400" dirty="0" smtClean="0">
                <a:solidFill>
                  <a:schemeClr val="accent6"/>
                </a:solidFill>
                <a:ea typeface="+mn-ea"/>
                <a:cs typeface="+mn-cs"/>
                <a:hlinkClick r:id="rId5"/>
              </a:rPr>
              <a:t>EEA</a:t>
            </a:r>
            <a:r>
              <a:rPr lang="en-GB" sz="2400" dirty="0" smtClean="0">
                <a:solidFill>
                  <a:schemeClr val="accent6"/>
                </a:solidFill>
                <a:ea typeface="+mn-ea"/>
                <a:cs typeface="+mn-cs"/>
              </a:rPr>
              <a:t>  and </a:t>
            </a:r>
            <a:r>
              <a:rPr lang="en-GB" sz="2400" dirty="0" smtClean="0">
                <a:solidFill>
                  <a:schemeClr val="accent6"/>
                </a:solidFill>
                <a:ea typeface="+mn-ea"/>
                <a:cs typeface="+mn-cs"/>
                <a:hlinkClick r:id="rId6"/>
              </a:rPr>
              <a:t>FATE</a:t>
            </a:r>
            <a:endParaRPr lang="en-GB" sz="2400" dirty="0" smtClean="0">
              <a:solidFill>
                <a:schemeClr val="accent6"/>
              </a:solidFill>
              <a:ea typeface="+mn-ea"/>
              <a:cs typeface="+mn-cs"/>
            </a:endParaRPr>
          </a:p>
          <a:p>
            <a:pPr lvl="1">
              <a:buNone/>
              <a:defRPr/>
            </a:pPr>
            <a:endParaRPr lang="en-GB" sz="2400" dirty="0" smtClean="0">
              <a:solidFill>
                <a:schemeClr val="accent6"/>
              </a:solidFill>
            </a:endParaRPr>
          </a:p>
        </p:txBody>
      </p:sp>
      <p:sp>
        <p:nvSpPr>
          <p:cNvPr id="5124" name="Slide Number Placeholder 4"/>
          <p:cNvSpPr>
            <a:spLocks noGrp="1"/>
          </p:cNvSpPr>
          <p:nvPr>
            <p:ph type="sldNum" sz="quarter" idx="12"/>
          </p:nvPr>
        </p:nvSpPr>
        <p:spPr>
          <a:noFill/>
        </p:spPr>
        <p:txBody>
          <a:bodyPr/>
          <a:lstStyle/>
          <a:p>
            <a:fld id="{E276D0F9-4A11-411B-A775-4D50C2D349FB}" type="slidenum">
              <a:rPr lang="en-US" smtClean="0"/>
              <a:pPr/>
              <a:t>6</a:t>
            </a:fld>
            <a:endParaRPr lang="en-US" smtClean="0"/>
          </a:p>
        </p:txBody>
      </p:sp>
      <p:pic>
        <p:nvPicPr>
          <p:cNvPr id="2050" name="Picture 2"/>
          <p:cNvPicPr>
            <a:picLocks noChangeAspect="1" noChangeArrowheads="1"/>
          </p:cNvPicPr>
          <p:nvPr/>
        </p:nvPicPr>
        <p:blipFill>
          <a:blip r:embed="rId7" cstate="print"/>
          <a:srcRect/>
          <a:stretch>
            <a:fillRect/>
          </a:stretch>
        </p:blipFill>
        <p:spPr bwMode="auto">
          <a:xfrm>
            <a:off x="251520" y="3140968"/>
            <a:ext cx="4291136" cy="2088232"/>
          </a:xfrm>
          <a:prstGeom prst="rect">
            <a:avLst/>
          </a:prstGeom>
          <a:noFill/>
          <a:ln w="9525">
            <a:noFill/>
            <a:miter lim="800000"/>
            <a:headEnd/>
            <a:tailEnd/>
          </a:ln>
        </p:spPr>
      </p:pic>
      <p:pic>
        <p:nvPicPr>
          <p:cNvPr id="7" name="Picture 2"/>
          <p:cNvPicPr>
            <a:picLocks noChangeAspect="1" noChangeArrowheads="1"/>
          </p:cNvPicPr>
          <p:nvPr/>
        </p:nvPicPr>
        <p:blipFill>
          <a:blip r:embed="rId8" cstate="print"/>
          <a:srcRect/>
          <a:stretch>
            <a:fillRect/>
          </a:stretch>
        </p:blipFill>
        <p:spPr bwMode="auto">
          <a:xfrm>
            <a:off x="4644008" y="3140968"/>
            <a:ext cx="3930460"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GB" sz="3600" dirty="0" smtClean="0">
                <a:solidFill>
                  <a:schemeClr val="accent6"/>
                </a:solidFill>
              </a:rPr>
              <a:t>Points for consideration </a:t>
            </a:r>
            <a:endParaRPr lang="en-GB" sz="3600" dirty="0">
              <a:solidFill>
                <a:schemeClr val="accent6"/>
              </a:solidFill>
            </a:endParaRPr>
          </a:p>
        </p:txBody>
      </p:sp>
      <p:sp>
        <p:nvSpPr>
          <p:cNvPr id="3075" name="Content Placeholder 2"/>
          <p:cNvSpPr>
            <a:spLocks noGrp="1"/>
          </p:cNvSpPr>
          <p:nvPr>
            <p:ph idx="1"/>
          </p:nvPr>
        </p:nvSpPr>
        <p:spPr/>
        <p:txBody>
          <a:bodyPr/>
          <a:lstStyle/>
          <a:p>
            <a:pPr>
              <a:defRPr/>
            </a:pPr>
            <a:r>
              <a:rPr lang="en-GB" sz="2800" dirty="0" smtClean="0">
                <a:solidFill>
                  <a:schemeClr val="accent6"/>
                </a:solidFill>
              </a:rPr>
              <a:t>Loads of relevant data / knowledge is generated</a:t>
            </a:r>
          </a:p>
          <a:p>
            <a:pPr>
              <a:defRPr/>
            </a:pPr>
            <a:r>
              <a:rPr lang="en-GB" sz="2800" dirty="0" smtClean="0">
                <a:solidFill>
                  <a:schemeClr val="accent6"/>
                </a:solidFill>
              </a:rPr>
              <a:t>How to make operational better participation that impact on </a:t>
            </a:r>
            <a:r>
              <a:rPr lang="en-GB" sz="2800" u="sng" dirty="0" smtClean="0">
                <a:solidFill>
                  <a:schemeClr val="accent6"/>
                </a:solidFill>
              </a:rPr>
              <a:t>present and future</a:t>
            </a:r>
            <a:r>
              <a:rPr lang="en-GB" sz="2800" dirty="0" smtClean="0">
                <a:solidFill>
                  <a:schemeClr val="accent6"/>
                </a:solidFill>
              </a:rPr>
              <a:t>? </a:t>
            </a:r>
          </a:p>
          <a:p>
            <a:pPr lvl="1">
              <a:defRPr/>
            </a:pPr>
            <a:r>
              <a:rPr lang="en-GB" sz="2400" dirty="0" smtClean="0">
                <a:solidFill>
                  <a:schemeClr val="accent6"/>
                </a:solidFill>
                <a:ea typeface="+mn-ea"/>
                <a:cs typeface="+mn-cs"/>
              </a:rPr>
              <a:t>Fit for purpose IT-Systems (multi-query / real time)</a:t>
            </a:r>
          </a:p>
          <a:p>
            <a:pPr lvl="1">
              <a:defRPr/>
            </a:pPr>
            <a:r>
              <a:rPr lang="en-GB" sz="2400" dirty="0" smtClean="0">
                <a:solidFill>
                  <a:schemeClr val="accent6"/>
                </a:solidFill>
                <a:ea typeface="+mn-ea"/>
                <a:cs typeface="+mn-cs"/>
              </a:rPr>
              <a:t>Inclusion of relevant parameters, enable add-ons for benchmark promotion / pollution prevention measures</a:t>
            </a:r>
          </a:p>
          <a:p>
            <a:pPr lvl="1">
              <a:defRPr/>
            </a:pPr>
            <a:r>
              <a:rPr lang="en-GB" sz="2400" dirty="0" smtClean="0">
                <a:solidFill>
                  <a:schemeClr val="accent6"/>
                </a:solidFill>
                <a:ea typeface="+mn-ea"/>
                <a:cs typeface="+mn-cs"/>
              </a:rPr>
              <a:t>Integration of related environmental information </a:t>
            </a:r>
          </a:p>
          <a:p>
            <a:pPr lvl="1">
              <a:buNone/>
              <a:defRPr/>
            </a:pPr>
            <a:r>
              <a:rPr lang="en-GB" sz="2400" dirty="0" smtClean="0">
                <a:solidFill>
                  <a:schemeClr val="accent6"/>
                </a:solidFill>
                <a:ea typeface="+mn-ea"/>
                <a:cs typeface="+mn-cs"/>
              </a:rPr>
              <a:t>	(“knowledge on demand”)</a:t>
            </a:r>
          </a:p>
          <a:p>
            <a:pPr>
              <a:defRPr/>
            </a:pPr>
            <a:r>
              <a:rPr lang="en-GB" sz="2800" dirty="0" smtClean="0">
                <a:solidFill>
                  <a:schemeClr val="accent6"/>
                </a:solidFill>
              </a:rPr>
              <a:t>Regular exchange with all stakeholders on expectations / follow up</a:t>
            </a:r>
          </a:p>
        </p:txBody>
      </p:sp>
      <p:sp>
        <p:nvSpPr>
          <p:cNvPr id="5124" name="Slide Number Placeholder 4"/>
          <p:cNvSpPr>
            <a:spLocks noGrp="1"/>
          </p:cNvSpPr>
          <p:nvPr>
            <p:ph type="sldNum" sz="quarter" idx="12"/>
          </p:nvPr>
        </p:nvSpPr>
        <p:spPr>
          <a:noFill/>
        </p:spPr>
        <p:txBody>
          <a:bodyPr/>
          <a:lstStyle/>
          <a:p>
            <a:fld id="{E276D0F9-4A11-411B-A775-4D50C2D349FB}" type="slidenum">
              <a:rPr lang="en-US" smtClean="0"/>
              <a:pPr/>
              <a:t>7</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linds(horizontal)">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blinds(horizontal)">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7" dur="500"/>
                                        <p:tgtEl>
                                          <p:spTgt spid="3075">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075">
                                            <p:txEl>
                                              <p:pRg st="3" end="3"/>
                                            </p:txEl>
                                          </p:spTgt>
                                        </p:tgtEl>
                                        <p:attrNameLst>
                                          <p:attrName>style.visibility</p:attrName>
                                        </p:attrNameLst>
                                      </p:cBhvr>
                                      <p:to>
                                        <p:strVal val="visible"/>
                                      </p:to>
                                    </p:set>
                                    <p:animEffect transition="in" filter="blinds(horizontal)">
                                      <p:cBhvr>
                                        <p:cTn id="20" dur="500"/>
                                        <p:tgtEl>
                                          <p:spTgt spid="3075">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Effect transition="in" filter="blinds(horizontal)">
                                      <p:cBhvr>
                                        <p:cTn id="23" dur="500"/>
                                        <p:tgtEl>
                                          <p:spTgt spid="3075">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075">
                                            <p:txEl>
                                              <p:pRg st="5" end="5"/>
                                            </p:txEl>
                                          </p:spTgt>
                                        </p:tgtEl>
                                        <p:attrNameLst>
                                          <p:attrName>style.visibility</p:attrName>
                                        </p:attrNameLst>
                                      </p:cBhvr>
                                      <p:to>
                                        <p:strVal val="visible"/>
                                      </p:to>
                                    </p:set>
                                    <p:animEffect transition="in" filter="blinds(horizontal)">
                                      <p:cBhvr>
                                        <p:cTn id="26" dur="500"/>
                                        <p:tgtEl>
                                          <p:spTgt spid="307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075">
                                            <p:txEl>
                                              <p:pRg st="6" end="6"/>
                                            </p:txEl>
                                          </p:spTgt>
                                        </p:tgtEl>
                                        <p:attrNameLst>
                                          <p:attrName>style.visibility</p:attrName>
                                        </p:attrNameLst>
                                      </p:cBhvr>
                                      <p:to>
                                        <p:strVal val="visible"/>
                                      </p:to>
                                    </p:set>
                                    <p:animEffect transition="in" filter="blinds(horizontal)">
                                      <p:cBhvr>
                                        <p:cTn id="31"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F6D3DA65-F7AC-4485-BB82-A8DF6E7EA4D9}" type="slidenum">
              <a:rPr lang="en-US" smtClean="0"/>
              <a:pPr/>
              <a:t>8</a:t>
            </a:fld>
            <a:endParaRPr lang="en-US" smtClean="0"/>
          </a:p>
        </p:txBody>
      </p:sp>
      <p:sp>
        <p:nvSpPr>
          <p:cNvPr id="10243" name="Rectangle 2"/>
          <p:cNvSpPr>
            <a:spLocks noGrp="1" noChangeArrowheads="1"/>
          </p:cNvSpPr>
          <p:nvPr>
            <p:ph type="title"/>
          </p:nvPr>
        </p:nvSpPr>
        <p:spPr>
          <a:xfrm>
            <a:off x="468313" y="476250"/>
            <a:ext cx="8229600" cy="1143000"/>
          </a:xfrm>
        </p:spPr>
        <p:txBody>
          <a:bodyPr/>
          <a:lstStyle/>
          <a:p>
            <a:pPr algn="l" eaLnBrk="1" hangingPunct="1"/>
            <a:r>
              <a:rPr lang="fr-FR" sz="3200" b="1" smtClean="0">
                <a:solidFill>
                  <a:schemeClr val="accent2"/>
                </a:solidFill>
              </a:rPr>
              <a:t>Thank you for your attention !</a:t>
            </a:r>
            <a:endParaRPr lang="en-US" sz="3200" b="1" smtClean="0">
              <a:solidFill>
                <a:schemeClr val="accent2"/>
              </a:solidFill>
            </a:endParaRPr>
          </a:p>
        </p:txBody>
      </p:sp>
      <p:sp>
        <p:nvSpPr>
          <p:cNvPr id="10244" name="Rectangle 3"/>
          <p:cNvSpPr>
            <a:spLocks noGrp="1" noChangeArrowheads="1"/>
          </p:cNvSpPr>
          <p:nvPr>
            <p:ph type="body" idx="1"/>
          </p:nvPr>
        </p:nvSpPr>
        <p:spPr>
          <a:xfrm>
            <a:off x="395288" y="1557338"/>
            <a:ext cx="8291512" cy="4568825"/>
          </a:xfrm>
        </p:spPr>
        <p:txBody>
          <a:bodyPr/>
          <a:lstStyle/>
          <a:p>
            <a:pPr eaLnBrk="1" hangingPunct="1">
              <a:lnSpc>
                <a:spcPct val="80000"/>
              </a:lnSpc>
              <a:buFontTx/>
              <a:buNone/>
            </a:pPr>
            <a:endParaRPr lang="fr-FR" sz="1000" dirty="0" smtClean="0">
              <a:solidFill>
                <a:schemeClr val="accent2"/>
              </a:solidFill>
            </a:endParaRPr>
          </a:p>
          <a:p>
            <a:pPr eaLnBrk="1" hangingPunct="1">
              <a:lnSpc>
                <a:spcPct val="80000"/>
              </a:lnSpc>
              <a:buFontTx/>
              <a:buNone/>
            </a:pPr>
            <a:endParaRPr lang="fr-FR" sz="1000" dirty="0" smtClean="0">
              <a:solidFill>
                <a:schemeClr val="accent2"/>
              </a:solidFill>
            </a:endParaRPr>
          </a:p>
          <a:p>
            <a:pPr eaLnBrk="1" hangingPunct="1">
              <a:lnSpc>
                <a:spcPct val="80000"/>
              </a:lnSpc>
              <a:buFontTx/>
              <a:buNone/>
            </a:pPr>
            <a:endParaRPr lang="fr-FR" sz="1000" dirty="0" smtClean="0">
              <a:solidFill>
                <a:schemeClr val="accent2"/>
              </a:solidFill>
            </a:endParaRPr>
          </a:p>
          <a:p>
            <a:pPr eaLnBrk="1" hangingPunct="1">
              <a:lnSpc>
                <a:spcPct val="80000"/>
              </a:lnSpc>
              <a:buFontTx/>
              <a:buNone/>
            </a:pPr>
            <a:r>
              <a:rPr lang="fr-FR" sz="1600" b="1" dirty="0" smtClean="0">
                <a:solidFill>
                  <a:schemeClr val="accent2"/>
                </a:solidFill>
              </a:rPr>
              <a:t>European </a:t>
            </a:r>
            <a:r>
              <a:rPr lang="fr-FR" sz="1600" b="1" dirty="0" err="1" smtClean="0">
                <a:solidFill>
                  <a:schemeClr val="accent2"/>
                </a:solidFill>
              </a:rPr>
              <a:t>Environmental</a:t>
            </a:r>
            <a:r>
              <a:rPr lang="fr-FR" sz="1600" b="1" dirty="0" smtClean="0">
                <a:solidFill>
                  <a:schemeClr val="accent2"/>
                </a:solidFill>
              </a:rPr>
              <a:t> Bureau</a:t>
            </a:r>
          </a:p>
          <a:p>
            <a:pPr eaLnBrk="1" hangingPunct="1">
              <a:lnSpc>
                <a:spcPct val="80000"/>
              </a:lnSpc>
              <a:buFontTx/>
              <a:buNone/>
            </a:pPr>
            <a:r>
              <a:rPr lang="fr-FR" sz="1600" b="1" dirty="0" smtClean="0">
                <a:solidFill>
                  <a:schemeClr val="accent2"/>
                </a:solidFill>
              </a:rPr>
              <a:t>Bureau Européen de l’Environnement</a:t>
            </a:r>
            <a:r>
              <a:rPr lang="fr-FR" sz="1600" dirty="0" smtClean="0">
                <a:solidFill>
                  <a:schemeClr val="accent2"/>
                </a:solidFill>
              </a:rPr>
              <a:t/>
            </a:r>
            <a:br>
              <a:rPr lang="fr-FR" sz="1600" dirty="0" smtClean="0">
                <a:solidFill>
                  <a:schemeClr val="accent2"/>
                </a:solidFill>
              </a:rPr>
            </a:br>
            <a:endParaRPr lang="fr-FR" sz="1600" dirty="0" smtClean="0">
              <a:solidFill>
                <a:schemeClr val="accent2"/>
              </a:solidFill>
            </a:endParaRPr>
          </a:p>
          <a:p>
            <a:pPr eaLnBrk="1" hangingPunct="1">
              <a:lnSpc>
                <a:spcPct val="80000"/>
              </a:lnSpc>
              <a:buFontTx/>
              <a:buNone/>
            </a:pPr>
            <a:r>
              <a:rPr lang="fr-FR" sz="1600" dirty="0" smtClean="0">
                <a:solidFill>
                  <a:schemeClr val="accent2"/>
                </a:solidFill>
              </a:rPr>
              <a:t>Boulevard de Waterloo 34</a:t>
            </a:r>
          </a:p>
          <a:p>
            <a:pPr eaLnBrk="1" hangingPunct="1">
              <a:lnSpc>
                <a:spcPct val="80000"/>
              </a:lnSpc>
              <a:buFontTx/>
              <a:buNone/>
            </a:pPr>
            <a:r>
              <a:rPr lang="fr-FR" sz="1600" dirty="0" smtClean="0">
                <a:solidFill>
                  <a:schemeClr val="accent2"/>
                </a:solidFill>
              </a:rPr>
              <a:t>B-1000 Brussels</a:t>
            </a:r>
          </a:p>
          <a:p>
            <a:pPr eaLnBrk="1" hangingPunct="1">
              <a:lnSpc>
                <a:spcPct val="80000"/>
              </a:lnSpc>
              <a:buFontTx/>
              <a:buNone/>
            </a:pPr>
            <a:r>
              <a:rPr lang="fr-FR" sz="1600" dirty="0" err="1" smtClean="0">
                <a:solidFill>
                  <a:schemeClr val="accent2"/>
                </a:solidFill>
              </a:rPr>
              <a:t>Belgium</a:t>
            </a:r>
            <a:r>
              <a:rPr lang="fr-FR" sz="1600" dirty="0" smtClean="0">
                <a:solidFill>
                  <a:schemeClr val="accent2"/>
                </a:solidFill>
              </a:rPr>
              <a:t/>
            </a:r>
            <a:br>
              <a:rPr lang="fr-FR" sz="1600" dirty="0" smtClean="0">
                <a:solidFill>
                  <a:schemeClr val="accent2"/>
                </a:solidFill>
              </a:rPr>
            </a:br>
            <a:endParaRPr lang="fr-FR" sz="1600" dirty="0" smtClean="0">
              <a:solidFill>
                <a:schemeClr val="accent2"/>
              </a:solidFill>
            </a:endParaRPr>
          </a:p>
          <a:p>
            <a:pPr eaLnBrk="1" hangingPunct="1">
              <a:lnSpc>
                <a:spcPct val="80000"/>
              </a:lnSpc>
              <a:buFontTx/>
              <a:buNone/>
            </a:pPr>
            <a:r>
              <a:rPr lang="fr-FR" sz="1600" dirty="0" smtClean="0">
                <a:solidFill>
                  <a:schemeClr val="accent2"/>
                </a:solidFill>
              </a:rPr>
              <a:t>Tel: + 32 2 289 10 90</a:t>
            </a:r>
          </a:p>
          <a:p>
            <a:pPr eaLnBrk="1" hangingPunct="1">
              <a:lnSpc>
                <a:spcPct val="80000"/>
              </a:lnSpc>
              <a:buFontTx/>
              <a:buNone/>
            </a:pPr>
            <a:r>
              <a:rPr lang="fr-FR" sz="1600" dirty="0" smtClean="0">
                <a:solidFill>
                  <a:schemeClr val="accent2"/>
                </a:solidFill>
              </a:rPr>
              <a:t>Fax: + 32 2 289 10 99</a:t>
            </a:r>
            <a:br>
              <a:rPr lang="fr-FR" sz="1600" dirty="0" smtClean="0">
                <a:solidFill>
                  <a:schemeClr val="accent2"/>
                </a:solidFill>
              </a:rPr>
            </a:br>
            <a:endParaRPr lang="fr-FR" sz="1600" dirty="0" smtClean="0">
              <a:solidFill>
                <a:schemeClr val="accent2"/>
              </a:solidFill>
            </a:endParaRPr>
          </a:p>
          <a:p>
            <a:pPr eaLnBrk="1" hangingPunct="1">
              <a:lnSpc>
                <a:spcPct val="80000"/>
              </a:lnSpc>
              <a:buFontTx/>
              <a:buNone/>
            </a:pPr>
            <a:endParaRPr lang="fr-FR" sz="1600" dirty="0" smtClean="0">
              <a:solidFill>
                <a:schemeClr val="accent2"/>
              </a:solidFill>
            </a:endParaRPr>
          </a:p>
          <a:p>
            <a:pPr eaLnBrk="1" hangingPunct="1">
              <a:lnSpc>
                <a:spcPct val="80000"/>
              </a:lnSpc>
              <a:buFontTx/>
              <a:buNone/>
            </a:pPr>
            <a:r>
              <a:rPr lang="fr-FR" sz="1600" b="1" dirty="0" smtClean="0">
                <a:solidFill>
                  <a:schemeClr val="accent2"/>
                </a:solidFill>
              </a:rPr>
              <a:t>For more information: 	</a:t>
            </a:r>
            <a:r>
              <a:rPr lang="fr-FR" sz="1600" dirty="0" smtClean="0">
                <a:solidFill>
                  <a:schemeClr val="accent2"/>
                </a:solidFill>
                <a:hlinkClick r:id="rId2"/>
              </a:rPr>
              <a:t>christian.schaible@eeb.org</a:t>
            </a:r>
            <a:r>
              <a:rPr lang="fr-FR" sz="1600" dirty="0" smtClean="0">
                <a:solidFill>
                  <a:schemeClr val="accent2"/>
                </a:solidFill>
              </a:rPr>
              <a:t> </a:t>
            </a:r>
          </a:p>
          <a:p>
            <a:pPr eaLnBrk="1" hangingPunct="1">
              <a:lnSpc>
                <a:spcPct val="80000"/>
              </a:lnSpc>
              <a:buFontTx/>
              <a:buNone/>
            </a:pPr>
            <a:r>
              <a:rPr lang="fr-FR" sz="1600" dirty="0" smtClean="0">
                <a:solidFill>
                  <a:schemeClr val="accent2"/>
                </a:solidFill>
              </a:rPr>
              <a:t>				</a:t>
            </a:r>
            <a:r>
              <a:rPr lang="fr-FR" sz="1600" dirty="0" smtClean="0">
                <a:solidFill>
                  <a:schemeClr val="accent2"/>
                </a:solidFill>
                <a:hlinkClick r:id="rId3"/>
              </a:rPr>
              <a:t>aliki.kriekouki@eeb.org</a:t>
            </a:r>
            <a:r>
              <a:rPr lang="fr-FR" sz="1600" dirty="0" smtClean="0">
                <a:solidFill>
                  <a:schemeClr val="accent2"/>
                </a:solidFill>
              </a:rPr>
              <a:t> </a:t>
            </a:r>
            <a:br>
              <a:rPr lang="fr-FR" sz="1600" dirty="0" smtClean="0">
                <a:solidFill>
                  <a:schemeClr val="accent2"/>
                </a:solidFill>
              </a:rPr>
            </a:br>
            <a:r>
              <a:rPr lang="fr-FR" sz="1400" dirty="0" smtClean="0">
                <a:solidFill>
                  <a:schemeClr val="accent2"/>
                </a:solidFill>
              </a:rPr>
              <a:t/>
            </a:r>
            <a:br>
              <a:rPr lang="fr-FR" sz="1400" dirty="0" smtClean="0">
                <a:solidFill>
                  <a:schemeClr val="accent2"/>
                </a:solidFill>
              </a:rPr>
            </a:br>
            <a:endParaRPr lang="fr-FR" sz="1400" dirty="0" smtClean="0">
              <a:solidFill>
                <a:schemeClr val="accent2"/>
              </a:solidFill>
            </a:endParaRPr>
          </a:p>
          <a:p>
            <a:pPr eaLnBrk="1" hangingPunct="1">
              <a:lnSpc>
                <a:spcPct val="80000"/>
              </a:lnSpc>
              <a:buFontTx/>
              <a:buNone/>
            </a:pPr>
            <a:endParaRPr lang="fr-FR" sz="1400" dirty="0" smtClean="0">
              <a:solidFill>
                <a:schemeClr val="accent2"/>
              </a:solidFill>
            </a:endParaRPr>
          </a:p>
          <a:p>
            <a:pPr eaLnBrk="1" hangingPunct="1">
              <a:lnSpc>
                <a:spcPct val="80000"/>
              </a:lnSpc>
              <a:buFontTx/>
              <a:buNone/>
            </a:pPr>
            <a:r>
              <a:rPr lang="fr-FR" sz="1400" dirty="0" smtClean="0">
                <a:solidFill>
                  <a:schemeClr val="accent2"/>
                </a:solidFill>
              </a:rPr>
              <a:t>An international non-profit association</a:t>
            </a:r>
          </a:p>
          <a:p>
            <a:pPr eaLnBrk="1" hangingPunct="1">
              <a:lnSpc>
                <a:spcPct val="80000"/>
              </a:lnSpc>
              <a:buFontTx/>
              <a:buNone/>
            </a:pPr>
            <a:r>
              <a:rPr lang="fr-FR" sz="1400" dirty="0" smtClean="0">
                <a:solidFill>
                  <a:schemeClr val="accent2"/>
                </a:solidFill>
              </a:rPr>
              <a:t>Association Internationale sans but lucratif</a:t>
            </a:r>
          </a:p>
          <a:p>
            <a:pPr eaLnBrk="1" hangingPunct="1">
              <a:lnSpc>
                <a:spcPct val="80000"/>
              </a:lnSpc>
            </a:pPr>
            <a:endParaRPr lang="en-US" sz="1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319088"/>
            <a:ext cx="8229600" cy="1143000"/>
          </a:xfrm>
          <a:ln/>
        </p:spPr>
        <p:txBody>
          <a:bodyPr lIns="0" tIns="0" rIns="0" bIns="0"/>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smtClean="0">
                <a:solidFill>
                  <a:srgbClr val="000080"/>
                </a:solidFill>
              </a:rPr>
              <a:t>Activity 1c: energy generation</a:t>
            </a:r>
            <a:endParaRPr lang="en-GB" sz="3600" dirty="0">
              <a:solidFill>
                <a:srgbClr val="000080"/>
              </a:solidFill>
            </a:endParaRPr>
          </a:p>
        </p:txBody>
      </p:sp>
      <p:pic>
        <p:nvPicPr>
          <p:cNvPr id="28" name="Content Placeholder 27" descr="index.jpg"/>
          <p:cNvPicPr>
            <a:picLocks noGrp="1" noChangeAspect="1"/>
          </p:cNvPicPr>
          <p:nvPr>
            <p:ph idx="1"/>
          </p:nvPr>
        </p:nvPicPr>
        <p:blipFill>
          <a:blip r:embed="rId3" cstate="print"/>
          <a:stretch>
            <a:fillRect/>
          </a:stretch>
        </p:blipFill>
        <p:spPr>
          <a:xfrm>
            <a:off x="3209925" y="3421062"/>
            <a:ext cx="2724150" cy="1066800"/>
          </a:xfrm>
          <a:ln/>
        </p:spPr>
      </p:pic>
      <p:sp>
        <p:nvSpPr>
          <p:cNvPr id="6" name="Slide Number Placeholder 5"/>
          <p:cNvSpPr>
            <a:spLocks noGrp="1"/>
          </p:cNvSpPr>
          <p:nvPr>
            <p:ph type="sldNum" idx="4294967295"/>
          </p:nvPr>
        </p:nvSpPr>
        <p:spPr>
          <a:xfrm>
            <a:off x="7011988" y="6245225"/>
            <a:ext cx="2132012" cy="474663"/>
          </a:xfrm>
          <a:prstGeom prst="rect">
            <a:avLst/>
          </a:prstGeom>
        </p:spPr>
        <p:txBody>
          <a:bodyPr/>
          <a:lstStyle/>
          <a:p>
            <a:fld id="{90CBBDB3-C192-4549-856A-CBADF374A9DD}" type="slidenum">
              <a:rPr lang="en-GB"/>
              <a:pPr/>
              <a:t>9</a:t>
            </a:fld>
            <a:endParaRPr lang="en-GB"/>
          </a:p>
        </p:txBody>
      </p:sp>
      <p:pic>
        <p:nvPicPr>
          <p:cNvPr id="89090" name="Picture 2"/>
          <p:cNvPicPr>
            <a:picLocks noChangeAspect="1" noChangeArrowheads="1"/>
          </p:cNvPicPr>
          <p:nvPr/>
        </p:nvPicPr>
        <p:blipFill>
          <a:blip r:embed="rId4" cstate="print"/>
          <a:srcRect/>
          <a:stretch>
            <a:fillRect/>
          </a:stretch>
        </p:blipFill>
        <p:spPr bwMode="auto">
          <a:xfrm>
            <a:off x="251520" y="1412776"/>
            <a:ext cx="8136903" cy="5184576"/>
          </a:xfrm>
          <a:prstGeom prst="rect">
            <a:avLst/>
          </a:prstGeom>
          <a:noFill/>
          <a:ln w="9525">
            <a:noFill/>
            <a:miter lim="800000"/>
            <a:headEnd/>
            <a:tailEnd/>
          </a:ln>
        </p:spPr>
      </p:pic>
      <p:sp>
        <p:nvSpPr>
          <p:cNvPr id="8" name="Cloud 7"/>
          <p:cNvSpPr/>
          <p:nvPr/>
        </p:nvSpPr>
        <p:spPr bwMode="auto">
          <a:xfrm>
            <a:off x="6228184" y="548680"/>
            <a:ext cx="2592288" cy="1944216"/>
          </a:xfrm>
          <a:prstGeom prst="cloud">
            <a:avLst/>
          </a:prstGeom>
          <a:solidFill>
            <a:schemeClr val="bg1">
              <a:lumMod val="50000"/>
              <a:alpha val="32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r>
              <a:rPr lang="fr-BE"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GHG, </a:t>
            </a:r>
            <a:r>
              <a:rPr lang="fr-BE" sz="1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Heavy</a:t>
            </a:r>
            <a:r>
              <a:rPr lang="fr-BE"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a:t>
            </a:r>
            <a:r>
              <a:rPr lang="fr-BE" sz="1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metals</a:t>
            </a:r>
            <a:r>
              <a:rPr lang="fr-BE"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(hg), </a:t>
            </a:r>
            <a:r>
              <a:rPr lang="fr-BE" sz="1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SOx</a:t>
            </a:r>
            <a:r>
              <a:rPr lang="fr-BE"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a:t>
            </a:r>
            <a:r>
              <a:rPr lang="fr-BE"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NOx, </a:t>
            </a:r>
            <a:r>
              <a:rPr lang="fr-BE" sz="1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Dust</a:t>
            </a:r>
            <a:r>
              <a:rPr lang="fr-BE"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(incl. PM)  </a:t>
            </a:r>
            <a:r>
              <a:rPr lang="fr-BE" sz="1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organic</a:t>
            </a:r>
            <a:r>
              <a:rPr lang="fr-BE"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a:t>
            </a:r>
            <a:r>
              <a:rPr lang="fr-BE" sz="1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compounds,HCl</a:t>
            </a:r>
            <a:r>
              <a:rPr lang="fr-BE"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VOC, </a:t>
            </a:r>
            <a:r>
              <a:rPr lang="fr-BE" sz="1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PAHs</a:t>
            </a:r>
            <a:r>
              <a:rPr lang="fr-BE"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a:t>
            </a:r>
            <a:r>
              <a:rPr lang="fr-BE" sz="1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Dioxins</a:t>
            </a:r>
            <a:r>
              <a:rPr lang="fr-BE"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a:t>
            </a:r>
            <a:endParaRPr kumimoji="0" lang="fr-BE" sz="14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9" name="Cloud 8"/>
          <p:cNvSpPr/>
          <p:nvPr/>
        </p:nvSpPr>
        <p:spPr bwMode="auto">
          <a:xfrm>
            <a:off x="2051720" y="2060848"/>
            <a:ext cx="432048" cy="360040"/>
          </a:xfrm>
          <a:prstGeom prst="cloud">
            <a:avLst/>
          </a:prstGeom>
          <a:solidFill>
            <a:schemeClr val="bg1">
              <a:lumMod val="50000"/>
              <a:alpha val="2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fr-BE" sz="1800" b="0" i="0" u="none" strike="noStrike" cap="none" normalizeH="0" baseline="0" smtClean="0">
              <a:ln>
                <a:noFill/>
              </a:ln>
              <a:solidFill>
                <a:schemeClr val="bg1"/>
              </a:solidFill>
              <a:effectLst/>
              <a:latin typeface="Arial" charset="0"/>
            </a:endParaRPr>
          </a:p>
        </p:txBody>
      </p:sp>
      <p:sp>
        <p:nvSpPr>
          <p:cNvPr id="11" name="Cloud 10"/>
          <p:cNvSpPr/>
          <p:nvPr/>
        </p:nvSpPr>
        <p:spPr bwMode="auto">
          <a:xfrm>
            <a:off x="1066800" y="1828800"/>
            <a:ext cx="648072" cy="432048"/>
          </a:xfrm>
          <a:prstGeom prst="cloud">
            <a:avLst/>
          </a:prstGeom>
          <a:solidFill>
            <a:schemeClr val="bg1">
              <a:lumMod val="75000"/>
              <a:alpha val="3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fr-BE" sz="1800" b="0" i="0" u="none" strike="noStrike" cap="none" normalizeH="0" baseline="0" smtClean="0">
              <a:ln>
                <a:noFill/>
              </a:ln>
              <a:solidFill>
                <a:schemeClr val="bg1"/>
              </a:solidFill>
              <a:effectLst/>
              <a:latin typeface="Arial" charset="0"/>
            </a:endParaRPr>
          </a:p>
        </p:txBody>
      </p:sp>
      <p:sp>
        <p:nvSpPr>
          <p:cNvPr id="12" name="Cloud 11"/>
          <p:cNvSpPr/>
          <p:nvPr/>
        </p:nvSpPr>
        <p:spPr bwMode="auto">
          <a:xfrm>
            <a:off x="611560" y="2204864"/>
            <a:ext cx="792088" cy="432048"/>
          </a:xfrm>
          <a:prstGeom prst="cloud">
            <a:avLst/>
          </a:prstGeom>
          <a:solidFill>
            <a:schemeClr val="bg1">
              <a:lumMod val="75000"/>
              <a:alpha val="2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fr-BE" sz="1800" b="0" i="0" u="none" strike="noStrike" cap="none" normalizeH="0" baseline="0" smtClean="0">
              <a:ln>
                <a:noFill/>
              </a:ln>
              <a:solidFill>
                <a:schemeClr val="bg1"/>
              </a:solidFill>
              <a:effectLst/>
              <a:latin typeface="Arial" charset="0"/>
            </a:endParaRPr>
          </a:p>
        </p:txBody>
      </p:sp>
      <p:sp>
        <p:nvSpPr>
          <p:cNvPr id="27" name="Lightning Bolt 26"/>
          <p:cNvSpPr/>
          <p:nvPr/>
        </p:nvSpPr>
        <p:spPr bwMode="auto">
          <a:xfrm>
            <a:off x="5105400" y="1676400"/>
            <a:ext cx="461392" cy="420216"/>
          </a:xfrm>
          <a:prstGeom prst="lightningBolt">
            <a:avLst/>
          </a:prstGeom>
          <a:solidFill>
            <a:srgbClr val="FFFF00">
              <a:alpha val="4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fr-BE" sz="1800" b="0" i="0" u="none" strike="noStrike" cap="none" normalizeH="0" baseline="0" smtClean="0">
              <a:ln>
                <a:noFill/>
              </a:ln>
              <a:solidFill>
                <a:schemeClr val="bg1"/>
              </a:solidFill>
              <a:effectLst/>
              <a:latin typeface="Arial" charset="0"/>
            </a:endParaRPr>
          </a:p>
        </p:txBody>
      </p:sp>
      <p:sp>
        <p:nvSpPr>
          <p:cNvPr id="31" name="Rounded Rectangle 30"/>
          <p:cNvSpPr/>
          <p:nvPr/>
        </p:nvSpPr>
        <p:spPr bwMode="auto">
          <a:xfrm>
            <a:off x="2627784" y="5445224"/>
            <a:ext cx="4824536" cy="1152128"/>
          </a:xfrm>
          <a:prstGeom prst="roundRect">
            <a:avLst/>
          </a:prstGeom>
          <a:solidFill>
            <a:schemeClr val="bg1">
              <a:lumMod val="50000"/>
              <a:alpha val="3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fr-BE" sz="1800" b="0" i="0" u="none" strike="noStrike" cap="none" normalizeH="0" baseline="0" smtClean="0">
              <a:ln>
                <a:noFill/>
              </a:ln>
              <a:solidFill>
                <a:schemeClr val="bg1"/>
              </a:solidFill>
              <a:effectLst/>
              <a:latin typeface="Arial" charset="0"/>
            </a:endParaRPr>
          </a:p>
        </p:txBody>
      </p:sp>
      <p:sp>
        <p:nvSpPr>
          <p:cNvPr id="32" name="TextBox 31"/>
          <p:cNvSpPr txBox="1"/>
          <p:nvPr/>
        </p:nvSpPr>
        <p:spPr>
          <a:xfrm>
            <a:off x="3779912" y="6165304"/>
            <a:ext cx="3096344" cy="307777"/>
          </a:xfrm>
          <a:prstGeom prst="rect">
            <a:avLst/>
          </a:prstGeom>
          <a:noFill/>
        </p:spPr>
        <p:txBody>
          <a:bodyPr wrap="square" rtlCol="0">
            <a:spAutoFit/>
          </a:bodyPr>
          <a:lstStyle/>
          <a:p>
            <a:r>
              <a:rPr lang="fr-BE" sz="1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Waste</a:t>
            </a:r>
            <a:r>
              <a:rPr lang="fr-BE"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a:t>
            </a:r>
            <a:r>
              <a:rPr lang="fr-BE" sz="1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Chemicals</a:t>
            </a:r>
            <a:r>
              <a:rPr lang="fr-BE"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Product(s) </a:t>
            </a:r>
            <a:endParaRPr lang="fr-BE"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 name="TextBox 32"/>
          <p:cNvSpPr txBox="1"/>
          <p:nvPr/>
        </p:nvSpPr>
        <p:spPr>
          <a:xfrm>
            <a:off x="4876800" y="1752600"/>
            <a:ext cx="1152128" cy="523220"/>
          </a:xfrm>
          <a:prstGeom prst="rect">
            <a:avLst/>
          </a:prstGeom>
          <a:noFill/>
        </p:spPr>
        <p:txBody>
          <a:bodyPr wrap="square" rtlCol="0">
            <a:spAutoFit/>
          </a:bodyPr>
          <a:lstStyle/>
          <a:p>
            <a:r>
              <a:rPr lang="fr-BE"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Major Accidents </a:t>
            </a:r>
          </a:p>
        </p:txBody>
      </p:sp>
      <p:sp>
        <p:nvSpPr>
          <p:cNvPr id="34" name="Cloud 33"/>
          <p:cNvSpPr/>
          <p:nvPr/>
        </p:nvSpPr>
        <p:spPr bwMode="auto">
          <a:xfrm>
            <a:off x="1219200" y="2971800"/>
            <a:ext cx="762000" cy="533400"/>
          </a:xfrm>
          <a:prstGeom prst="cloud">
            <a:avLst/>
          </a:prstGeom>
          <a:solidFill>
            <a:schemeClr val="bg1">
              <a:lumMod val="50000"/>
              <a:alpha val="5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fr-BE" sz="1800" b="0" i="0" u="none" strike="noStrike" cap="none" normalizeH="0" baseline="0" smtClean="0">
              <a:ln>
                <a:noFill/>
              </a:ln>
              <a:solidFill>
                <a:schemeClr val="bg1"/>
              </a:solidFill>
              <a:effectLst/>
              <a:latin typeface="Arial" charset="0"/>
            </a:endParaRPr>
          </a:p>
        </p:txBody>
      </p:sp>
      <p:sp>
        <p:nvSpPr>
          <p:cNvPr id="40" name="TextBox 39"/>
          <p:cNvSpPr txBox="1"/>
          <p:nvPr/>
        </p:nvSpPr>
        <p:spPr>
          <a:xfrm>
            <a:off x="7391400" y="4038600"/>
            <a:ext cx="1440160" cy="954107"/>
          </a:xfrm>
          <a:prstGeom prst="rect">
            <a:avLst/>
          </a:prstGeom>
          <a:noFill/>
        </p:spPr>
        <p:txBody>
          <a:bodyPr wrap="square" rtlCol="0">
            <a:spAutoFit/>
          </a:bodyPr>
          <a:lstStyle/>
          <a:p>
            <a:r>
              <a:rPr lang="fr-BE" sz="1400" dirty="0" err="1" smtClean="0">
                <a:solidFill>
                  <a:schemeClr val="accent2"/>
                </a:solidFill>
              </a:rPr>
              <a:t>Anthracene</a:t>
            </a:r>
            <a:r>
              <a:rPr lang="fr-BE" sz="1400" dirty="0" smtClean="0">
                <a:solidFill>
                  <a:schemeClr val="accent2"/>
                </a:solidFill>
              </a:rPr>
              <a:t>, </a:t>
            </a:r>
            <a:r>
              <a:rPr lang="fr-BE" sz="1400" dirty="0" err="1" smtClean="0">
                <a:solidFill>
                  <a:schemeClr val="accent2"/>
                </a:solidFill>
              </a:rPr>
              <a:t>Benzene</a:t>
            </a:r>
            <a:r>
              <a:rPr lang="fr-BE" sz="1400" dirty="0" smtClean="0">
                <a:solidFill>
                  <a:schemeClr val="accent2"/>
                </a:solidFill>
              </a:rPr>
              <a:t>, Cd, </a:t>
            </a:r>
            <a:r>
              <a:rPr lang="fr-BE" sz="1400" dirty="0" err="1" smtClean="0">
                <a:solidFill>
                  <a:schemeClr val="accent2"/>
                </a:solidFill>
              </a:rPr>
              <a:t>Hg,Ni</a:t>
            </a:r>
            <a:r>
              <a:rPr lang="fr-BE" sz="1400" dirty="0" smtClean="0">
                <a:solidFill>
                  <a:schemeClr val="accent2"/>
                </a:solidFill>
              </a:rPr>
              <a:t>, Pb, PAH, …</a:t>
            </a:r>
            <a:endParaRPr lang="fr-BE" sz="1400" dirty="0">
              <a:solidFill>
                <a:schemeClr val="accent2"/>
              </a:solidFill>
            </a:endParaRPr>
          </a:p>
        </p:txBody>
      </p:sp>
      <p:sp>
        <p:nvSpPr>
          <p:cNvPr id="42" name="TextBox 41"/>
          <p:cNvSpPr txBox="1"/>
          <p:nvPr/>
        </p:nvSpPr>
        <p:spPr>
          <a:xfrm>
            <a:off x="179512" y="4365104"/>
            <a:ext cx="2376264" cy="2462213"/>
          </a:xfrm>
          <a:prstGeom prst="rect">
            <a:avLst/>
          </a:prstGeom>
          <a:solidFill>
            <a:schemeClr val="bg1"/>
          </a:solidFill>
        </p:spPr>
        <p:txBody>
          <a:bodyPr wrap="square" rtlCol="0">
            <a:spAutoFit/>
          </a:bodyPr>
          <a:lstStyle/>
          <a:p>
            <a:pPr marL="95250" indent="-95250">
              <a:buFont typeface="Arial" pitchFamily="34" charset="0"/>
              <a:buChar char="•"/>
            </a:pPr>
            <a:r>
              <a:rPr lang="fr-BE" sz="1400" b="1" dirty="0" err="1" smtClean="0">
                <a:solidFill>
                  <a:schemeClr val="tx1"/>
                </a:solidFill>
              </a:rPr>
              <a:t>Appropriate</a:t>
            </a:r>
            <a:r>
              <a:rPr lang="fr-BE" sz="1400" b="1" dirty="0" smtClean="0">
                <a:solidFill>
                  <a:schemeClr val="tx1"/>
                </a:solidFill>
              </a:rPr>
              <a:t> </a:t>
            </a:r>
            <a:r>
              <a:rPr lang="fr-BE" sz="1400" b="1" dirty="0" err="1" smtClean="0">
                <a:solidFill>
                  <a:schemeClr val="tx1"/>
                </a:solidFill>
              </a:rPr>
              <a:t>preventive</a:t>
            </a:r>
            <a:r>
              <a:rPr lang="fr-BE" sz="1400" b="1" dirty="0" smtClean="0">
                <a:solidFill>
                  <a:schemeClr val="tx1"/>
                </a:solidFill>
              </a:rPr>
              <a:t> </a:t>
            </a:r>
            <a:r>
              <a:rPr lang="fr-BE" sz="1400" b="1" dirty="0" err="1" smtClean="0">
                <a:solidFill>
                  <a:schemeClr val="tx1"/>
                </a:solidFill>
              </a:rPr>
              <a:t>measures</a:t>
            </a:r>
            <a:r>
              <a:rPr lang="fr-BE" sz="1400" b="1" dirty="0" smtClean="0">
                <a:solidFill>
                  <a:schemeClr val="tx1"/>
                </a:solidFill>
              </a:rPr>
              <a:t> </a:t>
            </a:r>
            <a:r>
              <a:rPr lang="fr-BE" sz="1400" b="1" dirty="0" err="1" smtClean="0">
                <a:solidFill>
                  <a:schemeClr val="tx1"/>
                </a:solidFill>
              </a:rPr>
              <a:t>against</a:t>
            </a:r>
            <a:r>
              <a:rPr lang="fr-BE" sz="1400" b="1" dirty="0" smtClean="0">
                <a:solidFill>
                  <a:schemeClr val="tx1"/>
                </a:solidFill>
              </a:rPr>
              <a:t> </a:t>
            </a:r>
            <a:r>
              <a:rPr lang="fr-BE" sz="1400" b="1" dirty="0" err="1" smtClean="0">
                <a:solidFill>
                  <a:schemeClr val="tx1"/>
                </a:solidFill>
              </a:rPr>
              <a:t>negative</a:t>
            </a:r>
            <a:r>
              <a:rPr lang="fr-BE" sz="1400" b="1" dirty="0" smtClean="0">
                <a:solidFill>
                  <a:schemeClr val="tx1"/>
                </a:solidFill>
              </a:rPr>
              <a:t> impacts </a:t>
            </a:r>
          </a:p>
          <a:p>
            <a:pPr marL="95250" indent="-95250"/>
            <a:r>
              <a:rPr lang="fr-BE" sz="1400" dirty="0" smtClean="0"/>
              <a:t>(Air, Water, </a:t>
            </a:r>
            <a:r>
              <a:rPr lang="fr-BE" sz="1400" dirty="0" err="1" smtClean="0"/>
              <a:t>Soil</a:t>
            </a:r>
            <a:r>
              <a:rPr lang="fr-BE" sz="1400" dirty="0" smtClean="0"/>
              <a:t>)</a:t>
            </a:r>
            <a:endParaRPr lang="fr-BE" sz="1400" b="1" dirty="0" smtClean="0">
              <a:solidFill>
                <a:schemeClr val="tx1"/>
              </a:solidFill>
            </a:endParaRPr>
          </a:p>
          <a:p>
            <a:pPr>
              <a:buFont typeface="Arial" pitchFamily="34" charset="0"/>
              <a:buChar char="•"/>
            </a:pPr>
            <a:r>
              <a:rPr lang="fr-BE" sz="1400" b="1" dirty="0" smtClean="0">
                <a:solidFill>
                  <a:schemeClr val="tx1"/>
                </a:solidFill>
              </a:rPr>
              <a:t>ressource </a:t>
            </a:r>
            <a:r>
              <a:rPr lang="fr-BE" sz="1400" b="1" dirty="0" err="1" smtClean="0">
                <a:solidFill>
                  <a:schemeClr val="tx1"/>
                </a:solidFill>
              </a:rPr>
              <a:t>efficiency</a:t>
            </a:r>
            <a:endParaRPr lang="fr-BE" sz="1400" b="1" dirty="0" smtClean="0">
              <a:solidFill>
                <a:schemeClr val="tx1"/>
              </a:solidFill>
            </a:endParaRPr>
          </a:p>
          <a:p>
            <a:pPr>
              <a:buFont typeface="Arial" pitchFamily="34" charset="0"/>
              <a:buChar char="•"/>
            </a:pPr>
            <a:r>
              <a:rPr lang="fr-BE" sz="1400" b="1" dirty="0" err="1" smtClean="0">
                <a:solidFill>
                  <a:schemeClr val="tx1"/>
                </a:solidFill>
              </a:rPr>
              <a:t>Waste</a:t>
            </a:r>
            <a:r>
              <a:rPr lang="fr-BE" sz="1400" b="1" dirty="0" smtClean="0">
                <a:solidFill>
                  <a:schemeClr val="tx1"/>
                </a:solidFill>
              </a:rPr>
              <a:t> </a:t>
            </a:r>
            <a:r>
              <a:rPr lang="fr-BE" sz="1400" b="1" dirty="0" err="1" smtClean="0">
                <a:solidFill>
                  <a:schemeClr val="tx1"/>
                </a:solidFill>
              </a:rPr>
              <a:t>hierarchy</a:t>
            </a:r>
            <a:endParaRPr lang="fr-BE" sz="1400" b="1" dirty="0" smtClean="0">
              <a:solidFill>
                <a:schemeClr val="tx1"/>
              </a:solidFill>
            </a:endParaRPr>
          </a:p>
          <a:p>
            <a:pPr>
              <a:buFont typeface="Arial" pitchFamily="34" charset="0"/>
              <a:buChar char="•"/>
            </a:pPr>
            <a:r>
              <a:rPr lang="fr-BE" sz="1400" b="1" dirty="0" err="1" smtClean="0">
                <a:solidFill>
                  <a:schemeClr val="tx1"/>
                </a:solidFill>
              </a:rPr>
              <a:t>Soil</a:t>
            </a:r>
            <a:r>
              <a:rPr lang="fr-BE" sz="1400" b="1" dirty="0" smtClean="0">
                <a:solidFill>
                  <a:schemeClr val="tx1"/>
                </a:solidFill>
              </a:rPr>
              <a:t> protection</a:t>
            </a:r>
          </a:p>
          <a:p>
            <a:pPr>
              <a:buFont typeface="Arial" pitchFamily="34" charset="0"/>
              <a:buChar char="•"/>
            </a:pPr>
            <a:r>
              <a:rPr lang="fr-BE" sz="1400" b="1" dirty="0" smtClean="0">
                <a:solidFill>
                  <a:schemeClr val="tx1"/>
                </a:solidFill>
              </a:rPr>
              <a:t>Site </a:t>
            </a:r>
            <a:r>
              <a:rPr lang="fr-BE" sz="1400" b="1" dirty="0" err="1" smtClean="0">
                <a:solidFill>
                  <a:schemeClr val="tx1"/>
                </a:solidFill>
              </a:rPr>
              <a:t>remediation</a:t>
            </a:r>
            <a:endParaRPr lang="fr-BE" sz="1400" b="1" dirty="0" smtClean="0">
              <a:solidFill>
                <a:schemeClr val="tx1"/>
              </a:solidFill>
            </a:endParaRPr>
          </a:p>
          <a:p>
            <a:pPr>
              <a:buFont typeface="Arial" pitchFamily="34" charset="0"/>
              <a:buChar char="•"/>
            </a:pPr>
            <a:r>
              <a:rPr lang="fr-BE" sz="1400" dirty="0" smtClean="0"/>
              <a:t> </a:t>
            </a:r>
            <a:r>
              <a:rPr lang="fr-BE" sz="1400" b="1" dirty="0" smtClean="0"/>
              <a:t>substitution </a:t>
            </a:r>
            <a:r>
              <a:rPr lang="fr-BE" sz="1400" b="1" dirty="0" err="1" smtClean="0"/>
              <a:t>HazChems</a:t>
            </a:r>
            <a:endParaRPr lang="fr-BE" sz="1400" b="1" dirty="0" smtClean="0">
              <a:solidFill>
                <a:schemeClr val="tx1"/>
              </a:solidFill>
            </a:endParaRPr>
          </a:p>
          <a:p>
            <a:pPr>
              <a:buFont typeface="Arial" pitchFamily="34" charset="0"/>
              <a:buChar char="•"/>
            </a:pPr>
            <a:r>
              <a:rPr lang="fr-BE" sz="1400" b="1" dirty="0" smtClean="0">
                <a:solidFill>
                  <a:schemeClr val="tx1"/>
                </a:solidFill>
              </a:rPr>
              <a:t>Major Accidents </a:t>
            </a:r>
            <a:r>
              <a:rPr lang="fr-BE" sz="1400" b="1" dirty="0" err="1" smtClean="0">
                <a:solidFill>
                  <a:schemeClr val="tx1"/>
                </a:solidFill>
              </a:rPr>
              <a:t>Hazard</a:t>
            </a:r>
            <a:endParaRPr lang="fr-BE" sz="1400" b="1" dirty="0" smtClean="0">
              <a:solidFill>
                <a:schemeClr val="tx1"/>
              </a:solidFill>
            </a:endParaRPr>
          </a:p>
          <a:p>
            <a:pPr>
              <a:buFont typeface="Arial" pitchFamily="34" charset="0"/>
              <a:buChar char="•"/>
            </a:pPr>
            <a:r>
              <a:rPr lang="fr-BE" sz="1400" dirty="0" smtClean="0"/>
              <a:t>. . .</a:t>
            </a:r>
            <a:endParaRPr lang="fr-BE" sz="1400" b="1" dirty="0">
              <a:solidFill>
                <a:schemeClr val="tx1"/>
              </a:solidFill>
            </a:endParaRPr>
          </a:p>
        </p:txBody>
      </p:sp>
      <p:sp>
        <p:nvSpPr>
          <p:cNvPr id="26" name="Cloud 25"/>
          <p:cNvSpPr/>
          <p:nvPr/>
        </p:nvSpPr>
        <p:spPr bwMode="auto">
          <a:xfrm>
            <a:off x="6839744" y="3933056"/>
            <a:ext cx="2304256" cy="1143000"/>
          </a:xfrm>
          <a:prstGeom prst="cloud">
            <a:avLst/>
          </a:prstGeom>
          <a:solidFill>
            <a:schemeClr val="bg1">
              <a:lumMod val="50000"/>
              <a:alpha val="5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fr-BE" sz="1800" b="0" i="0" u="none" strike="noStrike" cap="none" normalizeH="0" baseline="0" smtClean="0">
              <a:ln>
                <a:noFill/>
              </a:ln>
              <a:solidFill>
                <a:schemeClr val="bg1"/>
              </a:solidFill>
              <a:effectLst/>
              <a:latin typeface="Arial" charset="0"/>
            </a:endParaRPr>
          </a:p>
        </p:txBody>
      </p:sp>
      <p:pic>
        <p:nvPicPr>
          <p:cNvPr id="29" name="Picture 28" descr="index.jpg"/>
          <p:cNvPicPr>
            <a:picLocks noChangeAspect="1"/>
          </p:cNvPicPr>
          <p:nvPr/>
        </p:nvPicPr>
        <p:blipFill>
          <a:blip r:embed="rId3" cstate="print">
            <a:lum bright="5000"/>
          </a:blip>
          <a:stretch>
            <a:fillRect/>
          </a:stretch>
        </p:blipFill>
        <p:spPr>
          <a:xfrm>
            <a:off x="5436096" y="2996952"/>
            <a:ext cx="1219200" cy="477449"/>
          </a:xfrm>
          <a:prstGeom prst="rect">
            <a:avLst/>
          </a:prstGeom>
          <a:blipFill dpi="0" rotWithShape="1">
            <a:blip r:embed="rId5" cstate="print">
              <a:alphaModFix amt="0"/>
            </a:blip>
            <a:srcRect/>
            <a:tile tx="0" ty="0" sx="100000" sy="100000" flip="none" algn="tl"/>
          </a:blipFill>
          <a:effectLst>
            <a:outerShdw blurRad="50800" dist="50800" dir="5400000" algn="ctr" rotWithShape="0">
              <a:srgbClr val="000000"/>
            </a:outerShdw>
          </a:effectLst>
        </p:spPr>
      </p:pic>
      <p:pic>
        <p:nvPicPr>
          <p:cNvPr id="30" name="Picture 29" descr="index.jpg"/>
          <p:cNvPicPr>
            <a:picLocks noChangeAspect="1"/>
          </p:cNvPicPr>
          <p:nvPr/>
        </p:nvPicPr>
        <p:blipFill>
          <a:blip r:embed="rId3" cstate="print">
            <a:lum bright="5000"/>
          </a:blip>
          <a:stretch>
            <a:fillRect/>
          </a:stretch>
        </p:blipFill>
        <p:spPr>
          <a:xfrm>
            <a:off x="4499992" y="5373216"/>
            <a:ext cx="990600" cy="387927"/>
          </a:xfrm>
          <a:prstGeom prst="rect">
            <a:avLst/>
          </a:prstGeom>
          <a:blipFill dpi="0" rotWithShape="1">
            <a:blip r:embed="rId5" cstate="print">
              <a:alphaModFix amt="0"/>
            </a:blip>
            <a:srcRect/>
            <a:tile tx="0" ty="0" sx="100000" sy="100000" flip="none" algn="tl"/>
          </a:blipFill>
          <a:effectLst>
            <a:outerShdw blurRad="50800" dist="50800" dir="5400000" algn="ctr" rotWithShape="0">
              <a:srgbClr val="000000"/>
            </a:outerShdw>
          </a:effectLst>
        </p:spPr>
      </p:pic>
      <p:sp>
        <p:nvSpPr>
          <p:cNvPr id="43" name="Rectangle 42"/>
          <p:cNvSpPr/>
          <p:nvPr/>
        </p:nvSpPr>
        <p:spPr>
          <a:xfrm>
            <a:off x="4572000" y="2996952"/>
            <a:ext cx="702568" cy="72008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smtClean="0">
                <a:solidFill>
                  <a:srgbClr val="0070C0"/>
                </a:solidFill>
              </a:rPr>
              <a:t>Inputs</a:t>
            </a:r>
            <a:endParaRPr lang="fr-BE" sz="1200" b="1" dirty="0">
              <a:solidFill>
                <a:srgbClr val="0070C0"/>
              </a:solidFill>
            </a:endParaRPr>
          </a:p>
        </p:txBody>
      </p:sp>
      <p:sp>
        <p:nvSpPr>
          <p:cNvPr id="44" name="Rectangle 43"/>
          <p:cNvSpPr/>
          <p:nvPr/>
        </p:nvSpPr>
        <p:spPr>
          <a:xfrm>
            <a:off x="323528" y="2564904"/>
            <a:ext cx="743272" cy="762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smtClean="0">
                <a:solidFill>
                  <a:srgbClr val="0070C0"/>
                </a:solidFill>
              </a:rPr>
              <a:t>Inputs</a:t>
            </a:r>
          </a:p>
        </p:txBody>
      </p:sp>
      <p:pic>
        <p:nvPicPr>
          <p:cNvPr id="48" name="Picture 47" descr="Image result for smileys"/>
          <p:cNvPicPr/>
          <p:nvPr/>
        </p:nvPicPr>
        <p:blipFill>
          <a:blip r:embed="rId6" cstate="print"/>
          <a:srcRect/>
          <a:stretch>
            <a:fillRect/>
          </a:stretch>
        </p:blipFill>
        <p:spPr bwMode="auto">
          <a:xfrm>
            <a:off x="3779912" y="1196752"/>
            <a:ext cx="581025" cy="568228"/>
          </a:xfrm>
          <a:prstGeom prst="rect">
            <a:avLst/>
          </a:prstGeom>
          <a:noFill/>
          <a:ln w="9525">
            <a:noFill/>
            <a:miter lim="800000"/>
            <a:headEnd/>
            <a:tailEnd/>
          </a:ln>
        </p:spPr>
      </p:pic>
      <p:pic>
        <p:nvPicPr>
          <p:cNvPr id="49" name="Picture 48" descr="images.jpg"/>
          <p:cNvPicPr>
            <a:picLocks noChangeAspect="1"/>
          </p:cNvPicPr>
          <p:nvPr/>
        </p:nvPicPr>
        <p:blipFill>
          <a:blip r:embed="rId7" cstate="print">
            <a:lum contrast="5000"/>
          </a:blip>
          <a:stretch>
            <a:fillRect/>
          </a:stretch>
        </p:blipFill>
        <p:spPr>
          <a:xfrm>
            <a:off x="1115616" y="2204864"/>
            <a:ext cx="802744" cy="792088"/>
          </a:xfrm>
          <a:prstGeom prst="rect">
            <a:avLst/>
          </a:prstGeom>
          <a:effectLst>
            <a:outerShdw blurRad="50800" dist="50800" dir="5400000" algn="ctr" rotWithShape="0">
              <a:srgbClr val="000000">
                <a:alpha val="0"/>
              </a:srgbClr>
            </a:outerShdw>
          </a:effectLst>
        </p:spPr>
      </p:pic>
      <p:pic>
        <p:nvPicPr>
          <p:cNvPr id="50" name="Picture 49" descr="images.jpg"/>
          <p:cNvPicPr>
            <a:picLocks noChangeAspect="1"/>
          </p:cNvPicPr>
          <p:nvPr/>
        </p:nvPicPr>
        <p:blipFill>
          <a:blip r:embed="rId7" cstate="print">
            <a:lum contrast="5000"/>
          </a:blip>
          <a:stretch>
            <a:fillRect/>
          </a:stretch>
        </p:blipFill>
        <p:spPr>
          <a:xfrm>
            <a:off x="5148064" y="2276872"/>
            <a:ext cx="792088" cy="781573"/>
          </a:xfrm>
          <a:prstGeom prst="rect">
            <a:avLst/>
          </a:prstGeom>
          <a:effectLst>
            <a:outerShdw blurRad="50800" dist="50800" dir="5400000" algn="ctr" rotWithShape="0">
              <a:schemeClr val="bg1">
                <a:alpha val="0"/>
              </a:schemeClr>
            </a:outerShdw>
          </a:effectLst>
        </p:spPr>
      </p:pic>
      <p:pic>
        <p:nvPicPr>
          <p:cNvPr id="52" name="Picture 51" descr="images.jpg"/>
          <p:cNvPicPr>
            <a:picLocks noChangeAspect="1"/>
          </p:cNvPicPr>
          <p:nvPr/>
        </p:nvPicPr>
        <p:blipFill>
          <a:blip r:embed="rId7" cstate="print">
            <a:lum contrast="5000"/>
          </a:blip>
          <a:stretch>
            <a:fillRect/>
          </a:stretch>
        </p:blipFill>
        <p:spPr>
          <a:xfrm>
            <a:off x="7668345" y="2132856"/>
            <a:ext cx="948698" cy="936104"/>
          </a:xfrm>
          <a:prstGeom prst="rect">
            <a:avLst/>
          </a:prstGeom>
          <a:effectLst>
            <a:outerShdw blurRad="50800" dist="50800" dir="5400000" algn="ctr" rotWithShape="0">
              <a:srgbClr val="000000">
                <a:alpha val="0"/>
              </a:srgbClr>
            </a:outerShdw>
          </a:effectLst>
        </p:spPr>
      </p:pic>
      <p:pic>
        <p:nvPicPr>
          <p:cNvPr id="53" name="Picture 52" descr="images.jpg"/>
          <p:cNvPicPr>
            <a:picLocks noChangeAspect="1"/>
          </p:cNvPicPr>
          <p:nvPr/>
        </p:nvPicPr>
        <p:blipFill>
          <a:blip r:embed="rId7" cstate="print">
            <a:lum contrast="5000"/>
          </a:blip>
          <a:stretch>
            <a:fillRect/>
          </a:stretch>
        </p:blipFill>
        <p:spPr>
          <a:xfrm>
            <a:off x="7596336" y="4653136"/>
            <a:ext cx="948697" cy="936104"/>
          </a:xfrm>
          <a:prstGeom prst="rect">
            <a:avLst/>
          </a:prstGeom>
          <a:effectLst>
            <a:outerShdw blurRad="50800" dist="50800" dir="5400000" algn="ctr" rotWithShape="0">
              <a:srgbClr val="000000">
                <a:alpha val="0"/>
              </a:srgbClr>
            </a:outerShdw>
          </a:effectLst>
        </p:spPr>
      </p:pic>
      <p:pic>
        <p:nvPicPr>
          <p:cNvPr id="54" name="Picture 53" descr="images.jpg"/>
          <p:cNvPicPr>
            <a:picLocks noChangeAspect="1"/>
          </p:cNvPicPr>
          <p:nvPr/>
        </p:nvPicPr>
        <p:blipFill>
          <a:blip r:embed="rId7" cstate="print">
            <a:lum contrast="5000"/>
          </a:blip>
          <a:stretch>
            <a:fillRect/>
          </a:stretch>
        </p:blipFill>
        <p:spPr>
          <a:xfrm>
            <a:off x="5436096" y="5373216"/>
            <a:ext cx="1021674" cy="1008112"/>
          </a:xfrm>
          <a:prstGeom prst="rect">
            <a:avLst/>
          </a:prstGeom>
          <a:effectLst>
            <a:outerShdw blurRad="50800" dist="50800" dir="5400000" algn="ctr" rotWithShape="0">
              <a:srgbClr val="000000">
                <a:alpha val="0"/>
              </a:srgbClr>
            </a:outerShdw>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3437</TotalTime>
  <Words>892</Words>
  <Application>Microsoft Office PowerPoint</Application>
  <PresentationFormat>On-screen Show (4:3)</PresentationFormat>
  <Paragraphs>144</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Fostering public participation - Preliminary views from E.NGO operating at regional level (EU)- </vt:lpstr>
      <vt:lpstr>Aims public participation</vt:lpstr>
      <vt:lpstr>Aims public participation</vt:lpstr>
      <vt:lpstr>Supporting tools (I) </vt:lpstr>
      <vt:lpstr>Supporting tools (II) </vt:lpstr>
      <vt:lpstr>Supporting tools (II) </vt:lpstr>
      <vt:lpstr>Points for consideration </vt:lpstr>
      <vt:lpstr>Thank you for your attention !</vt:lpstr>
      <vt:lpstr>Activity 1c: energy generation</vt:lpstr>
      <vt:lpstr>Activity 5: Waste Treatment (integrated LCA approach hazardous chemicals)</vt:lpstr>
      <vt:lpstr>Activity 5: Waste Treatment (integrated LCA approach hazardous chemicals)</vt:lpstr>
      <vt:lpstr>Supporting tools (II) </vt:lpstr>
      <vt:lpstr>Supporting tools (II) </vt:lpstr>
      <vt:lpstr>Supporting tools (II) </vt:lpstr>
      <vt:lpstr>Supporting tools (II) </vt:lpstr>
      <vt:lpstr>Supporting tools (II) </vt:lpstr>
    </vt:vector>
  </TitlesOfParts>
  <Company>EEB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Press stagiaire</dc:creator>
  <cp:lastModifiedBy>Christian Schaible</cp:lastModifiedBy>
  <cp:revision>299</cp:revision>
  <dcterms:created xsi:type="dcterms:W3CDTF">2007-04-17T13:56:25Z</dcterms:created>
  <dcterms:modified xsi:type="dcterms:W3CDTF">2015-11-25T14:55:44Z</dcterms:modified>
</cp:coreProperties>
</file>