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8" r:id="rId1"/>
  </p:sldMasterIdLst>
  <p:notesMasterIdLst>
    <p:notesMasterId r:id="rId10"/>
  </p:notesMasterIdLst>
  <p:handoutMasterIdLst>
    <p:handoutMasterId r:id="rId11"/>
  </p:handoutMasterIdLst>
  <p:sldIdLst>
    <p:sldId id="611" r:id="rId2"/>
    <p:sldId id="564" r:id="rId3"/>
    <p:sldId id="623" r:id="rId4"/>
    <p:sldId id="607" r:id="rId5"/>
    <p:sldId id="624" r:id="rId6"/>
    <p:sldId id="625" r:id="rId7"/>
    <p:sldId id="622" r:id="rId8"/>
    <p:sldId id="619" r:id="rId9"/>
  </p:sldIdLst>
  <p:sldSz cx="9144000" cy="6858000" type="screen4x3"/>
  <p:notesSz cx="7010400" cy="9296400"/>
  <p:defaultTextStyle>
    <a:defPPr>
      <a:defRPr lang="en-US"/>
    </a:defPPr>
    <a:lvl1pPr algn="l" rtl="0" fontAlgn="base">
      <a:spcBef>
        <a:spcPct val="20000"/>
      </a:spcBef>
      <a:spcAft>
        <a:spcPct val="0"/>
      </a:spcAft>
      <a:buFont typeface="Wingdings" pitchFamily="2" charset="2"/>
      <a:buChar char="ü"/>
      <a:defRPr sz="2400" kern="1200">
        <a:solidFill>
          <a:schemeClr val="tx1"/>
        </a:solidFill>
        <a:latin typeface="Calibri" pitchFamily="34" charset="0"/>
        <a:ea typeface="+mn-ea"/>
        <a:cs typeface="Arial" pitchFamily="34" charset="0"/>
      </a:defRPr>
    </a:lvl1pPr>
    <a:lvl2pPr marL="457200" algn="l" rtl="0" fontAlgn="base">
      <a:spcBef>
        <a:spcPct val="20000"/>
      </a:spcBef>
      <a:spcAft>
        <a:spcPct val="0"/>
      </a:spcAft>
      <a:buFont typeface="Wingdings" pitchFamily="2" charset="2"/>
      <a:buChar char="ü"/>
      <a:defRPr sz="2400" kern="1200">
        <a:solidFill>
          <a:schemeClr val="tx1"/>
        </a:solidFill>
        <a:latin typeface="Calibri" pitchFamily="34" charset="0"/>
        <a:ea typeface="+mn-ea"/>
        <a:cs typeface="Arial" pitchFamily="34" charset="0"/>
      </a:defRPr>
    </a:lvl2pPr>
    <a:lvl3pPr marL="914400" algn="l" rtl="0" fontAlgn="base">
      <a:spcBef>
        <a:spcPct val="20000"/>
      </a:spcBef>
      <a:spcAft>
        <a:spcPct val="0"/>
      </a:spcAft>
      <a:buFont typeface="Wingdings" pitchFamily="2" charset="2"/>
      <a:buChar char="ü"/>
      <a:defRPr sz="2400" kern="1200">
        <a:solidFill>
          <a:schemeClr val="tx1"/>
        </a:solidFill>
        <a:latin typeface="Calibri" pitchFamily="34" charset="0"/>
        <a:ea typeface="+mn-ea"/>
        <a:cs typeface="Arial" pitchFamily="34" charset="0"/>
      </a:defRPr>
    </a:lvl3pPr>
    <a:lvl4pPr marL="1371600" algn="l" rtl="0" fontAlgn="base">
      <a:spcBef>
        <a:spcPct val="20000"/>
      </a:spcBef>
      <a:spcAft>
        <a:spcPct val="0"/>
      </a:spcAft>
      <a:buFont typeface="Wingdings" pitchFamily="2" charset="2"/>
      <a:buChar char="ü"/>
      <a:defRPr sz="2400" kern="1200">
        <a:solidFill>
          <a:schemeClr val="tx1"/>
        </a:solidFill>
        <a:latin typeface="Calibri" pitchFamily="34" charset="0"/>
        <a:ea typeface="+mn-ea"/>
        <a:cs typeface="Arial" pitchFamily="34" charset="0"/>
      </a:defRPr>
    </a:lvl4pPr>
    <a:lvl5pPr marL="1828800" algn="l" rtl="0" fontAlgn="base">
      <a:spcBef>
        <a:spcPct val="20000"/>
      </a:spcBef>
      <a:spcAft>
        <a:spcPct val="0"/>
      </a:spcAft>
      <a:buFont typeface="Wingdings" pitchFamily="2" charset="2"/>
      <a:buChar char="ü"/>
      <a:defRPr sz="2400" kern="1200">
        <a:solidFill>
          <a:schemeClr val="tx1"/>
        </a:solidFill>
        <a:latin typeface="Calibri" pitchFamily="34" charset="0"/>
        <a:ea typeface="+mn-ea"/>
        <a:cs typeface="Arial" pitchFamily="34" charset="0"/>
      </a:defRPr>
    </a:lvl5pPr>
    <a:lvl6pPr marL="2286000" algn="l" defTabSz="914400" rtl="0" eaLnBrk="1" latinLnBrk="0" hangingPunct="1">
      <a:defRPr sz="2400" kern="1200">
        <a:solidFill>
          <a:schemeClr val="tx1"/>
        </a:solidFill>
        <a:latin typeface="Calibri" pitchFamily="34" charset="0"/>
        <a:ea typeface="+mn-ea"/>
        <a:cs typeface="Arial" pitchFamily="34" charset="0"/>
      </a:defRPr>
    </a:lvl6pPr>
    <a:lvl7pPr marL="2743200" algn="l" defTabSz="914400" rtl="0" eaLnBrk="1" latinLnBrk="0" hangingPunct="1">
      <a:defRPr sz="2400" kern="1200">
        <a:solidFill>
          <a:schemeClr val="tx1"/>
        </a:solidFill>
        <a:latin typeface="Calibri" pitchFamily="34" charset="0"/>
        <a:ea typeface="+mn-ea"/>
        <a:cs typeface="Arial" pitchFamily="34" charset="0"/>
      </a:defRPr>
    </a:lvl7pPr>
    <a:lvl8pPr marL="3200400" algn="l" defTabSz="914400" rtl="0" eaLnBrk="1" latinLnBrk="0" hangingPunct="1">
      <a:defRPr sz="2400" kern="1200">
        <a:solidFill>
          <a:schemeClr val="tx1"/>
        </a:solidFill>
        <a:latin typeface="Calibri" pitchFamily="34" charset="0"/>
        <a:ea typeface="+mn-ea"/>
        <a:cs typeface="Arial" pitchFamily="34" charset="0"/>
      </a:defRPr>
    </a:lvl8pPr>
    <a:lvl9pPr marL="3657600" algn="l" defTabSz="914400" rtl="0" eaLnBrk="1" latinLnBrk="0" hangingPunct="1">
      <a:defRPr sz="24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614"/>
    <a:srgbClr val="4F6228"/>
    <a:srgbClr val="FFFF99"/>
    <a:srgbClr val="FFFFFF"/>
    <a:srgbClr val="DAEDE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3" autoAdjust="0"/>
    <p:restoredTop sz="84509" autoAdjust="0"/>
  </p:normalViewPr>
  <p:slideViewPr>
    <p:cSldViewPr>
      <p:cViewPr>
        <p:scale>
          <a:sx n="59" d="100"/>
          <a:sy n="59" d="100"/>
        </p:scale>
        <p:origin x="-3114"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2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spcBef>
                <a:spcPct val="0"/>
              </a:spcBef>
              <a:buFontTx/>
              <a:buNone/>
              <a:defRPr sz="1200" smtClean="0">
                <a:latin typeface="Arial" pitchFamily="34" charset="0"/>
              </a:defRPr>
            </a:lvl1pPr>
          </a:lstStyle>
          <a:p>
            <a:pPr>
              <a:defRPr/>
            </a:pPr>
            <a:endParaRPr lang="en-US" dirty="0"/>
          </a:p>
        </p:txBody>
      </p:sp>
      <p:sp>
        <p:nvSpPr>
          <p:cNvPr id="57347" name="Rectangle 3"/>
          <p:cNvSpPr>
            <a:spLocks noGrp="1" noChangeArrowheads="1"/>
          </p:cNvSpPr>
          <p:nvPr>
            <p:ph type="dt" sz="quarter"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spcBef>
                <a:spcPct val="0"/>
              </a:spcBef>
              <a:buFontTx/>
              <a:buNone/>
              <a:defRPr sz="1200" smtClean="0">
                <a:latin typeface="Arial" pitchFamily="34" charset="0"/>
              </a:defRPr>
            </a:lvl1pPr>
          </a:lstStyle>
          <a:p>
            <a:pPr>
              <a:defRPr/>
            </a:pPr>
            <a:fld id="{CD9625E5-6FE4-43DA-9F39-9046513B0464}" type="datetimeFigureOut">
              <a:rPr lang="en-US"/>
              <a:pPr>
                <a:defRPr/>
              </a:pPr>
              <a:t>11/5/2018</a:t>
            </a:fld>
            <a:endParaRPr lang="en-US" dirty="0"/>
          </a:p>
        </p:txBody>
      </p:sp>
      <p:sp>
        <p:nvSpPr>
          <p:cNvPr id="57348" name="Rectangle 4"/>
          <p:cNvSpPr>
            <a:spLocks noGrp="1" noChangeArrowheads="1"/>
          </p:cNvSpPr>
          <p:nvPr>
            <p:ph type="ftr" sz="quarter" idx="2"/>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spcBef>
                <a:spcPct val="0"/>
              </a:spcBef>
              <a:buFontTx/>
              <a:buNone/>
              <a:defRPr sz="1200" smtClean="0">
                <a:latin typeface="Arial" pitchFamily="34" charset="0"/>
              </a:defRPr>
            </a:lvl1pPr>
          </a:lstStyle>
          <a:p>
            <a:pPr>
              <a:defRPr/>
            </a:pPr>
            <a:endParaRPr lang="en-US" dirty="0"/>
          </a:p>
        </p:txBody>
      </p:sp>
      <p:sp>
        <p:nvSpPr>
          <p:cNvPr id="57349" name="Rectangle 5"/>
          <p:cNvSpPr>
            <a:spLocks noGrp="1" noChangeArrowheads="1"/>
          </p:cNvSpPr>
          <p:nvPr>
            <p:ph type="sldNum" sz="quarter" idx="3"/>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spcBef>
                <a:spcPct val="0"/>
              </a:spcBef>
              <a:buFontTx/>
              <a:buNone/>
              <a:defRPr sz="1200" smtClean="0">
                <a:latin typeface="Arial" pitchFamily="34" charset="0"/>
              </a:defRPr>
            </a:lvl1pPr>
          </a:lstStyle>
          <a:p>
            <a:pPr>
              <a:defRPr/>
            </a:pPr>
            <a:fld id="{23EF2583-4AC5-4FEA-B31F-DEC5763A456C}" type="slidenum">
              <a:rPr lang="en-US"/>
              <a:pPr>
                <a:defRPr/>
              </a:pPr>
              <a:t>‹#›</a:t>
            </a:fld>
            <a:endParaRPr lang="en-US" dirty="0"/>
          </a:p>
        </p:txBody>
      </p:sp>
    </p:spTree>
    <p:extLst>
      <p:ext uri="{BB962C8B-B14F-4D97-AF65-F5344CB8AC3E}">
        <p14:creationId xmlns:p14="http://schemas.microsoft.com/office/powerpoint/2010/main" val="3327828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spcBef>
                <a:spcPct val="0"/>
              </a:spcBef>
              <a:buFontTx/>
              <a:buNone/>
              <a:defRPr sz="1200" smtClean="0">
                <a:latin typeface="Arial" pitchFamily="34" charset="0"/>
              </a:defRPr>
            </a:lvl1pPr>
          </a:lstStyle>
          <a:p>
            <a:pPr>
              <a:defRPr/>
            </a:pPr>
            <a:endParaRPr lang="en-US" dirty="0"/>
          </a:p>
        </p:txBody>
      </p:sp>
      <p:sp>
        <p:nvSpPr>
          <p:cNvPr id="5123" name="Rectangle 3"/>
          <p:cNvSpPr>
            <a:spLocks noGrp="1" noChangeArrowheads="1"/>
          </p:cNvSpPr>
          <p:nvPr>
            <p:ph type="dt"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spcBef>
                <a:spcPct val="0"/>
              </a:spcBef>
              <a:buFontTx/>
              <a:buNone/>
              <a:defRPr sz="1200" smtClean="0">
                <a:latin typeface="Arial" pitchFamily="34" charset="0"/>
              </a:defRPr>
            </a:lvl1pPr>
          </a:lstStyle>
          <a:p>
            <a:pPr>
              <a:defRPr/>
            </a:pPr>
            <a:fld id="{F4F72CED-1491-42C1-8A6B-1105B7A4B37D}" type="datetimeFigureOut">
              <a:rPr lang="en-US"/>
              <a:pPr>
                <a:defRPr/>
              </a:pPr>
              <a:t>11/5/2018</a:t>
            </a:fld>
            <a:endParaRPr lang="en-US" dirty="0"/>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6" name="Rectangle 6"/>
          <p:cNvSpPr>
            <a:spLocks noGrp="1" noChangeArrowheads="1"/>
          </p:cNvSpPr>
          <p:nvPr>
            <p:ph type="ftr" sz="quarter" idx="4"/>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spcBef>
                <a:spcPct val="0"/>
              </a:spcBef>
              <a:buFontTx/>
              <a:buNone/>
              <a:defRPr sz="1200" smtClean="0">
                <a:latin typeface="Arial" pitchFamily="34" charset="0"/>
              </a:defRPr>
            </a:lvl1pPr>
          </a:lstStyle>
          <a:p>
            <a:pPr>
              <a:defRPr/>
            </a:pPr>
            <a:endParaRPr lang="en-US" dirty="0"/>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spcBef>
                <a:spcPct val="0"/>
              </a:spcBef>
              <a:buFontTx/>
              <a:buNone/>
              <a:defRPr sz="1200" smtClean="0">
                <a:latin typeface="Arial" pitchFamily="34" charset="0"/>
              </a:defRPr>
            </a:lvl1pPr>
          </a:lstStyle>
          <a:p>
            <a:pPr>
              <a:defRPr/>
            </a:pPr>
            <a:fld id="{4531606C-F14E-4638-8957-AE0348E41205}" type="slidenum">
              <a:rPr lang="en-US"/>
              <a:pPr>
                <a:defRPr/>
              </a:pPr>
              <a:t>‹#›</a:t>
            </a:fld>
            <a:endParaRPr lang="en-US" dirty="0"/>
          </a:p>
        </p:txBody>
      </p:sp>
    </p:spTree>
    <p:extLst>
      <p:ext uri="{BB962C8B-B14F-4D97-AF65-F5344CB8AC3E}">
        <p14:creationId xmlns:p14="http://schemas.microsoft.com/office/powerpoint/2010/main" val="1116770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kern="1200" spc="50" dirty="0" smtClean="0">
                <a:ln w="12700" cmpd="sng">
                  <a:noFill/>
                  <a:prstDash val="solid"/>
                </a:ln>
                <a:solidFill>
                  <a:schemeClr val="tx1"/>
                </a:solidFill>
                <a:effectLst>
                  <a:glow rad="53100">
                    <a:schemeClr val="accent6">
                      <a:satMod val="180000"/>
                      <a:alpha val="30000"/>
                    </a:schemeClr>
                  </a:glow>
                </a:effectLst>
                <a:latin typeface="Arial" panose="020B0604020202020204" pitchFamily="34" charset="0"/>
                <a:ea typeface="+mn-ea"/>
                <a:cs typeface="Arial" panose="020B0604020202020204" pitchFamily="34" charset="0"/>
              </a:rPr>
              <a:t>Taking Stock: Tracking Pollutant Releases and Transfers in North America to Support Sustainability</a:t>
            </a:r>
            <a:endParaRPr lang="en-US" sz="1200" spc="50" dirty="0" smtClean="0">
              <a:ln w="12700" cmpd="sng">
                <a:noFill/>
                <a:prstDash val="solid"/>
              </a:ln>
              <a:effectLst>
                <a:glow rad="53100">
                  <a:schemeClr val="accent6">
                    <a:satMod val="180000"/>
                    <a:alpha val="30000"/>
                  </a:schemeClr>
                </a:glow>
              </a:effectLst>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pPr>
                <a:defRPr/>
              </a:pPr>
              <a:t>1</a:t>
            </a:fld>
            <a:endParaRPr lang="en-US" dirty="0"/>
          </a:p>
        </p:txBody>
      </p:sp>
    </p:spTree>
    <p:extLst>
      <p:ext uri="{BB962C8B-B14F-4D97-AF65-F5344CB8AC3E}">
        <p14:creationId xmlns:p14="http://schemas.microsoft.com/office/powerpoint/2010/main" val="276011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sz="1200" b="1" kern="1200" dirty="0" smtClean="0">
                <a:solidFill>
                  <a:schemeClr val="tx1"/>
                </a:solidFill>
                <a:effectLst/>
                <a:latin typeface="Arial" charset="0"/>
                <a:ea typeface="+mn-ea"/>
                <a:cs typeface="Arial" charset="0"/>
              </a:rPr>
              <a:t>The North American North American Pollutant Release and Transfer Register (PRTR) Initiative.</a:t>
            </a:r>
            <a:r>
              <a:rPr lang="en-US" sz="1200" kern="1200" dirty="0" smtClean="0">
                <a:solidFill>
                  <a:schemeClr val="tx1"/>
                </a:solidFill>
                <a:effectLst/>
                <a:latin typeface="Arial" charset="0"/>
                <a:ea typeface="+mn-ea"/>
                <a:cs typeface="Arial" charset="0"/>
              </a:rPr>
              <a:t> </a:t>
            </a:r>
          </a:p>
          <a:p>
            <a:r>
              <a:rPr lang="en-US" sz="1200" b="1" kern="1200" dirty="0" smtClean="0">
                <a:solidFill>
                  <a:schemeClr val="tx1"/>
                </a:solidFill>
                <a:effectLst/>
                <a:latin typeface="Arial" charset="0"/>
                <a:ea typeface="+mn-ea"/>
                <a:cs typeface="Arial" charset="0"/>
              </a:rPr>
              <a:t>This is a cross-program initiative, and part of the core functions of the Secretariat.</a:t>
            </a:r>
          </a:p>
          <a:p>
            <a:r>
              <a:rPr lang="en-US" sz="1200" b="1" kern="1200" dirty="0" smtClean="0">
                <a:solidFill>
                  <a:schemeClr val="tx1"/>
                </a:solidFill>
                <a:effectLst/>
                <a:latin typeface="Arial" charset="0"/>
                <a:ea typeface="+mn-ea"/>
                <a:cs typeface="Arial" charset="0"/>
              </a:rPr>
              <a:t>The image on the slide shows more than 30,000 industrial facilities that report to the national PRTRs in North America. As you know, pollution does not stop at the border, and as you can see, we have pollution sources that cut across our shared ecosystems and population centers along border areas.</a:t>
            </a:r>
          </a:p>
          <a:p>
            <a:r>
              <a:rPr lang="en-US" sz="1200" b="1" kern="1200" dirty="0" smtClean="0">
                <a:solidFill>
                  <a:schemeClr val="tx1"/>
                </a:solidFill>
                <a:effectLst/>
                <a:latin typeface="Arial" charset="0"/>
                <a:ea typeface="+mn-ea"/>
                <a:cs typeface="Arial" charset="0"/>
              </a:rPr>
              <a:t>In order to address any cross-border environmental issue, whether national or international, you need data that are comparable. </a:t>
            </a:r>
          </a:p>
          <a:p>
            <a:r>
              <a:rPr lang="en-US" sz="1200" b="1" kern="1200" dirty="0" smtClean="0">
                <a:solidFill>
                  <a:schemeClr val="tx1"/>
                </a:solidFill>
                <a:effectLst/>
                <a:latin typeface="Arial" charset="0"/>
                <a:ea typeface="+mn-ea"/>
                <a:cs typeface="Arial" charset="0"/>
              </a:rPr>
              <a:t>This project aims to increase access to information about the sources and nature of industrial releases, in order to support decision making relative to pollution prevention and reductions.</a:t>
            </a:r>
          </a:p>
          <a:p>
            <a:pPr lvl="0"/>
            <a:endParaRPr lang="en-US" sz="1200" b="1" dirty="0" smtClean="0">
              <a:latin typeface="Times New Roman" panose="02020603050405020304" pitchFamily="18" charset="0"/>
              <a:cs typeface="Times New Roman" panose="02020603050405020304" pitchFamily="18" charset="0"/>
            </a:endParaRPr>
          </a:p>
          <a:p>
            <a:pPr lvl="0"/>
            <a:endParaRPr lang="en-US" sz="1200" b="1" dirty="0" smtClean="0">
              <a:latin typeface="Times New Roman" panose="02020603050405020304" pitchFamily="18" charset="0"/>
              <a:cs typeface="Times New Roman" panose="02020603050405020304" pitchFamily="18" charset="0"/>
            </a:endParaRPr>
          </a:p>
          <a:p>
            <a:pPr lvl="0"/>
            <a:endParaRPr lang="en-US" sz="1200" b="1" dirty="0" smtClean="0">
              <a:latin typeface="Times New Roman" panose="02020603050405020304" pitchFamily="18" charset="0"/>
              <a:cs typeface="Times New Roman" panose="02020603050405020304" pitchFamily="18" charset="0"/>
            </a:endParaRPr>
          </a:p>
          <a:p>
            <a:pPr lvl="0"/>
            <a:endParaRPr lang="en-US" sz="1200" b="1" dirty="0" smtClean="0">
              <a:latin typeface="Times New Roman" panose="02020603050405020304" pitchFamily="18" charset="0"/>
              <a:cs typeface="Times New Roman" panose="02020603050405020304" pitchFamily="18" charset="0"/>
            </a:endParaRPr>
          </a:p>
          <a:p>
            <a:pPr lvl="0"/>
            <a:endParaRPr lang="en-US" sz="1200" b="1" dirty="0" smtClean="0">
              <a:latin typeface="Times New Roman" panose="02020603050405020304" pitchFamily="18" charset="0"/>
              <a:cs typeface="Times New Roman" panose="02020603050405020304" pitchFamily="18" charset="0"/>
            </a:endParaRPr>
          </a:p>
          <a:p>
            <a:pPr lvl="0"/>
            <a:endParaRPr lang="en-US" sz="1200" b="1" dirty="0" smtClean="0">
              <a:latin typeface="Times New Roman" panose="02020603050405020304" pitchFamily="18" charset="0"/>
              <a:cs typeface="Times New Roman" panose="02020603050405020304" pitchFamily="18" charset="0"/>
            </a:endParaRPr>
          </a:p>
          <a:p>
            <a:pPr lvl="0"/>
            <a:endParaRPr lang="en-US" sz="1200" b="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pPr>
                <a:defRPr/>
              </a:pPr>
              <a:t>2</a:t>
            </a:fld>
            <a:endParaRPr lang="en-US" dirty="0"/>
          </a:p>
        </p:txBody>
      </p:sp>
    </p:spTree>
    <p:extLst>
      <p:ext uri="{BB962C8B-B14F-4D97-AF65-F5344CB8AC3E}">
        <p14:creationId xmlns:p14="http://schemas.microsoft.com/office/powerpoint/2010/main" val="408865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Access to PRTR data is an important tool to achieve and evaluate many of the SDGs associated with reducing environmental contamination and improving human health.</a:t>
            </a:r>
            <a:endParaRPr lang="en-US" dirty="0"/>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pPr>
                <a:defRPr/>
              </a:pPr>
              <a:t>3</a:t>
            </a:fld>
            <a:endParaRPr lang="en-US" dirty="0"/>
          </a:p>
        </p:txBody>
      </p:sp>
    </p:spTree>
    <p:extLst>
      <p:ext uri="{BB962C8B-B14F-4D97-AF65-F5344CB8AC3E}">
        <p14:creationId xmlns:p14="http://schemas.microsoft.com/office/powerpoint/2010/main" val="308766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sz="1200" b="1" kern="1200" dirty="0" smtClean="0">
                <a:solidFill>
                  <a:schemeClr val="tx1"/>
                </a:solidFill>
                <a:effectLst/>
                <a:latin typeface="Arial" charset="0"/>
                <a:ea typeface="+mn-ea"/>
                <a:cs typeface="Arial" charset="0"/>
              </a:rPr>
              <a:t>Under this</a:t>
            </a:r>
            <a:r>
              <a:rPr lang="en-US" sz="1200" b="1" kern="1200" baseline="0" dirty="0" smtClean="0">
                <a:solidFill>
                  <a:schemeClr val="tx1"/>
                </a:solidFill>
                <a:effectLst/>
                <a:latin typeface="Arial" charset="0"/>
                <a:ea typeface="+mn-ea"/>
                <a:cs typeface="Arial" charset="0"/>
              </a:rPr>
              <a:t> Initiative </a:t>
            </a:r>
            <a:r>
              <a:rPr lang="en-US" sz="1200" b="1" kern="1200" dirty="0" smtClean="0">
                <a:solidFill>
                  <a:schemeClr val="tx1"/>
                </a:solidFill>
                <a:effectLst/>
                <a:latin typeface="Arial" charset="0"/>
                <a:ea typeface="+mn-ea"/>
                <a:cs typeface="Arial" charset="0"/>
              </a:rPr>
              <a:t>we integrate data reported to the PRTR systems of North America (TRI, NPRI and RETC), and provide value-added information on industrial pollution trough the Taking Stock Report, and the Taking Stock Online website.</a:t>
            </a:r>
            <a:r>
              <a:rPr lang="en-US" sz="1200" b="1" kern="1200" baseline="0" dirty="0" smtClean="0">
                <a:solidFill>
                  <a:schemeClr val="tx1"/>
                </a:solidFill>
                <a:effectLst/>
                <a:latin typeface="Arial" charset="0"/>
                <a:ea typeface="+mn-ea"/>
                <a:cs typeface="Arial" charset="0"/>
              </a:rPr>
              <a:t> </a:t>
            </a:r>
            <a:r>
              <a:rPr lang="en-US" sz="1200" b="1" kern="1200" dirty="0" smtClean="0">
                <a:solidFill>
                  <a:schemeClr val="tx1"/>
                </a:solidFill>
                <a:effectLst/>
                <a:latin typeface="Arial" charset="0"/>
                <a:ea typeface="+mn-ea"/>
                <a:cs typeface="Arial" charset="0"/>
              </a:rPr>
              <a:t>We also work with the national PRTR programs in addressing issues of data comparability, quality and completeness. </a:t>
            </a:r>
          </a:p>
          <a:p>
            <a:endParaRPr lang="en-US" sz="1200" b="1" kern="1200" dirty="0" smtClean="0">
              <a:solidFill>
                <a:schemeClr val="tx1"/>
              </a:solidFill>
              <a:effectLst/>
              <a:latin typeface="Arial" charset="0"/>
              <a:ea typeface="+mn-ea"/>
              <a:cs typeface="Arial" charset="0"/>
            </a:endParaRPr>
          </a:p>
          <a:p>
            <a:r>
              <a:rPr lang="en-US" sz="1200" b="1" u="sng" kern="1200" dirty="0" smtClean="0">
                <a:solidFill>
                  <a:schemeClr val="tx1"/>
                </a:solidFill>
                <a:effectLst/>
                <a:latin typeface="Arial" charset="0"/>
                <a:ea typeface="+mn-ea"/>
                <a:cs typeface="Arial" charset="0"/>
              </a:rPr>
              <a:t>The third update of the </a:t>
            </a:r>
            <a:r>
              <a:rPr lang="en-US" sz="1200" b="1" u="sng" kern="1200" baseline="0" dirty="0" smtClean="0">
                <a:solidFill>
                  <a:schemeClr val="tx1"/>
                </a:solidFill>
                <a:effectLst/>
                <a:latin typeface="Arial" charset="0"/>
                <a:ea typeface="+mn-ea"/>
                <a:cs typeface="Arial" charset="0"/>
              </a:rPr>
              <a:t>Action Plan to Enhance the Comparability of PRTRs in North America was published in late 2014. It was drafted in </a:t>
            </a:r>
            <a:r>
              <a:rPr lang="en-US" sz="1200" b="1" u="sng" kern="1200" baseline="0" dirty="0" err="1" smtClean="0">
                <a:solidFill>
                  <a:schemeClr val="tx1"/>
                </a:solidFill>
                <a:effectLst/>
                <a:latin typeface="Arial" charset="0"/>
                <a:ea typeface="+mn-ea"/>
                <a:cs typeface="Arial" charset="0"/>
              </a:rPr>
              <a:t>colaboration</a:t>
            </a:r>
            <a:r>
              <a:rPr lang="en-US" sz="1200" b="1" u="sng" kern="1200" baseline="0" dirty="0" smtClean="0">
                <a:solidFill>
                  <a:schemeClr val="tx1"/>
                </a:solidFill>
                <a:effectLst/>
                <a:latin typeface="Arial" charset="0"/>
                <a:ea typeface="+mn-ea"/>
                <a:cs typeface="Arial" charset="0"/>
              </a:rPr>
              <a:t> with stakeholders from government, academia, industry and civil society.</a:t>
            </a:r>
          </a:p>
          <a:p>
            <a:endParaRPr lang="en-US" sz="1200" b="1" u="sng" kern="1200" baseline="0" dirty="0" smtClean="0">
              <a:solidFill>
                <a:schemeClr val="tx1"/>
              </a:solidFill>
              <a:effectLst/>
              <a:latin typeface="Arial" charset="0"/>
              <a:ea typeface="+mn-ea"/>
              <a:cs typeface="Arial" charset="0"/>
            </a:endParaRPr>
          </a:p>
          <a:p>
            <a:r>
              <a:rPr lang="en-US" sz="1200" b="1" u="sng" kern="1200" baseline="0" dirty="0" smtClean="0">
                <a:solidFill>
                  <a:schemeClr val="tx1"/>
                </a:solidFill>
                <a:effectLst/>
                <a:latin typeface="Arial" charset="0"/>
                <a:ea typeface="+mn-ea"/>
                <a:cs typeface="Arial" charset="0"/>
              </a:rPr>
              <a:t>The most recent version of the Taking Stock report was published in April 2017, and focused on the comparability in reporting of the mining sector, and we had a chance to present some of the </a:t>
            </a:r>
            <a:r>
              <a:rPr lang="en-US" sz="1200" b="1" u="sng" kern="1200" baseline="0" dirty="0" err="1" smtClean="0">
                <a:solidFill>
                  <a:schemeClr val="tx1"/>
                </a:solidFill>
                <a:effectLst/>
                <a:latin typeface="Arial" charset="0"/>
                <a:ea typeface="+mn-ea"/>
                <a:cs typeface="Arial" charset="0"/>
              </a:rPr>
              <a:t>reults</a:t>
            </a:r>
            <a:r>
              <a:rPr lang="en-US" sz="1200" b="1" u="sng" kern="1200" baseline="0" dirty="0" smtClean="0">
                <a:solidFill>
                  <a:schemeClr val="tx1"/>
                </a:solidFill>
                <a:effectLst/>
                <a:latin typeface="Arial" charset="0"/>
                <a:ea typeface="+mn-ea"/>
                <a:cs typeface="Arial" charset="0"/>
              </a:rPr>
              <a:t> to you at last years </a:t>
            </a:r>
            <a:r>
              <a:rPr lang="en-US" sz="1200" b="1" u="sng" kern="1200" baseline="0" dirty="0" err="1" smtClean="0">
                <a:solidFill>
                  <a:schemeClr val="tx1"/>
                </a:solidFill>
                <a:effectLst/>
                <a:latin typeface="Arial" charset="0"/>
                <a:ea typeface="+mn-ea"/>
                <a:cs typeface="Arial" charset="0"/>
              </a:rPr>
              <a:t>meetgin</a:t>
            </a:r>
            <a:r>
              <a:rPr lang="en-US" sz="1200" b="1" u="sng" kern="1200" baseline="0" dirty="0" smtClean="0">
                <a:solidFill>
                  <a:schemeClr val="tx1"/>
                </a:solidFill>
                <a:effectLst/>
                <a:latin typeface="Arial" charset="0"/>
                <a:ea typeface="+mn-ea"/>
                <a:cs typeface="Arial" charset="0"/>
              </a:rPr>
              <a:t> in new York (June 2017).</a:t>
            </a:r>
          </a:p>
          <a:p>
            <a:endParaRPr lang="en-US" sz="1200" b="1" u="sng" kern="1200" baseline="0" dirty="0" smtClean="0">
              <a:solidFill>
                <a:schemeClr val="tx1"/>
              </a:solidFill>
              <a:effectLst/>
              <a:latin typeface="Arial" charset="0"/>
              <a:ea typeface="+mn-ea"/>
              <a:cs typeface="Arial" charset="0"/>
            </a:endParaRPr>
          </a:p>
          <a:p>
            <a:endParaRPr lang="en-US" sz="1200" b="1" u="sng" kern="1200" dirty="0" smtClean="0">
              <a:solidFill>
                <a:schemeClr val="tx1"/>
              </a:solidFill>
              <a:effectLst/>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366039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pPr rtl="0"/>
            <a:r>
              <a:rPr lang="en-US" dirty="0" smtClean="0">
                <a:effectLst/>
              </a:rPr>
              <a:t>Along with the Taking Stock report, we also published an interactive Infographic about</a:t>
            </a:r>
            <a:r>
              <a:rPr lang="en-US" baseline="0" dirty="0" smtClean="0">
                <a:effectLst/>
              </a:rPr>
              <a:t> our analysis on North American PRTR data, to provide context and assist the reader in understanding </a:t>
            </a:r>
            <a:r>
              <a:rPr lang="en-US" dirty="0" smtClean="0">
                <a:effectLst/>
              </a:rPr>
              <a:t>the multiple factors to be considered is assessing the risk posed by a specific pollutant to human health and the environment. </a:t>
            </a:r>
          </a:p>
          <a:p>
            <a:endParaRPr lang="en-US" sz="1200" b="1" u="sng" kern="1200" dirty="0" smtClean="0">
              <a:solidFill>
                <a:schemeClr val="tx1"/>
              </a:solidFill>
              <a:effectLst/>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660395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fr-CA" sz="1200" b="0" kern="1200" dirty="0" smtClean="0">
                <a:solidFill>
                  <a:schemeClr val="tx1"/>
                </a:solidFill>
                <a:effectLst/>
                <a:latin typeface="Arial" charset="0"/>
                <a:ea typeface="+mn-ea"/>
                <a:cs typeface="Arial" charset="0"/>
              </a:rPr>
              <a:t>Our </a:t>
            </a:r>
            <a:r>
              <a:rPr lang="fr-CA" sz="1200" b="0" kern="1200" dirty="0" err="1" smtClean="0">
                <a:solidFill>
                  <a:schemeClr val="tx1"/>
                </a:solidFill>
                <a:effectLst/>
                <a:latin typeface="Arial" charset="0"/>
                <a:ea typeface="+mn-ea"/>
                <a:cs typeface="Arial" charset="0"/>
              </a:rPr>
              <a:t>trilateral</a:t>
            </a:r>
            <a:r>
              <a:rPr lang="fr-CA" sz="1200" b="0" kern="1200" dirty="0" smtClean="0">
                <a:solidFill>
                  <a:schemeClr val="tx1"/>
                </a:solidFill>
                <a:effectLst/>
                <a:latin typeface="Arial" charset="0"/>
                <a:ea typeface="+mn-ea"/>
                <a:cs typeface="Arial" charset="0"/>
              </a:rPr>
              <a:t> </a:t>
            </a:r>
            <a:r>
              <a:rPr lang="fr-CA" sz="1200" b="0" kern="1200" dirty="0" err="1" smtClean="0">
                <a:solidFill>
                  <a:schemeClr val="tx1"/>
                </a:solidFill>
                <a:effectLst/>
                <a:latin typeface="Arial" charset="0"/>
                <a:ea typeface="+mn-ea"/>
                <a:cs typeface="Arial" charset="0"/>
              </a:rPr>
              <a:t>North</a:t>
            </a:r>
            <a:r>
              <a:rPr lang="fr-CA" sz="1200" b="0" kern="1200" dirty="0" smtClean="0">
                <a:solidFill>
                  <a:schemeClr val="tx1"/>
                </a:solidFill>
                <a:effectLst/>
                <a:latin typeface="Arial" charset="0"/>
                <a:ea typeface="+mn-ea"/>
                <a:cs typeface="Arial" charset="0"/>
              </a:rPr>
              <a:t> American PRTR </a:t>
            </a:r>
            <a:r>
              <a:rPr lang="fr-CA" sz="1200" b="0" kern="1200" dirty="0" err="1" smtClean="0">
                <a:solidFill>
                  <a:schemeClr val="tx1"/>
                </a:solidFill>
                <a:effectLst/>
                <a:latin typeface="Arial" charset="0"/>
                <a:ea typeface="+mn-ea"/>
                <a:cs typeface="Arial" charset="0"/>
              </a:rPr>
              <a:t>database</a:t>
            </a:r>
            <a:r>
              <a:rPr lang="fr-CA" sz="1200" b="0" kern="1200" dirty="0" smtClean="0">
                <a:solidFill>
                  <a:schemeClr val="tx1"/>
                </a:solidFill>
                <a:effectLst/>
                <a:latin typeface="Arial" charset="0"/>
                <a:ea typeface="+mn-ea"/>
                <a:cs typeface="Arial" charset="0"/>
              </a:rPr>
              <a:t> has been </a:t>
            </a:r>
            <a:r>
              <a:rPr lang="fr-CA" sz="1200" b="0" kern="1200" dirty="0" err="1" smtClean="0">
                <a:solidFill>
                  <a:schemeClr val="tx1"/>
                </a:solidFill>
                <a:effectLst/>
                <a:latin typeface="Arial" charset="0"/>
                <a:ea typeface="+mn-ea"/>
                <a:cs typeface="Arial" charset="0"/>
              </a:rPr>
              <a:t>recently</a:t>
            </a:r>
            <a:r>
              <a:rPr lang="fr-CA" sz="1200" b="0" kern="1200" dirty="0" smtClean="0">
                <a:solidFill>
                  <a:schemeClr val="tx1"/>
                </a:solidFill>
                <a:effectLst/>
                <a:latin typeface="Arial" charset="0"/>
                <a:ea typeface="+mn-ea"/>
                <a:cs typeface="Arial" charset="0"/>
              </a:rPr>
              <a:t> </a:t>
            </a:r>
            <a:r>
              <a:rPr lang="fr-CA" sz="1200" b="0" kern="1200" dirty="0" err="1" smtClean="0">
                <a:solidFill>
                  <a:schemeClr val="tx1"/>
                </a:solidFill>
                <a:effectLst/>
                <a:latin typeface="Arial" charset="0"/>
                <a:ea typeface="+mn-ea"/>
                <a:cs typeface="Arial" charset="0"/>
              </a:rPr>
              <a:t>updated</a:t>
            </a:r>
            <a:r>
              <a:rPr lang="fr-CA" sz="1200" b="0" kern="1200" dirty="0" smtClean="0">
                <a:solidFill>
                  <a:schemeClr val="tx1"/>
                </a:solidFill>
                <a:effectLst/>
                <a:latin typeface="Arial" charset="0"/>
                <a:ea typeface="+mn-ea"/>
                <a:cs typeface="Arial" charset="0"/>
              </a:rPr>
              <a:t>. </a:t>
            </a:r>
            <a:r>
              <a:rPr lang="fr-CA" sz="1200" b="0" kern="1200" dirty="0" err="1" smtClean="0">
                <a:solidFill>
                  <a:schemeClr val="tx1"/>
                </a:solidFill>
                <a:effectLst/>
                <a:latin typeface="Arial" charset="0"/>
                <a:ea typeface="+mn-ea"/>
                <a:cs typeface="Arial" charset="0"/>
              </a:rPr>
              <a:t>We</a:t>
            </a:r>
            <a:r>
              <a:rPr lang="fr-CA" sz="1200" b="0" kern="1200" dirty="0" smtClean="0">
                <a:solidFill>
                  <a:schemeClr val="tx1"/>
                </a:solidFill>
                <a:effectLst/>
                <a:latin typeface="Arial" charset="0"/>
                <a:ea typeface="+mn-ea"/>
                <a:cs typeface="Arial" charset="0"/>
              </a:rPr>
              <a:t> are </a:t>
            </a:r>
            <a:r>
              <a:rPr lang="fr-CA" sz="1200" b="0" kern="1200" dirty="0" err="1" smtClean="0">
                <a:solidFill>
                  <a:schemeClr val="tx1"/>
                </a:solidFill>
                <a:effectLst/>
                <a:latin typeface="Arial" charset="0"/>
                <a:ea typeface="+mn-ea"/>
                <a:cs typeface="Arial" charset="0"/>
              </a:rPr>
              <a:t>currently</a:t>
            </a:r>
            <a:r>
              <a:rPr lang="fr-CA" sz="1200" b="0" kern="1200" dirty="0" smtClean="0">
                <a:solidFill>
                  <a:schemeClr val="tx1"/>
                </a:solidFill>
                <a:effectLst/>
                <a:latin typeface="Arial" charset="0"/>
                <a:ea typeface="+mn-ea"/>
                <a:cs typeface="Arial" charset="0"/>
              </a:rPr>
              <a:t> </a:t>
            </a:r>
            <a:r>
              <a:rPr lang="fr-CA" sz="1200" b="0" kern="1200" dirty="0" err="1" smtClean="0">
                <a:solidFill>
                  <a:schemeClr val="tx1"/>
                </a:solidFill>
                <a:effectLst/>
                <a:latin typeface="Arial" charset="0"/>
                <a:ea typeface="+mn-ea"/>
                <a:cs typeface="Arial" charset="0"/>
              </a:rPr>
              <a:t>working</a:t>
            </a:r>
            <a:r>
              <a:rPr lang="fr-CA" sz="1200" b="0" kern="1200" dirty="0" smtClean="0">
                <a:solidFill>
                  <a:schemeClr val="tx1"/>
                </a:solidFill>
                <a:effectLst/>
                <a:latin typeface="Arial" charset="0"/>
                <a:ea typeface="+mn-ea"/>
                <a:cs typeface="Arial" charset="0"/>
              </a:rPr>
              <a:t> on the </a:t>
            </a:r>
            <a:r>
              <a:rPr lang="fr-CA" sz="1200" b="0" kern="1200" dirty="0" err="1" smtClean="0">
                <a:solidFill>
                  <a:schemeClr val="tx1"/>
                </a:solidFill>
                <a:effectLst/>
                <a:latin typeface="Arial" charset="0"/>
                <a:ea typeface="+mn-ea"/>
                <a:cs typeface="Arial" charset="0"/>
              </a:rPr>
              <a:t>integration</a:t>
            </a:r>
            <a:r>
              <a:rPr lang="fr-CA" sz="1200" b="0" kern="1200" dirty="0" smtClean="0">
                <a:solidFill>
                  <a:schemeClr val="tx1"/>
                </a:solidFill>
                <a:effectLst/>
                <a:latin typeface="Arial" charset="0"/>
                <a:ea typeface="+mn-ea"/>
                <a:cs typeface="Arial" charset="0"/>
              </a:rPr>
              <a:t> of 2016-17 data,</a:t>
            </a:r>
            <a:r>
              <a:rPr lang="fr-CA" sz="1200" b="0" kern="1200" baseline="0" dirty="0" smtClean="0">
                <a:solidFill>
                  <a:schemeClr val="tx1"/>
                </a:solidFill>
                <a:effectLst/>
                <a:latin typeface="Arial" charset="0"/>
                <a:ea typeface="+mn-ea"/>
                <a:cs typeface="Arial" charset="0"/>
              </a:rPr>
              <a:t> and </a:t>
            </a:r>
            <a:r>
              <a:rPr lang="fr-CA" sz="1200" b="0" kern="1200" baseline="0" dirty="0" err="1" smtClean="0">
                <a:solidFill>
                  <a:schemeClr val="tx1"/>
                </a:solidFill>
                <a:effectLst/>
                <a:latin typeface="Arial" charset="0"/>
                <a:ea typeface="+mn-ea"/>
                <a:cs typeface="Arial" charset="0"/>
              </a:rPr>
              <a:t>working</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with</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our</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prtners</a:t>
            </a:r>
            <a:r>
              <a:rPr lang="fr-CA" sz="1200" b="0" kern="1200" baseline="0" dirty="0" smtClean="0">
                <a:solidFill>
                  <a:schemeClr val="tx1"/>
                </a:solidFill>
                <a:effectLst/>
                <a:latin typeface="Arial" charset="0"/>
                <a:ea typeface="+mn-ea"/>
                <a:cs typeface="Arial" charset="0"/>
              </a:rPr>
              <a:t> in </a:t>
            </a:r>
            <a:r>
              <a:rPr lang="fr-CA" sz="1200" b="0" kern="1200" baseline="0" dirty="0" err="1" smtClean="0">
                <a:solidFill>
                  <a:schemeClr val="tx1"/>
                </a:solidFill>
                <a:effectLst/>
                <a:latin typeface="Arial" charset="0"/>
                <a:ea typeface="+mn-ea"/>
                <a:cs typeface="Arial" charset="0"/>
              </a:rPr>
              <a:t>addressing</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reporting</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inconsistencies</a:t>
            </a:r>
            <a:r>
              <a:rPr lang="fr-CA" sz="1200" b="0" kern="1200" baseline="0" dirty="0" smtClean="0">
                <a:solidFill>
                  <a:schemeClr val="tx1"/>
                </a:solidFill>
                <a:effectLst/>
                <a:latin typeface="Arial" charset="0"/>
                <a:ea typeface="+mn-ea"/>
                <a:cs typeface="Arial" charset="0"/>
              </a:rPr>
              <a:t> in cross border </a:t>
            </a:r>
            <a:r>
              <a:rPr lang="fr-CA" sz="1200" b="0" kern="1200" baseline="0" dirty="0" err="1" smtClean="0">
                <a:solidFill>
                  <a:schemeClr val="tx1"/>
                </a:solidFill>
                <a:effectLst/>
                <a:latin typeface="Arial" charset="0"/>
                <a:ea typeface="+mn-ea"/>
                <a:cs typeface="Arial" charset="0"/>
              </a:rPr>
              <a:t>transfers</a:t>
            </a:r>
            <a:r>
              <a:rPr lang="fr-CA" sz="1200" b="0" kern="1200" baseline="0" dirty="0" smtClean="0">
                <a:solidFill>
                  <a:schemeClr val="tx1"/>
                </a:solidFill>
                <a:effectLst/>
                <a:latin typeface="Arial" charset="0"/>
                <a:ea typeface="+mn-ea"/>
                <a:cs typeface="Arial" charset="0"/>
              </a:rPr>
              <a:t> data (As an </a:t>
            </a:r>
            <a:r>
              <a:rPr lang="fr-CA" sz="1200" b="0" kern="1200" baseline="0" dirty="0" err="1" smtClean="0">
                <a:solidFill>
                  <a:schemeClr val="tx1"/>
                </a:solidFill>
                <a:effectLst/>
                <a:latin typeface="Arial" charset="0"/>
                <a:ea typeface="+mn-ea"/>
                <a:cs typeface="Arial" charset="0"/>
              </a:rPr>
              <a:t>example</a:t>
            </a:r>
            <a:r>
              <a:rPr lang="fr-CA" sz="1200" b="0" kern="1200" baseline="0" dirty="0" smtClean="0">
                <a:solidFill>
                  <a:schemeClr val="tx1"/>
                </a:solidFill>
                <a:effectLst/>
                <a:latin typeface="Arial" charset="0"/>
                <a:ea typeface="+mn-ea"/>
                <a:cs typeface="Arial" charset="0"/>
              </a:rPr>
              <a:t>, a </a:t>
            </a:r>
            <a:r>
              <a:rPr lang="fr-CA" sz="1200" b="0" kern="1200" baseline="0" dirty="0" err="1" smtClean="0">
                <a:solidFill>
                  <a:schemeClr val="tx1"/>
                </a:solidFill>
                <a:effectLst/>
                <a:latin typeface="Arial" charset="0"/>
                <a:ea typeface="+mn-ea"/>
                <a:cs typeface="Arial" charset="0"/>
              </a:rPr>
              <a:t>facility</a:t>
            </a:r>
            <a:r>
              <a:rPr lang="fr-CA" sz="1200" b="0" kern="1200" baseline="0" dirty="0" smtClean="0">
                <a:solidFill>
                  <a:schemeClr val="tx1"/>
                </a:solidFill>
                <a:effectLst/>
                <a:latin typeface="Arial" charset="0"/>
                <a:ea typeface="+mn-ea"/>
                <a:cs typeface="Arial" charset="0"/>
              </a:rPr>
              <a:t> in one country reports </a:t>
            </a:r>
            <a:r>
              <a:rPr lang="fr-CA" sz="1200" b="0" kern="1200" baseline="0" dirty="0" err="1" smtClean="0">
                <a:solidFill>
                  <a:schemeClr val="tx1"/>
                </a:solidFill>
                <a:effectLst/>
                <a:latin typeface="Arial" charset="0"/>
                <a:ea typeface="+mn-ea"/>
                <a:cs typeface="Arial" charset="0"/>
              </a:rPr>
              <a:t>sending</a:t>
            </a:r>
            <a:r>
              <a:rPr lang="fr-CA" sz="1200" b="0" kern="1200" baseline="0" dirty="0" smtClean="0">
                <a:solidFill>
                  <a:schemeClr val="tx1"/>
                </a:solidFill>
                <a:effectLst/>
                <a:latin typeface="Arial" charset="0"/>
                <a:ea typeface="+mn-ea"/>
                <a:cs typeface="Arial" charset="0"/>
              </a:rPr>
              <a:t> a reportable </a:t>
            </a:r>
            <a:r>
              <a:rPr lang="fr-CA" sz="1200" b="0" kern="1200" baseline="0" dirty="0" err="1" smtClean="0">
                <a:solidFill>
                  <a:schemeClr val="tx1"/>
                </a:solidFill>
                <a:effectLst/>
                <a:latin typeface="Arial" charset="0"/>
                <a:ea typeface="+mn-ea"/>
                <a:cs typeface="Arial" charset="0"/>
              </a:rPr>
              <a:t>pollutant</a:t>
            </a:r>
            <a:r>
              <a:rPr lang="fr-CA" sz="1200" b="0" kern="1200" baseline="0" dirty="0" smtClean="0">
                <a:solidFill>
                  <a:schemeClr val="tx1"/>
                </a:solidFill>
                <a:effectLst/>
                <a:latin typeface="Arial" charset="0"/>
                <a:ea typeface="+mn-ea"/>
                <a:cs typeface="Arial" charset="0"/>
              </a:rPr>
              <a:t> (about </a:t>
            </a:r>
            <a:r>
              <a:rPr lang="fr-CA" sz="1200" b="0" kern="1200" baseline="0" dirty="0" err="1" smtClean="0">
                <a:solidFill>
                  <a:schemeClr val="tx1"/>
                </a:solidFill>
                <a:effectLst/>
                <a:latin typeface="Arial" charset="0"/>
                <a:ea typeface="+mn-ea"/>
                <a:cs typeface="Arial" charset="0"/>
              </a:rPr>
              <a:t>reporting</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threshold</a:t>
            </a:r>
            <a:r>
              <a:rPr lang="fr-CA" sz="1200" b="0" kern="1200" baseline="0" dirty="0" smtClean="0">
                <a:solidFill>
                  <a:schemeClr val="tx1"/>
                </a:solidFill>
                <a:effectLst/>
                <a:latin typeface="Arial" charset="0"/>
                <a:ea typeface="+mn-ea"/>
                <a:cs typeface="Arial" charset="0"/>
              </a:rPr>
              <a:t>) to a </a:t>
            </a:r>
            <a:r>
              <a:rPr lang="fr-CA" sz="1200" b="0" kern="1200" baseline="0" dirty="0" err="1" smtClean="0">
                <a:solidFill>
                  <a:schemeClr val="tx1"/>
                </a:solidFill>
                <a:effectLst/>
                <a:latin typeface="Arial" charset="0"/>
                <a:ea typeface="+mn-ea"/>
                <a:cs typeface="Arial" charset="0"/>
              </a:rPr>
              <a:t>facility</a:t>
            </a:r>
            <a:r>
              <a:rPr lang="fr-CA" sz="1200" b="0" kern="1200" baseline="0" dirty="0" smtClean="0">
                <a:solidFill>
                  <a:schemeClr val="tx1"/>
                </a:solidFill>
                <a:effectLst/>
                <a:latin typeface="Arial" charset="0"/>
                <a:ea typeface="+mn-ea"/>
                <a:cs typeface="Arial" charset="0"/>
              </a:rPr>
              <a:t> in </a:t>
            </a:r>
            <a:r>
              <a:rPr lang="fr-CA" sz="1200" b="0" kern="1200" baseline="0" dirty="0" err="1" smtClean="0">
                <a:solidFill>
                  <a:schemeClr val="tx1"/>
                </a:solidFill>
                <a:effectLst/>
                <a:latin typeface="Arial" charset="0"/>
                <a:ea typeface="+mn-ea"/>
                <a:cs typeface="Arial" charset="0"/>
              </a:rPr>
              <a:t>another</a:t>
            </a:r>
            <a:r>
              <a:rPr lang="fr-CA" sz="1200" b="0" kern="1200" baseline="0" dirty="0" smtClean="0">
                <a:solidFill>
                  <a:schemeClr val="tx1"/>
                </a:solidFill>
                <a:effectLst/>
                <a:latin typeface="Arial" charset="0"/>
                <a:ea typeface="+mn-ea"/>
                <a:cs typeface="Arial" charset="0"/>
              </a:rPr>
              <a:t> country, but the </a:t>
            </a:r>
            <a:r>
              <a:rPr lang="fr-CA" sz="1200" b="0" kern="1200" baseline="0" dirty="0" err="1" smtClean="0">
                <a:solidFill>
                  <a:schemeClr val="tx1"/>
                </a:solidFill>
                <a:effectLst/>
                <a:latin typeface="Arial" charset="0"/>
                <a:ea typeface="+mn-ea"/>
                <a:cs typeface="Arial" charset="0"/>
              </a:rPr>
              <a:t>receiving</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facility</a:t>
            </a:r>
            <a:r>
              <a:rPr lang="fr-CA" sz="1200" b="0" kern="1200" baseline="0" dirty="0" smtClean="0">
                <a:solidFill>
                  <a:schemeClr val="tx1"/>
                </a:solidFill>
                <a:effectLst/>
                <a:latin typeface="Arial" charset="0"/>
                <a:ea typeface="+mn-ea"/>
                <a:cs typeface="Arial" charset="0"/>
              </a:rPr>
              <a:t> </a:t>
            </a:r>
            <a:r>
              <a:rPr lang="fr-CA" sz="1200" b="0" kern="1200" baseline="0" dirty="0" err="1" smtClean="0">
                <a:solidFill>
                  <a:schemeClr val="tx1"/>
                </a:solidFill>
                <a:effectLst/>
                <a:latin typeface="Arial" charset="0"/>
                <a:ea typeface="+mn-ea"/>
                <a:cs typeface="Arial" charset="0"/>
              </a:rPr>
              <a:t>does</a:t>
            </a:r>
            <a:r>
              <a:rPr lang="fr-CA" sz="1200" b="0" kern="1200" baseline="0" dirty="0" smtClean="0">
                <a:solidFill>
                  <a:schemeClr val="tx1"/>
                </a:solidFill>
                <a:effectLst/>
                <a:latin typeface="Arial" charset="0"/>
                <a:ea typeface="+mn-ea"/>
                <a:cs typeface="Arial" charset="0"/>
              </a:rPr>
              <a:t> not report to the </a:t>
            </a:r>
            <a:r>
              <a:rPr lang="fr-CA" sz="1200" b="0" kern="1200" baseline="0" smtClean="0">
                <a:solidFill>
                  <a:schemeClr val="tx1"/>
                </a:solidFill>
                <a:effectLst/>
                <a:latin typeface="Arial" charset="0"/>
                <a:ea typeface="+mn-ea"/>
                <a:cs typeface="Arial" charset="0"/>
              </a:rPr>
              <a:t>PRTR program.  </a:t>
            </a:r>
            <a:endParaRPr lang="fr-CA" sz="1200" b="0" kern="1200" dirty="0" smtClean="0">
              <a:solidFill>
                <a:schemeClr val="tx1"/>
              </a:solidFill>
              <a:effectLst/>
              <a:latin typeface="Arial" charset="0"/>
              <a:ea typeface="+mn-ea"/>
              <a:cs typeface="Arial" charset="0"/>
            </a:endParaRPr>
          </a:p>
          <a:p>
            <a:endParaRPr lang="en-US" sz="1200" b="0" kern="1200" dirty="0" smtClean="0">
              <a:solidFill>
                <a:schemeClr val="tx1"/>
              </a:solidFill>
              <a:effectLst/>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660395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sz="1200" kern="1200" dirty="0" smtClean="0">
                <a:solidFill>
                  <a:schemeClr val="tx1"/>
                </a:solidFill>
                <a:effectLst/>
                <a:latin typeface="Arial" charset="0"/>
                <a:ea typeface="+mn-ea"/>
                <a:cs typeface="Arial" charset="0"/>
              </a:rPr>
              <a:t>Late last year we published two reports under the Greening of Chemicals Management in North America project, one on mercury; the other on chemicals in consumer products. The mercury report presents an assessment of mercury trade statistics amongst the North American countries, with the aim of improving reporting under the </a:t>
            </a:r>
            <a:r>
              <a:rPr lang="en-US" sz="1200" kern="1200" dirty="0" err="1" smtClean="0">
                <a:solidFill>
                  <a:schemeClr val="tx1"/>
                </a:solidFill>
                <a:effectLst/>
                <a:latin typeface="Arial" charset="0"/>
                <a:ea typeface="+mn-ea"/>
                <a:cs typeface="Arial" charset="0"/>
              </a:rPr>
              <a:t>Minamata</a:t>
            </a:r>
            <a:r>
              <a:rPr lang="en-US" sz="1200" kern="1200" dirty="0" smtClean="0">
                <a:solidFill>
                  <a:schemeClr val="tx1"/>
                </a:solidFill>
                <a:effectLst/>
                <a:latin typeface="Arial" charset="0"/>
                <a:ea typeface="+mn-ea"/>
                <a:cs typeface="Arial" charset="0"/>
              </a:rPr>
              <a:t> Convention.</a:t>
            </a:r>
            <a:r>
              <a:rPr lang="en-US" sz="1200" b="0" i="0" u="none" strike="noStrike" kern="1200" baseline="0" dirty="0" smtClean="0">
                <a:solidFill>
                  <a:schemeClr val="tx1"/>
                </a:solidFill>
                <a:latin typeface="Arial" charset="0"/>
                <a:ea typeface="+mn-ea"/>
                <a:cs typeface="Arial" charset="0"/>
              </a:rPr>
              <a:t> For this report, the North American PRTR databases were consulted to obtain </a:t>
            </a:r>
            <a:r>
              <a:rPr lang="en-US" sz="1200" b="0" i="0" u="none" strike="noStrike" kern="1200" baseline="0" dirty="0" err="1" smtClean="0">
                <a:solidFill>
                  <a:schemeClr val="tx1"/>
                </a:solidFill>
                <a:latin typeface="Arial" charset="0"/>
                <a:ea typeface="+mn-ea"/>
                <a:cs typeface="Arial" charset="0"/>
              </a:rPr>
              <a:t>informatino</a:t>
            </a:r>
            <a:r>
              <a:rPr lang="en-US" sz="1200" b="0" i="0" u="none" strike="noStrike" kern="1200" baseline="0" dirty="0" smtClean="0">
                <a:solidFill>
                  <a:schemeClr val="tx1"/>
                </a:solidFill>
                <a:latin typeface="Arial" charset="0"/>
                <a:ea typeface="+mn-ea"/>
                <a:cs typeface="Arial" charset="0"/>
              </a:rPr>
              <a:t> on quantities of mercury transferred to off-site recycling, as well as to assess mercury uses in several industrial processes.</a:t>
            </a:r>
          </a:p>
          <a:p>
            <a:r>
              <a:rPr lang="en-US" sz="1200" b="0" i="0" u="none" strike="noStrike" kern="1200" baseline="0" dirty="0" smtClean="0">
                <a:solidFill>
                  <a:schemeClr val="tx1"/>
                </a:solidFill>
                <a:latin typeface="Arial" charset="0"/>
                <a:ea typeface="+mn-ea"/>
                <a:cs typeface="Arial" charset="0"/>
              </a:rPr>
              <a:t> </a:t>
            </a:r>
            <a:endParaRPr lang="es-MX" sz="1200" kern="1200" dirty="0" smtClean="0">
              <a:solidFill>
                <a:schemeClr val="tx1"/>
              </a:solidFill>
              <a:effectLst/>
              <a:latin typeface="Arial" charset="0"/>
              <a:ea typeface="+mn-ea"/>
              <a:cs typeface="Arial" charset="0"/>
            </a:endParaRPr>
          </a:p>
          <a:p>
            <a:r>
              <a:rPr lang="en-US" sz="1200" kern="1200" dirty="0" smtClean="0">
                <a:solidFill>
                  <a:schemeClr val="tx1"/>
                </a:solidFill>
                <a:effectLst/>
                <a:latin typeface="Arial" charset="0"/>
                <a:ea typeface="+mn-ea"/>
                <a:cs typeface="Arial" charset="0"/>
              </a:rPr>
              <a:t>The chemicals in products work involved testing the presence and migration of chemicals of concern from manufactured goods (PFAS). Some of these chemicals include flame retardants, water repellants and other substances linked to health effects that are often contained in fabrics. Some of the substances assessed are reported under</a:t>
            </a:r>
            <a:r>
              <a:rPr lang="en-US" sz="1200" kern="1200" baseline="0" dirty="0" smtClean="0">
                <a:solidFill>
                  <a:schemeClr val="tx1"/>
                </a:solidFill>
                <a:effectLst/>
                <a:latin typeface="Arial" charset="0"/>
                <a:ea typeface="+mn-ea"/>
                <a:cs typeface="Arial" charset="0"/>
              </a:rPr>
              <a:t> the North American PRTR programs, and have the </a:t>
            </a:r>
            <a:r>
              <a:rPr lang="en-US" sz="1200" kern="1200" dirty="0" smtClean="0">
                <a:solidFill>
                  <a:schemeClr val="tx1"/>
                </a:solidFill>
                <a:effectLst/>
                <a:latin typeface="Arial" charset="0"/>
                <a:ea typeface="+mn-ea"/>
                <a:cs typeface="Arial" charset="0"/>
              </a:rPr>
              <a:t>potential to enter the environment  though laundry water.</a:t>
            </a:r>
          </a:p>
          <a:p>
            <a:endParaRPr lang="en-US" sz="1200" b="1" u="sng" kern="1200" dirty="0" smtClean="0">
              <a:solidFill>
                <a:schemeClr val="tx1"/>
              </a:solidFill>
              <a:effectLst/>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4531606C-F14E-4638-8957-AE0348E41205}"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660395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89" tIns="46244" rIns="92489" bIns="46244" anchor="b"/>
          <a:lstStyle>
            <a:lvl1pPr defTabSz="906463" eaLnBrk="0" hangingPunct="0">
              <a:defRPr>
                <a:solidFill>
                  <a:schemeClr val="tx1"/>
                </a:solidFill>
                <a:latin typeface="Arial" charset="0"/>
                <a:cs typeface="Arial" charset="0"/>
              </a:defRPr>
            </a:lvl1pPr>
            <a:lvl2pPr marL="730250" indent="-280988" defTabSz="906463" eaLnBrk="0" hangingPunct="0">
              <a:defRPr>
                <a:solidFill>
                  <a:schemeClr val="tx1"/>
                </a:solidFill>
                <a:latin typeface="Arial" charset="0"/>
                <a:cs typeface="Arial" charset="0"/>
              </a:defRPr>
            </a:lvl2pPr>
            <a:lvl3pPr marL="1123950" indent="-225425" defTabSz="906463" eaLnBrk="0" hangingPunct="0">
              <a:defRPr>
                <a:solidFill>
                  <a:schemeClr val="tx1"/>
                </a:solidFill>
                <a:latin typeface="Arial" charset="0"/>
                <a:cs typeface="Arial" charset="0"/>
              </a:defRPr>
            </a:lvl3pPr>
            <a:lvl4pPr marL="1573213" indent="-225425" defTabSz="906463" eaLnBrk="0" hangingPunct="0">
              <a:defRPr>
                <a:solidFill>
                  <a:schemeClr val="tx1"/>
                </a:solidFill>
                <a:latin typeface="Arial" charset="0"/>
                <a:cs typeface="Arial" charset="0"/>
              </a:defRPr>
            </a:lvl4pPr>
            <a:lvl5pPr marL="2022475" indent="-225425" defTabSz="906463" eaLnBrk="0" hangingPunct="0">
              <a:defRPr>
                <a:solidFill>
                  <a:schemeClr val="tx1"/>
                </a:solidFill>
                <a:latin typeface="Arial" charset="0"/>
                <a:cs typeface="Arial" charset="0"/>
              </a:defRPr>
            </a:lvl5pPr>
            <a:lvl6pPr marL="2479675" indent="-225425" defTabSz="906463" eaLnBrk="0" fontAlgn="base" hangingPunct="0">
              <a:spcBef>
                <a:spcPct val="0"/>
              </a:spcBef>
              <a:spcAft>
                <a:spcPct val="0"/>
              </a:spcAft>
              <a:defRPr>
                <a:solidFill>
                  <a:schemeClr val="tx1"/>
                </a:solidFill>
                <a:latin typeface="Arial" charset="0"/>
                <a:cs typeface="Arial" charset="0"/>
              </a:defRPr>
            </a:lvl6pPr>
            <a:lvl7pPr marL="2936875" indent="-225425" defTabSz="906463" eaLnBrk="0" fontAlgn="base" hangingPunct="0">
              <a:spcBef>
                <a:spcPct val="0"/>
              </a:spcBef>
              <a:spcAft>
                <a:spcPct val="0"/>
              </a:spcAft>
              <a:defRPr>
                <a:solidFill>
                  <a:schemeClr val="tx1"/>
                </a:solidFill>
                <a:latin typeface="Arial" charset="0"/>
                <a:cs typeface="Arial" charset="0"/>
              </a:defRPr>
            </a:lvl7pPr>
            <a:lvl8pPr marL="3394075" indent="-225425" defTabSz="906463" eaLnBrk="0" fontAlgn="base" hangingPunct="0">
              <a:spcBef>
                <a:spcPct val="0"/>
              </a:spcBef>
              <a:spcAft>
                <a:spcPct val="0"/>
              </a:spcAft>
              <a:defRPr>
                <a:solidFill>
                  <a:schemeClr val="tx1"/>
                </a:solidFill>
                <a:latin typeface="Arial" charset="0"/>
                <a:cs typeface="Arial" charset="0"/>
              </a:defRPr>
            </a:lvl8pPr>
            <a:lvl9pPr marL="3851275" indent="-225425" defTabSz="906463" eaLnBrk="0" fontAlgn="base" hangingPunct="0">
              <a:spcBef>
                <a:spcPct val="0"/>
              </a:spcBef>
              <a:spcAft>
                <a:spcPct val="0"/>
              </a:spcAft>
              <a:defRPr>
                <a:solidFill>
                  <a:schemeClr val="tx1"/>
                </a:solidFill>
                <a:latin typeface="Arial" charset="0"/>
                <a:cs typeface="Arial" charset="0"/>
              </a:defRPr>
            </a:lvl9pPr>
          </a:lstStyle>
          <a:p>
            <a:pPr algn="r"/>
            <a:fld id="{02FC13C6-AE76-428D-BD93-8883571032AD}" type="slidenum">
              <a:rPr lang="en-US" altLang="es-MX" sz="1200">
                <a:latin typeface="Times" pitchFamily="18" charset="0"/>
                <a:ea typeface="MS PGothic" pitchFamily="34" charset="-128"/>
              </a:rPr>
              <a:pPr algn="r"/>
              <a:t>8</a:t>
            </a:fld>
            <a:endParaRPr lang="en-US" altLang="es-MX" sz="1200" dirty="0">
              <a:latin typeface="Times" pitchFamily="18" charset="0"/>
              <a:ea typeface="MS PGothic" pitchFamily="34" charset="-128"/>
            </a:endParaRPr>
          </a:p>
        </p:txBody>
      </p:sp>
      <p:sp>
        <p:nvSpPr>
          <p:cNvPr id="20483" name="Rectangle 2"/>
          <p:cNvSpPr>
            <a:spLocks noGrp="1" noRot="1" noChangeAspect="1" noChangeArrowheads="1" noTextEdit="1"/>
          </p:cNvSpPr>
          <p:nvPr>
            <p:ph type="sldImg"/>
          </p:nvPr>
        </p:nvSpPr>
        <p:spPr>
          <a:xfrm>
            <a:off x="1182688" y="696913"/>
            <a:ext cx="4648200" cy="3486150"/>
          </a:xfrm>
          <a:ln/>
        </p:spPr>
      </p:sp>
      <p:sp>
        <p:nvSpPr>
          <p:cNvPr id="20484" name="Rectangle 3"/>
          <p:cNvSpPr>
            <a:spLocks noGrp="1" noChangeArrowheads="1"/>
          </p:cNvSpPr>
          <p:nvPr>
            <p:ph type="body" idx="1"/>
          </p:nvPr>
        </p:nvSpPr>
        <p:spPr>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89" tIns="46244" rIns="92489" bIns="46244"/>
          <a:lstStyle/>
          <a:p>
            <a:pPr eaLnBrk="1" hangingPunct="1"/>
            <a:endParaRPr lang="es-MX" altLang="es-MX"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0DE64D-2C6F-4865-B29D-07B980F12C04}" type="datetimeFigureOut">
              <a:rPr lang="en-US" smtClean="0">
                <a:solidFill>
                  <a:prstClr val="black">
                    <a:tint val="75000"/>
                  </a:prstClr>
                </a:solidFill>
              </a:rPr>
              <a:pPr/>
              <a:t>11/5/2018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9C3CDAF-6B72-4CD6-B2BB-067576839613}"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auto">
              <a:spcBef>
                <a:spcPts val="0"/>
              </a:spcBef>
              <a:spcAft>
                <a:spcPts val="0"/>
              </a:spcAft>
              <a:buFontTx/>
              <a:buNone/>
            </a:pPr>
            <a:fld id="{2B0DE64D-2C6F-4865-B29D-07B980F12C04}" type="datetimeFigureOut">
              <a:rPr lang="en-US" smtClean="0">
                <a:solidFill>
                  <a:prstClr val="black">
                    <a:tint val="75000"/>
                  </a:prstClr>
                </a:solidFill>
                <a:latin typeface="Calibri"/>
              </a:rPr>
              <a:pPr fontAlgn="auto">
                <a:spcBef>
                  <a:spcPts val="0"/>
                </a:spcBef>
                <a:spcAft>
                  <a:spcPts val="0"/>
                </a:spcAft>
                <a:buFontTx/>
                <a:buNone/>
              </a:pPr>
              <a:t>11/5/2018</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auto">
              <a:spcBef>
                <a:spcPts val="0"/>
              </a:spcBef>
              <a:spcAft>
                <a:spcPts val="0"/>
              </a:spcAft>
              <a:buFontTx/>
              <a:buNone/>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auto">
              <a:spcBef>
                <a:spcPts val="0"/>
              </a:spcBef>
              <a:spcAft>
                <a:spcPts val="0"/>
              </a:spcAft>
              <a:buFontTx/>
              <a:buNone/>
            </a:pPr>
            <a:fld id="{59C3CDAF-6B72-4CD6-B2BB-067576839613}" type="slidenum">
              <a:rPr lang="en-US" smtClean="0">
                <a:solidFill>
                  <a:prstClr val="black">
                    <a:tint val="75000"/>
                  </a:prstClr>
                </a:solidFill>
                <a:latin typeface="Calibri"/>
              </a:rPr>
              <a:pPr fontAlgn="auto">
                <a:spcBef>
                  <a:spcPts val="0"/>
                </a:spcBef>
                <a:spcAft>
                  <a:spcPts val="0"/>
                </a:spcAft>
                <a:buFontTx/>
                <a:buNone/>
              </a:pPr>
              <a:t>‹#›</a:t>
            </a:fld>
            <a:endParaRPr lang="en-US" dirty="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hyperlink" Target="http://www.cec.org/takingstock"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www.cec.org/sites/default/tsinteractive/index-en.html" TargetMode="Externa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hyperlink" Target="http://www.cec.org/takingstoc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3.cec.org/islandora/en" TargetMode="External"/><Relationship Id="rId5" Type="http://schemas.openxmlformats.org/officeDocument/2006/relationships/image" Target="../media/image10.jpe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hyperlink" Target="http://www.cec.org/takingstock"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sz="4400" cap="none" dirty="0" smtClean="0"/>
              <a:t>Tracking Pollutant Releases and Transfers in North America: North American PRTR Initiative</a:t>
            </a:r>
            <a:endParaRPr lang="en-US" sz="4400" cap="none" dirty="0"/>
          </a:p>
        </p:txBody>
      </p:sp>
      <p:sp>
        <p:nvSpPr>
          <p:cNvPr id="9" name="Subtitle 8"/>
          <p:cNvSpPr>
            <a:spLocks noGrp="1"/>
          </p:cNvSpPr>
          <p:nvPr>
            <p:ph type="subTitle" idx="1"/>
          </p:nvPr>
        </p:nvSpPr>
        <p:spPr>
          <a:xfrm>
            <a:off x="685800" y="3505200"/>
            <a:ext cx="7848600" cy="1676400"/>
          </a:xfrm>
        </p:spPr>
        <p:txBody>
          <a:bodyPr>
            <a:normAutofit/>
          </a:bodyPr>
          <a:lstStyle/>
          <a:p>
            <a:r>
              <a:rPr lang="en-US" sz="2800" dirty="0">
                <a:solidFill>
                  <a:schemeClr val="tx1">
                    <a:lumMod val="65000"/>
                    <a:lumOff val="35000"/>
                  </a:schemeClr>
                </a:solidFill>
              </a:rPr>
              <a:t>Orlando Cabrera-Rivera</a:t>
            </a:r>
          </a:p>
          <a:p>
            <a:r>
              <a:rPr lang="en-US" sz="2800" dirty="0">
                <a:solidFill>
                  <a:schemeClr val="tx1">
                    <a:lumMod val="65000"/>
                    <a:lumOff val="35000"/>
                  </a:schemeClr>
                </a:solidFill>
              </a:rPr>
              <a:t>Commission for Environmental Cooperation</a:t>
            </a:r>
          </a:p>
          <a:p>
            <a:endParaRPr lang="en-US" sz="2800" dirty="0"/>
          </a:p>
        </p:txBody>
      </p:sp>
      <p:sp>
        <p:nvSpPr>
          <p:cNvPr id="10" name="Rectangle 9"/>
          <p:cNvSpPr/>
          <p:nvPr/>
        </p:nvSpPr>
        <p:spPr>
          <a:xfrm>
            <a:off x="457200" y="5489341"/>
            <a:ext cx="8915400" cy="1655838"/>
          </a:xfrm>
          <a:prstGeom prst="rect">
            <a:avLst/>
          </a:prstGeom>
        </p:spPr>
        <p:txBody>
          <a:bodyPr wrap="square">
            <a:spAutoFit/>
          </a:bodyPr>
          <a:lstStyle/>
          <a:p>
            <a:pPr lvl="0">
              <a:spcBef>
                <a:spcPts val="0"/>
              </a:spcBef>
              <a:buNone/>
            </a:pPr>
            <a:r>
              <a:rPr lang="en-GB" sz="2000" dirty="0"/>
              <a:t>Global Round Table on PRTRs</a:t>
            </a:r>
            <a:r>
              <a:rPr lang="en-US" altLang="en-US" sz="2000" dirty="0" smtClean="0"/>
              <a:t> </a:t>
            </a:r>
            <a:endParaRPr lang="en-US" altLang="en-US" sz="2000" dirty="0"/>
          </a:p>
          <a:p>
            <a:pPr lvl="0">
              <a:spcBef>
                <a:spcPts val="0"/>
              </a:spcBef>
              <a:buNone/>
            </a:pPr>
            <a:r>
              <a:rPr lang="fr-CA" altLang="en-US" sz="2000" dirty="0" smtClean="0"/>
              <a:t>7 </a:t>
            </a:r>
            <a:r>
              <a:rPr lang="en-US" altLang="en-US" sz="2000" dirty="0" smtClean="0"/>
              <a:t>November</a:t>
            </a:r>
            <a:r>
              <a:rPr lang="fr-CA" altLang="en-US" sz="2000" dirty="0" smtClean="0"/>
              <a:t> 2018</a:t>
            </a:r>
          </a:p>
          <a:p>
            <a:pPr lvl="0" algn="ctr">
              <a:buNone/>
            </a:pPr>
            <a:endParaRPr lang="en-US" altLang="en-US" dirty="0"/>
          </a:p>
          <a:p>
            <a:endParaRPr lang="en-US" dirty="0"/>
          </a:p>
        </p:txBody>
      </p:sp>
      <p:pic>
        <p:nvPicPr>
          <p:cNvPr id="11"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7216" y="5943600"/>
            <a:ext cx="1106783" cy="914400"/>
          </a:xfrm>
          <a:prstGeom prst="rect">
            <a:avLst/>
          </a:prstGeom>
        </p:spPr>
      </p:pic>
      <p:cxnSp>
        <p:nvCxnSpPr>
          <p:cNvPr id="14" name="Straight Connector 13"/>
          <p:cNvCxnSpPr/>
          <p:nvPr/>
        </p:nvCxnSpPr>
        <p:spPr>
          <a:xfrm>
            <a:off x="762000" y="5486400"/>
            <a:ext cx="65532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611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52800" y="1024334"/>
            <a:ext cx="5770279" cy="5147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426422"/>
            <a:ext cx="9144000" cy="1015663"/>
          </a:xfrm>
          <a:prstGeom prst="rect">
            <a:avLst/>
          </a:prstGeom>
          <a:noFill/>
        </p:spPr>
        <p:txBody>
          <a:bodyPr wrap="square" rtlCol="0" anchor="ctr">
            <a:spAutoFit/>
          </a:bodyPr>
          <a:lstStyle/>
          <a:p>
            <a:pPr fontAlgn="auto">
              <a:spcBef>
                <a:spcPts val="0"/>
              </a:spcBef>
              <a:spcAft>
                <a:spcPts val="0"/>
              </a:spcAft>
              <a:buNone/>
            </a:pPr>
            <a:r>
              <a:rPr lang="en-US" altLang="es-MX" sz="3200" b="1" spc="-100" dirty="0">
                <a:solidFill>
                  <a:schemeClr val="tx2"/>
                </a:solidFill>
                <a:latin typeface="+mj-lt"/>
                <a:ea typeface="+mj-ea"/>
                <a:cs typeface="+mj-cs"/>
              </a:rPr>
              <a:t>North American Pollutant Releases </a:t>
            </a:r>
            <a:r>
              <a:rPr lang="en-US" altLang="es-MX" sz="3200" b="1" spc="-100" dirty="0" smtClean="0">
                <a:solidFill>
                  <a:schemeClr val="tx2"/>
                </a:solidFill>
                <a:latin typeface="+mj-lt"/>
                <a:ea typeface="+mj-ea"/>
                <a:cs typeface="+mj-cs"/>
              </a:rPr>
              <a:t>and Transfers </a:t>
            </a:r>
            <a:endParaRPr lang="en-US" altLang="es-MX" sz="3200" b="1" spc="-100" dirty="0">
              <a:solidFill>
                <a:schemeClr val="tx2"/>
              </a:solidFill>
              <a:latin typeface="+mj-lt"/>
              <a:ea typeface="+mj-ea"/>
              <a:cs typeface="+mj-cs"/>
            </a:endParaRPr>
          </a:p>
          <a:p>
            <a:pPr fontAlgn="auto">
              <a:spcBef>
                <a:spcPts val="0"/>
              </a:spcBef>
              <a:spcAft>
                <a:spcPts val="0"/>
              </a:spcAft>
              <a:buFont typeface="Wingdings" pitchFamily="2" charset="2"/>
              <a:buNone/>
            </a:pPr>
            <a:endParaRPr lang="en-US" sz="2800" b="1" dirty="0" smtClean="0">
              <a:solidFill>
                <a:prstClr val="white"/>
              </a:solidFill>
              <a:latin typeface="+mj-lt"/>
            </a:endParaRPr>
          </a:p>
        </p:txBody>
      </p:sp>
      <p:sp>
        <p:nvSpPr>
          <p:cNvPr id="7" name="TextBox 6"/>
          <p:cNvSpPr txBox="1"/>
          <p:nvPr/>
        </p:nvSpPr>
        <p:spPr>
          <a:xfrm>
            <a:off x="-76200" y="1098352"/>
            <a:ext cx="3505200" cy="4616648"/>
          </a:xfrm>
          <a:prstGeom prst="rect">
            <a:avLst/>
          </a:prstGeom>
          <a:noFill/>
        </p:spPr>
        <p:txBody>
          <a:bodyPr wrap="square" rtlCol="0">
            <a:spAutoFit/>
          </a:bodyPr>
          <a:lstStyle>
            <a:defPPr>
              <a:defRPr lang="en-US"/>
            </a:defPPr>
            <a:lvl1pPr marL="342900" indent="-342900" fontAlgn="auto">
              <a:spcBef>
                <a:spcPts val="600"/>
              </a:spcBef>
              <a:spcAft>
                <a:spcPts val="600"/>
              </a:spcAft>
              <a:buFont typeface="Arial" panose="020B0604020202020204" pitchFamily="34" charset="0"/>
              <a:buChar char="•"/>
              <a:defRPr>
                <a:latin typeface="Constantia" panose="02030602050306030303" pitchFamily="18" charset="0"/>
              </a:defRPr>
            </a:lvl1pPr>
          </a:lstStyle>
          <a:p>
            <a:r>
              <a:rPr lang="en-US" dirty="0">
                <a:latin typeface="+mj-lt"/>
              </a:rPr>
              <a:t>Increase access to information</a:t>
            </a:r>
          </a:p>
          <a:p>
            <a:r>
              <a:rPr lang="en-US" dirty="0">
                <a:latin typeface="+mj-lt"/>
              </a:rPr>
              <a:t>Improved data comparability and consistency</a:t>
            </a:r>
          </a:p>
          <a:p>
            <a:r>
              <a:rPr lang="en-US" dirty="0">
                <a:latin typeface="+mj-lt"/>
              </a:rPr>
              <a:t>Stakeholder Participation</a:t>
            </a:r>
          </a:p>
          <a:p>
            <a:r>
              <a:rPr lang="en-US" dirty="0">
                <a:latin typeface="+mj-lt"/>
              </a:rPr>
              <a:t>Support decision-making </a:t>
            </a:r>
            <a:r>
              <a:rPr lang="en-US" dirty="0" smtClean="0">
                <a:latin typeface="+mj-lt"/>
              </a:rPr>
              <a:t>relative </a:t>
            </a:r>
            <a:r>
              <a:rPr lang="en-US" dirty="0">
                <a:latin typeface="+mj-lt"/>
              </a:rPr>
              <a:t>to pollution prevention and reduction. </a:t>
            </a:r>
            <a:r>
              <a:rPr lang="fr-FR" dirty="0" smtClean="0">
                <a:latin typeface="+mj-lt"/>
              </a:rPr>
              <a:t> </a:t>
            </a:r>
            <a:endParaRPr lang="fr-FR" dirty="0">
              <a:latin typeface="+mj-lt"/>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2800" y="5061335"/>
            <a:ext cx="2452138" cy="1796665"/>
          </a:xfrm>
          <a:prstGeom prst="rect">
            <a:avLst/>
          </a:prstGeom>
          <a:ln>
            <a:solidFill>
              <a:schemeClr val="tx1"/>
            </a:solidFill>
          </a:ln>
        </p:spPr>
      </p:pic>
      <p:pic>
        <p:nvPicPr>
          <p:cNvPr id="8" name="Content Placeholder 3"/>
          <p:cNvPicPr>
            <a:picLocks noChangeAspect="1"/>
          </p:cNvPicPr>
          <p:nvPr/>
        </p:nvPicPr>
        <p:blipFill rotWithShape="1">
          <a:blip r:embed="rId5" cstate="print">
            <a:extLst>
              <a:ext uri="{28A0092B-C50C-407E-A947-70E740481C1C}">
                <a14:useLocalDpi xmlns:a14="http://schemas.microsoft.com/office/drawing/2010/main" val="0"/>
              </a:ext>
            </a:extLst>
          </a:blip>
          <a:srcRect r="24610" b="37533"/>
          <a:stretch/>
        </p:blipFill>
        <p:spPr>
          <a:xfrm>
            <a:off x="0" y="5898710"/>
            <a:ext cx="1321279" cy="904496"/>
          </a:xfrm>
          <a:prstGeom prst="rect">
            <a:avLst/>
          </a:prstGeom>
        </p:spPr>
      </p:pic>
    </p:spTree>
    <p:extLst>
      <p:ext uri="{BB962C8B-B14F-4D97-AF65-F5344CB8AC3E}">
        <p14:creationId xmlns:p14="http://schemas.microsoft.com/office/powerpoint/2010/main" val="3736710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NAPRTR Initiative and Sustainable Development Goals (SDG)</a:t>
            </a:r>
            <a:endParaRPr lang="en-US" dirty="0"/>
          </a:p>
        </p:txBody>
      </p:sp>
      <p:sp>
        <p:nvSpPr>
          <p:cNvPr id="3" name="Content Placeholder 2"/>
          <p:cNvSpPr>
            <a:spLocks noGrp="1"/>
          </p:cNvSpPr>
          <p:nvPr>
            <p:ph idx="1"/>
          </p:nvPr>
        </p:nvSpPr>
        <p:spPr>
          <a:xfrm>
            <a:off x="457200" y="1828800"/>
            <a:ext cx="8229600" cy="4876800"/>
          </a:xfrm>
        </p:spPr>
        <p:txBody>
          <a:bodyPr>
            <a:normAutofit/>
          </a:bodyPr>
          <a:lstStyle/>
          <a:p>
            <a:r>
              <a:rPr lang="en-US" dirty="0"/>
              <a:t>SDG 3 (good health and well-being), </a:t>
            </a:r>
            <a:r>
              <a:rPr lang="en-US" dirty="0" smtClean="0"/>
              <a:t>reducing/preventing deaths </a:t>
            </a:r>
            <a:r>
              <a:rPr lang="en-US" dirty="0"/>
              <a:t>and illnesses from </a:t>
            </a:r>
            <a:r>
              <a:rPr lang="en-US" dirty="0" smtClean="0"/>
              <a:t>exposure to hazardous </a:t>
            </a:r>
            <a:r>
              <a:rPr lang="en-US" dirty="0"/>
              <a:t>chemicals and </a:t>
            </a:r>
            <a:r>
              <a:rPr lang="en-US" dirty="0" smtClean="0"/>
              <a:t>pollution;</a:t>
            </a:r>
          </a:p>
          <a:p>
            <a:pPr marL="0" indent="0">
              <a:buNone/>
            </a:pPr>
            <a:r>
              <a:rPr lang="en-US" dirty="0" smtClean="0"/>
              <a:t>  </a:t>
            </a:r>
          </a:p>
          <a:p>
            <a:r>
              <a:rPr lang="en-US" dirty="0" smtClean="0"/>
              <a:t>SDG </a:t>
            </a:r>
            <a:r>
              <a:rPr lang="en-US" dirty="0"/>
              <a:t>6 (clean water and sanitation</a:t>
            </a:r>
            <a:r>
              <a:rPr lang="en-US" dirty="0" smtClean="0"/>
              <a:t>), improving </a:t>
            </a:r>
            <a:r>
              <a:rPr lang="en-US" dirty="0"/>
              <a:t>water quality by reducing pollution, and minimizing release of hazardous chemicals and materials; </a:t>
            </a:r>
            <a:endParaRPr lang="en-US" dirty="0" smtClean="0"/>
          </a:p>
          <a:p>
            <a:endParaRPr lang="en-US" dirty="0" smtClean="0"/>
          </a:p>
          <a:p>
            <a:r>
              <a:rPr lang="en-US" dirty="0" smtClean="0"/>
              <a:t>SDG </a:t>
            </a:r>
            <a:r>
              <a:rPr lang="en-US" dirty="0"/>
              <a:t>9 </a:t>
            </a:r>
            <a:r>
              <a:rPr lang="en-US" dirty="0" smtClean="0"/>
              <a:t>&amp; 12 (industry innovation/sustainable </a:t>
            </a:r>
            <a:r>
              <a:rPr lang="en-US" dirty="0"/>
              <a:t>production and </a:t>
            </a:r>
            <a:r>
              <a:rPr lang="en-US" dirty="0" smtClean="0"/>
              <a:t>consumption), providing tools  </a:t>
            </a:r>
            <a:r>
              <a:rPr lang="en-US" dirty="0"/>
              <a:t>to assess the </a:t>
            </a:r>
            <a:r>
              <a:rPr lang="en-US" dirty="0" smtClean="0"/>
              <a:t>adoption of environmentally sound technologies </a:t>
            </a:r>
            <a:r>
              <a:rPr lang="en-US" dirty="0"/>
              <a:t>and industrial </a:t>
            </a:r>
            <a:r>
              <a:rPr lang="en-US" dirty="0" smtClean="0"/>
              <a:t>processes.</a:t>
            </a:r>
            <a:endParaRPr lang="es-MX" dirty="0"/>
          </a:p>
          <a:p>
            <a:endParaRPr lang="en-US" dirty="0"/>
          </a:p>
        </p:txBody>
      </p:sp>
    </p:spTree>
    <p:extLst>
      <p:ext uri="{BB962C8B-B14F-4D97-AF65-F5344CB8AC3E}">
        <p14:creationId xmlns:p14="http://schemas.microsoft.com/office/powerpoint/2010/main" val="263409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a:spLocks noChangeArrowheads="1"/>
          </p:cNvSpPr>
          <p:nvPr/>
        </p:nvSpPr>
        <p:spPr bwMode="auto">
          <a:xfrm>
            <a:off x="0" y="314279"/>
            <a:ext cx="9143999" cy="828721"/>
          </a:xfrm>
          <a:prstGeom prst="rect">
            <a:avLst/>
          </a:prstGeom>
          <a:noFill/>
          <a:ln>
            <a:noFill/>
          </a:ln>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ct val="0"/>
              </a:spcBef>
              <a:buFontTx/>
              <a:buNone/>
            </a:pPr>
            <a:r>
              <a:rPr lang="fr-CA" sz="3200" b="1" dirty="0" smtClean="0">
                <a:latin typeface="+mj-lt"/>
                <a:cs typeface="Arial" pitchFamily="34" charset="0"/>
              </a:rPr>
              <a:t>North American PRTR Initiative:</a:t>
            </a:r>
          </a:p>
          <a:p>
            <a:pPr eaLnBrk="1" hangingPunct="1">
              <a:spcBef>
                <a:spcPct val="0"/>
              </a:spcBef>
              <a:buFontTx/>
              <a:buNone/>
            </a:pPr>
            <a:r>
              <a:rPr lang="fr-CA" sz="3200" b="1" dirty="0" smtClean="0">
                <a:latin typeface="+mj-lt"/>
                <a:cs typeface="Arial" pitchFamily="34" charset="0"/>
              </a:rPr>
              <a:t>	Access </a:t>
            </a:r>
            <a:r>
              <a:rPr lang="fr-CA" sz="3200" b="1" dirty="0">
                <a:latin typeface="+mj-lt"/>
                <a:cs typeface="Arial" pitchFamily="34" charset="0"/>
              </a:rPr>
              <a:t>to </a:t>
            </a:r>
            <a:r>
              <a:rPr lang="fr-CA" sz="3200" b="1" dirty="0" smtClean="0">
                <a:latin typeface="+mj-lt"/>
                <a:cs typeface="Arial" pitchFamily="34" charset="0"/>
              </a:rPr>
              <a:t>Information and </a:t>
            </a:r>
            <a:r>
              <a:rPr lang="en-US" sz="3200" b="1" dirty="0" smtClean="0">
                <a:latin typeface="+mj-lt"/>
                <a:cs typeface="Arial" pitchFamily="34" charset="0"/>
              </a:rPr>
              <a:t>Enhanced</a:t>
            </a:r>
            <a:r>
              <a:rPr lang="fr-CA" sz="3200" b="1" dirty="0" smtClean="0">
                <a:latin typeface="+mj-lt"/>
                <a:cs typeface="Arial" pitchFamily="34" charset="0"/>
              </a:rPr>
              <a:t> 	</a:t>
            </a:r>
            <a:r>
              <a:rPr lang="en-US" sz="3200" b="1" dirty="0" smtClean="0">
                <a:latin typeface="+mj-lt"/>
                <a:cs typeface="Arial" pitchFamily="34" charset="0"/>
              </a:rPr>
              <a:t>Comparability</a:t>
            </a:r>
            <a:endParaRPr lang="en-US" sz="3200" b="1" dirty="0">
              <a:latin typeface="+mj-lt"/>
              <a:cs typeface="Arial" pitchFamily="34" charset="0"/>
            </a:endParaRPr>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232164">
            <a:off x="6023757" y="1581874"/>
            <a:ext cx="2808763" cy="36359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rot="245067">
            <a:off x="427185" y="2040501"/>
            <a:ext cx="2654222" cy="343588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2743200" y="6324600"/>
            <a:ext cx="3429000" cy="461665"/>
          </a:xfrm>
          <a:prstGeom prst="rect">
            <a:avLst/>
          </a:prstGeom>
          <a:noFill/>
        </p:spPr>
        <p:txBody>
          <a:bodyPr wrap="square" rtlCol="0">
            <a:spAutoFit/>
          </a:bodyPr>
          <a:lstStyle/>
          <a:p>
            <a:pPr>
              <a:buNone/>
            </a:pPr>
            <a:r>
              <a:rPr lang="en-US" b="1" dirty="0" smtClean="0">
                <a:hlinkClick r:id="rId5"/>
              </a:rPr>
              <a:t>www.cec.org/takingstock</a:t>
            </a:r>
            <a:endParaRPr lang="en-US" b="1" dirty="0"/>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2743200" y="4191000"/>
            <a:ext cx="3789120" cy="22288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Content Placeholder 3"/>
          <p:cNvPicPr>
            <a:picLocks noChangeAspect="1"/>
          </p:cNvPicPr>
          <p:nvPr/>
        </p:nvPicPr>
        <p:blipFill rotWithShape="1">
          <a:blip r:embed="rId7" cstate="print">
            <a:extLst>
              <a:ext uri="{28A0092B-C50C-407E-A947-70E740481C1C}">
                <a14:useLocalDpi xmlns:a14="http://schemas.microsoft.com/office/drawing/2010/main" val="0"/>
              </a:ext>
            </a:extLst>
          </a:blip>
          <a:srcRect r="24610" b="37533"/>
          <a:stretch/>
        </p:blipFill>
        <p:spPr>
          <a:xfrm>
            <a:off x="7670321" y="5420104"/>
            <a:ext cx="1321279" cy="904496"/>
          </a:xfrm>
          <a:prstGeom prst="rect">
            <a:avLst/>
          </a:prstGeom>
        </p:spPr>
      </p:pic>
    </p:spTree>
    <p:extLst>
      <p:ext uri="{BB962C8B-B14F-4D97-AF65-F5344CB8AC3E}">
        <p14:creationId xmlns:p14="http://schemas.microsoft.com/office/powerpoint/2010/main" val="228083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a:spLocks noChangeArrowheads="1"/>
          </p:cNvSpPr>
          <p:nvPr/>
        </p:nvSpPr>
        <p:spPr bwMode="auto">
          <a:xfrm>
            <a:off x="-76200" y="314279"/>
            <a:ext cx="9525000" cy="828721"/>
          </a:xfrm>
          <a:prstGeom prst="rect">
            <a:avLst/>
          </a:prstGeom>
          <a:noFill/>
          <a:ln>
            <a:noFill/>
          </a:ln>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0"/>
              </a:spcBef>
              <a:buFontTx/>
              <a:buNone/>
            </a:pPr>
            <a:r>
              <a:rPr lang="en-US" sz="3200" b="1" dirty="0" smtClean="0">
                <a:latin typeface="+mj-lt"/>
                <a:cs typeface="Arial" pitchFamily="34" charset="0"/>
              </a:rPr>
              <a:t>Taking Stock Online – Interactive Infographics</a:t>
            </a:r>
            <a:endParaRPr lang="en-US" sz="3200" b="1" dirty="0">
              <a:latin typeface="+mj-lt"/>
              <a:cs typeface="Arial" pitchFamily="34" charset="0"/>
            </a:endParaRPr>
          </a:p>
        </p:txBody>
      </p:sp>
      <p:pic>
        <p:nvPicPr>
          <p:cNvPr id="10247"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27873" y="1004692"/>
            <a:ext cx="3797430" cy="50632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 name="Content Placeholder 3"/>
          <p:cNvPicPr>
            <a:picLocks noChangeAspect="1"/>
          </p:cNvPicPr>
          <p:nvPr/>
        </p:nvPicPr>
        <p:blipFill rotWithShape="1">
          <a:blip r:embed="rId4" cstate="print">
            <a:extLst>
              <a:ext uri="{28A0092B-C50C-407E-A947-70E740481C1C}">
                <a14:useLocalDpi xmlns:a14="http://schemas.microsoft.com/office/drawing/2010/main" val="0"/>
              </a:ext>
            </a:extLst>
          </a:blip>
          <a:srcRect r="24610" b="37533"/>
          <a:stretch/>
        </p:blipFill>
        <p:spPr>
          <a:xfrm>
            <a:off x="8001000" y="6127710"/>
            <a:ext cx="1066800" cy="730290"/>
          </a:xfrm>
          <a:prstGeom prst="rect">
            <a:avLst/>
          </a:prstGeom>
        </p:spPr>
      </p:pic>
      <p:sp>
        <p:nvSpPr>
          <p:cNvPr id="4" name="TextBox 3"/>
          <p:cNvSpPr txBox="1"/>
          <p:nvPr/>
        </p:nvSpPr>
        <p:spPr>
          <a:xfrm>
            <a:off x="331705" y="6324600"/>
            <a:ext cx="8202695" cy="461665"/>
          </a:xfrm>
          <a:prstGeom prst="rect">
            <a:avLst/>
          </a:prstGeom>
          <a:noFill/>
        </p:spPr>
        <p:txBody>
          <a:bodyPr wrap="square" rtlCol="0">
            <a:spAutoFit/>
          </a:bodyPr>
          <a:lstStyle/>
          <a:p>
            <a:pPr>
              <a:buNone/>
            </a:pPr>
            <a:r>
              <a:rPr lang="en-US" dirty="0">
                <a:hlinkClick r:id="rId5"/>
              </a:rPr>
              <a:t>http://</a:t>
            </a:r>
            <a:r>
              <a:rPr lang="en-US" dirty="0" smtClean="0">
                <a:hlinkClick r:id="rId5"/>
              </a:rPr>
              <a:t>www.cec.org/sites/default/tsinteractive/index-en.html</a:t>
            </a:r>
            <a:r>
              <a:rPr lang="en-US" dirty="0" smtClean="0"/>
              <a:t> </a:t>
            </a:r>
          </a:p>
        </p:txBody>
      </p:sp>
    </p:spTree>
    <p:extLst>
      <p:ext uri="{BB962C8B-B14F-4D97-AF65-F5344CB8AC3E}">
        <p14:creationId xmlns:p14="http://schemas.microsoft.com/office/powerpoint/2010/main" val="2754527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19114" y="1949103"/>
            <a:ext cx="6272486" cy="3689697"/>
          </a:xfrm>
          <a:prstGeom prst="rect">
            <a:avLst/>
          </a:prstGeom>
          <a:noFill/>
          <a:ln w="9525">
            <a:solidFill>
              <a:schemeClr val="tx1">
                <a:lumMod val="75000"/>
                <a:lumOff val="2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617890" y="5939135"/>
            <a:ext cx="3733800" cy="461665"/>
          </a:xfrm>
          <a:prstGeom prst="rect">
            <a:avLst/>
          </a:prstGeom>
          <a:noFill/>
        </p:spPr>
        <p:txBody>
          <a:bodyPr wrap="square" rtlCol="0">
            <a:spAutoFit/>
          </a:bodyPr>
          <a:lstStyle/>
          <a:p>
            <a:pPr algn="ctr">
              <a:buNone/>
            </a:pPr>
            <a:r>
              <a:rPr lang="en-US" b="1" u="sng" dirty="0" smtClean="0">
                <a:hlinkClick r:id="rId4"/>
              </a:rPr>
              <a:t>www.cec.org/takingstock</a:t>
            </a:r>
            <a:r>
              <a:rPr lang="en-US" b="1" u="sng" dirty="0" smtClean="0"/>
              <a:t>  </a:t>
            </a:r>
            <a:endParaRPr lang="en-US" b="1" u="sng" dirty="0"/>
          </a:p>
        </p:txBody>
      </p:sp>
      <p:sp>
        <p:nvSpPr>
          <p:cNvPr id="3" name="TextBox 2"/>
          <p:cNvSpPr txBox="1"/>
          <p:nvPr/>
        </p:nvSpPr>
        <p:spPr>
          <a:xfrm>
            <a:off x="12879" y="1388783"/>
            <a:ext cx="2730322" cy="4708981"/>
          </a:xfrm>
          <a:prstGeom prst="rect">
            <a:avLst/>
          </a:prstGeom>
          <a:noFill/>
        </p:spPr>
        <p:txBody>
          <a:bodyPr wrap="square" rtlCol="0">
            <a:spAutoFit/>
          </a:bodyPr>
          <a:lstStyle/>
          <a:p>
            <a:pPr marL="342900" indent="-342900">
              <a:spcBef>
                <a:spcPct val="30000"/>
              </a:spcBef>
              <a:spcAft>
                <a:spcPct val="20000"/>
              </a:spcAft>
              <a:buFont typeface="Arial" panose="020B0604020202020204" pitchFamily="34" charset="0"/>
              <a:buChar char="•"/>
            </a:pPr>
            <a:r>
              <a:rPr lang="en-US" altLang="en-US" b="1" dirty="0">
                <a:latin typeface="+mj-lt"/>
              </a:rPr>
              <a:t>U</a:t>
            </a:r>
            <a:r>
              <a:rPr lang="en-US" altLang="en-US" b="1" dirty="0" smtClean="0">
                <a:latin typeface="+mj-lt"/>
              </a:rPr>
              <a:t>pdate of  trilateral 2006-2015 data </a:t>
            </a:r>
          </a:p>
          <a:p>
            <a:pPr marL="342900" indent="-342900">
              <a:spcBef>
                <a:spcPct val="30000"/>
              </a:spcBef>
              <a:spcAft>
                <a:spcPct val="20000"/>
              </a:spcAft>
              <a:buFont typeface="Arial" panose="020B0604020202020204" pitchFamily="34" charset="0"/>
              <a:buChar char="•"/>
            </a:pPr>
            <a:r>
              <a:rPr lang="en-US" altLang="en-US" b="1" dirty="0" smtClean="0">
                <a:latin typeface="+mj-lt"/>
              </a:rPr>
              <a:t>City Search</a:t>
            </a:r>
            <a:endParaRPr lang="en-US" altLang="en-US" b="1" dirty="0">
              <a:latin typeface="+mj-lt"/>
            </a:endParaRPr>
          </a:p>
          <a:p>
            <a:pPr marL="342900" indent="-342900">
              <a:spcBef>
                <a:spcPct val="30000"/>
              </a:spcBef>
              <a:spcAft>
                <a:spcPct val="20000"/>
              </a:spcAft>
              <a:buFont typeface="Arial" panose="020B0604020202020204" pitchFamily="34" charset="0"/>
              <a:buChar char="•"/>
            </a:pPr>
            <a:r>
              <a:rPr lang="en-US" altLang="en-US" b="1" dirty="0" smtClean="0">
                <a:latin typeface="+mj-lt"/>
              </a:rPr>
              <a:t>Added context   on pollutant reporting requirements</a:t>
            </a:r>
            <a:endParaRPr lang="en-US" altLang="en-US" b="1" dirty="0">
              <a:latin typeface="+mj-lt"/>
            </a:endParaRPr>
          </a:p>
          <a:p>
            <a:pPr marL="342900" indent="-342900">
              <a:spcBef>
                <a:spcPct val="30000"/>
              </a:spcBef>
              <a:spcAft>
                <a:spcPct val="20000"/>
              </a:spcAft>
              <a:buFont typeface="Arial" panose="020B0604020202020204" pitchFamily="34" charset="0"/>
              <a:buChar char="•"/>
            </a:pPr>
            <a:r>
              <a:rPr lang="en-US" altLang="en-US" b="1" dirty="0" smtClean="0">
                <a:latin typeface="+mj-lt"/>
              </a:rPr>
              <a:t>Improved Summary Graphics</a:t>
            </a:r>
            <a:endParaRPr lang="en-US" altLang="en-US" b="1" dirty="0">
              <a:latin typeface="+mj-lt"/>
            </a:endParaRPr>
          </a:p>
        </p:txBody>
      </p:sp>
      <p:sp>
        <p:nvSpPr>
          <p:cNvPr id="4" name="Title 3"/>
          <p:cNvSpPr>
            <a:spLocks noGrp="1"/>
          </p:cNvSpPr>
          <p:nvPr>
            <p:ph type="title"/>
          </p:nvPr>
        </p:nvSpPr>
        <p:spPr>
          <a:xfrm>
            <a:off x="152400" y="381000"/>
            <a:ext cx="8839200" cy="990600"/>
          </a:xfrm>
        </p:spPr>
        <p:txBody>
          <a:bodyPr>
            <a:normAutofit/>
          </a:bodyPr>
          <a:lstStyle/>
          <a:p>
            <a:pPr algn="ctr"/>
            <a:r>
              <a:rPr lang="en-US" sz="3200" b="1" dirty="0" smtClean="0"/>
              <a:t>Taking Stock Online – Update</a:t>
            </a:r>
            <a:endParaRPr lang="en-US" sz="3200" b="1" dirty="0"/>
          </a:p>
        </p:txBody>
      </p:sp>
      <p:pic>
        <p:nvPicPr>
          <p:cNvPr id="8" name="Content Placeholder 3"/>
          <p:cNvPicPr>
            <a:picLocks noChangeAspect="1"/>
          </p:cNvPicPr>
          <p:nvPr/>
        </p:nvPicPr>
        <p:blipFill rotWithShape="1">
          <a:blip r:embed="rId5" cstate="print">
            <a:extLst>
              <a:ext uri="{28A0092B-C50C-407E-A947-70E740481C1C}">
                <a14:useLocalDpi xmlns:a14="http://schemas.microsoft.com/office/drawing/2010/main" val="0"/>
              </a:ext>
            </a:extLst>
          </a:blip>
          <a:srcRect r="24610" b="37533"/>
          <a:stretch/>
        </p:blipFill>
        <p:spPr>
          <a:xfrm>
            <a:off x="7746521" y="5877304"/>
            <a:ext cx="1321279" cy="904496"/>
          </a:xfrm>
          <a:prstGeom prst="rect">
            <a:avLst/>
          </a:prstGeom>
        </p:spPr>
      </p:pic>
    </p:spTree>
    <p:extLst>
      <p:ext uri="{BB962C8B-B14F-4D97-AF65-F5344CB8AC3E}">
        <p14:creationId xmlns:p14="http://schemas.microsoft.com/office/powerpoint/2010/main" val="2922793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a:spLocks noChangeArrowheads="1"/>
          </p:cNvSpPr>
          <p:nvPr/>
        </p:nvSpPr>
        <p:spPr bwMode="auto">
          <a:xfrm>
            <a:off x="-76200" y="314279"/>
            <a:ext cx="9525000" cy="828721"/>
          </a:xfrm>
          <a:prstGeom prst="rect">
            <a:avLst/>
          </a:prstGeom>
          <a:noFill/>
          <a:ln>
            <a:noFill/>
          </a:ln>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ct val="0"/>
              </a:spcBef>
              <a:buFontTx/>
              <a:buNone/>
            </a:pPr>
            <a:r>
              <a:rPr lang="en-US" sz="2800" b="1" dirty="0" smtClean="0">
                <a:solidFill>
                  <a:prstClr val="black"/>
                </a:solidFill>
                <a:cs typeface="Arial" pitchFamily="34" charset="0"/>
              </a:rPr>
              <a:t>Greening </a:t>
            </a:r>
            <a:r>
              <a:rPr lang="en-US" sz="2800" b="1" dirty="0">
                <a:solidFill>
                  <a:prstClr val="black"/>
                </a:solidFill>
                <a:cs typeface="Arial" pitchFamily="34" charset="0"/>
              </a:rPr>
              <a:t>of Chemicals Management in North America </a:t>
            </a:r>
            <a:endParaRPr lang="en-US" sz="2800" b="1" dirty="0">
              <a:latin typeface="+mj-lt"/>
              <a:cs typeface="Arial" pitchFamily="34" charset="0"/>
            </a:endParaRPr>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232164">
            <a:off x="4537119" y="1037327"/>
            <a:ext cx="3809811" cy="49317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rot="245067">
            <a:off x="443972" y="1144361"/>
            <a:ext cx="3704478" cy="479544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 name="Content Placeholder 3"/>
          <p:cNvPicPr>
            <a:picLocks noChangeAspect="1"/>
          </p:cNvPicPr>
          <p:nvPr/>
        </p:nvPicPr>
        <p:blipFill rotWithShape="1">
          <a:blip r:embed="rId5" cstate="print">
            <a:extLst>
              <a:ext uri="{28A0092B-C50C-407E-A947-70E740481C1C}">
                <a14:useLocalDpi xmlns:a14="http://schemas.microsoft.com/office/drawing/2010/main" val="0"/>
              </a:ext>
            </a:extLst>
          </a:blip>
          <a:srcRect r="24610" b="37533"/>
          <a:stretch/>
        </p:blipFill>
        <p:spPr>
          <a:xfrm>
            <a:off x="8001000" y="6127710"/>
            <a:ext cx="1066800" cy="730290"/>
          </a:xfrm>
          <a:prstGeom prst="rect">
            <a:avLst/>
          </a:prstGeom>
        </p:spPr>
      </p:pic>
      <p:sp>
        <p:nvSpPr>
          <p:cNvPr id="4" name="TextBox 3"/>
          <p:cNvSpPr txBox="1"/>
          <p:nvPr/>
        </p:nvSpPr>
        <p:spPr>
          <a:xfrm>
            <a:off x="2133600" y="6324600"/>
            <a:ext cx="4800600" cy="461665"/>
          </a:xfrm>
          <a:prstGeom prst="rect">
            <a:avLst/>
          </a:prstGeom>
          <a:noFill/>
        </p:spPr>
        <p:txBody>
          <a:bodyPr wrap="square" rtlCol="0">
            <a:spAutoFit/>
          </a:bodyPr>
          <a:lstStyle/>
          <a:p>
            <a:pPr>
              <a:buNone/>
            </a:pPr>
            <a:r>
              <a:rPr lang="en-US" dirty="0">
                <a:hlinkClick r:id="rId6"/>
              </a:rPr>
              <a:t>http://</a:t>
            </a:r>
            <a:r>
              <a:rPr lang="en-US" dirty="0" smtClean="0">
                <a:hlinkClick r:id="rId6"/>
              </a:rPr>
              <a:t>www3.cec.org/islandora/en</a:t>
            </a:r>
            <a:r>
              <a:rPr lang="en-US" dirty="0" smtClean="0"/>
              <a:t> </a:t>
            </a:r>
            <a:endParaRPr lang="en-US" dirty="0"/>
          </a:p>
        </p:txBody>
      </p:sp>
    </p:spTree>
    <p:extLst>
      <p:ext uri="{BB962C8B-B14F-4D97-AF65-F5344CB8AC3E}">
        <p14:creationId xmlns:p14="http://schemas.microsoft.com/office/powerpoint/2010/main" val="93347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457200" y="1447800"/>
            <a:ext cx="8229600" cy="1524000"/>
          </a:xfrm>
        </p:spPr>
        <p:txBody>
          <a:bodyPr lIns="91435" tIns="45718" rIns="91435" bIns="45718">
            <a:noAutofit/>
          </a:bodyPr>
          <a:lstStyle/>
          <a:p>
            <a:pPr algn="ctr"/>
            <a:r>
              <a:rPr lang="en-US" altLang="es-MX" sz="2800" b="1" dirty="0" smtClean="0"/>
              <a:t>Orlando Cabrera-Rivera</a:t>
            </a:r>
            <a:br>
              <a:rPr lang="en-US" altLang="es-MX" sz="2800" b="1" dirty="0" smtClean="0"/>
            </a:br>
            <a:r>
              <a:rPr lang="en-US" altLang="es-MX" sz="2400" dirty="0" smtClean="0"/>
              <a:t>Head of Unit</a:t>
            </a:r>
            <a:r>
              <a:rPr lang="en-US" altLang="es-MX" sz="2400" dirty="0"/>
              <a:t/>
            </a:r>
            <a:br>
              <a:rPr lang="en-US" altLang="es-MX" sz="2400" dirty="0"/>
            </a:br>
            <a:r>
              <a:rPr lang="en-US" altLang="es-MX" sz="2400" dirty="0" smtClean="0"/>
              <a:t>CEC Environmental Quality</a:t>
            </a:r>
            <a:r>
              <a:rPr lang="en-US" altLang="es-MX" sz="2400" dirty="0" smtClean="0">
                <a:latin typeface="+mj-lt"/>
              </a:rPr>
              <a:t/>
            </a:r>
            <a:br>
              <a:rPr lang="en-US" altLang="es-MX" sz="2400" dirty="0" smtClean="0">
                <a:latin typeface="+mj-lt"/>
              </a:rPr>
            </a:br>
            <a:endParaRPr lang="en-US" altLang="es-MX" sz="2400" dirty="0" smtClean="0">
              <a:latin typeface="+mj-lt"/>
            </a:endParaRPr>
          </a:p>
        </p:txBody>
      </p:sp>
      <p:sp>
        <p:nvSpPr>
          <p:cNvPr id="11267" name="Rectangle 4"/>
          <p:cNvSpPr>
            <a:spLocks noGrp="1" noChangeArrowheads="1"/>
          </p:cNvSpPr>
          <p:nvPr>
            <p:ph type="subTitle" idx="4294967295"/>
          </p:nvPr>
        </p:nvSpPr>
        <p:spPr>
          <a:xfrm>
            <a:off x="0" y="3124200"/>
            <a:ext cx="9144000" cy="3048000"/>
          </a:xfrm>
          <a:noFill/>
        </p:spPr>
        <p:txBody>
          <a:bodyPr lIns="91435" tIns="45718" rIns="91435" bIns="45718">
            <a:normAutofit/>
          </a:bodyPr>
          <a:lstStyle/>
          <a:p>
            <a:pPr marL="0" indent="0" algn="ctr" eaLnBrk="1" hangingPunct="1">
              <a:lnSpc>
                <a:spcPct val="60000"/>
              </a:lnSpc>
              <a:spcAft>
                <a:spcPct val="20000"/>
              </a:spcAft>
              <a:buFontTx/>
              <a:buNone/>
            </a:pPr>
            <a:endParaRPr lang="en-US" altLang="es-MX" sz="2400" dirty="0" smtClean="0">
              <a:latin typeface="+mj-lt"/>
            </a:endParaRPr>
          </a:p>
          <a:p>
            <a:pPr marL="0" indent="0" algn="ctr" eaLnBrk="1" hangingPunct="1">
              <a:lnSpc>
                <a:spcPct val="70000"/>
              </a:lnSpc>
              <a:spcBef>
                <a:spcPct val="25000"/>
              </a:spcBef>
              <a:spcAft>
                <a:spcPct val="25000"/>
              </a:spcAft>
              <a:buFontTx/>
              <a:buNone/>
            </a:pPr>
            <a:r>
              <a:rPr lang="en-US" altLang="es-MX" sz="2400" dirty="0" smtClean="0">
                <a:latin typeface="+mj-lt"/>
              </a:rPr>
              <a:t>Telephone: (514) 350-4323</a:t>
            </a:r>
          </a:p>
          <a:p>
            <a:pPr marL="0" indent="0" algn="ctr" eaLnBrk="1" hangingPunct="1">
              <a:lnSpc>
                <a:spcPct val="70000"/>
              </a:lnSpc>
              <a:spcBef>
                <a:spcPct val="25000"/>
              </a:spcBef>
              <a:spcAft>
                <a:spcPct val="25000"/>
              </a:spcAft>
              <a:buFontTx/>
              <a:buNone/>
            </a:pPr>
            <a:r>
              <a:rPr lang="en-US" altLang="es-MX" sz="2400" dirty="0" smtClean="0">
                <a:latin typeface="+mj-lt"/>
              </a:rPr>
              <a:t>Fax: (514) 350-4314</a:t>
            </a:r>
          </a:p>
          <a:p>
            <a:pPr marL="0" indent="0" algn="ctr" eaLnBrk="1" hangingPunct="1">
              <a:lnSpc>
                <a:spcPct val="70000"/>
              </a:lnSpc>
              <a:spcBef>
                <a:spcPct val="25000"/>
              </a:spcBef>
              <a:spcAft>
                <a:spcPct val="25000"/>
              </a:spcAft>
              <a:buFontTx/>
              <a:buNone/>
            </a:pPr>
            <a:r>
              <a:rPr lang="en-US" altLang="es-MX" sz="2400" dirty="0" smtClean="0">
                <a:latin typeface="+mj-lt"/>
              </a:rPr>
              <a:t>Email: ocabrera@cec.org</a:t>
            </a:r>
          </a:p>
          <a:p>
            <a:pPr marL="0" indent="0" algn="ctr" eaLnBrk="1" hangingPunct="1">
              <a:lnSpc>
                <a:spcPct val="70000"/>
              </a:lnSpc>
              <a:spcBef>
                <a:spcPct val="25000"/>
              </a:spcBef>
              <a:spcAft>
                <a:spcPct val="25000"/>
              </a:spcAft>
              <a:buFontTx/>
              <a:buNone/>
            </a:pPr>
            <a:r>
              <a:rPr lang="en-US" altLang="es-MX" sz="2400" dirty="0" smtClean="0">
                <a:latin typeface="+mj-lt"/>
              </a:rPr>
              <a:t>www.cec.org</a:t>
            </a:r>
          </a:p>
        </p:txBody>
      </p:sp>
      <p:sp>
        <p:nvSpPr>
          <p:cNvPr id="11268" name="TextBox 2"/>
          <p:cNvSpPr txBox="1">
            <a:spLocks noChangeArrowheads="1"/>
          </p:cNvSpPr>
          <p:nvPr/>
        </p:nvSpPr>
        <p:spPr bwMode="auto">
          <a:xfrm>
            <a:off x="2438400" y="5772150"/>
            <a:ext cx="4267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sz="1800" dirty="0">
                <a:latin typeface="Calibri" pitchFamily="34" charset="0"/>
                <a:ea typeface="+mj-ea"/>
                <a:cs typeface="+mj-cs"/>
              </a:rPr>
              <a:t>THREE COUNTRIES WORKING TOGETHER TO PROTECT OUR SHARED ENVIRONMENT</a:t>
            </a:r>
            <a:endParaRPr lang="en-US" altLang="es-MX" sz="1800" dirty="0">
              <a:latin typeface="Calibri" pitchFamily="34" charset="0"/>
              <a:ea typeface="+mj-ea"/>
              <a:cs typeface="+mj-cs"/>
            </a:endParaRPr>
          </a:p>
        </p:txBody>
      </p:sp>
      <p:sp>
        <p:nvSpPr>
          <p:cNvPr id="5" name="TextBox 4"/>
          <p:cNvSpPr txBox="1"/>
          <p:nvPr/>
        </p:nvSpPr>
        <p:spPr>
          <a:xfrm>
            <a:off x="2628900" y="5029200"/>
            <a:ext cx="3886200" cy="461665"/>
          </a:xfrm>
          <a:prstGeom prst="rect">
            <a:avLst/>
          </a:prstGeom>
          <a:noFill/>
        </p:spPr>
        <p:txBody>
          <a:bodyPr wrap="square" rtlCol="0">
            <a:spAutoFit/>
          </a:bodyPr>
          <a:lstStyle/>
          <a:p>
            <a:pPr>
              <a:buNone/>
            </a:pPr>
            <a:r>
              <a:rPr lang="en-US" b="1" dirty="0" smtClean="0">
                <a:latin typeface="+mj-lt"/>
                <a:hlinkClick r:id="rId3"/>
              </a:rPr>
              <a:t>www.cec.org/takingstock</a:t>
            </a:r>
            <a:endParaRPr lang="en-US" b="1" dirty="0">
              <a:latin typeface="+mj-lt"/>
            </a:endParaRPr>
          </a:p>
        </p:txBody>
      </p:sp>
      <p:pic>
        <p:nvPicPr>
          <p:cNvPr id="7"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3735" y="5260032"/>
            <a:ext cx="1922948" cy="1588698"/>
          </a:xfrm>
          <a:prstGeom prst="rect">
            <a:avLst/>
          </a:prstGeom>
        </p:spPr>
      </p:pic>
      <p:sp>
        <p:nvSpPr>
          <p:cNvPr id="2" name="TextBox 1"/>
          <p:cNvSpPr txBox="1"/>
          <p:nvPr/>
        </p:nvSpPr>
        <p:spPr>
          <a:xfrm>
            <a:off x="2895600" y="685800"/>
            <a:ext cx="3619500" cy="584775"/>
          </a:xfrm>
          <a:prstGeom prst="rect">
            <a:avLst/>
          </a:prstGeom>
          <a:noFill/>
        </p:spPr>
        <p:txBody>
          <a:bodyPr wrap="square" rtlCol="0">
            <a:spAutoFit/>
          </a:bodyPr>
          <a:lstStyle/>
          <a:p>
            <a:pPr algn="ctr">
              <a:buNone/>
            </a:pPr>
            <a:r>
              <a:rPr lang="en-US" sz="3200" b="1" dirty="0" smtClean="0"/>
              <a:t>Thank You!</a:t>
            </a:r>
            <a:endParaRPr lang="en-US" sz="3200" b="1" dirty="0"/>
          </a:p>
        </p:txBody>
      </p:sp>
    </p:spTree>
    <p:extLst>
      <p:ext uri="{BB962C8B-B14F-4D97-AF65-F5344CB8AC3E}">
        <p14:creationId xmlns:p14="http://schemas.microsoft.com/office/powerpoint/2010/main" val="41278371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4674</TotalTime>
  <Words>838</Words>
  <Application>Microsoft Office PowerPoint</Application>
  <PresentationFormat>On-screen Show (4:3)</PresentationFormat>
  <Paragraphs>68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Tracking Pollutant Releases and Transfers in North America: North American PRTR Initiative</vt:lpstr>
      <vt:lpstr>PowerPoint Presentation</vt:lpstr>
      <vt:lpstr>NAPRTR Initiative and Sustainable Development Goals (SDG)</vt:lpstr>
      <vt:lpstr>PowerPoint Presentation</vt:lpstr>
      <vt:lpstr>PowerPoint Presentation</vt:lpstr>
      <vt:lpstr>Taking Stock Online – Update</vt:lpstr>
      <vt:lpstr>PowerPoint Presentation</vt:lpstr>
      <vt:lpstr>Orlando Cabrera-Rivera Head of Unit CEC Environmental Quality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for Environmental Cooperation (CEC)</dc:title>
  <dc:creator>Karen Richardson</dc:creator>
  <cp:lastModifiedBy>Orlando Cabrera Rivera</cp:lastModifiedBy>
  <cp:revision>512</cp:revision>
  <cp:lastPrinted>2015-01-09T23:47:14Z</cp:lastPrinted>
  <dcterms:created xsi:type="dcterms:W3CDTF">2013-11-18T04:04:17Z</dcterms:created>
  <dcterms:modified xsi:type="dcterms:W3CDTF">2018-11-05T14:17:20Z</dcterms:modified>
</cp:coreProperties>
</file>