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277" r:id="rId2"/>
    <p:sldId id="347" r:id="rId3"/>
    <p:sldId id="349" r:id="rId4"/>
    <p:sldId id="350" r:id="rId5"/>
    <p:sldId id="351" r:id="rId6"/>
    <p:sldId id="348" r:id="rId7"/>
    <p:sldId id="342" r:id="rId8"/>
    <p:sldId id="344" r:id="rId9"/>
    <p:sldId id="343" r:id="rId10"/>
    <p:sldId id="345" r:id="rId11"/>
    <p:sldId id="346" r:id="rId12"/>
    <p:sldId id="278" r:id="rId13"/>
  </p:sldIdLst>
  <p:sldSz cx="9144000" cy="6858000" type="screen4x3"/>
  <p:notesSz cx="6669088" cy="97536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1"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24"/>
    <a:srgbClr val="B0EAD7"/>
    <a:srgbClr val="C7CA5A"/>
    <a:srgbClr val="3166CF"/>
    <a:srgbClr val="0F5494"/>
    <a:srgbClr val="2D5EC1"/>
    <a:srgbClr val="3E6FD2"/>
    <a:srgbClr val="BDDEFF"/>
    <a:srgbClr val="99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7409" autoAdjust="0"/>
  </p:normalViewPr>
  <p:slideViewPr>
    <p:cSldViewPr>
      <p:cViewPr varScale="1">
        <p:scale>
          <a:sx n="50" d="100"/>
          <a:sy n="50" d="100"/>
        </p:scale>
        <p:origin x="1104" y="36"/>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216"/>
    </p:cViewPr>
  </p:sorterViewPr>
  <p:notesViewPr>
    <p:cSldViewPr>
      <p:cViewPr varScale="1">
        <p:scale>
          <a:sx n="74" d="100"/>
          <a:sy n="74" d="100"/>
        </p:scale>
        <p:origin x="-2172" y="-90"/>
      </p:cViewPr>
      <p:guideLst>
        <p:guide orient="horz" pos="3071"/>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1" y="0"/>
            <a:ext cx="2890665" cy="488226"/>
          </a:xfrm>
          <a:prstGeom prst="rect">
            <a:avLst/>
          </a:prstGeom>
          <a:noFill/>
          <a:ln w="9525">
            <a:noFill/>
            <a:miter lim="800000"/>
            <a:headEnd/>
            <a:tailEnd/>
          </a:ln>
          <a:effectLst/>
        </p:spPr>
        <p:txBody>
          <a:bodyPr vert="horz" wrap="square" lIns="89782" tIns="44892" rIns="89782" bIns="44892"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776866" y="0"/>
            <a:ext cx="2890665" cy="488226"/>
          </a:xfrm>
          <a:prstGeom prst="rect">
            <a:avLst/>
          </a:prstGeom>
          <a:noFill/>
          <a:ln w="9525">
            <a:noFill/>
            <a:miter lim="800000"/>
            <a:headEnd/>
            <a:tailEnd/>
          </a:ln>
          <a:effectLst/>
        </p:spPr>
        <p:txBody>
          <a:bodyPr vert="horz" wrap="square" lIns="89782" tIns="44892" rIns="89782" bIns="44892"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1" y="9263816"/>
            <a:ext cx="2890665" cy="488225"/>
          </a:xfrm>
          <a:prstGeom prst="rect">
            <a:avLst/>
          </a:prstGeom>
          <a:noFill/>
          <a:ln w="9525">
            <a:noFill/>
            <a:miter lim="800000"/>
            <a:headEnd/>
            <a:tailEnd/>
          </a:ln>
          <a:effectLst/>
        </p:spPr>
        <p:txBody>
          <a:bodyPr vert="horz" wrap="square" lIns="89782" tIns="44892" rIns="89782" bIns="44892"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776866" y="9263816"/>
            <a:ext cx="2890665" cy="488225"/>
          </a:xfrm>
          <a:prstGeom prst="rect">
            <a:avLst/>
          </a:prstGeom>
          <a:noFill/>
          <a:ln w="9525">
            <a:noFill/>
            <a:miter lim="800000"/>
            <a:headEnd/>
            <a:tailEnd/>
          </a:ln>
          <a:effectLst/>
        </p:spPr>
        <p:txBody>
          <a:bodyPr vert="horz" wrap="square" lIns="89782" tIns="44892" rIns="89782" bIns="44892"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2890665" cy="488226"/>
          </a:xfrm>
          <a:prstGeom prst="rect">
            <a:avLst/>
          </a:prstGeom>
          <a:noFill/>
          <a:ln w="9525">
            <a:noFill/>
            <a:miter lim="800000"/>
            <a:headEnd/>
            <a:tailEnd/>
          </a:ln>
          <a:effectLst/>
        </p:spPr>
        <p:txBody>
          <a:bodyPr vert="horz" wrap="square" lIns="89782" tIns="44892" rIns="89782" bIns="44892"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776866" y="0"/>
            <a:ext cx="2890665" cy="488226"/>
          </a:xfrm>
          <a:prstGeom prst="rect">
            <a:avLst/>
          </a:prstGeom>
          <a:noFill/>
          <a:ln w="9525">
            <a:noFill/>
            <a:miter lim="800000"/>
            <a:headEnd/>
            <a:tailEnd/>
          </a:ln>
          <a:effectLst/>
        </p:spPr>
        <p:txBody>
          <a:bodyPr vert="horz" wrap="square" lIns="89782" tIns="44892" rIns="89782" bIns="44892"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896938" y="731838"/>
            <a:ext cx="4876800" cy="36576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66598" y="4632689"/>
            <a:ext cx="5335893" cy="4389353"/>
          </a:xfrm>
          <a:prstGeom prst="rect">
            <a:avLst/>
          </a:prstGeom>
          <a:noFill/>
          <a:ln w="9525">
            <a:noFill/>
            <a:miter lim="800000"/>
            <a:headEnd/>
            <a:tailEnd/>
          </a:ln>
          <a:effectLst/>
        </p:spPr>
        <p:txBody>
          <a:bodyPr vert="horz" wrap="square" lIns="89782" tIns="44892" rIns="89782" bIns="4489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1" y="9263816"/>
            <a:ext cx="2890665" cy="488225"/>
          </a:xfrm>
          <a:prstGeom prst="rect">
            <a:avLst/>
          </a:prstGeom>
          <a:noFill/>
          <a:ln w="9525">
            <a:noFill/>
            <a:miter lim="800000"/>
            <a:headEnd/>
            <a:tailEnd/>
          </a:ln>
          <a:effectLst/>
        </p:spPr>
        <p:txBody>
          <a:bodyPr vert="horz" wrap="square" lIns="89782" tIns="44892" rIns="89782" bIns="44892"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776866" y="9263816"/>
            <a:ext cx="2890665" cy="488225"/>
          </a:xfrm>
          <a:prstGeom prst="rect">
            <a:avLst/>
          </a:prstGeom>
          <a:noFill/>
          <a:ln w="9525">
            <a:noFill/>
            <a:miter lim="800000"/>
            <a:headEnd/>
            <a:tailEnd/>
          </a:ln>
          <a:effectLst/>
        </p:spPr>
        <p:txBody>
          <a:bodyPr vert="horz" wrap="square" lIns="89782" tIns="44892" rIns="89782" bIns="44892"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1494903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dirty="0"/>
          </a:p>
        </p:txBody>
      </p:sp>
      <p:sp>
        <p:nvSpPr>
          <p:cNvPr id="307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28314" indent="-280121" eaLnBrk="0" hangingPunct="0">
              <a:spcBef>
                <a:spcPct val="30000"/>
              </a:spcBef>
              <a:defRPr sz="1200">
                <a:solidFill>
                  <a:schemeClr val="tx1"/>
                </a:solidFill>
                <a:latin typeface="Arial" charset="0"/>
              </a:defRPr>
            </a:lvl2pPr>
            <a:lvl3pPr marL="1120482" indent="-224096" eaLnBrk="0" hangingPunct="0">
              <a:spcBef>
                <a:spcPct val="30000"/>
              </a:spcBef>
              <a:defRPr sz="1200">
                <a:solidFill>
                  <a:schemeClr val="tx1"/>
                </a:solidFill>
                <a:latin typeface="Arial" charset="0"/>
              </a:defRPr>
            </a:lvl3pPr>
            <a:lvl4pPr marL="1568675" indent="-224096" eaLnBrk="0" hangingPunct="0">
              <a:spcBef>
                <a:spcPct val="30000"/>
              </a:spcBef>
              <a:defRPr sz="1200">
                <a:solidFill>
                  <a:schemeClr val="tx1"/>
                </a:solidFill>
                <a:latin typeface="Arial" charset="0"/>
              </a:defRPr>
            </a:lvl4pPr>
            <a:lvl5pPr marL="2016868" indent="-224096" eaLnBrk="0" hangingPunct="0">
              <a:spcBef>
                <a:spcPct val="30000"/>
              </a:spcBef>
              <a:defRPr sz="1200">
                <a:solidFill>
                  <a:schemeClr val="tx1"/>
                </a:solidFill>
                <a:latin typeface="Arial" charset="0"/>
              </a:defRPr>
            </a:lvl5pPr>
            <a:lvl6pPr marL="2465062" indent="-224096" eaLnBrk="0" fontAlgn="base" hangingPunct="0">
              <a:spcBef>
                <a:spcPct val="30000"/>
              </a:spcBef>
              <a:spcAft>
                <a:spcPct val="0"/>
              </a:spcAft>
              <a:defRPr sz="1200">
                <a:solidFill>
                  <a:schemeClr val="tx1"/>
                </a:solidFill>
                <a:latin typeface="Arial" charset="0"/>
              </a:defRPr>
            </a:lvl6pPr>
            <a:lvl7pPr marL="2913255" indent="-224096" eaLnBrk="0" fontAlgn="base" hangingPunct="0">
              <a:spcBef>
                <a:spcPct val="30000"/>
              </a:spcBef>
              <a:spcAft>
                <a:spcPct val="0"/>
              </a:spcAft>
              <a:defRPr sz="1200">
                <a:solidFill>
                  <a:schemeClr val="tx1"/>
                </a:solidFill>
                <a:latin typeface="Arial" charset="0"/>
              </a:defRPr>
            </a:lvl7pPr>
            <a:lvl8pPr marL="3361447" indent="-224096" eaLnBrk="0" fontAlgn="base" hangingPunct="0">
              <a:spcBef>
                <a:spcPct val="30000"/>
              </a:spcBef>
              <a:spcAft>
                <a:spcPct val="0"/>
              </a:spcAft>
              <a:defRPr sz="1200">
                <a:solidFill>
                  <a:schemeClr val="tx1"/>
                </a:solidFill>
                <a:latin typeface="Arial" charset="0"/>
              </a:defRPr>
            </a:lvl8pPr>
            <a:lvl9pPr marL="3809640" indent="-22409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F40C7A9-0C23-40DF-A01B-C51C146A555E}" type="slidenum">
              <a:rPr lang="en-GB" altLang="en-US" smtClean="0"/>
              <a:pPr eaLnBrk="1" hangingPunct="1">
                <a:spcBef>
                  <a:spcPct val="0"/>
                </a:spcBef>
              </a:pPr>
              <a:t>2</a:t>
            </a:fld>
            <a:endParaRPr lang="en-GB" altLang="en-US"/>
          </a:p>
        </p:txBody>
      </p:sp>
    </p:spTree>
    <p:extLst>
      <p:ext uri="{BB962C8B-B14F-4D97-AF65-F5344CB8AC3E}">
        <p14:creationId xmlns:p14="http://schemas.microsoft.com/office/powerpoint/2010/main" val="342555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en-US" altLang="en-US"/>
          </a:p>
        </p:txBody>
      </p:sp>
      <p:sp>
        <p:nvSpPr>
          <p:cNvPr id="307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28314" indent="-280121" eaLnBrk="0" hangingPunct="0">
              <a:spcBef>
                <a:spcPct val="30000"/>
              </a:spcBef>
              <a:defRPr sz="1200">
                <a:solidFill>
                  <a:schemeClr val="tx1"/>
                </a:solidFill>
                <a:latin typeface="Arial" charset="0"/>
              </a:defRPr>
            </a:lvl2pPr>
            <a:lvl3pPr marL="1120482" indent="-224096" eaLnBrk="0" hangingPunct="0">
              <a:spcBef>
                <a:spcPct val="30000"/>
              </a:spcBef>
              <a:defRPr sz="1200">
                <a:solidFill>
                  <a:schemeClr val="tx1"/>
                </a:solidFill>
                <a:latin typeface="Arial" charset="0"/>
              </a:defRPr>
            </a:lvl3pPr>
            <a:lvl4pPr marL="1568675" indent="-224096" eaLnBrk="0" hangingPunct="0">
              <a:spcBef>
                <a:spcPct val="30000"/>
              </a:spcBef>
              <a:defRPr sz="1200">
                <a:solidFill>
                  <a:schemeClr val="tx1"/>
                </a:solidFill>
                <a:latin typeface="Arial" charset="0"/>
              </a:defRPr>
            </a:lvl4pPr>
            <a:lvl5pPr marL="2016868" indent="-224096" eaLnBrk="0" hangingPunct="0">
              <a:spcBef>
                <a:spcPct val="30000"/>
              </a:spcBef>
              <a:defRPr sz="1200">
                <a:solidFill>
                  <a:schemeClr val="tx1"/>
                </a:solidFill>
                <a:latin typeface="Arial" charset="0"/>
              </a:defRPr>
            </a:lvl5pPr>
            <a:lvl6pPr marL="2465062" indent="-224096" eaLnBrk="0" fontAlgn="base" hangingPunct="0">
              <a:spcBef>
                <a:spcPct val="30000"/>
              </a:spcBef>
              <a:spcAft>
                <a:spcPct val="0"/>
              </a:spcAft>
              <a:defRPr sz="1200">
                <a:solidFill>
                  <a:schemeClr val="tx1"/>
                </a:solidFill>
                <a:latin typeface="Arial" charset="0"/>
              </a:defRPr>
            </a:lvl6pPr>
            <a:lvl7pPr marL="2913255" indent="-224096" eaLnBrk="0" fontAlgn="base" hangingPunct="0">
              <a:spcBef>
                <a:spcPct val="30000"/>
              </a:spcBef>
              <a:spcAft>
                <a:spcPct val="0"/>
              </a:spcAft>
              <a:defRPr sz="1200">
                <a:solidFill>
                  <a:schemeClr val="tx1"/>
                </a:solidFill>
                <a:latin typeface="Arial" charset="0"/>
              </a:defRPr>
            </a:lvl7pPr>
            <a:lvl8pPr marL="3361447" indent="-224096" eaLnBrk="0" fontAlgn="base" hangingPunct="0">
              <a:spcBef>
                <a:spcPct val="30000"/>
              </a:spcBef>
              <a:spcAft>
                <a:spcPct val="0"/>
              </a:spcAft>
              <a:defRPr sz="1200">
                <a:solidFill>
                  <a:schemeClr val="tx1"/>
                </a:solidFill>
                <a:latin typeface="Arial" charset="0"/>
              </a:defRPr>
            </a:lvl8pPr>
            <a:lvl9pPr marL="3809640" indent="-22409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F40C7A9-0C23-40DF-A01B-C51C146A555E}" type="slidenum">
              <a:rPr lang="en-GB" altLang="en-US" smtClean="0"/>
              <a:pPr eaLnBrk="1" hangingPunct="1">
                <a:spcBef>
                  <a:spcPct val="0"/>
                </a:spcBef>
              </a:pPr>
              <a:t>6</a:t>
            </a:fld>
            <a:endParaRPr lang="en-GB" altLang="en-US"/>
          </a:p>
        </p:txBody>
      </p:sp>
    </p:spTree>
    <p:extLst>
      <p:ext uri="{BB962C8B-B14F-4D97-AF65-F5344CB8AC3E}">
        <p14:creationId xmlns:p14="http://schemas.microsoft.com/office/powerpoint/2010/main" val="3506895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a:p>
        </p:txBody>
      </p:sp>
    </p:spTree>
    <p:extLst>
      <p:ext uri="{BB962C8B-B14F-4D97-AF65-F5344CB8AC3E}">
        <p14:creationId xmlns:p14="http://schemas.microsoft.com/office/powerpoint/2010/main" val="1598251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r>
              <a:rPr lang="en-GB"/>
              <a:t>UNECE GRT PRTRs, 7-8 Nov. 2018, Geneva</a:t>
            </a: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UNECE GRT PRTRs, 7-8 Nov. 2018, Geneva</a:t>
            </a: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UNECE GRT PRTRs, 7-8 Nov. 2018, Geneva</a:t>
            </a: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81013" y="658702"/>
            <a:ext cx="8229600" cy="72733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r>
              <a:rPr lang="en-GB"/>
              <a:t>UNECE GRT PRTRs, 7-8 Nov. 2018, Geneva</a:t>
            </a: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467544" y="1556792"/>
            <a:ext cx="8243068" cy="435386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a:t>UNECE GRT PRTRs, 7-8 Nov. 2018, Geneva</a:t>
            </a: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UNECE GRT PRTRs, 7-8 Nov. 2018, Geneva</a:t>
            </a: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a:t>UNECE GRT PRTRs, 7-8 Nov. 2018, Geneva</a:t>
            </a: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a:t>UNECE GRT PRTRs, 7-8 Nov. 2018, Geneva</a:t>
            </a: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a:t>UNECE GRT PRTRs, 7-8 Nov. 2018, Geneva</a:t>
            </a: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UNECE GRT PRTRs, 7-8 Nov. 2018, Geneva</a:t>
            </a: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a:t>UNECE GRT PRTRs, 7-8 Nov. 2018, Geneva</a:t>
            </a: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dolor 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r>
              <a:rPr lang="en-GB"/>
              <a:t>UNECE GRT PRTRs, 7-8 Nov. 2018, Geneva</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3" r:id="rId1"/>
    <p:sldLayoutId id="2147483752"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c.europa.eu/eurostat/en/web/products-statistical-books/-/KS-01-18-656"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mailto:bastian.zeiger@eea.europa.eu" TargetMode="External"/><Relationship Id="rId5" Type="http://schemas.openxmlformats.org/officeDocument/2006/relationships/hyperlink" Target="mailto:alex.radway@ec.europa.eu" TargetMode="External"/><Relationship Id="rId4" Type="http://schemas.openxmlformats.org/officeDocument/2006/relationships/hyperlink" Target="https://circabc.europa.eu/w/browse/523fc5ff-fb45-4ff3-a513-9ee7268e967b"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052736"/>
            <a:ext cx="8856984" cy="2016224"/>
          </a:xfrm>
        </p:spPr>
        <p:txBody>
          <a:bodyPr/>
          <a:lstStyle/>
          <a:p>
            <a:r>
              <a:rPr lang="de-DE" sz="2800" dirty="0"/>
              <a:t>European Union </a:t>
            </a:r>
            <a:r>
              <a:rPr lang="de-DE" sz="2800" dirty="0" err="1"/>
              <a:t>progress</a:t>
            </a:r>
            <a:r>
              <a:rPr lang="de-DE" sz="2800" dirty="0"/>
              <a:t> </a:t>
            </a:r>
            <a:r>
              <a:rPr lang="de-DE" sz="2800" dirty="0" err="1"/>
              <a:t>towards</a:t>
            </a:r>
            <a:r>
              <a:rPr lang="de-DE" sz="2800" dirty="0"/>
              <a:t> SDGs</a:t>
            </a:r>
            <a:endParaRPr lang="en-GB" sz="2800" dirty="0"/>
          </a:p>
        </p:txBody>
      </p:sp>
      <p:sp>
        <p:nvSpPr>
          <p:cNvPr id="3" name="Content Placeholder 2"/>
          <p:cNvSpPr>
            <a:spLocks noGrp="1"/>
          </p:cNvSpPr>
          <p:nvPr>
            <p:ph idx="1"/>
          </p:nvPr>
        </p:nvSpPr>
        <p:spPr>
          <a:xfrm>
            <a:off x="215516" y="6237312"/>
            <a:ext cx="8640960" cy="864096"/>
          </a:xfrm>
        </p:spPr>
        <p:txBody>
          <a:bodyPr/>
          <a:lstStyle/>
          <a:p>
            <a:r>
              <a:rPr lang="en-GB" altLang="nl-BE" sz="1800" b="0" dirty="0"/>
              <a:t>UNECE Global Round Table on PRTRs, 7-8 November 2018, Geneva</a:t>
            </a:r>
          </a:p>
        </p:txBody>
      </p:sp>
      <p:pic>
        <p:nvPicPr>
          <p:cNvPr id="1026" name="Picture 2" descr="Environmental pressures of heavy metal releases from Europe's indus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462" y="2708920"/>
            <a:ext cx="5579068" cy="3138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734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95" y="140810"/>
            <a:ext cx="8229600" cy="727335"/>
          </a:xfrm>
        </p:spPr>
        <p:txBody>
          <a:bodyPr/>
          <a:lstStyle/>
          <a:p>
            <a:r>
              <a:rPr lang="fi-FI" dirty="0"/>
              <a:t>2.4 </a:t>
            </a:r>
            <a:r>
              <a:rPr lang="fi-FI" dirty="0" err="1"/>
              <a:t>Example</a:t>
            </a:r>
            <a:r>
              <a:rPr lang="fi-FI" dirty="0"/>
              <a:t> – Application to SDGs</a:t>
            </a:r>
            <a:endParaRPr lang="en-GB" dirty="0"/>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10</a:t>
            </a:fld>
            <a:endParaRPr lang="en-GB" dirty="0"/>
          </a:p>
        </p:txBody>
      </p:sp>
      <p:sp>
        <p:nvSpPr>
          <p:cNvPr id="10" name="TextBox 9"/>
          <p:cNvSpPr txBox="1"/>
          <p:nvPr/>
        </p:nvSpPr>
        <p:spPr>
          <a:xfrm>
            <a:off x="262315" y="868145"/>
            <a:ext cx="8640960" cy="1569660"/>
          </a:xfrm>
          <a:prstGeom prst="rect">
            <a:avLst/>
          </a:prstGeom>
          <a:noFill/>
        </p:spPr>
        <p:txBody>
          <a:bodyPr wrap="square" rtlCol="0">
            <a:spAutoFit/>
          </a:bodyPr>
          <a:lstStyle/>
          <a:p>
            <a:r>
              <a:rPr lang="en-GB" sz="1800" b="0" dirty="0">
                <a:solidFill>
                  <a:srgbClr val="0F5494"/>
                </a:solidFill>
              </a:rPr>
              <a:t>SDG 9.4: “</a:t>
            </a:r>
            <a:r>
              <a:rPr lang="en-GB" sz="1800" b="0" i="1" dirty="0">
                <a:solidFill>
                  <a:srgbClr val="0F5494"/>
                </a:solidFill>
              </a:rPr>
              <a:t>By 2030, upgrade infrastructure and retrofit industries to make them sustainable, with increased resource use efficiency and greater adoption of clean and environmentally sound technologies and industrial processes, with all countries taking action in accordance with their respective capabilities</a:t>
            </a:r>
            <a:r>
              <a:rPr lang="en-GB" sz="2400" b="0" dirty="0">
                <a:solidFill>
                  <a:srgbClr val="0F5494"/>
                </a:solidFill>
              </a:rPr>
              <a:t>”</a:t>
            </a:r>
          </a:p>
        </p:txBody>
      </p:sp>
      <p:sp>
        <p:nvSpPr>
          <p:cNvPr id="11" name="TextBox 10"/>
          <p:cNvSpPr txBox="1"/>
          <p:nvPr/>
        </p:nvSpPr>
        <p:spPr>
          <a:xfrm>
            <a:off x="107505" y="2568580"/>
            <a:ext cx="8928992" cy="369332"/>
          </a:xfrm>
          <a:prstGeom prst="rect">
            <a:avLst/>
          </a:prstGeom>
          <a:noFill/>
        </p:spPr>
        <p:txBody>
          <a:bodyPr wrap="square" rtlCol="0">
            <a:spAutoFit/>
          </a:bodyPr>
          <a:lstStyle/>
          <a:p>
            <a:r>
              <a:rPr lang="en-GB" sz="1800" dirty="0">
                <a:solidFill>
                  <a:srgbClr val="0F5494"/>
                </a:solidFill>
              </a:rPr>
              <a:t>EU: </a:t>
            </a:r>
            <a:r>
              <a:rPr lang="en-GB" sz="1800" b="0" dirty="0">
                <a:solidFill>
                  <a:srgbClr val="0F5494"/>
                </a:solidFill>
              </a:rPr>
              <a:t>E-PRTR pollutants (excl. GHGs) per GVA (2010 values in €)</a:t>
            </a:r>
            <a:endParaRPr lang="en-GB" sz="2400" b="0" dirty="0">
              <a:solidFill>
                <a:srgbClr val="0F5494"/>
              </a:solidFill>
            </a:endParaRPr>
          </a:p>
        </p:txBody>
      </p:sp>
      <p:pic>
        <p:nvPicPr>
          <p:cNvPr id="19" name="Content Placeholder 18"/>
          <p:cNvPicPr>
            <a:picLocks noGrp="1" noChangeAspect="1"/>
          </p:cNvPicPr>
          <p:nvPr>
            <p:ph idx="1"/>
          </p:nvPr>
        </p:nvPicPr>
        <p:blipFill>
          <a:blip r:embed="rId2"/>
          <a:stretch>
            <a:fillRect/>
          </a:stretch>
        </p:blipFill>
        <p:spPr>
          <a:xfrm>
            <a:off x="802960" y="2913063"/>
            <a:ext cx="7559670" cy="3384376"/>
          </a:xfrm>
          <a:prstGeom prst="rect">
            <a:avLst/>
          </a:prstGeom>
        </p:spPr>
      </p:pic>
      <p:sp>
        <p:nvSpPr>
          <p:cNvPr id="21" name="Footer Placeholder 4"/>
          <p:cNvSpPr>
            <a:spLocks noGrp="1"/>
          </p:cNvSpPr>
          <p:nvPr>
            <p:ph type="ftr" sz="quarter" idx="11"/>
          </p:nvPr>
        </p:nvSpPr>
        <p:spPr>
          <a:xfrm>
            <a:off x="2267744" y="6337126"/>
            <a:ext cx="4248472" cy="476250"/>
          </a:xfrm>
        </p:spPr>
        <p:txBody>
          <a:bodyPr/>
          <a:lstStyle/>
          <a:p>
            <a:pPr>
              <a:defRPr/>
            </a:pPr>
            <a:r>
              <a:rPr lang="en-GB" dirty="0"/>
              <a:t>UNECE GRT PRTRs, 7-8 Nov. 2018, Geneva</a:t>
            </a:r>
          </a:p>
        </p:txBody>
      </p:sp>
    </p:spTree>
    <p:extLst>
      <p:ext uri="{BB962C8B-B14F-4D97-AF65-F5344CB8AC3E}">
        <p14:creationId xmlns:p14="http://schemas.microsoft.com/office/powerpoint/2010/main" val="1555788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95" y="140810"/>
            <a:ext cx="8229600" cy="727335"/>
          </a:xfrm>
        </p:spPr>
        <p:txBody>
          <a:bodyPr/>
          <a:lstStyle/>
          <a:p>
            <a:r>
              <a:rPr lang="fi-FI" dirty="0"/>
              <a:t>2.4 Example – Application to SDGs</a:t>
            </a:r>
            <a:endParaRPr lang="en-GB" dirty="0"/>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11</a:t>
            </a:fld>
            <a:endParaRPr lang="en-GB" dirty="0"/>
          </a:p>
        </p:txBody>
      </p:sp>
      <p:sp>
        <p:nvSpPr>
          <p:cNvPr id="10" name="TextBox 9"/>
          <p:cNvSpPr txBox="1"/>
          <p:nvPr/>
        </p:nvSpPr>
        <p:spPr>
          <a:xfrm>
            <a:off x="262315" y="868145"/>
            <a:ext cx="8640960" cy="1569660"/>
          </a:xfrm>
          <a:prstGeom prst="rect">
            <a:avLst/>
          </a:prstGeom>
          <a:noFill/>
        </p:spPr>
        <p:txBody>
          <a:bodyPr wrap="square" rtlCol="0">
            <a:spAutoFit/>
          </a:bodyPr>
          <a:lstStyle/>
          <a:p>
            <a:r>
              <a:rPr lang="en-GB" sz="1800" b="0" dirty="0">
                <a:solidFill>
                  <a:srgbClr val="0F5494"/>
                </a:solidFill>
              </a:rPr>
              <a:t>SDG 9.4: “</a:t>
            </a:r>
            <a:r>
              <a:rPr lang="en-GB" sz="1800" b="0" i="1" dirty="0">
                <a:solidFill>
                  <a:srgbClr val="0F5494"/>
                </a:solidFill>
              </a:rPr>
              <a:t>By 2030, upgrade infrastructure and retrofit industries to make them sustainable, with increased resource use efficiency and greater adoption of clean and environmentally sound technologies and industrial processes, with all countries taking action in accordance with their respective capabilities</a:t>
            </a:r>
            <a:r>
              <a:rPr lang="en-GB" sz="2400" b="0" dirty="0">
                <a:solidFill>
                  <a:srgbClr val="0F5494"/>
                </a:solidFill>
              </a:rPr>
              <a:t>”</a:t>
            </a:r>
          </a:p>
        </p:txBody>
      </p:sp>
      <p:sp>
        <p:nvSpPr>
          <p:cNvPr id="11" name="TextBox 10"/>
          <p:cNvSpPr txBox="1"/>
          <p:nvPr/>
        </p:nvSpPr>
        <p:spPr>
          <a:xfrm>
            <a:off x="118299" y="2568578"/>
            <a:ext cx="8928992" cy="369332"/>
          </a:xfrm>
          <a:prstGeom prst="rect">
            <a:avLst/>
          </a:prstGeom>
          <a:noFill/>
        </p:spPr>
        <p:txBody>
          <a:bodyPr wrap="square" rtlCol="0">
            <a:spAutoFit/>
          </a:bodyPr>
          <a:lstStyle/>
          <a:p>
            <a:r>
              <a:rPr lang="en-GB" sz="1800" dirty="0">
                <a:solidFill>
                  <a:srgbClr val="0F5494"/>
                </a:solidFill>
              </a:rPr>
              <a:t>US:</a:t>
            </a:r>
            <a:r>
              <a:rPr lang="en-GB" sz="1800" b="0" dirty="0">
                <a:solidFill>
                  <a:srgbClr val="0F5494"/>
                </a:solidFill>
              </a:rPr>
              <a:t> TRI chemicals per RVA (2009 values in €)</a:t>
            </a:r>
            <a:endParaRPr lang="en-GB" sz="2400" b="0" dirty="0">
              <a:solidFill>
                <a:srgbClr val="0F5494"/>
              </a:solidFill>
            </a:endParaRPr>
          </a:p>
        </p:txBody>
      </p:sp>
      <p:sp>
        <p:nvSpPr>
          <p:cNvPr id="12" name="Footer Placeholder 4"/>
          <p:cNvSpPr>
            <a:spLocks noGrp="1"/>
          </p:cNvSpPr>
          <p:nvPr>
            <p:ph type="ftr" sz="quarter" idx="11"/>
          </p:nvPr>
        </p:nvSpPr>
        <p:spPr>
          <a:xfrm>
            <a:off x="2267744" y="6337126"/>
            <a:ext cx="4248472" cy="476250"/>
          </a:xfrm>
        </p:spPr>
        <p:txBody>
          <a:bodyPr/>
          <a:lstStyle/>
          <a:p>
            <a:pPr>
              <a:defRPr/>
            </a:pPr>
            <a:r>
              <a:rPr lang="en-GB" dirty="0"/>
              <a:t>UNECE GRT PRTRs, 7-8 Nov. 2018, Geneva</a:t>
            </a:r>
          </a:p>
        </p:txBody>
      </p:sp>
      <p:pic>
        <p:nvPicPr>
          <p:cNvPr id="17" name="Content Placeholder 16"/>
          <p:cNvPicPr>
            <a:picLocks noGrp="1" noChangeAspect="1"/>
          </p:cNvPicPr>
          <p:nvPr>
            <p:ph idx="1"/>
          </p:nvPr>
        </p:nvPicPr>
        <p:blipFill>
          <a:blip r:embed="rId2"/>
          <a:stretch>
            <a:fillRect/>
          </a:stretch>
        </p:blipFill>
        <p:spPr>
          <a:xfrm>
            <a:off x="738460" y="2983528"/>
            <a:ext cx="7688670" cy="3344074"/>
          </a:xfrm>
          <a:prstGeom prst="rect">
            <a:avLst/>
          </a:prstGeom>
        </p:spPr>
      </p:pic>
    </p:spTree>
    <p:extLst>
      <p:ext uri="{BB962C8B-B14F-4D97-AF65-F5344CB8AC3E}">
        <p14:creationId xmlns:p14="http://schemas.microsoft.com/office/powerpoint/2010/main" val="3560443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772816"/>
            <a:ext cx="7488832" cy="2016224"/>
          </a:xfrm>
        </p:spPr>
        <p:txBody>
          <a:bodyPr/>
          <a:lstStyle/>
          <a:p>
            <a:pPr algn="ctr"/>
            <a:r>
              <a:rPr lang="de-DE" altLang="en-US" sz="3200" dirty="0" err="1"/>
              <a:t>Thank</a:t>
            </a:r>
            <a:r>
              <a:rPr lang="de-DE" altLang="en-US" sz="3200" dirty="0"/>
              <a:t> </a:t>
            </a:r>
            <a:r>
              <a:rPr lang="de-DE" altLang="en-US" sz="3200" dirty="0" err="1"/>
              <a:t>you</a:t>
            </a:r>
            <a:br>
              <a:rPr lang="de-DE" altLang="en-US" sz="3200" dirty="0"/>
            </a:br>
            <a:br>
              <a:rPr lang="de-DE" altLang="en-US" sz="3200" dirty="0"/>
            </a:br>
            <a:endParaRPr lang="en-GB" sz="3200" dirty="0"/>
          </a:p>
        </p:txBody>
      </p:sp>
      <p:sp>
        <p:nvSpPr>
          <p:cNvPr id="6" name="Rectangle 5"/>
          <p:cNvSpPr/>
          <p:nvPr/>
        </p:nvSpPr>
        <p:spPr>
          <a:xfrm>
            <a:off x="287016" y="2881099"/>
            <a:ext cx="8856984" cy="2031325"/>
          </a:xfrm>
          <a:prstGeom prst="rect">
            <a:avLst/>
          </a:prstGeom>
        </p:spPr>
        <p:txBody>
          <a:bodyPr wrap="square">
            <a:spAutoFit/>
          </a:bodyPr>
          <a:lstStyle/>
          <a:p>
            <a:r>
              <a:rPr lang="en-GB" altLang="en-US" sz="1400" u="sng" kern="0" dirty="0">
                <a:latin typeface="Verdana"/>
                <a:ea typeface="+mj-ea"/>
                <a:cs typeface="+mj-cs"/>
              </a:rPr>
              <a:t>Further information: </a:t>
            </a:r>
          </a:p>
          <a:p>
            <a:endParaRPr lang="en-GB" altLang="en-US" sz="1400" kern="0" dirty="0">
              <a:solidFill>
                <a:srgbClr val="FF0000"/>
              </a:solidFill>
              <a:latin typeface="Verdana"/>
              <a:ea typeface="+mj-ea"/>
              <a:cs typeface="+mj-cs"/>
            </a:endParaRPr>
          </a:p>
          <a:p>
            <a:r>
              <a:rPr lang="en-GB" altLang="en-US" sz="1400" kern="0" dirty="0">
                <a:solidFill>
                  <a:srgbClr val="FFFF00"/>
                </a:solidFill>
                <a:latin typeface="Verdana"/>
                <a:ea typeface="+mj-ea"/>
                <a:cs typeface="+mj-cs"/>
              </a:rPr>
              <a:t>Sustainable development in the European Union — Monitoring report on progress towards the SDGs in an EU context (2018 edition) </a:t>
            </a:r>
            <a:r>
              <a:rPr lang="en-GB" altLang="en-US" sz="1400" kern="0" dirty="0">
                <a:solidFill>
                  <a:srgbClr val="FF0000"/>
                </a:solidFill>
                <a:latin typeface="Verdana"/>
                <a:ea typeface="+mj-ea"/>
                <a:cs typeface="+mj-cs"/>
                <a:hlinkClick r:id="rId3"/>
              </a:rPr>
              <a:t>https://ec.europa.eu/eurostat/en/web/products-statistical-books/-/KS-01-18-656</a:t>
            </a:r>
            <a:endParaRPr lang="en-GB" altLang="en-US" sz="1400" kern="0" dirty="0">
              <a:solidFill>
                <a:srgbClr val="FF0000"/>
              </a:solidFill>
              <a:latin typeface="Verdana"/>
              <a:ea typeface="+mj-ea"/>
              <a:cs typeface="+mj-cs"/>
            </a:endParaRPr>
          </a:p>
          <a:p>
            <a:endParaRPr lang="en-GB" altLang="en-US" sz="1400" kern="0" dirty="0">
              <a:solidFill>
                <a:srgbClr val="FF0000"/>
              </a:solidFill>
              <a:latin typeface="Verdana"/>
              <a:ea typeface="+mj-ea"/>
              <a:cs typeface="+mj-cs"/>
            </a:endParaRPr>
          </a:p>
          <a:p>
            <a:endParaRPr lang="en-GB" altLang="en-US" sz="1400" kern="0" dirty="0">
              <a:solidFill>
                <a:srgbClr val="FF0000"/>
              </a:solidFill>
              <a:latin typeface="Verdana"/>
              <a:ea typeface="+mj-ea"/>
              <a:cs typeface="+mj-cs"/>
            </a:endParaRPr>
          </a:p>
          <a:p>
            <a:r>
              <a:rPr lang="en-GB" altLang="en-US" sz="1400" kern="0" dirty="0">
                <a:solidFill>
                  <a:srgbClr val="FFFF00"/>
                </a:solidFill>
                <a:latin typeface="Verdana"/>
                <a:ea typeface="+mj-ea"/>
                <a:cs typeface="+mj-cs"/>
              </a:rPr>
              <a:t>Study on ‘Indicators for industrial emissions‘</a:t>
            </a:r>
          </a:p>
          <a:p>
            <a:r>
              <a:rPr lang="en-GB" sz="1400" dirty="0">
                <a:hlinkClick r:id="rId4"/>
              </a:rPr>
              <a:t>https://circabc.europa.eu/w/browse/523fc5ff-fb45-4ff3-a513-9ee7268e967b</a:t>
            </a:r>
            <a:r>
              <a:rPr lang="en-GB" sz="1400" dirty="0"/>
              <a:t> </a:t>
            </a:r>
            <a:endParaRPr lang="en-GB" altLang="en-US" sz="1400" kern="0" dirty="0">
              <a:solidFill>
                <a:srgbClr val="FF0000"/>
              </a:solidFill>
              <a:latin typeface="Verdana"/>
              <a:ea typeface="+mj-ea"/>
              <a:cs typeface="+mj-cs"/>
            </a:endParaRPr>
          </a:p>
        </p:txBody>
      </p:sp>
      <p:sp>
        <p:nvSpPr>
          <p:cNvPr id="4" name="Rectangle 3"/>
          <p:cNvSpPr/>
          <p:nvPr/>
        </p:nvSpPr>
        <p:spPr>
          <a:xfrm>
            <a:off x="251520" y="5301208"/>
            <a:ext cx="8640960" cy="1169551"/>
          </a:xfrm>
          <a:prstGeom prst="rect">
            <a:avLst/>
          </a:prstGeom>
        </p:spPr>
        <p:txBody>
          <a:bodyPr wrap="square">
            <a:spAutoFit/>
          </a:bodyPr>
          <a:lstStyle/>
          <a:p>
            <a:r>
              <a:rPr lang="de-DE" altLang="en-US" sz="1400" u="sng" kern="0" dirty="0">
                <a:latin typeface="Verdana"/>
                <a:ea typeface="+mj-ea"/>
                <a:cs typeface="+mj-cs"/>
              </a:rPr>
              <a:t>Contact details:</a:t>
            </a:r>
          </a:p>
          <a:p>
            <a:endParaRPr lang="de-DE" altLang="en-US" sz="1400" kern="0" dirty="0">
              <a:solidFill>
                <a:srgbClr val="FF0000"/>
              </a:solidFill>
              <a:latin typeface="Verdana"/>
              <a:ea typeface="+mj-ea"/>
              <a:cs typeface="+mj-cs"/>
            </a:endParaRPr>
          </a:p>
          <a:p>
            <a:r>
              <a:rPr lang="de-DE" altLang="en-US" sz="1400" kern="0" dirty="0">
                <a:latin typeface="Verdana"/>
                <a:ea typeface="+mj-ea"/>
                <a:cs typeface="+mj-cs"/>
              </a:rPr>
              <a:t>Alex RADWAY </a:t>
            </a:r>
            <a:r>
              <a:rPr lang="de-DE" altLang="en-US" sz="1400" kern="0" dirty="0">
                <a:latin typeface="Verdana"/>
                <a:ea typeface="+mj-ea"/>
                <a:cs typeface="+mj-cs"/>
                <a:hlinkClick r:id="rId5"/>
              </a:rPr>
              <a:t>alex.radway@ec.europa.eu</a:t>
            </a:r>
            <a:r>
              <a:rPr lang="de-DE" altLang="en-US" sz="1400" kern="0" dirty="0">
                <a:latin typeface="Verdana"/>
                <a:ea typeface="+mj-ea"/>
                <a:cs typeface="+mj-cs"/>
              </a:rPr>
              <a:t> </a:t>
            </a:r>
          </a:p>
          <a:p>
            <a:endParaRPr lang="de-DE" altLang="en-US" sz="1400" kern="0" dirty="0">
              <a:latin typeface="Verdana"/>
              <a:ea typeface="+mj-ea"/>
              <a:cs typeface="+mj-cs"/>
            </a:endParaRPr>
          </a:p>
          <a:p>
            <a:r>
              <a:rPr lang="de-DE" altLang="en-US" sz="1400" kern="0" dirty="0">
                <a:latin typeface="Verdana"/>
                <a:ea typeface="+mj-ea"/>
                <a:cs typeface="+mj-cs"/>
              </a:rPr>
              <a:t>Bastian ZEIGER </a:t>
            </a:r>
            <a:r>
              <a:rPr lang="de-DE" altLang="en-US" sz="1400" kern="0" dirty="0">
                <a:latin typeface="Verdana"/>
                <a:ea typeface="+mj-ea"/>
                <a:cs typeface="+mj-cs"/>
                <a:hlinkClick r:id="rId6"/>
              </a:rPr>
              <a:t>bastian.zeiger@eea.europa.eu</a:t>
            </a:r>
            <a:r>
              <a:rPr lang="de-DE" altLang="en-US" sz="1400" kern="0" dirty="0">
                <a:latin typeface="Verdana"/>
                <a:ea typeface="+mj-ea"/>
                <a:cs typeface="+mj-cs"/>
              </a:rPr>
              <a:t> </a:t>
            </a:r>
          </a:p>
        </p:txBody>
      </p:sp>
    </p:spTree>
    <p:extLst>
      <p:ext uri="{BB962C8B-B14F-4D97-AF65-F5344CB8AC3E}">
        <p14:creationId xmlns:p14="http://schemas.microsoft.com/office/powerpoint/2010/main" val="51690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136" y="1592238"/>
            <a:ext cx="8229600" cy="4752528"/>
          </a:xfrm>
        </p:spPr>
        <p:txBody>
          <a:bodyPr/>
          <a:lstStyle/>
          <a:p>
            <a:pPr marL="514319" indent="-457200">
              <a:buAutoNum type="arabicPeriod"/>
              <a:defRPr/>
            </a:pPr>
            <a:r>
              <a:rPr lang="en-GB" b="1" i="0" dirty="0"/>
              <a:t>SDGs and the European Union </a:t>
            </a:r>
          </a:p>
          <a:p>
            <a:pPr marL="57119" indent="0">
              <a:buNone/>
              <a:defRPr/>
            </a:pPr>
            <a:endParaRPr lang="en-GB" b="1" i="0" dirty="0"/>
          </a:p>
          <a:p>
            <a:pPr marL="57119" indent="0">
              <a:buNone/>
              <a:defRPr/>
            </a:pPr>
            <a:r>
              <a:rPr lang="en-GB" sz="2000" i="0" dirty="0"/>
              <a:t>Alex RADWAY (European Commission, Brussels)</a:t>
            </a:r>
          </a:p>
          <a:p>
            <a:pPr marL="57119" indent="0">
              <a:buNone/>
              <a:defRPr/>
            </a:pPr>
            <a:endParaRPr lang="en-GB" b="1" i="0" dirty="0">
              <a:solidFill>
                <a:srgbClr val="FF0000"/>
              </a:solidFill>
            </a:endParaRPr>
          </a:p>
          <a:p>
            <a:pPr marL="57119" indent="0">
              <a:buNone/>
              <a:defRPr/>
            </a:pPr>
            <a:endParaRPr lang="en-GB" b="1" i="0" dirty="0">
              <a:solidFill>
                <a:srgbClr val="FF0000"/>
              </a:solidFill>
            </a:endParaRPr>
          </a:p>
          <a:p>
            <a:pPr marL="0" indent="0">
              <a:buNone/>
              <a:defRPr/>
            </a:pPr>
            <a:r>
              <a:rPr lang="en-GB" b="1" i="0" dirty="0"/>
              <a:t>2. </a:t>
            </a:r>
            <a:r>
              <a:rPr lang="de-DE" b="1" i="0" dirty="0" err="1"/>
              <a:t>Indicators</a:t>
            </a:r>
            <a:r>
              <a:rPr lang="de-DE" b="1" i="0" dirty="0"/>
              <a:t> </a:t>
            </a:r>
            <a:r>
              <a:rPr lang="de-DE" b="1" i="0" dirty="0" err="1"/>
              <a:t>to</a:t>
            </a:r>
            <a:r>
              <a:rPr lang="de-DE" b="1" i="0" dirty="0"/>
              <a:t> </a:t>
            </a:r>
            <a:r>
              <a:rPr lang="de-DE" b="1" i="0" dirty="0" err="1"/>
              <a:t>monitor</a:t>
            </a:r>
            <a:r>
              <a:rPr lang="de-DE" b="1" i="0" dirty="0"/>
              <a:t> EU </a:t>
            </a:r>
            <a:r>
              <a:rPr lang="de-DE" b="1" i="0" dirty="0" err="1"/>
              <a:t>industrial</a:t>
            </a:r>
            <a:r>
              <a:rPr lang="de-DE" b="1" i="0" dirty="0"/>
              <a:t> </a:t>
            </a:r>
            <a:r>
              <a:rPr lang="de-DE" b="1" i="0" dirty="0" err="1"/>
              <a:t>emissions</a:t>
            </a:r>
            <a:r>
              <a:rPr lang="de-DE" b="1" i="0" dirty="0"/>
              <a:t> </a:t>
            </a:r>
            <a:r>
              <a:rPr lang="de-DE" b="1" i="0" dirty="0" err="1"/>
              <a:t>policy</a:t>
            </a:r>
            <a:r>
              <a:rPr lang="de-DE" b="1" i="0" dirty="0"/>
              <a:t> and </a:t>
            </a:r>
            <a:r>
              <a:rPr lang="de-DE" b="1" i="0" dirty="0" err="1"/>
              <a:t>track</a:t>
            </a:r>
            <a:r>
              <a:rPr lang="de-DE" b="1" i="0" dirty="0"/>
              <a:t> SDG </a:t>
            </a:r>
            <a:r>
              <a:rPr lang="de-DE" b="1" i="0" dirty="0" err="1"/>
              <a:t>progress</a:t>
            </a:r>
            <a:endParaRPr lang="de-DE" b="1" i="0" dirty="0"/>
          </a:p>
          <a:p>
            <a:pPr marL="0" indent="0">
              <a:buNone/>
              <a:defRPr/>
            </a:pPr>
            <a:endParaRPr lang="de-DE" b="1" i="0" dirty="0"/>
          </a:p>
          <a:p>
            <a:pPr marL="0" indent="0">
              <a:buNone/>
              <a:defRPr/>
            </a:pPr>
            <a:r>
              <a:rPr lang="de-DE" sz="2000" i="0" dirty="0"/>
              <a:t>Bastian ZEIGER (European Environment Agency, </a:t>
            </a:r>
            <a:r>
              <a:rPr lang="de-DE" sz="2000" i="0" dirty="0" err="1"/>
              <a:t>Copenhagen</a:t>
            </a:r>
            <a:r>
              <a:rPr lang="de-DE" sz="2000" i="0" dirty="0"/>
              <a:t>)</a:t>
            </a:r>
            <a:endParaRPr lang="en-GB" sz="2000" i="0" dirty="0"/>
          </a:p>
          <a:p>
            <a:pPr marL="0" indent="0">
              <a:buFontTx/>
              <a:buNone/>
              <a:defRPr/>
            </a:pPr>
            <a:endParaRPr lang="en-GB" b="1" i="0" dirty="0"/>
          </a:p>
          <a:p>
            <a:pPr marL="57119" indent="0">
              <a:buFontTx/>
              <a:buNone/>
              <a:defRPr/>
            </a:pPr>
            <a:endParaRPr lang="en-GB" sz="2000" b="1" i="0" dirty="0"/>
          </a:p>
          <a:p>
            <a:pPr marL="57119" indent="0">
              <a:buNone/>
              <a:defRPr/>
            </a:pPr>
            <a:endParaRPr lang="en-GB" sz="2000" b="1" i="0" dirty="0"/>
          </a:p>
          <a:p>
            <a:pPr marL="0" indent="0">
              <a:buFontTx/>
              <a:buNone/>
              <a:defRPr/>
            </a:pPr>
            <a:r>
              <a:rPr lang="en-GB" dirty="0"/>
              <a:t> </a:t>
            </a:r>
          </a:p>
        </p:txBody>
      </p:sp>
      <p:sp>
        <p:nvSpPr>
          <p:cNvPr id="6148" name="Slide Number Placeholder 4"/>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0EFE74DB-DC78-4D7D-A8AC-5AB45B2A2CBC}" type="slidenum">
              <a:rPr lang="en-GB" altLang="en-US" sz="1400" i="0" smtClean="0">
                <a:solidFill>
                  <a:schemeClr val="tx1"/>
                </a:solidFill>
                <a:latin typeface="Arial" charset="0"/>
              </a:rPr>
              <a:pPr eaLnBrk="1" hangingPunct="1">
                <a:spcBef>
                  <a:spcPct val="0"/>
                </a:spcBef>
                <a:buClrTx/>
                <a:buFontTx/>
                <a:buNone/>
              </a:pPr>
              <a:t>2</a:t>
            </a:fld>
            <a:endParaRPr lang="en-GB" altLang="en-US" sz="1400" i="0">
              <a:solidFill>
                <a:schemeClr val="tx1"/>
              </a:solidFill>
              <a:latin typeface="Arial" charset="0"/>
            </a:endParaRPr>
          </a:p>
        </p:txBody>
      </p:sp>
      <p:sp>
        <p:nvSpPr>
          <p:cNvPr id="2" name="Rectangle 1"/>
          <p:cNvSpPr/>
          <p:nvPr/>
        </p:nvSpPr>
        <p:spPr bwMode="auto">
          <a:xfrm>
            <a:off x="323528" y="1556792"/>
            <a:ext cx="8496944" cy="1440160"/>
          </a:xfrm>
          <a:prstGeom prst="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a:ln>
                <a:noFill/>
              </a:ln>
              <a:solidFill>
                <a:srgbClr val="FFD624"/>
              </a:solidFill>
              <a:effectLst/>
              <a:latin typeface="Verdana" pitchFamily="34" charset="0"/>
            </a:endParaRPr>
          </a:p>
        </p:txBody>
      </p:sp>
    </p:spTree>
    <p:extLst>
      <p:ext uri="{BB962C8B-B14F-4D97-AF65-F5344CB8AC3E}">
        <p14:creationId xmlns:p14="http://schemas.microsoft.com/office/powerpoint/2010/main" val="152786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1.1 Overview</a:t>
            </a:r>
          </a:p>
        </p:txBody>
      </p:sp>
      <p:sp>
        <p:nvSpPr>
          <p:cNvPr id="3" name="Footer Placeholder 2"/>
          <p:cNvSpPr>
            <a:spLocks noGrp="1"/>
          </p:cNvSpPr>
          <p:nvPr>
            <p:ph type="ftr" sz="quarter" idx="11"/>
          </p:nvPr>
        </p:nvSpPr>
        <p:spPr>
          <a:xfrm>
            <a:off x="1763688" y="6381750"/>
            <a:ext cx="4832176" cy="476250"/>
          </a:xfrm>
        </p:spPr>
        <p:txBody>
          <a:bodyPr/>
          <a:lstStyle/>
          <a:p>
            <a:pPr>
              <a:defRPr/>
            </a:pPr>
            <a:r>
              <a:rPr lang="en-GB" dirty="0"/>
              <a:t>UNECE GRT PRTRs, 7-8 November 2018, Geneva</a:t>
            </a:r>
          </a:p>
        </p:txBody>
      </p:sp>
      <p:sp>
        <p:nvSpPr>
          <p:cNvPr id="4" name="Slide Number Placeholder 3"/>
          <p:cNvSpPr>
            <a:spLocks noGrp="1"/>
          </p:cNvSpPr>
          <p:nvPr>
            <p:ph type="sldNum" sz="quarter" idx="12"/>
          </p:nvPr>
        </p:nvSpPr>
        <p:spPr/>
        <p:txBody>
          <a:bodyPr/>
          <a:lstStyle/>
          <a:p>
            <a:pPr>
              <a:defRPr/>
            </a:pPr>
            <a:fld id="{37EC8A20-BA03-4FF7-8742-03D8AD4CA4F4}" type="slidenum">
              <a:rPr lang="en-GB" smtClean="0"/>
              <a:pPr>
                <a:defRPr/>
              </a:pPr>
              <a:t>3</a:t>
            </a:fld>
            <a:endParaRPr lang="en-GB" dirty="0"/>
          </a:p>
        </p:txBody>
      </p:sp>
      <p:pic>
        <p:nvPicPr>
          <p:cNvPr id="6" name="Content Placeholder 5"/>
          <p:cNvPicPr>
            <a:picLocks noGrp="1" noChangeAspect="1"/>
          </p:cNvPicPr>
          <p:nvPr>
            <p:ph idx="1"/>
          </p:nvPr>
        </p:nvPicPr>
        <p:blipFill rotWithShape="1">
          <a:blip r:embed="rId2"/>
          <a:srcRect l="37238" t="11101" r="37673" b="21587"/>
          <a:stretch/>
        </p:blipFill>
        <p:spPr>
          <a:xfrm>
            <a:off x="5724128" y="1482527"/>
            <a:ext cx="2986485" cy="4322737"/>
          </a:xfrm>
          <a:prstGeom prst="rect">
            <a:avLst/>
          </a:prstGeom>
        </p:spPr>
      </p:pic>
      <p:sp>
        <p:nvSpPr>
          <p:cNvPr id="9" name="TextBox 8"/>
          <p:cNvSpPr txBox="1"/>
          <p:nvPr/>
        </p:nvSpPr>
        <p:spPr>
          <a:xfrm>
            <a:off x="481434" y="1834296"/>
            <a:ext cx="4882653" cy="3477875"/>
          </a:xfrm>
          <a:prstGeom prst="rect">
            <a:avLst/>
          </a:prstGeom>
          <a:noFill/>
        </p:spPr>
        <p:txBody>
          <a:bodyPr wrap="square" rtlCol="0">
            <a:spAutoFit/>
          </a:bodyPr>
          <a:lstStyle/>
          <a:p>
            <a:pPr marL="342900" indent="-342900">
              <a:buFont typeface="Arial" panose="020B0604020202020204" pitchFamily="34" charset="0"/>
              <a:buChar char="•"/>
            </a:pPr>
            <a:r>
              <a:rPr lang="en-GB" sz="2000" b="0" dirty="0">
                <a:solidFill>
                  <a:srgbClr val="0F5494"/>
                </a:solidFill>
              </a:rPr>
              <a:t>EU is committed to maximising progress toward SDGs – see COM(2016)739</a:t>
            </a:r>
          </a:p>
          <a:p>
            <a:pPr marL="342900" indent="-342900">
              <a:buFont typeface="Arial" panose="020B0604020202020204" pitchFamily="34" charset="0"/>
              <a:buChar char="•"/>
            </a:pPr>
            <a:endParaRPr lang="en-GB" sz="2000" b="0" dirty="0">
              <a:solidFill>
                <a:srgbClr val="0F5494"/>
              </a:solidFill>
            </a:endParaRPr>
          </a:p>
          <a:p>
            <a:pPr marL="342900" indent="-342900">
              <a:buFont typeface="Arial" panose="020B0604020202020204" pitchFamily="34" charset="0"/>
              <a:buChar char="•"/>
            </a:pPr>
            <a:r>
              <a:rPr lang="en-GB" sz="2000" b="0" dirty="0">
                <a:solidFill>
                  <a:srgbClr val="0F5494"/>
                </a:solidFill>
              </a:rPr>
              <a:t>Regular monitoring by Eurostat </a:t>
            </a:r>
          </a:p>
          <a:p>
            <a:pPr marL="342900" indent="-342900">
              <a:buFont typeface="Arial" panose="020B0604020202020204" pitchFamily="34" charset="0"/>
              <a:buChar char="•"/>
            </a:pPr>
            <a:endParaRPr lang="en-GB" sz="2000" b="0" dirty="0">
              <a:solidFill>
                <a:srgbClr val="0F5494"/>
              </a:solidFill>
            </a:endParaRPr>
          </a:p>
          <a:p>
            <a:pPr marL="342900" indent="-342900">
              <a:buFont typeface="Arial" panose="020B0604020202020204" pitchFamily="34" charset="0"/>
              <a:buChar char="•"/>
            </a:pPr>
            <a:r>
              <a:rPr lang="en-GB" sz="2000" b="0" dirty="0">
                <a:solidFill>
                  <a:srgbClr val="0F5494"/>
                </a:solidFill>
              </a:rPr>
              <a:t>Indicator set – 100 metrics spread over the 17 goals </a:t>
            </a:r>
          </a:p>
          <a:p>
            <a:pPr marL="342900" indent="-342900">
              <a:buFont typeface="Arial" panose="020B0604020202020204" pitchFamily="34" charset="0"/>
              <a:buChar char="•"/>
            </a:pPr>
            <a:endParaRPr lang="en-GB" sz="2000" b="0" dirty="0">
              <a:solidFill>
                <a:srgbClr val="0F5494"/>
              </a:solidFill>
            </a:endParaRPr>
          </a:p>
          <a:p>
            <a:pPr marL="342900" indent="-342900">
              <a:buFont typeface="Arial" panose="020B0604020202020204" pitchFamily="34" charset="0"/>
              <a:buChar char="•"/>
            </a:pPr>
            <a:r>
              <a:rPr lang="en-GB" sz="2000" b="0" dirty="0">
                <a:solidFill>
                  <a:srgbClr val="0F5494"/>
                </a:solidFill>
              </a:rPr>
              <a:t>Two main interfaces – report and a webpage </a:t>
            </a:r>
          </a:p>
        </p:txBody>
      </p:sp>
    </p:spTree>
    <p:extLst>
      <p:ext uri="{BB962C8B-B14F-4D97-AF65-F5344CB8AC3E}">
        <p14:creationId xmlns:p14="http://schemas.microsoft.com/office/powerpoint/2010/main" val="360432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1.2 ‘SDGs and me’ website</a:t>
            </a:r>
          </a:p>
        </p:txBody>
      </p:sp>
      <p:sp>
        <p:nvSpPr>
          <p:cNvPr id="3" name="Footer Placeholder 2"/>
          <p:cNvSpPr>
            <a:spLocks noGrp="1"/>
          </p:cNvSpPr>
          <p:nvPr>
            <p:ph type="ftr" sz="quarter" idx="11"/>
          </p:nvPr>
        </p:nvSpPr>
        <p:spPr>
          <a:xfrm>
            <a:off x="1187624" y="6337126"/>
            <a:ext cx="5328592" cy="476250"/>
          </a:xfrm>
        </p:spPr>
        <p:txBody>
          <a:bodyPr/>
          <a:lstStyle/>
          <a:p>
            <a:pPr>
              <a:defRPr/>
            </a:pPr>
            <a:r>
              <a:rPr lang="en-GB" dirty="0"/>
              <a:t>UNECE GRT PRTRs, 7-8 November 2018, Geneva</a:t>
            </a:r>
          </a:p>
        </p:txBody>
      </p:sp>
      <p:sp>
        <p:nvSpPr>
          <p:cNvPr id="4" name="Slide Number Placeholder 3"/>
          <p:cNvSpPr>
            <a:spLocks noGrp="1"/>
          </p:cNvSpPr>
          <p:nvPr>
            <p:ph type="sldNum" sz="quarter" idx="12"/>
          </p:nvPr>
        </p:nvSpPr>
        <p:spPr/>
        <p:txBody>
          <a:bodyPr/>
          <a:lstStyle/>
          <a:p>
            <a:pPr>
              <a:defRPr/>
            </a:pPr>
            <a:fld id="{37EC8A20-BA03-4FF7-8742-03D8AD4CA4F4}" type="slidenum">
              <a:rPr lang="en-GB" smtClean="0"/>
              <a:pPr>
                <a:defRPr/>
              </a:pPr>
              <a:t>4</a:t>
            </a:fld>
            <a:endParaRPr lang="en-GB" dirty="0"/>
          </a:p>
        </p:txBody>
      </p:sp>
      <p:pic>
        <p:nvPicPr>
          <p:cNvPr id="8" name="Content Placeholder 7"/>
          <p:cNvPicPr>
            <a:picLocks noGrp="1" noChangeAspect="1"/>
          </p:cNvPicPr>
          <p:nvPr>
            <p:ph idx="1"/>
          </p:nvPr>
        </p:nvPicPr>
        <p:blipFill rotWithShape="1">
          <a:blip r:embed="rId2"/>
          <a:srcRect l="5877" t="11567" r="6311" b="758"/>
          <a:stretch/>
        </p:blipFill>
        <p:spPr>
          <a:xfrm>
            <a:off x="611560" y="1700808"/>
            <a:ext cx="7416825" cy="401113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925641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1.3 For example; SDG 12</a:t>
            </a:r>
          </a:p>
        </p:txBody>
      </p:sp>
      <p:sp>
        <p:nvSpPr>
          <p:cNvPr id="3" name="Footer Placeholder 2"/>
          <p:cNvSpPr>
            <a:spLocks noGrp="1"/>
          </p:cNvSpPr>
          <p:nvPr>
            <p:ph type="ftr" sz="quarter" idx="11"/>
          </p:nvPr>
        </p:nvSpPr>
        <p:spPr>
          <a:xfrm>
            <a:off x="1835696" y="6381328"/>
            <a:ext cx="4608512" cy="288032"/>
          </a:xfrm>
        </p:spPr>
        <p:txBody>
          <a:bodyPr/>
          <a:lstStyle/>
          <a:p>
            <a:pPr>
              <a:defRPr/>
            </a:pPr>
            <a:r>
              <a:rPr lang="en-GB" dirty="0"/>
              <a:t>UNECE GRT PRTRs, 7-8 November 2018, Geneva</a:t>
            </a:r>
          </a:p>
        </p:txBody>
      </p:sp>
      <p:sp>
        <p:nvSpPr>
          <p:cNvPr id="4" name="Slide Number Placeholder 3"/>
          <p:cNvSpPr>
            <a:spLocks noGrp="1"/>
          </p:cNvSpPr>
          <p:nvPr>
            <p:ph type="sldNum" sz="quarter" idx="12"/>
          </p:nvPr>
        </p:nvSpPr>
        <p:spPr/>
        <p:txBody>
          <a:bodyPr/>
          <a:lstStyle/>
          <a:p>
            <a:pPr>
              <a:defRPr/>
            </a:pPr>
            <a:fld id="{37EC8A20-BA03-4FF7-8742-03D8AD4CA4F4}" type="slidenum">
              <a:rPr lang="en-GB" smtClean="0"/>
              <a:pPr>
                <a:defRPr/>
              </a:pPr>
              <a:t>5</a:t>
            </a:fld>
            <a:endParaRPr lang="en-GB" dirty="0"/>
          </a:p>
        </p:txBody>
      </p:sp>
      <p:pic>
        <p:nvPicPr>
          <p:cNvPr id="6" name="Content Placeholder 5"/>
          <p:cNvPicPr>
            <a:picLocks noGrp="1" noChangeAspect="1"/>
          </p:cNvPicPr>
          <p:nvPr>
            <p:ph idx="1"/>
          </p:nvPr>
        </p:nvPicPr>
        <p:blipFill rotWithShape="1">
          <a:blip r:embed="rId2"/>
          <a:srcRect l="5877" t="11567" r="15597"/>
          <a:stretch/>
        </p:blipFill>
        <p:spPr>
          <a:xfrm>
            <a:off x="467544" y="1556792"/>
            <a:ext cx="8284568" cy="4636318"/>
          </a:xfrm>
          <a:prstGeom prst="rect">
            <a:avLst/>
          </a:prstGeom>
        </p:spPr>
      </p:pic>
    </p:spTree>
    <p:extLst>
      <p:ext uri="{BB962C8B-B14F-4D97-AF65-F5344CB8AC3E}">
        <p14:creationId xmlns:p14="http://schemas.microsoft.com/office/powerpoint/2010/main" val="125646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136" y="1592238"/>
            <a:ext cx="8229600" cy="4752528"/>
          </a:xfrm>
        </p:spPr>
        <p:txBody>
          <a:bodyPr/>
          <a:lstStyle/>
          <a:p>
            <a:pPr marL="514319" indent="-457200">
              <a:buAutoNum type="arabicPeriod"/>
              <a:defRPr/>
            </a:pPr>
            <a:r>
              <a:rPr lang="en-GB" b="1" i="0" dirty="0"/>
              <a:t>Overall progress in the European Union </a:t>
            </a:r>
          </a:p>
          <a:p>
            <a:pPr marL="57119" indent="0">
              <a:buNone/>
              <a:defRPr/>
            </a:pPr>
            <a:endParaRPr lang="en-GB" b="1" i="0" dirty="0"/>
          </a:p>
          <a:p>
            <a:pPr marL="57119" indent="0">
              <a:buNone/>
              <a:defRPr/>
            </a:pPr>
            <a:r>
              <a:rPr lang="en-GB" sz="2000" i="0" dirty="0"/>
              <a:t>Alex RADWAY (European Commission, Brussels)</a:t>
            </a:r>
          </a:p>
          <a:p>
            <a:pPr marL="57119" indent="0">
              <a:buNone/>
              <a:defRPr/>
            </a:pPr>
            <a:endParaRPr lang="en-GB" b="1" i="0" dirty="0">
              <a:solidFill>
                <a:srgbClr val="FF0000"/>
              </a:solidFill>
            </a:endParaRPr>
          </a:p>
          <a:p>
            <a:pPr marL="57119" indent="0">
              <a:buNone/>
              <a:defRPr/>
            </a:pPr>
            <a:endParaRPr lang="en-GB" b="1" i="0" dirty="0">
              <a:solidFill>
                <a:srgbClr val="FF0000"/>
              </a:solidFill>
            </a:endParaRPr>
          </a:p>
          <a:p>
            <a:pPr marL="0" indent="0">
              <a:buNone/>
              <a:defRPr/>
            </a:pPr>
            <a:r>
              <a:rPr lang="en-GB" b="1" i="0" dirty="0"/>
              <a:t>2. </a:t>
            </a:r>
            <a:r>
              <a:rPr lang="de-DE" b="1" i="0" dirty="0" err="1"/>
              <a:t>Indicators</a:t>
            </a:r>
            <a:r>
              <a:rPr lang="de-DE" b="1" i="0" dirty="0"/>
              <a:t> </a:t>
            </a:r>
            <a:r>
              <a:rPr lang="de-DE" b="1" i="0" dirty="0" err="1"/>
              <a:t>to</a:t>
            </a:r>
            <a:r>
              <a:rPr lang="de-DE" b="1" i="0" dirty="0"/>
              <a:t> </a:t>
            </a:r>
            <a:r>
              <a:rPr lang="de-DE" b="1" i="0" dirty="0" err="1"/>
              <a:t>monitor</a:t>
            </a:r>
            <a:r>
              <a:rPr lang="de-DE" b="1" i="0" dirty="0"/>
              <a:t> EU </a:t>
            </a:r>
            <a:r>
              <a:rPr lang="de-DE" b="1" i="0" dirty="0" err="1"/>
              <a:t>industrial</a:t>
            </a:r>
            <a:r>
              <a:rPr lang="de-DE" b="1" i="0" dirty="0"/>
              <a:t> </a:t>
            </a:r>
            <a:r>
              <a:rPr lang="de-DE" b="1" i="0" dirty="0" err="1"/>
              <a:t>emissions</a:t>
            </a:r>
            <a:r>
              <a:rPr lang="de-DE" b="1" i="0" dirty="0"/>
              <a:t> </a:t>
            </a:r>
            <a:r>
              <a:rPr lang="de-DE" b="1" i="0" dirty="0" err="1"/>
              <a:t>policy</a:t>
            </a:r>
            <a:r>
              <a:rPr lang="de-DE" b="1" i="0" dirty="0"/>
              <a:t> and </a:t>
            </a:r>
            <a:r>
              <a:rPr lang="de-DE" b="1" i="0" dirty="0" err="1"/>
              <a:t>track</a:t>
            </a:r>
            <a:r>
              <a:rPr lang="de-DE" b="1" i="0" dirty="0"/>
              <a:t> SDG </a:t>
            </a:r>
            <a:r>
              <a:rPr lang="de-DE" b="1" i="0" dirty="0" err="1"/>
              <a:t>progress</a:t>
            </a:r>
            <a:endParaRPr lang="de-DE" b="1" i="0" dirty="0"/>
          </a:p>
          <a:p>
            <a:pPr marL="0" indent="0">
              <a:buNone/>
              <a:defRPr/>
            </a:pPr>
            <a:endParaRPr lang="de-DE" b="1" i="0" dirty="0"/>
          </a:p>
          <a:p>
            <a:pPr marL="0" indent="0">
              <a:buNone/>
              <a:defRPr/>
            </a:pPr>
            <a:r>
              <a:rPr lang="de-DE" sz="2000" i="0" dirty="0"/>
              <a:t>Bastian ZEIGER (European Environment Agency, </a:t>
            </a:r>
            <a:r>
              <a:rPr lang="de-DE" sz="2000" i="0" dirty="0" err="1"/>
              <a:t>Copenhagen</a:t>
            </a:r>
            <a:r>
              <a:rPr lang="de-DE" sz="2000" i="0" dirty="0"/>
              <a:t>)</a:t>
            </a:r>
            <a:endParaRPr lang="en-GB" sz="2000" i="0" dirty="0"/>
          </a:p>
          <a:p>
            <a:pPr marL="0" indent="0">
              <a:buFontTx/>
              <a:buNone/>
              <a:defRPr/>
            </a:pPr>
            <a:endParaRPr lang="en-GB" b="1" i="0" dirty="0"/>
          </a:p>
          <a:p>
            <a:pPr marL="57119" indent="0">
              <a:buFontTx/>
              <a:buNone/>
              <a:defRPr/>
            </a:pPr>
            <a:endParaRPr lang="en-GB" sz="2000" b="1" i="0" dirty="0"/>
          </a:p>
          <a:p>
            <a:pPr marL="57119" indent="0">
              <a:buNone/>
              <a:defRPr/>
            </a:pPr>
            <a:endParaRPr lang="en-GB" sz="2000" b="1" i="0" dirty="0"/>
          </a:p>
          <a:p>
            <a:pPr marL="0" indent="0">
              <a:buFontTx/>
              <a:buNone/>
              <a:defRPr/>
            </a:pPr>
            <a:r>
              <a:rPr lang="en-GB" dirty="0"/>
              <a:t> </a:t>
            </a:r>
          </a:p>
        </p:txBody>
      </p:sp>
      <p:sp>
        <p:nvSpPr>
          <p:cNvPr id="6148" name="Slide Number Placeholder 4"/>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0EFE74DB-DC78-4D7D-A8AC-5AB45B2A2CBC}" type="slidenum">
              <a:rPr lang="en-GB" altLang="en-US" sz="1400" i="0" smtClean="0">
                <a:solidFill>
                  <a:schemeClr val="tx1"/>
                </a:solidFill>
                <a:latin typeface="Arial" charset="0"/>
              </a:rPr>
              <a:pPr eaLnBrk="1" hangingPunct="1">
                <a:spcBef>
                  <a:spcPct val="0"/>
                </a:spcBef>
                <a:buClrTx/>
                <a:buFontTx/>
                <a:buNone/>
              </a:pPr>
              <a:t>6</a:t>
            </a:fld>
            <a:endParaRPr lang="en-GB" altLang="en-US" sz="1400" i="0">
              <a:solidFill>
                <a:schemeClr val="tx1"/>
              </a:solidFill>
              <a:latin typeface="Arial" charset="0"/>
            </a:endParaRPr>
          </a:p>
        </p:txBody>
      </p:sp>
      <p:sp>
        <p:nvSpPr>
          <p:cNvPr id="2" name="Rectangle 1"/>
          <p:cNvSpPr/>
          <p:nvPr/>
        </p:nvSpPr>
        <p:spPr bwMode="auto">
          <a:xfrm>
            <a:off x="417240" y="3717032"/>
            <a:ext cx="8496944" cy="2151484"/>
          </a:xfrm>
          <a:prstGeom prst="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7600" b="1" i="0" u="none" strike="noStrike" cap="none" normalizeH="0" baseline="0">
              <a:ln>
                <a:noFill/>
              </a:ln>
              <a:solidFill>
                <a:srgbClr val="FFD624"/>
              </a:solidFill>
              <a:effectLst/>
              <a:latin typeface="Verdana" pitchFamily="34" charset="0"/>
            </a:endParaRPr>
          </a:p>
        </p:txBody>
      </p:sp>
    </p:spTree>
    <p:extLst>
      <p:ext uri="{BB962C8B-B14F-4D97-AF65-F5344CB8AC3E}">
        <p14:creationId xmlns:p14="http://schemas.microsoft.com/office/powerpoint/2010/main" val="25745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2.1 </a:t>
            </a:r>
            <a:r>
              <a:rPr lang="fi-FI" dirty="0" err="1"/>
              <a:t>Aims</a:t>
            </a:r>
            <a:r>
              <a:rPr lang="fi-FI" dirty="0"/>
              <a:t> of the project</a:t>
            </a:r>
            <a:endParaRPr lang="en-GB" dirty="0"/>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7</a:t>
            </a:fld>
            <a:endParaRPr lang="en-GB" dirty="0"/>
          </a:p>
        </p:txBody>
      </p:sp>
      <p:sp>
        <p:nvSpPr>
          <p:cNvPr id="4" name="Content Placeholder 3"/>
          <p:cNvSpPr>
            <a:spLocks noGrp="1"/>
          </p:cNvSpPr>
          <p:nvPr>
            <p:ph idx="1"/>
          </p:nvPr>
        </p:nvSpPr>
        <p:spPr/>
        <p:txBody>
          <a:bodyPr/>
          <a:lstStyle/>
          <a:p>
            <a:r>
              <a:rPr lang="fi-FI" dirty="0" err="1"/>
              <a:t>Primary</a:t>
            </a:r>
            <a:r>
              <a:rPr lang="fi-FI" b="0" dirty="0"/>
              <a:t>:</a:t>
            </a:r>
          </a:p>
          <a:p>
            <a:pPr lvl="1"/>
            <a:r>
              <a:rPr lang="fi-FI" dirty="0"/>
              <a:t>Track effects of Industrial Emissions Directive (IED) on emission trends</a:t>
            </a:r>
          </a:p>
          <a:p>
            <a:pPr lvl="1"/>
            <a:r>
              <a:rPr lang="fi-FI" dirty="0"/>
              <a:t>Support OECD work on indicator(s) to track progress towards SDG targets 12.4 and/or 9.4 </a:t>
            </a:r>
          </a:p>
          <a:p>
            <a:r>
              <a:rPr lang="fi-FI" b="0" dirty="0" err="1"/>
              <a:t>Secondary</a:t>
            </a:r>
            <a:r>
              <a:rPr lang="fi-FI" b="0" dirty="0"/>
              <a:t>:</a:t>
            </a:r>
          </a:p>
          <a:p>
            <a:pPr lvl="1"/>
            <a:r>
              <a:rPr lang="fi-FI" dirty="0"/>
              <a:t>Explore normalisation of European-PRTR data including via activity, toxicity and damage costs</a:t>
            </a:r>
          </a:p>
          <a:p>
            <a:pPr lvl="1"/>
            <a:r>
              <a:rPr lang="fi-FI" dirty="0"/>
              <a:t>Identify gaps in regulatory framework</a:t>
            </a:r>
          </a:p>
          <a:p>
            <a:pPr lvl="1"/>
            <a:r>
              <a:rPr lang="fi-FI" dirty="0"/>
              <a:t>Explore applicability of pollutant thresholds for reporting in E-PRTR Regulation</a:t>
            </a:r>
            <a:endParaRPr lang="en-GB" b="0" dirty="0"/>
          </a:p>
        </p:txBody>
      </p:sp>
      <p:sp>
        <p:nvSpPr>
          <p:cNvPr id="5" name="Footer Placeholder 4"/>
          <p:cNvSpPr>
            <a:spLocks noGrp="1"/>
          </p:cNvSpPr>
          <p:nvPr>
            <p:ph type="ftr" sz="quarter" idx="11"/>
          </p:nvPr>
        </p:nvSpPr>
        <p:spPr>
          <a:xfrm>
            <a:off x="1691680" y="6337126"/>
            <a:ext cx="4824536" cy="476250"/>
          </a:xfrm>
        </p:spPr>
        <p:txBody>
          <a:bodyPr/>
          <a:lstStyle/>
          <a:p>
            <a:pPr>
              <a:defRPr/>
            </a:pPr>
            <a:r>
              <a:rPr lang="en-GB" dirty="0"/>
              <a:t>UNECE GRT PRTRs, 7-8 November 2018, Geneva</a:t>
            </a:r>
          </a:p>
        </p:txBody>
      </p:sp>
    </p:spTree>
    <p:extLst>
      <p:ext uri="{BB962C8B-B14F-4D97-AF65-F5344CB8AC3E}">
        <p14:creationId xmlns:p14="http://schemas.microsoft.com/office/powerpoint/2010/main" val="58739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2.2 </a:t>
            </a:r>
            <a:r>
              <a:rPr lang="fi-FI" dirty="0" err="1"/>
              <a:t>Indicators</a:t>
            </a:r>
            <a:r>
              <a:rPr lang="fi-FI" dirty="0"/>
              <a:t> developed</a:t>
            </a:r>
            <a:endParaRPr lang="en-GB" dirty="0"/>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8</a:t>
            </a:fld>
            <a:endParaRPr lang="en-GB" dirty="0"/>
          </a:p>
        </p:txBody>
      </p:sp>
      <p:sp>
        <p:nvSpPr>
          <p:cNvPr id="4" name="Content Placeholder 3"/>
          <p:cNvSpPr>
            <a:spLocks noGrp="1"/>
          </p:cNvSpPr>
          <p:nvPr>
            <p:ph idx="1"/>
          </p:nvPr>
        </p:nvSpPr>
        <p:spPr/>
        <p:txBody>
          <a:bodyPr/>
          <a:lstStyle/>
          <a:p>
            <a:r>
              <a:rPr lang="en-GB" dirty="0"/>
              <a:t>Contribution of industry to total air emissions</a:t>
            </a:r>
          </a:p>
          <a:p>
            <a:r>
              <a:rPr lang="en-GB" dirty="0"/>
              <a:t>Air and water emission trends </a:t>
            </a:r>
          </a:p>
          <a:p>
            <a:r>
              <a:rPr lang="en-GB" dirty="0"/>
              <a:t>Emission intensity - per unit GVA (Gross Value Added), energy</a:t>
            </a:r>
          </a:p>
          <a:p>
            <a:r>
              <a:rPr lang="en-GB" dirty="0"/>
              <a:t>Sector-level emission trends (IED and conclusions on Best Available Techniques - BATc)</a:t>
            </a:r>
          </a:p>
          <a:p>
            <a:r>
              <a:rPr lang="en-GB" dirty="0"/>
              <a:t>Number of installations covered per sector (IED and BATc)</a:t>
            </a:r>
          </a:p>
          <a:p>
            <a:endParaRPr lang="en-GB" dirty="0"/>
          </a:p>
        </p:txBody>
      </p:sp>
      <p:sp>
        <p:nvSpPr>
          <p:cNvPr id="6" name="Footer Placeholder 4"/>
          <p:cNvSpPr>
            <a:spLocks noGrp="1"/>
          </p:cNvSpPr>
          <p:nvPr>
            <p:ph type="ftr" sz="quarter" idx="11"/>
          </p:nvPr>
        </p:nvSpPr>
        <p:spPr>
          <a:xfrm>
            <a:off x="2267744" y="6337126"/>
            <a:ext cx="4248472" cy="476250"/>
          </a:xfrm>
        </p:spPr>
        <p:txBody>
          <a:bodyPr/>
          <a:lstStyle/>
          <a:p>
            <a:pPr>
              <a:defRPr/>
            </a:pPr>
            <a:r>
              <a:rPr lang="en-GB" dirty="0"/>
              <a:t>UNECE GRT PRTRs, 7-8 Nov. 2018, Geneva</a:t>
            </a:r>
          </a:p>
        </p:txBody>
      </p:sp>
    </p:spTree>
    <p:extLst>
      <p:ext uri="{BB962C8B-B14F-4D97-AF65-F5344CB8AC3E}">
        <p14:creationId xmlns:p14="http://schemas.microsoft.com/office/powerpoint/2010/main" val="1378395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2.3 </a:t>
            </a:r>
            <a:r>
              <a:rPr lang="fi-FI" dirty="0" err="1"/>
              <a:t>Limitations</a:t>
            </a:r>
            <a:endParaRPr lang="en-GB" dirty="0"/>
          </a:p>
        </p:txBody>
      </p:sp>
      <p:sp>
        <p:nvSpPr>
          <p:cNvPr id="3" name="Slide Number Placeholder 2"/>
          <p:cNvSpPr>
            <a:spLocks noGrp="1"/>
          </p:cNvSpPr>
          <p:nvPr>
            <p:ph type="sldNum" sz="quarter" idx="12"/>
          </p:nvPr>
        </p:nvSpPr>
        <p:spPr/>
        <p:txBody>
          <a:bodyPr/>
          <a:lstStyle/>
          <a:p>
            <a:pPr>
              <a:defRPr/>
            </a:pPr>
            <a:fld id="{37EC8A20-BA03-4FF7-8742-03D8AD4CA4F4}" type="slidenum">
              <a:rPr lang="en-GB" smtClean="0"/>
              <a:pPr>
                <a:defRPr/>
              </a:pPr>
              <a:t>9</a:t>
            </a:fld>
            <a:endParaRPr lang="en-GB" dirty="0"/>
          </a:p>
        </p:txBody>
      </p:sp>
      <p:sp>
        <p:nvSpPr>
          <p:cNvPr id="4" name="Content Placeholder 3"/>
          <p:cNvSpPr>
            <a:spLocks noGrp="1"/>
          </p:cNvSpPr>
          <p:nvPr>
            <p:ph idx="1"/>
          </p:nvPr>
        </p:nvSpPr>
        <p:spPr>
          <a:xfrm>
            <a:off x="467544" y="1556792"/>
            <a:ext cx="8243068" cy="4464496"/>
          </a:xfrm>
        </p:spPr>
        <p:txBody>
          <a:bodyPr/>
          <a:lstStyle/>
          <a:p>
            <a:r>
              <a:rPr lang="fi-FI" dirty="0"/>
              <a:t>Regulatory scope (IED, BREFs, BATc) different from E-PRTR in terms of activities and pollutants</a:t>
            </a:r>
          </a:p>
          <a:p>
            <a:r>
              <a:rPr lang="fi-FI" dirty="0"/>
              <a:t>E-PRTR data limitations (scope, thresholds, </a:t>
            </a:r>
            <a:r>
              <a:rPr lang="fi-FI" dirty="0" err="1"/>
              <a:t>Measured</a:t>
            </a:r>
            <a:r>
              <a:rPr lang="fi-FI" dirty="0"/>
              <a:t>/</a:t>
            </a:r>
            <a:r>
              <a:rPr lang="fi-FI" dirty="0" err="1"/>
              <a:t>Estimated</a:t>
            </a:r>
            <a:r>
              <a:rPr lang="fi-FI" dirty="0"/>
              <a:t>/</a:t>
            </a:r>
            <a:r>
              <a:rPr lang="fi-FI" dirty="0" err="1"/>
              <a:t>Calculated</a:t>
            </a:r>
            <a:r>
              <a:rPr lang="fi-FI" dirty="0"/>
              <a:t>)</a:t>
            </a:r>
          </a:p>
          <a:p>
            <a:r>
              <a:rPr lang="fi-FI" dirty="0"/>
              <a:t>CLRTAP* data limited to few pollutants</a:t>
            </a:r>
          </a:p>
          <a:p>
            <a:r>
              <a:rPr lang="fi-FI" dirty="0"/>
              <a:t>Heterogeneous PRTRs in different parts of World</a:t>
            </a:r>
          </a:p>
          <a:p>
            <a:r>
              <a:rPr lang="fi-FI" dirty="0"/>
              <a:t>Normalising factors such as activity data, </a:t>
            </a:r>
            <a:r>
              <a:rPr lang="fi-FI" dirty="0" err="1"/>
              <a:t>toxicity</a:t>
            </a:r>
            <a:r>
              <a:rPr lang="fi-FI" dirty="0"/>
              <a:t> factors or damage costs not </a:t>
            </a:r>
            <a:r>
              <a:rPr lang="fi-FI" dirty="0" err="1"/>
              <a:t>always</a:t>
            </a:r>
            <a:r>
              <a:rPr lang="fi-FI" dirty="0"/>
              <a:t> </a:t>
            </a:r>
            <a:r>
              <a:rPr lang="fi-FI" dirty="0" err="1"/>
              <a:t>available</a:t>
            </a:r>
            <a:endParaRPr lang="fi-FI" dirty="0"/>
          </a:p>
          <a:p>
            <a:endParaRPr lang="fi-FI" dirty="0"/>
          </a:p>
          <a:p>
            <a:pPr marL="0" indent="0">
              <a:buNone/>
            </a:pPr>
            <a:r>
              <a:rPr lang="fi-FI" sz="2000" dirty="0"/>
              <a:t>(* </a:t>
            </a:r>
            <a:r>
              <a:rPr lang="fi-FI" sz="2000" dirty="0" err="1"/>
              <a:t>Convention</a:t>
            </a:r>
            <a:r>
              <a:rPr lang="fi-FI" sz="2000" dirty="0"/>
              <a:t> on Long-</a:t>
            </a:r>
            <a:r>
              <a:rPr lang="fi-FI" sz="2000" dirty="0" err="1"/>
              <a:t>range</a:t>
            </a:r>
            <a:r>
              <a:rPr lang="fi-FI" sz="2000" dirty="0"/>
              <a:t> Transboundary Air </a:t>
            </a:r>
            <a:r>
              <a:rPr lang="fi-FI" sz="2000" dirty="0" err="1"/>
              <a:t>Pollution</a:t>
            </a:r>
            <a:r>
              <a:rPr lang="fi-FI" sz="2000" dirty="0"/>
              <a:t>)</a:t>
            </a:r>
            <a:endParaRPr lang="en-GB" sz="2000" dirty="0"/>
          </a:p>
        </p:txBody>
      </p:sp>
      <p:sp>
        <p:nvSpPr>
          <p:cNvPr id="6" name="Footer Placeholder 4"/>
          <p:cNvSpPr>
            <a:spLocks noGrp="1"/>
          </p:cNvSpPr>
          <p:nvPr>
            <p:ph type="ftr" sz="quarter" idx="11"/>
          </p:nvPr>
        </p:nvSpPr>
        <p:spPr>
          <a:xfrm>
            <a:off x="2267744" y="6337126"/>
            <a:ext cx="4248472" cy="476250"/>
          </a:xfrm>
        </p:spPr>
        <p:txBody>
          <a:bodyPr/>
          <a:lstStyle/>
          <a:p>
            <a:pPr>
              <a:defRPr/>
            </a:pPr>
            <a:r>
              <a:rPr lang="en-GB" dirty="0"/>
              <a:t>UNECE GRT PRTRs, 7-8 Nov. 2018, Geneva</a:t>
            </a:r>
          </a:p>
        </p:txBody>
      </p:sp>
    </p:spTree>
    <p:extLst>
      <p:ext uri="{BB962C8B-B14F-4D97-AF65-F5344CB8AC3E}">
        <p14:creationId xmlns:p14="http://schemas.microsoft.com/office/powerpoint/2010/main" val="923208846"/>
      </p:ext>
    </p:extLst>
  </p:cSld>
  <p:clrMapOvr>
    <a:masterClrMapping/>
  </p:clrMapOvr>
</p:sld>
</file>

<file path=ppt/theme/theme1.xml><?xml version="1.0" encoding="utf-8"?>
<a:theme xmlns:a="http://schemas.openxmlformats.org/drawingml/2006/main" name="Blan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12929</TotalTime>
  <Words>646</Words>
  <Application>Microsoft Office PowerPoint</Application>
  <PresentationFormat>On-screen Show (4:3)</PresentationFormat>
  <Paragraphs>99</Paragraphs>
  <Slides>12</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Verdana</vt:lpstr>
      <vt:lpstr>Blank</vt:lpstr>
      <vt:lpstr>European Union progress towards SDGs</vt:lpstr>
      <vt:lpstr>PowerPoint Presentation</vt:lpstr>
      <vt:lpstr>1.1 Overview</vt:lpstr>
      <vt:lpstr>1.2 ‘SDGs and me’ website</vt:lpstr>
      <vt:lpstr>1.3 For example; SDG 12</vt:lpstr>
      <vt:lpstr>PowerPoint Presentation</vt:lpstr>
      <vt:lpstr>2.1 Aims of the project</vt:lpstr>
      <vt:lpstr>2.2 Indicators developed</vt:lpstr>
      <vt:lpstr>2.3 Limitations</vt:lpstr>
      <vt:lpstr>2.4 Example – Application to SDGs</vt:lpstr>
      <vt:lpstr>2.4 Example – Application to SDGs</vt:lpstr>
      <vt:lpstr>Thank you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HODGSON Ian (ENV)</dc:creator>
  <cp:lastModifiedBy>Kristof Doucot</cp:lastModifiedBy>
  <cp:revision>252</cp:revision>
  <cp:lastPrinted>2018-10-04T06:59:05Z</cp:lastPrinted>
  <dcterms:created xsi:type="dcterms:W3CDTF">2018-02-14T10:59:41Z</dcterms:created>
  <dcterms:modified xsi:type="dcterms:W3CDTF">2018-10-26T13:35:43Z</dcterms:modified>
</cp:coreProperties>
</file>