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5" r:id="rId2"/>
  </p:sldMasterIdLst>
  <p:notesMasterIdLst>
    <p:notesMasterId r:id="rId18"/>
  </p:notesMasterIdLst>
  <p:handoutMasterIdLst>
    <p:handoutMasterId r:id="rId19"/>
  </p:handoutMasterIdLst>
  <p:sldIdLst>
    <p:sldId id="393" r:id="rId3"/>
    <p:sldId id="379" r:id="rId4"/>
    <p:sldId id="380" r:id="rId5"/>
    <p:sldId id="381" r:id="rId6"/>
    <p:sldId id="382" r:id="rId7"/>
    <p:sldId id="383" r:id="rId8"/>
    <p:sldId id="384" r:id="rId9"/>
    <p:sldId id="385" r:id="rId10"/>
    <p:sldId id="386" r:id="rId11"/>
    <p:sldId id="387" r:id="rId12"/>
    <p:sldId id="388" r:id="rId13"/>
    <p:sldId id="389" r:id="rId14"/>
    <p:sldId id="390" r:id="rId15"/>
    <p:sldId id="391" r:id="rId16"/>
    <p:sldId id="392" r:id="rId17"/>
  </p:sldIdLst>
  <p:sldSz cx="9144000" cy="6858000" type="screen4x3"/>
  <p:notesSz cx="6858000" cy="9144000"/>
  <p:custDataLst>
    <p:tags r:id="rId20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816">
          <p15:clr>
            <a:srgbClr val="A4A3A4"/>
          </p15:clr>
        </p15:guide>
        <p15:guide id="3" orient="horz" pos="3840">
          <p15:clr>
            <a:srgbClr val="A4A3A4"/>
          </p15:clr>
        </p15:guide>
        <p15:guide id="4" orient="horz" pos="1056">
          <p15:clr>
            <a:srgbClr val="A4A3A4"/>
          </p15:clr>
        </p15:guide>
        <p15:guide id="5" pos="2880">
          <p15:clr>
            <a:srgbClr val="A4A3A4"/>
          </p15:clr>
        </p15:guide>
        <p15:guide id="6" pos="288">
          <p15:clr>
            <a:srgbClr val="A4A3A4"/>
          </p15:clr>
        </p15:guide>
        <p15:guide id="7" pos="547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A2E6D"/>
    <a:srgbClr val="0A1F5A"/>
    <a:srgbClr val="0A387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73A0DAA-6AF3-43AB-8588-CEC1D06C72B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11" autoAdjust="0"/>
    <p:restoredTop sz="92019" autoAdjust="0"/>
  </p:normalViewPr>
  <p:slideViewPr>
    <p:cSldViewPr>
      <p:cViewPr varScale="1">
        <p:scale>
          <a:sx n="67" d="100"/>
          <a:sy n="67" d="100"/>
        </p:scale>
        <p:origin x="1416" y="72"/>
      </p:cViewPr>
      <p:guideLst>
        <p:guide orient="horz" pos="2160"/>
        <p:guide orient="horz" pos="816"/>
        <p:guide orient="horz" pos="3840"/>
        <p:guide orient="horz" pos="1056"/>
        <p:guide pos="2880"/>
        <p:guide pos="288"/>
        <p:guide pos="5472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howGuides="1">
      <p:cViewPr varScale="1">
        <p:scale>
          <a:sx n="92" d="100"/>
          <a:sy n="92" d="100"/>
        </p:scale>
        <p:origin x="-3780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>
              <a:latin typeface="Arial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CC02A0-C947-4278-96D1-0DB9C063DF55}" type="datetimeFigureOut">
              <a:rPr lang="en-US" smtClean="0">
                <a:latin typeface="Arial"/>
              </a:rPr>
              <a:t>9/11/2017</a:t>
            </a:fld>
            <a:endParaRPr lang="en-US" dirty="0">
              <a:latin typeface="Arial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>
              <a:latin typeface="Arial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33FAA7-9DA0-4163-8828-B20FAF1EB063}" type="slidenum">
              <a:rPr lang="en-US" smtClean="0">
                <a:latin typeface="Arial"/>
              </a:rPr>
              <a:t>‹#›</a:t>
            </a:fld>
            <a:endParaRPr lang="en-US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010626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381000"/>
            <a:ext cx="3432175" cy="25733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381000" y="3124200"/>
            <a:ext cx="6096000" cy="53340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1000" y="8686800"/>
            <a:ext cx="4876800" cy="227013"/>
          </a:xfrm>
          <a:prstGeom prst="rect">
            <a:avLst/>
          </a:prstGeom>
        </p:spPr>
        <p:txBody>
          <a:bodyPr vert="horz" wrap="none" lIns="0" tIns="0" rIns="0" bIns="0" rtlCol="0" anchor="ctr"/>
          <a:lstStyle>
            <a:lvl1pPr algn="l">
              <a:defRPr sz="1000">
                <a:latin typeface="Arial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867400" y="8686800"/>
            <a:ext cx="609600" cy="227013"/>
          </a:xfrm>
          <a:prstGeom prst="rect">
            <a:avLst/>
          </a:prstGeom>
        </p:spPr>
        <p:txBody>
          <a:bodyPr vert="horz" wrap="none" lIns="0" tIns="0" rIns="0" bIns="0" rtlCol="0" anchor="ctr"/>
          <a:lstStyle>
            <a:lvl1pPr algn="r">
              <a:defRPr sz="1000">
                <a:latin typeface="Arial"/>
              </a:defRPr>
            </a:lvl1pPr>
          </a:lstStyle>
          <a:p>
            <a:fld id="{8547E1EE-0039-4797-B978-F453418260D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64651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spcBef>
        <a:spcPts val="600"/>
      </a:spcBef>
      <a:defRPr sz="1100" kern="1200">
        <a:solidFill>
          <a:schemeClr val="tx1"/>
        </a:solidFill>
        <a:latin typeface="Arial"/>
        <a:ea typeface="+mn-ea"/>
        <a:cs typeface="+mn-cs"/>
      </a:defRPr>
    </a:lvl1pPr>
    <a:lvl2pPr marL="182880" indent="-137160" algn="l" defTabSz="914400" rtl="0" eaLnBrk="1" latinLnBrk="0" hangingPunct="1">
      <a:spcBef>
        <a:spcPts val="600"/>
      </a:spcBef>
      <a:buFont typeface="HP Simplified" panose="020B0604020204020204" pitchFamily="34" charset="0"/>
      <a:buChar char="•"/>
      <a:defRPr sz="1050" kern="1200">
        <a:solidFill>
          <a:schemeClr val="tx1"/>
        </a:solidFill>
        <a:latin typeface="Arial"/>
        <a:ea typeface="+mn-ea"/>
        <a:cs typeface="+mn-cs"/>
      </a:defRPr>
    </a:lvl2pPr>
    <a:lvl3pPr marL="339725" indent="-104775" algn="l" defTabSz="914400" rtl="0" eaLnBrk="1" latinLnBrk="0" hangingPunct="1">
      <a:spcBef>
        <a:spcPts val="600"/>
      </a:spcBef>
      <a:buFont typeface="HP Simplified" panose="020B0604020204020204" pitchFamily="34" charset="0"/>
      <a:buChar char="–"/>
      <a:defRPr sz="1000" kern="1200">
        <a:solidFill>
          <a:schemeClr val="tx1"/>
        </a:solidFill>
        <a:latin typeface="Arial"/>
        <a:ea typeface="+mn-ea"/>
        <a:cs typeface="+mn-cs"/>
      </a:defRPr>
    </a:lvl3pPr>
    <a:lvl4pPr marL="515938" indent="-117475" algn="l" defTabSz="914400" rtl="0" eaLnBrk="1" latinLnBrk="0" hangingPunct="1">
      <a:spcBef>
        <a:spcPts val="600"/>
      </a:spcBef>
      <a:buFont typeface="HP Simplified" panose="020B0604020204020204" pitchFamily="34" charset="0"/>
      <a:buChar char="•"/>
      <a:defRPr sz="900" kern="1200">
        <a:solidFill>
          <a:schemeClr val="tx1"/>
        </a:solidFill>
        <a:latin typeface="Arial"/>
        <a:ea typeface="+mn-ea"/>
        <a:cs typeface="+mn-cs"/>
      </a:defRPr>
    </a:lvl4pPr>
    <a:lvl5pPr marL="633413" indent="-117475" algn="l" defTabSz="914400" rtl="0" eaLnBrk="1" latinLnBrk="0" hangingPunct="1">
      <a:spcBef>
        <a:spcPts val="600"/>
      </a:spcBef>
      <a:buFont typeface="HP Simplified" panose="020B0604020204020204" pitchFamily="34" charset="0"/>
      <a:buChar char="–"/>
      <a:defRPr sz="800" kern="1200">
        <a:solidFill>
          <a:schemeClr val="tx1"/>
        </a:solidFill>
        <a:latin typeface="Arial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 is a sample </a:t>
            </a:r>
            <a:r>
              <a:rPr lang="en-US" b="1" dirty="0"/>
              <a:t>Title Slide with Picture </a:t>
            </a:r>
            <a:r>
              <a:rPr lang="en-US" dirty="0"/>
              <a:t>ideal for including a dark picture with a brief title and subtitle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547E1EE-0039-4797-B978-F453418260D1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92704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I’ve dealt with these issues in other</a:t>
            </a:r>
            <a:r>
              <a:rPr lang="en-US" baseline="0" dirty="0" smtClean="0"/>
              <a:t> presentations and do not propose to do so again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51ACD2-46A5-C44C-9C5C-4F7CA79B6CA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5098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-36512" y="0"/>
            <a:ext cx="9180512" cy="6858000"/>
          </a:xfrm>
          <a:prstGeom prst="rect">
            <a:avLst/>
          </a:prstGeom>
          <a:solidFill>
            <a:schemeClr val="bg1">
              <a:alpha val="40000"/>
            </a:schemeClr>
          </a:solidFill>
          <a:ln w="19050">
            <a:solidFill>
              <a:schemeClr val="accent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endParaRPr lang="en-US" dirty="0" smtClean="0">
              <a:latin typeface="Aria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763520"/>
            <a:ext cx="6858000" cy="1554480"/>
          </a:xfrm>
        </p:spPr>
        <p:txBody>
          <a:bodyPr/>
          <a:lstStyle>
            <a:lvl1pPr>
              <a:defRPr sz="5000" spc="-10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419600"/>
            <a:ext cx="6858000" cy="1188720"/>
          </a:xfrm>
        </p:spPr>
        <p:txBody>
          <a:bodyPr>
            <a:noAutofit/>
          </a:bodyPr>
          <a:lstStyle>
            <a:lvl1pPr marL="0" indent="0" algn="l">
              <a:spcBef>
                <a:spcPts val="600"/>
              </a:spcBef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5" name="copyright"/>
          <p:cNvSpPr txBox="1"/>
          <p:nvPr userDrawn="1"/>
        </p:nvSpPr>
        <p:spPr>
          <a:xfrm>
            <a:off x="457200" y="6482536"/>
            <a:ext cx="2819400" cy="223064"/>
          </a:xfrm>
          <a:prstGeom prst="rect">
            <a:avLst/>
          </a:prstGeom>
          <a:noFill/>
        </p:spPr>
        <p:txBody>
          <a:bodyPr wrap="square" lIns="0" tIns="0" rIns="0" bIns="0" rtlCol="0" anchor="b">
            <a:no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0" i="0" dirty="0" smtClean="0">
                <a:solidFill>
                  <a:srgbClr val="FFFFFF"/>
                </a:solidFill>
                <a:latin typeface="Arial"/>
                <a:cs typeface="Arial"/>
              </a:rPr>
              <a:t>.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0192" y="5910070"/>
            <a:ext cx="2593853" cy="795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771741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76200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295400"/>
            <a:ext cx="5029200" cy="4800600"/>
          </a:xfrm>
        </p:spPr>
        <p:txBody>
          <a:bodyPr tIns="457200">
            <a:no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8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5760720" y="1295400"/>
            <a:ext cx="2926080" cy="4800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852440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Two Pictures with 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76200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295400"/>
            <a:ext cx="3986784" cy="3505200"/>
          </a:xfrm>
        </p:spPr>
        <p:txBody>
          <a:bodyPr tIns="457200">
            <a:no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4700016" y="1295400"/>
            <a:ext cx="3986784" cy="3505200"/>
          </a:xfrm>
        </p:spPr>
        <p:txBody>
          <a:bodyPr tIns="457200">
            <a:no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4953000"/>
            <a:ext cx="3986784" cy="1130490"/>
          </a:xfrm>
        </p:spPr>
        <p:txBody>
          <a:bodyPr>
            <a:noAutofit/>
          </a:bodyPr>
          <a:lstStyle>
            <a:lvl1pPr marL="0" indent="0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4"/>
          </p:nvPr>
        </p:nvSpPr>
        <p:spPr>
          <a:xfrm>
            <a:off x="4700016" y="4953000"/>
            <a:ext cx="3986784" cy="1130490"/>
          </a:xfrm>
        </p:spPr>
        <p:txBody>
          <a:bodyPr>
            <a:noAutofit/>
          </a:bodyPr>
          <a:lstStyle>
            <a:lvl1pPr marL="0" indent="0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02104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hree Pictures with 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76200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295400"/>
            <a:ext cx="2560320" cy="2743200"/>
          </a:xfrm>
        </p:spPr>
        <p:txBody>
          <a:bodyPr tIns="457200">
            <a:no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4211392"/>
            <a:ext cx="2560320" cy="1884608"/>
          </a:xfrm>
        </p:spPr>
        <p:txBody>
          <a:bodyPr>
            <a:noAutofit/>
          </a:bodyPr>
          <a:lstStyle>
            <a:lvl1pPr marL="0" indent="0"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Picture Placeholder 2"/>
          <p:cNvSpPr>
            <a:spLocks noGrp="1"/>
          </p:cNvSpPr>
          <p:nvPr>
            <p:ph type="pic" idx="15"/>
          </p:nvPr>
        </p:nvSpPr>
        <p:spPr>
          <a:xfrm>
            <a:off x="3291840" y="1295400"/>
            <a:ext cx="2560320" cy="2743200"/>
          </a:xfrm>
        </p:spPr>
        <p:txBody>
          <a:bodyPr tIns="457200">
            <a:no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11" name="Picture Placeholder 2"/>
          <p:cNvSpPr>
            <a:spLocks noGrp="1"/>
          </p:cNvSpPr>
          <p:nvPr>
            <p:ph type="pic" idx="16"/>
          </p:nvPr>
        </p:nvSpPr>
        <p:spPr>
          <a:xfrm>
            <a:off x="6126480" y="1295400"/>
            <a:ext cx="2560320" cy="2743200"/>
          </a:xfrm>
        </p:spPr>
        <p:txBody>
          <a:bodyPr tIns="457200">
            <a:no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3291840" y="4211392"/>
            <a:ext cx="2560320" cy="1884608"/>
          </a:xfrm>
        </p:spPr>
        <p:txBody>
          <a:bodyPr>
            <a:noAutofit/>
          </a:bodyPr>
          <a:lstStyle>
            <a:lvl1pPr marL="0" indent="0"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18"/>
          </p:nvPr>
        </p:nvSpPr>
        <p:spPr>
          <a:xfrm>
            <a:off x="6126480" y="4211392"/>
            <a:ext cx="2560320" cy="1884608"/>
          </a:xfrm>
        </p:spPr>
        <p:txBody>
          <a:bodyPr>
            <a:noAutofit/>
          </a:bodyPr>
          <a:lstStyle>
            <a:lvl1pPr marL="0" indent="0"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96117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8pPr>
              <a:defRPr/>
            </a:lvl8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92124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3"/>
          <p:cNvSpPr>
            <a:spLocks noGrp="1" noChangeArrowheads="1"/>
          </p:cNvSpPr>
          <p:nvPr>
            <p:ph type="title"/>
          </p:nvPr>
        </p:nvSpPr>
        <p:spPr>
          <a:xfrm>
            <a:off x="2910277" y="332656"/>
            <a:ext cx="6233723" cy="1143000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783981" y="2132856"/>
            <a:ext cx="7842738" cy="4032994"/>
          </a:xfrm>
        </p:spPr>
        <p:txBody>
          <a:bodyPr/>
          <a:lstStyle>
            <a:lvl1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36608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with Picture">
    <p:bg>
      <p:bgPr>
        <a:blipFill dpi="0"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-36512" y="0"/>
            <a:ext cx="9180512" cy="6858000"/>
          </a:xfrm>
          <a:prstGeom prst="rect">
            <a:avLst/>
          </a:prstGeom>
          <a:solidFill>
            <a:schemeClr val="bg1">
              <a:alpha val="40000"/>
            </a:schemeClr>
          </a:solidFill>
          <a:ln w="19050">
            <a:solidFill>
              <a:schemeClr val="accent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endParaRPr lang="en-US" dirty="0" smtClean="0">
              <a:latin typeface="Aria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763520"/>
            <a:ext cx="6858000" cy="1554480"/>
          </a:xfrm>
        </p:spPr>
        <p:txBody>
          <a:bodyPr/>
          <a:lstStyle>
            <a:lvl1pPr>
              <a:defRPr sz="5000" spc="-10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419600"/>
            <a:ext cx="6858000" cy="1188720"/>
          </a:xfrm>
        </p:spPr>
        <p:txBody>
          <a:bodyPr>
            <a:noAutofit/>
          </a:bodyPr>
          <a:lstStyle>
            <a:lvl1pPr marL="0" indent="0" algn="l">
              <a:spcBef>
                <a:spcPts val="600"/>
              </a:spcBef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5" name="copyright"/>
          <p:cNvSpPr txBox="1"/>
          <p:nvPr userDrawn="1"/>
        </p:nvSpPr>
        <p:spPr>
          <a:xfrm>
            <a:off x="457200" y="6482536"/>
            <a:ext cx="2819400" cy="223064"/>
          </a:xfrm>
          <a:prstGeom prst="rect">
            <a:avLst/>
          </a:prstGeom>
          <a:noFill/>
        </p:spPr>
        <p:txBody>
          <a:bodyPr wrap="square" lIns="0" tIns="0" rIns="0" bIns="0" rtlCol="0" anchor="b">
            <a:no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0" i="0" dirty="0" smtClean="0">
                <a:solidFill>
                  <a:srgbClr val="FFFFFF"/>
                </a:solidFill>
                <a:latin typeface="Arial"/>
                <a:cs typeface="Arial"/>
              </a:rPr>
              <a:t>.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0192" y="5910070"/>
            <a:ext cx="2593853" cy="795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890699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6858000" cy="1828800"/>
          </a:xfrm>
        </p:spPr>
        <p:txBody>
          <a:bodyPr anchor="t"/>
          <a:lstStyle>
            <a:lvl1pPr algn="l">
              <a:defRPr sz="3200" b="1" cap="none" spc="-10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419600"/>
            <a:ext cx="6858000" cy="1188720"/>
          </a:xfrm>
        </p:spPr>
        <p:txBody>
          <a:bodyPr anchor="t">
            <a:no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06162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0092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Sub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1133856"/>
            <a:ext cx="8229600" cy="274320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None/>
              <a:defRPr sz="1800">
                <a:solidFill>
                  <a:schemeClr val="accent1"/>
                </a:solidFill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  <a:lvl6pPr marL="0" indent="0">
              <a:spcBef>
                <a:spcPts val="0"/>
              </a:spcBef>
              <a:buNone/>
              <a:defRPr sz="1800"/>
            </a:lvl6pPr>
            <a:lvl7pPr marL="0" indent="0">
              <a:spcBef>
                <a:spcPts val="0"/>
              </a:spcBef>
              <a:buNone/>
              <a:defRPr sz="1800"/>
            </a:lvl7pPr>
            <a:lvl8pPr marL="0" indent="0">
              <a:spcBef>
                <a:spcPts val="0"/>
              </a:spcBef>
              <a:buNone/>
              <a:defRPr sz="1800"/>
            </a:lvl8pPr>
            <a:lvl9pPr marL="0" indent="0">
              <a:spcBef>
                <a:spcPts val="0"/>
              </a:spcBef>
              <a:buNone/>
              <a:defRPr sz="1800"/>
            </a:lvl9pPr>
          </a:lstStyle>
          <a:p>
            <a:pPr lvl="0"/>
            <a:r>
              <a:rPr lang="en-US" dirty="0" smtClean="0"/>
              <a:t>Click to add subtitle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399"/>
            <a:ext cx="8229600" cy="4419601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22410756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1133856"/>
            <a:ext cx="8229600" cy="260574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None/>
              <a:defRPr sz="1800">
                <a:solidFill>
                  <a:srgbClr val="0A1F5A"/>
                </a:solidFill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  <a:lvl6pPr marL="0" indent="0">
              <a:spcBef>
                <a:spcPts val="0"/>
              </a:spcBef>
              <a:buNone/>
              <a:defRPr sz="1800"/>
            </a:lvl6pPr>
            <a:lvl7pPr marL="0" indent="0">
              <a:spcBef>
                <a:spcPts val="0"/>
              </a:spcBef>
              <a:buNone/>
              <a:defRPr sz="1800"/>
            </a:lvl7pPr>
            <a:lvl8pPr marL="0" indent="0">
              <a:spcBef>
                <a:spcPts val="0"/>
              </a:spcBef>
              <a:buNone/>
              <a:defRPr sz="1800"/>
            </a:lvl8pPr>
            <a:lvl9pPr marL="0" indent="0">
              <a:spcBef>
                <a:spcPts val="0"/>
              </a:spcBef>
              <a:buNone/>
              <a:defRPr sz="1800"/>
            </a:lvl9pPr>
          </a:lstStyle>
          <a:p>
            <a:pPr lvl="0"/>
            <a:r>
              <a:rPr lang="en-US" dirty="0" smtClean="0"/>
              <a:t>Click to add subtitle</a:t>
            </a:r>
          </a:p>
        </p:txBody>
      </p:sp>
    </p:spTree>
    <p:extLst>
      <p:ext uri="{BB962C8B-B14F-4D97-AF65-F5344CB8AC3E}">
        <p14:creationId xmlns:p14="http://schemas.microsoft.com/office/powerpoint/2010/main" val="42882571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6858000" cy="1828800"/>
          </a:xfrm>
        </p:spPr>
        <p:txBody>
          <a:bodyPr anchor="t"/>
          <a:lstStyle>
            <a:lvl1pPr algn="l">
              <a:defRPr sz="3200" b="1" cap="none" spc="-10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419600"/>
            <a:ext cx="6858000" cy="1188720"/>
          </a:xfrm>
        </p:spPr>
        <p:txBody>
          <a:bodyPr anchor="t">
            <a:no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29205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1"/>
            <a:ext cx="3986784" cy="48006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1200"/>
            </a:lvl5pPr>
            <a:lvl6pPr marL="914400" indent="0">
              <a:buNone/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295401"/>
            <a:ext cx="3986784" cy="48006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42272350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, Subtitle and Heading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762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1133856"/>
            <a:ext cx="8229600" cy="260574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None/>
              <a:defRPr sz="1800">
                <a:solidFill>
                  <a:schemeClr val="accent1"/>
                </a:solidFill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  <a:lvl6pPr marL="0" indent="0">
              <a:spcBef>
                <a:spcPts val="0"/>
              </a:spcBef>
              <a:buNone/>
              <a:defRPr sz="1800"/>
            </a:lvl6pPr>
            <a:lvl7pPr marL="0" indent="0">
              <a:spcBef>
                <a:spcPts val="0"/>
              </a:spcBef>
              <a:buNone/>
              <a:defRPr sz="1800"/>
            </a:lvl7pPr>
            <a:lvl8pPr marL="0" indent="0">
              <a:spcBef>
                <a:spcPts val="0"/>
              </a:spcBef>
              <a:buNone/>
              <a:defRPr sz="1800"/>
            </a:lvl8pPr>
            <a:lvl9pPr marL="0" indent="0">
              <a:spcBef>
                <a:spcPts val="0"/>
              </a:spcBef>
              <a:buNone/>
              <a:defRPr sz="1800"/>
            </a:lvl9pPr>
          </a:lstStyle>
          <a:p>
            <a:pPr lvl="0"/>
            <a:r>
              <a:rPr lang="en-US" dirty="0" smtClean="0"/>
              <a:t>Click to add subtitle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676399"/>
            <a:ext cx="3986784" cy="274320"/>
          </a:xfrm>
        </p:spPr>
        <p:txBody>
          <a:bodyPr anchor="t">
            <a:noAutofit/>
          </a:bodyPr>
          <a:lstStyle>
            <a:lvl1pPr marL="0" indent="0">
              <a:spcBef>
                <a:spcPts val="0"/>
              </a:spcBef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add heading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057401"/>
            <a:ext cx="3986784" cy="40386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 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700016" y="1676399"/>
            <a:ext cx="3986784" cy="274320"/>
          </a:xfrm>
        </p:spPr>
        <p:txBody>
          <a:bodyPr anchor="t">
            <a:noAutofit/>
          </a:bodyPr>
          <a:lstStyle>
            <a:lvl1pPr marL="0" indent="0">
              <a:spcBef>
                <a:spcPts val="0"/>
              </a:spcBef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add heading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2057401"/>
            <a:ext cx="3986784" cy="40386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 l</a:t>
            </a:r>
          </a:p>
        </p:txBody>
      </p:sp>
    </p:spTree>
    <p:extLst>
      <p:ext uri="{BB962C8B-B14F-4D97-AF65-F5344CB8AC3E}">
        <p14:creationId xmlns:p14="http://schemas.microsoft.com/office/powerpoint/2010/main" val="3910722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76200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1"/>
            <a:ext cx="5715000" cy="48006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1200"/>
            </a:lvl4pPr>
            <a:lvl5pPr>
              <a:defRPr sz="1200"/>
            </a:lvl5pPr>
            <a:lvl6pPr marL="914400" indent="0">
              <a:buNone/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00800" y="1295400"/>
            <a:ext cx="2286000" cy="4800600"/>
          </a:xfrm>
        </p:spPr>
        <p:txBody>
          <a:bodyPr>
            <a:noAutofit/>
          </a:bodyPr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117741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76200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295400"/>
            <a:ext cx="5029200" cy="4800600"/>
          </a:xfrm>
        </p:spPr>
        <p:txBody>
          <a:bodyPr tIns="457200">
            <a:no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60720" y="1295400"/>
            <a:ext cx="2926080" cy="4800600"/>
          </a:xfrm>
        </p:spPr>
        <p:txBody>
          <a:bodyPr>
            <a:noAutofit/>
          </a:bodyPr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267592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76200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295400"/>
            <a:ext cx="5029200" cy="4800600"/>
          </a:xfrm>
        </p:spPr>
        <p:txBody>
          <a:bodyPr tIns="457200">
            <a:no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8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5760720" y="1295400"/>
            <a:ext cx="2926080" cy="4800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3514659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Two Pictures with 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76200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295400"/>
            <a:ext cx="3986784" cy="3505200"/>
          </a:xfrm>
        </p:spPr>
        <p:txBody>
          <a:bodyPr tIns="457200">
            <a:no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4700016" y="1295400"/>
            <a:ext cx="3986784" cy="3505200"/>
          </a:xfrm>
        </p:spPr>
        <p:txBody>
          <a:bodyPr tIns="457200">
            <a:no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4953000"/>
            <a:ext cx="3986784" cy="1130490"/>
          </a:xfrm>
        </p:spPr>
        <p:txBody>
          <a:bodyPr>
            <a:noAutofit/>
          </a:bodyPr>
          <a:lstStyle>
            <a:lvl1pPr marL="0" indent="0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4"/>
          </p:nvPr>
        </p:nvSpPr>
        <p:spPr>
          <a:xfrm>
            <a:off x="4700016" y="4953000"/>
            <a:ext cx="3986784" cy="1130490"/>
          </a:xfrm>
        </p:spPr>
        <p:txBody>
          <a:bodyPr>
            <a:noAutofit/>
          </a:bodyPr>
          <a:lstStyle>
            <a:lvl1pPr marL="0" indent="0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26881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hree Pictures with 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76200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295400"/>
            <a:ext cx="2560320" cy="2743200"/>
          </a:xfrm>
        </p:spPr>
        <p:txBody>
          <a:bodyPr tIns="457200">
            <a:no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4211392"/>
            <a:ext cx="2560320" cy="1884608"/>
          </a:xfrm>
        </p:spPr>
        <p:txBody>
          <a:bodyPr>
            <a:noAutofit/>
          </a:bodyPr>
          <a:lstStyle>
            <a:lvl1pPr marL="0" indent="0"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Picture Placeholder 2"/>
          <p:cNvSpPr>
            <a:spLocks noGrp="1"/>
          </p:cNvSpPr>
          <p:nvPr>
            <p:ph type="pic" idx="15"/>
          </p:nvPr>
        </p:nvSpPr>
        <p:spPr>
          <a:xfrm>
            <a:off x="3291840" y="1295400"/>
            <a:ext cx="2560320" cy="2743200"/>
          </a:xfrm>
        </p:spPr>
        <p:txBody>
          <a:bodyPr tIns="457200">
            <a:no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11" name="Picture Placeholder 2"/>
          <p:cNvSpPr>
            <a:spLocks noGrp="1"/>
          </p:cNvSpPr>
          <p:nvPr>
            <p:ph type="pic" idx="16"/>
          </p:nvPr>
        </p:nvSpPr>
        <p:spPr>
          <a:xfrm>
            <a:off x="6126480" y="1295400"/>
            <a:ext cx="2560320" cy="2743200"/>
          </a:xfrm>
        </p:spPr>
        <p:txBody>
          <a:bodyPr tIns="457200">
            <a:no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3291840" y="4211392"/>
            <a:ext cx="2560320" cy="1884608"/>
          </a:xfrm>
        </p:spPr>
        <p:txBody>
          <a:bodyPr>
            <a:noAutofit/>
          </a:bodyPr>
          <a:lstStyle>
            <a:lvl1pPr marL="0" indent="0"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18"/>
          </p:nvPr>
        </p:nvSpPr>
        <p:spPr>
          <a:xfrm>
            <a:off x="6126480" y="4211392"/>
            <a:ext cx="2560320" cy="1884608"/>
          </a:xfrm>
        </p:spPr>
        <p:txBody>
          <a:bodyPr>
            <a:noAutofit/>
          </a:bodyPr>
          <a:lstStyle>
            <a:lvl1pPr marL="0" indent="0"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35775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8pPr>
              <a:defRPr/>
            </a:lvl8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581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3"/>
          <p:cNvSpPr>
            <a:spLocks noGrp="1" noChangeArrowheads="1"/>
          </p:cNvSpPr>
          <p:nvPr>
            <p:ph type="title"/>
          </p:nvPr>
        </p:nvSpPr>
        <p:spPr>
          <a:xfrm>
            <a:off x="2910277" y="332656"/>
            <a:ext cx="6233723" cy="1143000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783981" y="2132856"/>
            <a:ext cx="7842738" cy="4032994"/>
          </a:xfrm>
        </p:spPr>
        <p:txBody>
          <a:bodyPr/>
          <a:lstStyle>
            <a:lvl1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82335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0106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Sub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1133856"/>
            <a:ext cx="8229600" cy="274320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None/>
              <a:defRPr sz="1800">
                <a:solidFill>
                  <a:schemeClr val="accent1"/>
                </a:solidFill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  <a:lvl6pPr marL="0" indent="0">
              <a:spcBef>
                <a:spcPts val="0"/>
              </a:spcBef>
              <a:buNone/>
              <a:defRPr sz="1800"/>
            </a:lvl6pPr>
            <a:lvl7pPr marL="0" indent="0">
              <a:spcBef>
                <a:spcPts val="0"/>
              </a:spcBef>
              <a:buNone/>
              <a:defRPr sz="1800"/>
            </a:lvl7pPr>
            <a:lvl8pPr marL="0" indent="0">
              <a:spcBef>
                <a:spcPts val="0"/>
              </a:spcBef>
              <a:buNone/>
              <a:defRPr sz="1800"/>
            </a:lvl8pPr>
            <a:lvl9pPr marL="0" indent="0">
              <a:spcBef>
                <a:spcPts val="0"/>
              </a:spcBef>
              <a:buNone/>
              <a:defRPr sz="1800"/>
            </a:lvl9pPr>
          </a:lstStyle>
          <a:p>
            <a:pPr lvl="0"/>
            <a:r>
              <a:rPr lang="en-US" dirty="0" smtClean="0"/>
              <a:t>Click to add subtitle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399"/>
            <a:ext cx="8229600" cy="4419601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29521543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1133856"/>
            <a:ext cx="8229600" cy="260574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None/>
              <a:defRPr sz="1800">
                <a:solidFill>
                  <a:srgbClr val="0A1F5A"/>
                </a:solidFill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  <a:lvl6pPr marL="0" indent="0">
              <a:spcBef>
                <a:spcPts val="0"/>
              </a:spcBef>
              <a:buNone/>
              <a:defRPr sz="1800"/>
            </a:lvl6pPr>
            <a:lvl7pPr marL="0" indent="0">
              <a:spcBef>
                <a:spcPts val="0"/>
              </a:spcBef>
              <a:buNone/>
              <a:defRPr sz="1800"/>
            </a:lvl7pPr>
            <a:lvl8pPr marL="0" indent="0">
              <a:spcBef>
                <a:spcPts val="0"/>
              </a:spcBef>
              <a:buNone/>
              <a:defRPr sz="1800"/>
            </a:lvl8pPr>
            <a:lvl9pPr marL="0" indent="0">
              <a:spcBef>
                <a:spcPts val="0"/>
              </a:spcBef>
              <a:buNone/>
              <a:defRPr sz="1800"/>
            </a:lvl9pPr>
          </a:lstStyle>
          <a:p>
            <a:pPr lvl="0"/>
            <a:r>
              <a:rPr lang="en-US" dirty="0" smtClean="0"/>
              <a:t>Click to add subtitle</a:t>
            </a:r>
          </a:p>
        </p:txBody>
      </p:sp>
    </p:spTree>
    <p:extLst>
      <p:ext uri="{BB962C8B-B14F-4D97-AF65-F5344CB8AC3E}">
        <p14:creationId xmlns:p14="http://schemas.microsoft.com/office/powerpoint/2010/main" val="3449390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1"/>
            <a:ext cx="3986784" cy="48006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1200"/>
            </a:lvl5pPr>
            <a:lvl6pPr marL="914400" indent="0">
              <a:buNone/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295401"/>
            <a:ext cx="3986784" cy="48006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12695688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, Subtitle and Heading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762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1133856"/>
            <a:ext cx="8229600" cy="260574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None/>
              <a:defRPr sz="1800">
                <a:solidFill>
                  <a:schemeClr val="accent1"/>
                </a:solidFill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  <a:lvl6pPr marL="0" indent="0">
              <a:spcBef>
                <a:spcPts val="0"/>
              </a:spcBef>
              <a:buNone/>
              <a:defRPr sz="1800"/>
            </a:lvl6pPr>
            <a:lvl7pPr marL="0" indent="0">
              <a:spcBef>
                <a:spcPts val="0"/>
              </a:spcBef>
              <a:buNone/>
              <a:defRPr sz="1800"/>
            </a:lvl7pPr>
            <a:lvl8pPr marL="0" indent="0">
              <a:spcBef>
                <a:spcPts val="0"/>
              </a:spcBef>
              <a:buNone/>
              <a:defRPr sz="1800"/>
            </a:lvl8pPr>
            <a:lvl9pPr marL="0" indent="0">
              <a:spcBef>
                <a:spcPts val="0"/>
              </a:spcBef>
              <a:buNone/>
              <a:defRPr sz="1800"/>
            </a:lvl9pPr>
          </a:lstStyle>
          <a:p>
            <a:pPr lvl="0"/>
            <a:r>
              <a:rPr lang="en-US" dirty="0" smtClean="0"/>
              <a:t>Click to add subtitle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676399"/>
            <a:ext cx="3986784" cy="274320"/>
          </a:xfrm>
        </p:spPr>
        <p:txBody>
          <a:bodyPr anchor="t">
            <a:noAutofit/>
          </a:bodyPr>
          <a:lstStyle>
            <a:lvl1pPr marL="0" indent="0">
              <a:spcBef>
                <a:spcPts val="0"/>
              </a:spcBef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add heading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057401"/>
            <a:ext cx="3986784" cy="40386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 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700016" y="1676399"/>
            <a:ext cx="3986784" cy="274320"/>
          </a:xfrm>
        </p:spPr>
        <p:txBody>
          <a:bodyPr anchor="t">
            <a:noAutofit/>
          </a:bodyPr>
          <a:lstStyle>
            <a:lvl1pPr marL="0" indent="0">
              <a:spcBef>
                <a:spcPts val="0"/>
              </a:spcBef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add heading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2057401"/>
            <a:ext cx="3986784" cy="40386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 l</a:t>
            </a:r>
          </a:p>
        </p:txBody>
      </p:sp>
    </p:spTree>
    <p:extLst>
      <p:ext uri="{BB962C8B-B14F-4D97-AF65-F5344CB8AC3E}">
        <p14:creationId xmlns:p14="http://schemas.microsoft.com/office/powerpoint/2010/main" val="11299202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76200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1"/>
            <a:ext cx="5715000" cy="48006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1200"/>
            </a:lvl4pPr>
            <a:lvl5pPr>
              <a:defRPr sz="1200"/>
            </a:lvl5pPr>
            <a:lvl6pPr marL="914400" indent="0">
              <a:buNone/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00800" y="1295400"/>
            <a:ext cx="2286000" cy="4800600"/>
          </a:xfrm>
        </p:spPr>
        <p:txBody>
          <a:bodyPr>
            <a:noAutofit/>
          </a:bodyPr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32802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76200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295400"/>
            <a:ext cx="5029200" cy="4800600"/>
          </a:xfrm>
        </p:spPr>
        <p:txBody>
          <a:bodyPr tIns="457200">
            <a:no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60720" y="1295400"/>
            <a:ext cx="2926080" cy="4800600"/>
          </a:xfrm>
        </p:spPr>
        <p:txBody>
          <a:bodyPr>
            <a:noAutofit/>
          </a:bodyPr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88282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7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6.xml"/><Relationship Id="rId2" Type="http://schemas.openxmlformats.org/officeDocument/2006/relationships/slideLayout" Target="../slideLayouts/slideLayout16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762000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95401"/>
            <a:ext cx="8229600" cy="48006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199572"/>
            <a:ext cx="1512168" cy="4622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54773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51" r:id="rId2"/>
    <p:sldLayoutId id="2147483650" r:id="rId3"/>
    <p:sldLayoutId id="2147483663" r:id="rId4"/>
    <p:sldLayoutId id="2147483665" r:id="rId5"/>
    <p:sldLayoutId id="2147483652" r:id="rId6"/>
    <p:sldLayoutId id="2147483666" r:id="rId7"/>
    <p:sldLayoutId id="2147483656" r:id="rId8"/>
    <p:sldLayoutId id="2147483657" r:id="rId9"/>
    <p:sldLayoutId id="2147483670" r:id="rId10"/>
    <p:sldLayoutId id="2147483671" r:id="rId11"/>
    <p:sldLayoutId id="2147483672" r:id="rId12"/>
    <p:sldLayoutId id="2147483658" r:id="rId13"/>
    <p:sldLayoutId id="2147483674" r:id="rId14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chemeClr val="tx1"/>
          </a:solidFill>
          <a:latin typeface="Arial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tx1"/>
        </a:buClr>
        <a:buFont typeface="HP Simplified" panose="020B0604020204020204" pitchFamily="34" charset="0"/>
        <a:buChar char="•"/>
        <a:defRPr sz="2000" kern="1200">
          <a:solidFill>
            <a:schemeClr val="tx1"/>
          </a:solidFill>
          <a:latin typeface="Arial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80000"/>
        <a:buFont typeface="HP Simplified" panose="020B0604020204020204" pitchFamily="34" charset="0"/>
        <a:buChar char="–"/>
        <a:defRPr sz="2000" kern="1200">
          <a:solidFill>
            <a:schemeClr val="tx1"/>
          </a:solidFill>
          <a:latin typeface="Arial"/>
          <a:ea typeface="+mn-ea"/>
          <a:cs typeface="+mn-cs"/>
        </a:defRPr>
      </a:lvl2pPr>
      <a:lvl3pPr marL="548640" indent="-13716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Font typeface="HP Simplified" panose="020B0604020204020204" pitchFamily="34" charset="0"/>
        <a:buChar char="•"/>
        <a:defRPr sz="2000" kern="1200">
          <a:solidFill>
            <a:schemeClr val="tx1"/>
          </a:solidFill>
          <a:latin typeface="Arial"/>
          <a:ea typeface="+mn-ea"/>
          <a:cs typeface="+mn-cs"/>
        </a:defRPr>
      </a:lvl3pPr>
      <a:lvl4pPr marL="731520" indent="-13716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HP Simplified" panose="020B0604020204020204" pitchFamily="34" charset="0"/>
        <a:buChar char="–"/>
        <a:defRPr sz="2000" kern="1200">
          <a:solidFill>
            <a:schemeClr val="tx1"/>
          </a:solidFill>
          <a:latin typeface="Arial"/>
          <a:ea typeface="+mn-ea"/>
          <a:cs typeface="+mn-cs"/>
        </a:defRPr>
      </a:lvl4pPr>
      <a:lvl5pPr marL="868680" indent="-13716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Font typeface="HP Simplified" panose="020B0604020204020204" pitchFamily="34" charset="0"/>
        <a:buChar char="•"/>
        <a:defRPr sz="1200" kern="1200">
          <a:solidFill>
            <a:schemeClr val="tx1"/>
          </a:solidFill>
          <a:latin typeface="Arial"/>
          <a:ea typeface="+mn-ea"/>
          <a:cs typeface="+mn-cs"/>
        </a:defRPr>
      </a:lvl5pPr>
      <a:lvl6pPr marL="1051560" indent="-13716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HP Simplified" panose="020B0604020204020204" pitchFamily="34" charset="0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188720" indent="-13716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Font typeface="HP Simplified" panose="020B0604020204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371600" indent="-13716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HP Simplified" panose="020B0604020204020204" pitchFamily="34" charset="0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554480" indent="-13716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Font typeface="HP Simplified" panose="020B0604020204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762000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95401"/>
            <a:ext cx="8229600" cy="48006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199572"/>
            <a:ext cx="1512168" cy="4622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1038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  <p:sldLayoutId id="2147483688" r:id="rId13"/>
    <p:sldLayoutId id="2147483689" r:id="rId14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chemeClr val="tx1"/>
          </a:solidFill>
          <a:latin typeface="Arial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tx1"/>
        </a:buClr>
        <a:buFont typeface="HP Simplified" panose="020B0604020204020204" pitchFamily="34" charset="0"/>
        <a:buChar char="•"/>
        <a:defRPr sz="2000" kern="1200">
          <a:solidFill>
            <a:schemeClr val="tx1"/>
          </a:solidFill>
          <a:latin typeface="Arial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80000"/>
        <a:buFont typeface="HP Simplified" panose="020B0604020204020204" pitchFamily="34" charset="0"/>
        <a:buChar char="–"/>
        <a:defRPr sz="2000" kern="1200">
          <a:solidFill>
            <a:schemeClr val="tx1"/>
          </a:solidFill>
          <a:latin typeface="Arial"/>
          <a:ea typeface="+mn-ea"/>
          <a:cs typeface="+mn-cs"/>
        </a:defRPr>
      </a:lvl2pPr>
      <a:lvl3pPr marL="548640" indent="-13716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Font typeface="HP Simplified" panose="020B0604020204020204" pitchFamily="34" charset="0"/>
        <a:buChar char="•"/>
        <a:defRPr sz="2000" kern="1200">
          <a:solidFill>
            <a:schemeClr val="tx1"/>
          </a:solidFill>
          <a:latin typeface="Arial"/>
          <a:ea typeface="+mn-ea"/>
          <a:cs typeface="+mn-cs"/>
        </a:defRPr>
      </a:lvl3pPr>
      <a:lvl4pPr marL="731520" indent="-13716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HP Simplified" panose="020B0604020204020204" pitchFamily="34" charset="0"/>
        <a:buChar char="–"/>
        <a:defRPr sz="2000" kern="1200">
          <a:solidFill>
            <a:schemeClr val="tx1"/>
          </a:solidFill>
          <a:latin typeface="Arial"/>
          <a:ea typeface="+mn-ea"/>
          <a:cs typeface="+mn-cs"/>
        </a:defRPr>
      </a:lvl4pPr>
      <a:lvl5pPr marL="868680" indent="-13716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Font typeface="HP Simplified" panose="020B0604020204020204" pitchFamily="34" charset="0"/>
        <a:buChar char="•"/>
        <a:defRPr sz="1200" kern="1200">
          <a:solidFill>
            <a:schemeClr val="tx1"/>
          </a:solidFill>
          <a:latin typeface="Arial"/>
          <a:ea typeface="+mn-ea"/>
          <a:cs typeface="+mn-cs"/>
        </a:defRPr>
      </a:lvl5pPr>
      <a:lvl6pPr marL="1051560" indent="-13716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HP Simplified" panose="020B0604020204020204" pitchFamily="34" charset="0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188720" indent="-13716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Font typeface="HP Simplified" panose="020B0604020204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371600" indent="-13716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HP Simplified" panose="020B0604020204020204" pitchFamily="34" charset="0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554480" indent="-13716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Font typeface="HP Simplified" panose="020B0604020204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9BBE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8274" y="2438820"/>
            <a:ext cx="8003232" cy="1554480"/>
          </a:xfrm>
        </p:spPr>
        <p:txBody>
          <a:bodyPr/>
          <a:lstStyle/>
          <a:p>
            <a:r>
              <a:rPr lang="en-GB" sz="3200" dirty="0" smtClean="0"/>
              <a:t>Agenda </a:t>
            </a:r>
            <a:r>
              <a:rPr lang="en-GB" sz="3200" dirty="0"/>
              <a:t>item 4(b) Compliance </a:t>
            </a:r>
            <a:r>
              <a:rPr lang="en-GB" sz="3200" dirty="0" smtClean="0"/>
              <a:t>mechanism - Report </a:t>
            </a:r>
            <a:r>
              <a:rPr lang="en-GB" sz="3200" dirty="0"/>
              <a:t>on the Committee’s activities since the second session of the Meeting of the Parties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8274" y="4725144"/>
            <a:ext cx="6858000" cy="1188720"/>
          </a:xfrm>
        </p:spPr>
        <p:txBody>
          <a:bodyPr/>
          <a:lstStyle/>
          <a:p>
            <a:r>
              <a:rPr lang="en-GB" b="1" dirty="0"/>
              <a:t>Meeting of the Parties to the Protocol on Pollutant Release and Transfer Registers to the Convention on Access to Information, Public Participation in Decision-making and Access to Justice in Environmental Matters</a:t>
            </a:r>
            <a:r>
              <a:rPr lang="en-GB" dirty="0"/>
              <a:t/>
            </a:r>
            <a:br>
              <a:rPr lang="en-GB" dirty="0"/>
            </a:br>
            <a:endParaRPr lang="en-US" dirty="0" smtClean="0"/>
          </a:p>
          <a:p>
            <a:r>
              <a:rPr lang="en-US" dirty="0" smtClean="0"/>
              <a:t> 15 September 2017, </a:t>
            </a:r>
            <a:r>
              <a:rPr lang="en-US" dirty="0" err="1" smtClean="0"/>
              <a:t>Budva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7721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1" y="332656"/>
            <a:ext cx="8532440" cy="11430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Systemic issues: source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1283552" y="2204864"/>
            <a:ext cx="7842738" cy="4653136"/>
          </a:xfrm>
        </p:spPr>
        <p:txBody>
          <a:bodyPr/>
          <a:lstStyle/>
          <a:p>
            <a:r>
              <a:rPr lang="en-US" sz="2800" dirty="0"/>
              <a:t>Based on </a:t>
            </a:r>
          </a:p>
          <a:p>
            <a:pPr marL="457200" indent="-457200">
              <a:buFont typeface="Arial"/>
              <a:buChar char="•"/>
            </a:pPr>
            <a:r>
              <a:rPr lang="en-US" sz="2800" dirty="0"/>
              <a:t>individual contributions provided by Committee members</a:t>
            </a:r>
          </a:p>
          <a:p>
            <a:pPr marL="457200" indent="-457200">
              <a:buFont typeface="Arial"/>
              <a:buChar char="•"/>
            </a:pPr>
            <a:r>
              <a:rPr lang="en-US" sz="2800" dirty="0"/>
              <a:t>analysis of the information contained in the national implementation reports in the 2014 reporting cycle</a:t>
            </a:r>
          </a:p>
          <a:p>
            <a:pPr marL="457200" indent="-457200">
              <a:buFont typeface="Arial"/>
              <a:buChar char="•"/>
            </a:pPr>
            <a:r>
              <a:rPr lang="en-US" sz="2800" dirty="0"/>
              <a:t>comments made by Parties.</a:t>
            </a:r>
          </a:p>
        </p:txBody>
      </p:sp>
    </p:spTree>
    <p:extLst>
      <p:ext uri="{BB962C8B-B14F-4D97-AF65-F5344CB8AC3E}">
        <p14:creationId xmlns:p14="http://schemas.microsoft.com/office/powerpoint/2010/main" val="5534846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1" y="332656"/>
            <a:ext cx="8532440" cy="11430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Systemic issues: contents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1301263" y="2060848"/>
            <a:ext cx="7735233" cy="4797152"/>
          </a:xfrm>
        </p:spPr>
        <p:txBody>
          <a:bodyPr/>
          <a:lstStyle/>
          <a:p>
            <a:endParaRPr lang="en-US" dirty="0"/>
          </a:p>
          <a:p>
            <a:pPr>
              <a:buFont typeface="Arial"/>
              <a:buChar char="•"/>
            </a:pPr>
            <a:r>
              <a:rPr lang="en-US" sz="2400" dirty="0"/>
              <a:t>Chapter II: general systemic issues that have been identified and suggests ways to tackle them</a:t>
            </a:r>
          </a:p>
          <a:p>
            <a:pPr>
              <a:buFont typeface="Arial"/>
              <a:buChar char="•"/>
            </a:pPr>
            <a:r>
              <a:rPr lang="en-US" sz="2400" dirty="0"/>
              <a:t>Chapter III: issues that arise with respect to particular provisions in the Protocol and suggests ways to tackle them</a:t>
            </a:r>
          </a:p>
          <a:p>
            <a:pPr>
              <a:buFont typeface="Arial"/>
              <a:buChar char="•"/>
            </a:pPr>
            <a:r>
              <a:rPr lang="en-US" sz="2400" dirty="0"/>
              <a:t>Chapter IV introduces a list of selected good practices</a:t>
            </a:r>
          </a:p>
        </p:txBody>
      </p:sp>
    </p:spTree>
    <p:extLst>
      <p:ext uri="{BB962C8B-B14F-4D97-AF65-F5344CB8AC3E}">
        <p14:creationId xmlns:p14="http://schemas.microsoft.com/office/powerpoint/2010/main" val="30724965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1" y="332656"/>
            <a:ext cx="8532440" cy="11430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Systemic issues:  benefits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1293250" y="2060848"/>
            <a:ext cx="7842738" cy="4786312"/>
          </a:xfrm>
        </p:spPr>
        <p:txBody>
          <a:bodyPr/>
          <a:lstStyle/>
          <a:p>
            <a:endParaRPr lang="en-US" sz="2400" dirty="0"/>
          </a:p>
          <a:p>
            <a:pPr marL="0" indent="0">
              <a:buNone/>
            </a:pPr>
            <a:r>
              <a:rPr lang="en-US" sz="2400" dirty="0"/>
              <a:t>Benefits gained if design goes beyond the minimum requirements</a:t>
            </a:r>
          </a:p>
          <a:p>
            <a:pPr marL="0" indent="0">
              <a:buNone/>
            </a:pPr>
            <a:r>
              <a:rPr lang="en-US" sz="2400" dirty="0"/>
              <a:t>-	widening the scope of the pollutants and/or activities covered beyond those required</a:t>
            </a:r>
          </a:p>
          <a:p>
            <a:pPr marL="0" indent="0">
              <a:buNone/>
            </a:pPr>
            <a:r>
              <a:rPr lang="en-US" sz="2400" dirty="0"/>
              <a:t>-	introducing a “single window” approach for making use of the PRTR across sectors</a:t>
            </a:r>
          </a:p>
          <a:p>
            <a:pPr marL="0" indent="0">
              <a:buNone/>
            </a:pPr>
            <a:r>
              <a:rPr lang="en-US" sz="2400" dirty="0"/>
              <a:t>-	taking into account specific national needs.</a:t>
            </a:r>
          </a:p>
        </p:txBody>
      </p:sp>
    </p:spTree>
    <p:extLst>
      <p:ext uri="{BB962C8B-B14F-4D97-AF65-F5344CB8AC3E}">
        <p14:creationId xmlns:p14="http://schemas.microsoft.com/office/powerpoint/2010/main" val="12602516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1" y="332656"/>
            <a:ext cx="8532440" cy="11430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Systemic issues: what for?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1304140" y="2060848"/>
            <a:ext cx="7842738" cy="4797152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>
                <a:solidFill>
                  <a:srgbClr val="352824"/>
                </a:solidFill>
                <a:latin typeface="HelveticaNeue"/>
              </a:rPr>
              <a:t>We thought the systemic issues would </a:t>
            </a:r>
            <a:r>
              <a:rPr lang="mr-IN" sz="2800" dirty="0" smtClean="0">
                <a:solidFill>
                  <a:srgbClr val="352824"/>
                </a:solidFill>
                <a:latin typeface="HelveticaNeue"/>
              </a:rPr>
              <a:t>–</a:t>
            </a:r>
            <a:endParaRPr lang="en-US" sz="2800" dirty="0">
              <a:solidFill>
                <a:srgbClr val="352824"/>
              </a:solidFill>
              <a:latin typeface="HelveticaNeue"/>
            </a:endParaRPr>
          </a:p>
          <a:p>
            <a:pPr marL="457200" indent="-457200">
              <a:buFont typeface="Arial"/>
              <a:buChar char="•"/>
            </a:pPr>
            <a:r>
              <a:rPr lang="en-US" sz="2800" dirty="0" smtClean="0">
                <a:solidFill>
                  <a:srgbClr val="352824"/>
                </a:solidFill>
                <a:latin typeface="HelveticaNeue"/>
              </a:rPr>
              <a:t>provide </a:t>
            </a:r>
            <a:r>
              <a:rPr lang="en-US" sz="2800" dirty="0">
                <a:solidFill>
                  <a:srgbClr val="352824"/>
                </a:solidFill>
                <a:latin typeface="HelveticaNeue"/>
              </a:rPr>
              <a:t>a freestanding resource for Parties and stakeholders</a:t>
            </a:r>
          </a:p>
          <a:p>
            <a:pPr marL="457200" indent="-457200">
              <a:buFont typeface="Arial"/>
              <a:buChar char="•"/>
            </a:pPr>
            <a:r>
              <a:rPr lang="en-US" sz="2800" dirty="0" smtClean="0">
                <a:solidFill>
                  <a:srgbClr val="352824"/>
                </a:solidFill>
                <a:latin typeface="HelveticaNeue"/>
              </a:rPr>
              <a:t>contribute </a:t>
            </a:r>
            <a:r>
              <a:rPr lang="en-US" sz="2800" dirty="0">
                <a:solidFill>
                  <a:srgbClr val="352824"/>
                </a:solidFill>
                <a:latin typeface="HelveticaNeue"/>
              </a:rPr>
              <a:t>to the Committee’s efforts to provide advisory support to Parties and other States wishing to accede to the Protocol</a:t>
            </a:r>
          </a:p>
          <a:p>
            <a:pPr marL="457200" indent="-457200">
              <a:buFont typeface="Arial"/>
              <a:buChar char="•"/>
            </a:pPr>
            <a:r>
              <a:rPr lang="en-US" sz="2800" dirty="0" smtClean="0">
                <a:solidFill>
                  <a:srgbClr val="352824"/>
                </a:solidFill>
                <a:latin typeface="HelveticaNeue"/>
              </a:rPr>
              <a:t>to </a:t>
            </a:r>
            <a:r>
              <a:rPr lang="en-US" sz="2800" dirty="0">
                <a:solidFill>
                  <a:srgbClr val="352824"/>
                </a:solidFill>
                <a:latin typeface="HelveticaNeue"/>
              </a:rPr>
              <a:t>strengthen expert </a:t>
            </a:r>
            <a:r>
              <a:rPr lang="en-US" sz="2800" dirty="0" smtClean="0">
                <a:solidFill>
                  <a:srgbClr val="352824"/>
                </a:solidFill>
                <a:latin typeface="HelveticaNeue"/>
              </a:rPr>
              <a:t>capacities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9345205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980728"/>
            <a:ext cx="8229600" cy="762000"/>
          </a:xfrm>
        </p:spPr>
        <p:txBody>
          <a:bodyPr>
            <a:normAutofit fontScale="90000"/>
          </a:bodyPr>
          <a:lstStyle/>
          <a:p>
            <a:pPr lvl="0"/>
            <a:r>
              <a:rPr lang="en-GB" b="1" dirty="0" smtClean="0"/>
              <a:t>Providing advisory support  </a:t>
            </a:r>
            <a:br>
              <a:rPr lang="en-GB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564903"/>
            <a:ext cx="8050088" cy="4261693"/>
          </a:xfrm>
        </p:spPr>
        <p:txBody>
          <a:bodyPr>
            <a:normAutofit/>
          </a:bodyPr>
          <a:lstStyle/>
          <a:p>
            <a:pPr>
              <a:buFont typeface="Arial"/>
              <a:buChar char="•"/>
            </a:pPr>
            <a:r>
              <a:rPr lang="en-GB" sz="2400" dirty="0" smtClean="0"/>
              <a:t>Parties </a:t>
            </a:r>
            <a:r>
              <a:rPr lang="en-GB" sz="2400" dirty="0"/>
              <a:t>and other States willing to accede to the Protocol </a:t>
            </a:r>
            <a:r>
              <a:rPr lang="en-GB" sz="2400" dirty="0" smtClean="0"/>
              <a:t>could </a:t>
            </a:r>
            <a:r>
              <a:rPr lang="en-GB" sz="2400" dirty="0"/>
              <a:t>be able to seek advisory support from the Committee with regard to compliance with and implementation of the Protocol. </a:t>
            </a:r>
            <a:endParaRPr lang="en-GB" sz="2400" dirty="0" smtClean="0"/>
          </a:p>
          <a:p>
            <a:pPr>
              <a:buFont typeface="Arial"/>
              <a:buChar char="•"/>
            </a:pPr>
            <a:r>
              <a:rPr lang="en-GB" sz="2400" dirty="0" smtClean="0"/>
              <a:t>This could </a:t>
            </a:r>
            <a:r>
              <a:rPr lang="en-GB" sz="2400" dirty="0"/>
              <a:t>include advice on legislative and other regulatory matters.  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13503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5167" y="980728"/>
            <a:ext cx="8229600" cy="762000"/>
          </a:xfrm>
        </p:spPr>
        <p:txBody>
          <a:bodyPr>
            <a:normAutofit fontScale="90000"/>
          </a:bodyPr>
          <a:lstStyle/>
          <a:p>
            <a:r>
              <a:rPr lang="en-GB" b="1" dirty="0" smtClean="0"/>
              <a:t>Strengthening expert capacities</a:t>
            </a:r>
            <a:br>
              <a:rPr lang="en-GB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780928"/>
            <a:ext cx="7906072" cy="4077072"/>
          </a:xfrm>
        </p:spPr>
        <p:txBody>
          <a:bodyPr>
            <a:normAutofit/>
          </a:bodyPr>
          <a:lstStyle/>
          <a:p>
            <a:pPr>
              <a:buFont typeface="Arial"/>
              <a:buChar char="•"/>
            </a:pPr>
            <a:r>
              <a:rPr lang="en-GB" sz="2400" dirty="0" smtClean="0"/>
              <a:t>Members </a:t>
            </a:r>
            <a:r>
              <a:rPr lang="en-GB" sz="2400" dirty="0"/>
              <a:t>of the Committee </a:t>
            </a:r>
            <a:r>
              <a:rPr lang="en-GB" sz="2400" dirty="0" smtClean="0"/>
              <a:t>could </a:t>
            </a:r>
            <a:r>
              <a:rPr lang="en-GB" sz="2400" dirty="0"/>
              <a:t>be invited to provide support to different events, such as workshops and training, aimed at strengthening the capacity of national experts.  </a:t>
            </a:r>
            <a:endParaRPr lang="en-GB" sz="2400" dirty="0" smtClean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825808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980728"/>
            <a:ext cx="8229600" cy="762000"/>
          </a:xfrm>
        </p:spPr>
        <p:txBody>
          <a:bodyPr>
            <a:normAutofit fontScale="90000"/>
          </a:bodyPr>
          <a:lstStyle/>
          <a:p>
            <a:r>
              <a:rPr lang="en-GB" b="1" dirty="0" smtClean="0"/>
              <a:t>Mandate</a:t>
            </a:r>
            <a:r>
              <a:rPr lang="en-GB" dirty="0" smtClean="0"/>
              <a:t/>
            </a:r>
            <a:br>
              <a:rPr lang="en-GB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492896"/>
            <a:ext cx="7906072" cy="43622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 smtClean="0"/>
              <a:t>In </a:t>
            </a:r>
            <a:r>
              <a:rPr lang="en-GB" sz="2400" dirty="0"/>
              <a:t>its first session, the Meeting of the Parties to the Protocol provided the Compliance Committee with the mandate to “</a:t>
            </a:r>
            <a:r>
              <a:rPr lang="en-GB" sz="2400" i="1" dirty="0"/>
              <a:t>monitor </a:t>
            </a:r>
            <a:r>
              <a:rPr lang="en-GB" sz="2400" i="1" dirty="0" smtClean="0"/>
              <a:t>assess </a:t>
            </a:r>
            <a:r>
              <a:rPr lang="en-GB" sz="2400" i="1" dirty="0"/>
              <a:t>and facilitate the implementation and to take measures to promote compliance and address cases of non-compliance”</a:t>
            </a:r>
            <a:r>
              <a:rPr lang="en-GB" sz="2400" dirty="0"/>
              <a:t>.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305455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980728"/>
            <a:ext cx="8229600" cy="762000"/>
          </a:xfrm>
        </p:spPr>
        <p:txBody>
          <a:bodyPr>
            <a:normAutofit fontScale="90000"/>
          </a:bodyPr>
          <a:lstStyle/>
          <a:p>
            <a:r>
              <a:rPr lang="en-GB" b="1" dirty="0" smtClean="0"/>
              <a:t>Meetings</a:t>
            </a:r>
            <a:r>
              <a:rPr lang="en-GB" dirty="0" smtClean="0"/>
              <a:t/>
            </a:r>
            <a:br>
              <a:rPr lang="en-GB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8149" y="2492896"/>
            <a:ext cx="8229600" cy="4365104"/>
          </a:xfrm>
        </p:spPr>
        <p:txBody>
          <a:bodyPr>
            <a:normAutofit/>
          </a:bodyPr>
          <a:lstStyle/>
          <a:p>
            <a:pPr marL="0" lvl="0" indent="0"/>
            <a:endParaRPr lang="en-GB" sz="2400" dirty="0"/>
          </a:p>
          <a:p>
            <a:pPr lvl="0">
              <a:buFont typeface="Arial"/>
              <a:buChar char="•"/>
            </a:pPr>
            <a:r>
              <a:rPr lang="en-GB" sz="2400" dirty="0"/>
              <a:t>Third meeting </a:t>
            </a:r>
            <a:r>
              <a:rPr lang="en-GB" sz="2400" dirty="0" smtClean="0"/>
              <a:t>took </a:t>
            </a:r>
            <a:r>
              <a:rPr lang="en-GB" sz="2400" dirty="0"/>
              <a:t>place </a:t>
            </a:r>
            <a:r>
              <a:rPr lang="en-GB" sz="2400" dirty="0" smtClean="0"/>
              <a:t>in conjunction with last MOP in Maastricht.</a:t>
            </a:r>
          </a:p>
          <a:p>
            <a:pPr lvl="0">
              <a:buFont typeface="Arial"/>
              <a:buChar char="•"/>
            </a:pPr>
            <a:r>
              <a:rPr lang="en-GB" sz="2400" dirty="0" smtClean="0"/>
              <a:t>Since then a fourth and fifth meeting, and we will have had a sixth in Budva.  </a:t>
            </a:r>
            <a:endParaRPr lang="en-GB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970361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8229600" cy="762000"/>
          </a:xfrm>
        </p:spPr>
        <p:txBody>
          <a:bodyPr>
            <a:normAutofit fontScale="90000"/>
          </a:bodyPr>
          <a:lstStyle/>
          <a:p>
            <a:r>
              <a:rPr lang="en-GB" b="1" dirty="0" smtClean="0"/>
              <a:t>Submissions</a:t>
            </a:r>
            <a:r>
              <a:rPr lang="en-GB" dirty="0" smtClean="0"/>
              <a:t/>
            </a:r>
            <a:br>
              <a:rPr lang="en-GB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1271" y="2924944"/>
            <a:ext cx="8229600" cy="3930228"/>
          </a:xfrm>
        </p:spPr>
        <p:txBody>
          <a:bodyPr>
            <a:normAutofit/>
          </a:bodyPr>
          <a:lstStyle/>
          <a:p>
            <a:pPr lvl="0"/>
            <a:r>
              <a:rPr lang="en-GB" sz="2400" dirty="0" smtClean="0"/>
              <a:t>No </a:t>
            </a:r>
            <a:r>
              <a:rPr lang="en-GB" sz="2400" dirty="0"/>
              <a:t>submissions by Parties, referrals by the secretariat or communications from the public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41136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3981" y="332656"/>
            <a:ext cx="8360019" cy="11430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Other presentations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1300146" y="2420888"/>
            <a:ext cx="7842738" cy="4417119"/>
          </a:xfrm>
        </p:spPr>
        <p:txBody>
          <a:bodyPr>
            <a:normAutofit/>
          </a:bodyPr>
          <a:lstStyle/>
          <a:p>
            <a:pPr lvl="1"/>
            <a:r>
              <a:rPr lang="en-GB" sz="2400" dirty="0" smtClean="0">
                <a:solidFill>
                  <a:srgbClr val="000000"/>
                </a:solidFill>
              </a:rPr>
              <a:t>Synthesis report</a:t>
            </a:r>
          </a:p>
          <a:p>
            <a:pPr lvl="1"/>
            <a:r>
              <a:rPr lang="en-GB" sz="2400" dirty="0" smtClean="0">
                <a:solidFill>
                  <a:srgbClr val="000000"/>
                </a:solidFill>
              </a:rPr>
              <a:t>Overview on implementation of the strategic plan</a:t>
            </a:r>
          </a:p>
          <a:p>
            <a:pPr lvl="1"/>
            <a:r>
              <a:rPr lang="en-GB" sz="2400" dirty="0" smtClean="0">
                <a:solidFill>
                  <a:srgbClr val="000000"/>
                </a:solidFill>
              </a:rPr>
              <a:t>Proposed work on evaluation</a:t>
            </a:r>
          </a:p>
          <a:p>
            <a:pPr lvl="1"/>
            <a:endParaRPr lang="en-GB" sz="2400" dirty="0" smtClean="0">
              <a:solidFill>
                <a:srgbClr val="000000"/>
              </a:solidFill>
            </a:endParaRPr>
          </a:p>
          <a:p>
            <a:endParaRPr lang="en-US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1026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1196752"/>
            <a:ext cx="8280920" cy="1143000"/>
          </a:xfrm>
        </p:spPr>
        <p:txBody>
          <a:bodyPr/>
          <a:lstStyle/>
          <a:p>
            <a:r>
              <a:rPr lang="en-US" sz="2800" dirty="0">
                <a:solidFill>
                  <a:schemeClr val="tx1"/>
                </a:solidFill>
              </a:rPr>
              <a:t>Draft guidance for reporting on implementation of the Protocol on Pollutant Release and Transfer Registers </a:t>
            </a:r>
            <a:br>
              <a:rPr lang="en-US" sz="2800" dirty="0">
                <a:solidFill>
                  <a:schemeClr val="tx1"/>
                </a:solidFill>
              </a:rPr>
            </a:b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1267527" y="2339752"/>
            <a:ext cx="7842738" cy="4493121"/>
          </a:xfrm>
        </p:spPr>
        <p:txBody>
          <a:bodyPr/>
          <a:lstStyle/>
          <a:p>
            <a:r>
              <a:rPr lang="en-US" sz="2400" dirty="0"/>
              <a:t>Facilitative: designed to assist Parties in fulfilling their reporting obligations </a:t>
            </a:r>
            <a:r>
              <a:rPr lang="en-US" sz="2400" dirty="0" smtClean="0"/>
              <a:t>-</a:t>
            </a:r>
            <a:endParaRPr lang="en-US" sz="2400" dirty="0"/>
          </a:p>
          <a:p>
            <a:pPr>
              <a:buFont typeface="Arial"/>
              <a:buChar char="•"/>
            </a:pPr>
            <a:r>
              <a:rPr lang="en-US" sz="2400" dirty="0"/>
              <a:t>based on the contributions provided by CC members and comments made by </a:t>
            </a:r>
            <a:r>
              <a:rPr lang="en-US" sz="2400" dirty="0" smtClean="0"/>
              <a:t>Parties;</a:t>
            </a:r>
            <a:endParaRPr lang="en-US" sz="2400" dirty="0"/>
          </a:p>
          <a:p>
            <a:pPr>
              <a:buFont typeface="Arial"/>
              <a:buChar char="•"/>
            </a:pPr>
            <a:r>
              <a:rPr lang="en-US" sz="2400" dirty="0"/>
              <a:t>draws upon the practical experience of multiple reporting cycles held under the Aarhus </a:t>
            </a:r>
            <a:r>
              <a:rPr lang="en-US" sz="2400" dirty="0" smtClean="0"/>
              <a:t>Convention.</a:t>
            </a:r>
          </a:p>
          <a:p>
            <a:pPr>
              <a:buFont typeface="Arial"/>
              <a:buChar char="•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146354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1" y="332656"/>
            <a:ext cx="8532440" cy="11430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Reporting Guidance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457200" indent="-457200">
              <a:buFont typeface="Arial"/>
              <a:buChar char="•"/>
            </a:pPr>
            <a:r>
              <a:rPr lang="en-US" sz="2400" dirty="0"/>
              <a:t>Chapter II:  describes key features of reporting under the Protocol  </a:t>
            </a:r>
          </a:p>
          <a:p>
            <a:pPr marL="457200" indent="-457200">
              <a:buFont typeface="Arial"/>
              <a:buChar char="•"/>
            </a:pPr>
            <a:r>
              <a:rPr lang="en-US" sz="2400" dirty="0"/>
              <a:t>Chapter III General issues and general good practice with respect to reporting</a:t>
            </a:r>
          </a:p>
          <a:p>
            <a:pPr marL="457200" indent="-457200">
              <a:buFont typeface="Arial"/>
              <a:buChar char="•"/>
            </a:pPr>
            <a:r>
              <a:rPr lang="en-US" sz="2400" dirty="0"/>
              <a:t>Chapter IV: addresses specific challenges in the preparation of the reports</a:t>
            </a:r>
          </a:p>
        </p:txBody>
      </p:sp>
    </p:spTree>
    <p:extLst>
      <p:ext uri="{BB962C8B-B14F-4D97-AF65-F5344CB8AC3E}">
        <p14:creationId xmlns:p14="http://schemas.microsoft.com/office/powerpoint/2010/main" val="11045806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3981" y="332656"/>
            <a:ext cx="8360019" cy="11430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Reporting Guidance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1301262" y="2492896"/>
            <a:ext cx="7842738" cy="4340547"/>
          </a:xfrm>
        </p:spPr>
        <p:txBody>
          <a:bodyPr>
            <a:normAutofit/>
          </a:bodyPr>
          <a:lstStyle/>
          <a:p>
            <a:r>
              <a:rPr lang="en-US" sz="2400" dirty="0"/>
              <a:t>There are recommendations and examples of good practice. </a:t>
            </a:r>
            <a:endParaRPr lang="en-US" sz="2400" dirty="0" smtClean="0"/>
          </a:p>
          <a:p>
            <a:r>
              <a:rPr lang="en-US" sz="2400" dirty="0" smtClean="0"/>
              <a:t>If </a:t>
            </a:r>
            <a:r>
              <a:rPr lang="en-US" sz="2400" dirty="0"/>
              <a:t>Parties take the recommendations and examples on board the next reporting round will be even more productive than the first two. </a:t>
            </a:r>
          </a:p>
        </p:txBody>
      </p:sp>
    </p:spTree>
    <p:extLst>
      <p:ext uri="{BB962C8B-B14F-4D97-AF65-F5344CB8AC3E}">
        <p14:creationId xmlns:p14="http://schemas.microsoft.com/office/powerpoint/2010/main" val="93140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989856"/>
            <a:ext cx="8532440" cy="1143000"/>
          </a:xfrm>
        </p:spPr>
        <p:txBody>
          <a:bodyPr/>
          <a:lstStyle/>
          <a:p>
            <a:r>
              <a:rPr lang="en-US" sz="2800" dirty="0">
                <a:solidFill>
                  <a:schemeClr val="tx1"/>
                </a:solidFill>
              </a:rPr>
              <a:t>Draft systemic issues concerning the implementation of the </a:t>
            </a:r>
            <a:r>
              <a:rPr lang="en-US" sz="2800" dirty="0" smtClean="0">
                <a:solidFill>
                  <a:schemeClr val="tx1"/>
                </a:solidFill>
              </a:rPr>
              <a:t>Protocol </a:t>
            </a:r>
            <a:r>
              <a:rPr lang="en-US" sz="2800" dirty="0">
                <a:solidFill>
                  <a:schemeClr val="tx1"/>
                </a:solidFill>
              </a:rPr>
              <a:t>and recommendations on how to address them </a:t>
            </a:r>
            <a:r>
              <a:rPr lang="en-US" sz="2400" dirty="0">
                <a:solidFill>
                  <a:schemeClr val="tx1"/>
                </a:solidFill>
              </a:rPr>
              <a:t/>
            </a:r>
            <a:br>
              <a:rPr lang="en-US" sz="2400" dirty="0">
                <a:solidFill>
                  <a:schemeClr val="tx1"/>
                </a:solidFill>
              </a:rPr>
            </a:b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1301262" y="2420888"/>
            <a:ext cx="7842738" cy="442684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Purpose: </a:t>
            </a:r>
            <a:r>
              <a:rPr lang="en-US" sz="2400" dirty="0"/>
              <a:t>to help </a:t>
            </a:r>
            <a:r>
              <a:rPr lang="en-US" sz="2400" dirty="0" smtClean="0"/>
              <a:t>Parties- </a:t>
            </a:r>
            <a:endParaRPr lang="en-US" sz="2400" dirty="0"/>
          </a:p>
          <a:p>
            <a:endParaRPr lang="en-US" sz="2400" dirty="0"/>
          </a:p>
          <a:p>
            <a:pPr marL="457200" indent="-457200">
              <a:buFont typeface="Arial"/>
              <a:buChar char="•"/>
            </a:pPr>
            <a:r>
              <a:rPr lang="en-US" sz="2400" dirty="0"/>
              <a:t>to implement and comply with the Protocol </a:t>
            </a:r>
          </a:p>
          <a:p>
            <a:pPr marL="457200" indent="-457200">
              <a:buFont typeface="Arial"/>
              <a:buChar char="•"/>
            </a:pPr>
            <a:r>
              <a:rPr lang="en-US" sz="2400" dirty="0"/>
              <a:t>to make better use of the potential of their PRTR systems. </a:t>
            </a:r>
          </a:p>
        </p:txBody>
      </p:sp>
    </p:spTree>
    <p:extLst>
      <p:ext uri="{BB962C8B-B14F-4D97-AF65-F5344CB8AC3E}">
        <p14:creationId xmlns:p14="http://schemas.microsoft.com/office/powerpoint/2010/main" val="319898196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UNECE_POTX_4x3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HP Simplified">
      <a:majorFont>
        <a:latin typeface="HP Simplified"/>
        <a:ea typeface=""/>
        <a:cs typeface=""/>
      </a:majorFont>
      <a:minorFont>
        <a:latin typeface="HP Simplifie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miter lim="800000"/>
        </a:ln>
        <a:ln w="25400" cap="flat" cmpd="sng" algn="ctr">
          <a:solidFill>
            <a:schemeClr val="phClr"/>
          </a:solidFill>
          <a:miter lim="800000"/>
        </a:ln>
        <a:ln w="38100" cap="flat" cmpd="sng" algn="ctr">
          <a:solidFill>
            <a:schemeClr val="phClr"/>
          </a:solidFill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19050">
          <a:noFill/>
          <a:miter lim="800000"/>
        </a:ln>
      </a:spPr>
      <a:bodyPr rtlCol="0" anchor="ctr"/>
      <a:lstStyle>
        <a:defPPr algn="ctr">
          <a:lnSpc>
            <a:spcPct val="90000"/>
          </a:lnSpc>
          <a:defRPr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tx1"/>
          </a:solidFill>
          <a:miter lim="800000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noAutofit/>
      </a:bodyPr>
      <a:lstStyle>
        <a:defPPr>
          <a:lnSpc>
            <a:spcPct val="90000"/>
          </a:lnSpc>
          <a:defRPr dirty="0" err="1" smtClean="0"/>
        </a:defPPr>
      </a:lstStyle>
    </a:txDef>
  </a:objectDefaults>
  <a:extraClrSchemeLst/>
  <a:custClrLst>
    <a:custClr name="65% HP blue">
      <a:srgbClr val="59BBE4"/>
    </a:custClr>
    <a:custClr name="15% HP blue">
      <a:srgbClr val="D9EFF9"/>
    </a:custClr>
    <a:custClr name="Green">
      <a:srgbClr val="008B2C"/>
    </a:custClr>
    <a:custClr name="75% Green">
      <a:srgbClr val="40A85F"/>
    </a:custClr>
    <a:custClr name="50% Green">
      <a:srgbClr val="7FC594"/>
    </a:custClr>
    <a:custClr name="25% Green">
      <a:srgbClr val="BFE2CA"/>
    </a:custClr>
    <a:custClr name="Orange">
      <a:srgbClr val="F05332"/>
    </a:custClr>
    <a:custClr name="75% Orange">
      <a:srgbClr val="F47E65"/>
    </a:custClr>
    <a:custClr name="50% Orange">
      <a:srgbClr val="F7A998"/>
    </a:custClr>
    <a:custClr name="25% Orange">
      <a:srgbClr val="FBD4C0"/>
    </a:custClr>
  </a:custClrLst>
</a:theme>
</file>

<file path=ppt/theme/theme2.xml><?xml version="1.0" encoding="utf-8"?>
<a:theme xmlns:a="http://schemas.openxmlformats.org/drawingml/2006/main" name="1_UNECE_POTX_4x3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HP Simplified">
      <a:majorFont>
        <a:latin typeface="HP Simplified"/>
        <a:ea typeface=""/>
        <a:cs typeface=""/>
      </a:majorFont>
      <a:minorFont>
        <a:latin typeface="HP Simplifie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miter lim="800000"/>
        </a:ln>
        <a:ln w="25400" cap="flat" cmpd="sng" algn="ctr">
          <a:solidFill>
            <a:schemeClr val="phClr"/>
          </a:solidFill>
          <a:miter lim="800000"/>
        </a:ln>
        <a:ln w="38100" cap="flat" cmpd="sng" algn="ctr">
          <a:solidFill>
            <a:schemeClr val="phClr"/>
          </a:solidFill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19050">
          <a:noFill/>
          <a:miter lim="800000"/>
        </a:ln>
      </a:spPr>
      <a:bodyPr rtlCol="0" anchor="ctr"/>
      <a:lstStyle>
        <a:defPPr algn="ctr">
          <a:lnSpc>
            <a:spcPct val="90000"/>
          </a:lnSpc>
          <a:defRPr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tx1"/>
          </a:solidFill>
          <a:miter lim="800000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noAutofit/>
      </a:bodyPr>
      <a:lstStyle>
        <a:defPPr>
          <a:lnSpc>
            <a:spcPct val="90000"/>
          </a:lnSpc>
          <a:defRPr dirty="0" err="1" smtClean="0"/>
        </a:defPPr>
      </a:lstStyle>
    </a:txDef>
  </a:objectDefaults>
  <a:extraClrSchemeLst/>
  <a:custClrLst>
    <a:custClr name="65% HP blue">
      <a:srgbClr val="59BBE4"/>
    </a:custClr>
    <a:custClr name="15% HP blue">
      <a:srgbClr val="D9EFF9"/>
    </a:custClr>
    <a:custClr name="Green">
      <a:srgbClr val="008B2C"/>
    </a:custClr>
    <a:custClr name="75% Green">
      <a:srgbClr val="40A85F"/>
    </a:custClr>
    <a:custClr name="50% Green">
      <a:srgbClr val="7FC594"/>
    </a:custClr>
    <a:custClr name="25% Green">
      <a:srgbClr val="BFE2CA"/>
    </a:custClr>
    <a:custClr name="Orange">
      <a:srgbClr val="F05332"/>
    </a:custClr>
    <a:custClr name="75% Orange">
      <a:srgbClr val="F47E65"/>
    </a:custClr>
    <a:custClr name="50% Orange">
      <a:srgbClr val="F7A998"/>
    </a:custClr>
    <a:custClr name="25% Orange">
      <a:srgbClr val="FBD4C0"/>
    </a:custClr>
  </a:custClrLst>
</a:theme>
</file>

<file path=ppt/theme/theme3.xml><?xml version="1.0" encoding="utf-8"?>
<a:theme xmlns:a="http://schemas.openxmlformats.org/drawingml/2006/main" name="Office Theme">
  <a:themeElements>
    <a:clrScheme name="HP">
      <a:dk1>
        <a:sysClr val="windowText" lastClr="000000"/>
      </a:dk1>
      <a:lt1>
        <a:sysClr val="window" lastClr="FFFFFF"/>
      </a:lt1>
      <a:dk2>
        <a:srgbClr val="535455"/>
      </a:dk2>
      <a:lt2>
        <a:srgbClr val="E5E8E8"/>
      </a:lt2>
      <a:accent1>
        <a:srgbClr val="0096D6"/>
      </a:accent1>
      <a:accent2>
        <a:srgbClr val="822980"/>
      </a:accent2>
      <a:accent3>
        <a:srgbClr val="87898B"/>
      </a:accent3>
      <a:accent4>
        <a:srgbClr val="99D5EF"/>
      </a:accent4>
      <a:accent5>
        <a:srgbClr val="C094BF"/>
      </a:accent5>
      <a:accent6>
        <a:srgbClr val="B9B8BB"/>
      </a:accent6>
      <a:hlink>
        <a:srgbClr val="0096D6"/>
      </a:hlink>
      <a:folHlink>
        <a:srgbClr val="87898B"/>
      </a:folHlink>
    </a:clrScheme>
    <a:fontScheme name="HP Simplified">
      <a:majorFont>
        <a:latin typeface="HP Simplified"/>
        <a:ea typeface=""/>
        <a:cs typeface=""/>
      </a:majorFont>
      <a:minorFont>
        <a:latin typeface="HP Simplifie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miter lim="800000"/>
        </a:ln>
        <a:ln w="25400" cap="flat" cmpd="sng" algn="ctr">
          <a:solidFill>
            <a:schemeClr val="phClr"/>
          </a:solidFill>
          <a:miter lim="800000"/>
        </a:ln>
        <a:ln w="38100" cap="flat" cmpd="sng" algn="ctr">
          <a:solidFill>
            <a:schemeClr val="phClr"/>
          </a:solidFill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lnSpc>
            <a:spcPct val="90000"/>
          </a:lnSpc>
          <a:defRPr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tx1"/>
          </a:solidFill>
          <a:miter lim="800000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noAutofit/>
      </a:bodyPr>
      <a:lstStyle>
        <a:defPPr>
          <a:lnSpc>
            <a:spcPct val="90000"/>
          </a:lnSpc>
          <a:defRPr dirty="0" err="1" smtClean="0"/>
        </a:defPPr>
      </a:lstStyle>
    </a:txDef>
  </a:objectDefaults>
  <a:extraClrSchemeLst/>
  <a:custClrLst>
    <a:custClr name="65% HP blue">
      <a:srgbClr val="59BBE4"/>
    </a:custClr>
    <a:custClr name="15% HP blue">
      <a:srgbClr val="D9EFF9"/>
    </a:custClr>
    <a:custClr name="Green">
      <a:srgbClr val="008B2C"/>
    </a:custClr>
    <a:custClr name="75% Green">
      <a:srgbClr val="40A85F"/>
    </a:custClr>
    <a:custClr name="50% Green">
      <a:srgbClr val="7FC594"/>
    </a:custClr>
    <a:custClr name="25% Green">
      <a:srgbClr val="BFE2CA"/>
    </a:custClr>
    <a:custClr name="Orange">
      <a:srgbClr val="F05332"/>
    </a:custClr>
    <a:custClr name="75% Orange">
      <a:srgbClr val="F47E65"/>
    </a:custClr>
    <a:custClr name="50% Orange">
      <a:srgbClr val="F7A998"/>
    </a:custClr>
    <a:custClr name="25% Orange">
      <a:srgbClr val="FBD4C0"/>
    </a:custClr>
  </a:custClrLst>
</a:theme>
</file>

<file path=ppt/theme/theme4.xml><?xml version="1.0" encoding="utf-8"?>
<a:theme xmlns:a="http://schemas.openxmlformats.org/drawingml/2006/main" name="Office Theme">
  <a:themeElements>
    <a:clrScheme name="HP">
      <a:dk1>
        <a:sysClr val="windowText" lastClr="000000"/>
      </a:dk1>
      <a:lt1>
        <a:sysClr val="window" lastClr="FFFFFF"/>
      </a:lt1>
      <a:dk2>
        <a:srgbClr val="535455"/>
      </a:dk2>
      <a:lt2>
        <a:srgbClr val="E5E8E8"/>
      </a:lt2>
      <a:accent1>
        <a:srgbClr val="0096D6"/>
      </a:accent1>
      <a:accent2>
        <a:srgbClr val="822980"/>
      </a:accent2>
      <a:accent3>
        <a:srgbClr val="87898B"/>
      </a:accent3>
      <a:accent4>
        <a:srgbClr val="99D5EF"/>
      </a:accent4>
      <a:accent5>
        <a:srgbClr val="C094BF"/>
      </a:accent5>
      <a:accent6>
        <a:srgbClr val="B9B8BB"/>
      </a:accent6>
      <a:hlink>
        <a:srgbClr val="0096D6"/>
      </a:hlink>
      <a:folHlink>
        <a:srgbClr val="87898B"/>
      </a:folHlink>
    </a:clrScheme>
    <a:fontScheme name="HP Simplified">
      <a:majorFont>
        <a:latin typeface="HP Simplified"/>
        <a:ea typeface=""/>
        <a:cs typeface=""/>
      </a:majorFont>
      <a:minorFont>
        <a:latin typeface="HP Simplifie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miter lim="800000"/>
        </a:ln>
        <a:ln w="25400" cap="flat" cmpd="sng" algn="ctr">
          <a:solidFill>
            <a:schemeClr val="phClr"/>
          </a:solidFill>
          <a:miter lim="800000"/>
        </a:ln>
        <a:ln w="38100" cap="flat" cmpd="sng" algn="ctr">
          <a:solidFill>
            <a:schemeClr val="phClr"/>
          </a:solidFill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lnSpc>
            <a:spcPct val="90000"/>
          </a:lnSpc>
          <a:defRPr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tx1"/>
          </a:solidFill>
          <a:miter lim="800000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noAutofit/>
      </a:bodyPr>
      <a:lstStyle>
        <a:defPPr>
          <a:lnSpc>
            <a:spcPct val="90000"/>
          </a:lnSpc>
          <a:defRPr dirty="0" err="1" smtClean="0"/>
        </a:defPPr>
      </a:lstStyle>
    </a:txDef>
  </a:objectDefaults>
  <a:extraClrSchemeLst/>
  <a:custClrLst>
    <a:custClr name="65% HP blue">
      <a:srgbClr val="59BBE4"/>
    </a:custClr>
    <a:custClr name="15% HP blue">
      <a:srgbClr val="D9EFF9"/>
    </a:custClr>
    <a:custClr name="Green">
      <a:srgbClr val="008B2C"/>
    </a:custClr>
    <a:custClr name="75% Green">
      <a:srgbClr val="40A85F"/>
    </a:custClr>
    <a:custClr name="50% Green">
      <a:srgbClr val="7FC594"/>
    </a:custClr>
    <a:custClr name="25% Green">
      <a:srgbClr val="BFE2CA"/>
    </a:custClr>
    <a:custClr name="Orange">
      <a:srgbClr val="F05332"/>
    </a:custClr>
    <a:custClr name="75% Orange">
      <a:srgbClr val="F47E65"/>
    </a:custClr>
    <a:custClr name="50% Orange">
      <a:srgbClr val="F7A998"/>
    </a:custClr>
    <a:custClr name="25% Orange">
      <a:srgbClr val="FBD4C0"/>
    </a:custClr>
  </a:custClr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UNECE_POTX_4x3</Template>
  <TotalTime>293</TotalTime>
  <Words>580</Words>
  <Application>Microsoft Office PowerPoint</Application>
  <PresentationFormat>On-screen Show (4:3)</PresentationFormat>
  <Paragraphs>61</Paragraphs>
  <Slides>15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HelveticaNeue</vt:lpstr>
      <vt:lpstr>HP Simplified</vt:lpstr>
      <vt:lpstr>Verdana</vt:lpstr>
      <vt:lpstr>UNECE_POTX_4x3</vt:lpstr>
      <vt:lpstr>1_UNECE_POTX_4x3</vt:lpstr>
      <vt:lpstr>Agenda item 4(b) Compliance mechanism - Report on the Committee’s activities since the second session of the Meeting of the Parties</vt:lpstr>
      <vt:lpstr>Mandate </vt:lpstr>
      <vt:lpstr>Meetings </vt:lpstr>
      <vt:lpstr>Submissions </vt:lpstr>
      <vt:lpstr>Other presentations</vt:lpstr>
      <vt:lpstr>Draft guidance for reporting on implementation of the Protocol on Pollutant Release and Transfer Registers  </vt:lpstr>
      <vt:lpstr>Reporting Guidance</vt:lpstr>
      <vt:lpstr>Reporting Guidance</vt:lpstr>
      <vt:lpstr>Draft systemic issues concerning the implementation of the Protocol and recommendations on how to address them  </vt:lpstr>
      <vt:lpstr>Systemic issues: source</vt:lpstr>
      <vt:lpstr>Systemic issues: contents</vt:lpstr>
      <vt:lpstr>Systemic issues:  benefits</vt:lpstr>
      <vt:lpstr>Systemic issues: what for?</vt:lpstr>
      <vt:lpstr>Providing advisory support   </vt:lpstr>
      <vt:lpstr>Strengthening expert capacities </vt:lpstr>
    </vt:vector>
  </TitlesOfParts>
  <Company>ECE-ISU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use this template</dc:title>
  <dc:creator>Jean Rodriguez</dc:creator>
  <cp:lastModifiedBy>Kristof Doucot</cp:lastModifiedBy>
  <cp:revision>99</cp:revision>
  <dcterms:created xsi:type="dcterms:W3CDTF">2015-05-13T14:05:37Z</dcterms:created>
  <dcterms:modified xsi:type="dcterms:W3CDTF">2017-09-11T15:16:00Z</dcterms:modified>
</cp:coreProperties>
</file>