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303" r:id="rId2"/>
    <p:sldId id="285" r:id="rId3"/>
    <p:sldId id="286" r:id="rId4"/>
    <p:sldId id="352" r:id="rId5"/>
    <p:sldId id="287" r:id="rId6"/>
    <p:sldId id="363" r:id="rId7"/>
    <p:sldId id="362" r:id="rId8"/>
    <p:sldId id="365" r:id="rId9"/>
    <p:sldId id="364" r:id="rId10"/>
    <p:sldId id="369" r:id="rId11"/>
    <p:sldId id="367" r:id="rId12"/>
    <p:sldId id="366" r:id="rId13"/>
    <p:sldId id="368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304" y="-96"/>
      </p:cViewPr>
      <p:guideLst>
        <p:guide orient="horz" pos="2176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85F33-78E1-0342-9B45-49CC5E9A44FB}" type="datetimeFigureOut">
              <a:rPr lang="en-US" smtClean="0"/>
              <a:t>2/4/16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ECA90-46B9-DE45-B439-A699D1152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65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4DBA-A8E4-4B04-B9B4-F5570C533493}" type="datetimeFigureOut">
              <a:rPr lang="uk-UA" smtClean="0"/>
              <a:t>2/4/16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4E93-4012-414C-B6DC-3E71EDF0A6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6955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4DBA-A8E4-4B04-B9B4-F5570C533493}" type="datetimeFigureOut">
              <a:rPr lang="uk-UA" smtClean="0"/>
              <a:t>2/4/16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4E93-4012-414C-B6DC-3E71EDF0A6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609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4DBA-A8E4-4B04-B9B4-F5570C533493}" type="datetimeFigureOut">
              <a:rPr lang="uk-UA" smtClean="0"/>
              <a:t>2/4/16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4E93-4012-414C-B6DC-3E71EDF0A6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749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4DBA-A8E4-4B04-B9B4-F5570C533493}" type="datetimeFigureOut">
              <a:rPr lang="uk-UA" smtClean="0"/>
              <a:t>2/4/16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4E93-4012-414C-B6DC-3E71EDF0A6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430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4DBA-A8E4-4B04-B9B4-F5570C533493}" type="datetimeFigureOut">
              <a:rPr lang="uk-UA" smtClean="0"/>
              <a:t>2/4/16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4E93-4012-414C-B6DC-3E71EDF0A6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365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4DBA-A8E4-4B04-B9B4-F5570C533493}" type="datetimeFigureOut">
              <a:rPr lang="uk-UA" smtClean="0"/>
              <a:t>2/4/16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4E93-4012-414C-B6DC-3E71EDF0A6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139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4DBA-A8E4-4B04-B9B4-F5570C533493}" type="datetimeFigureOut">
              <a:rPr lang="uk-UA" smtClean="0"/>
              <a:t>2/4/16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4E93-4012-414C-B6DC-3E71EDF0A6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239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4DBA-A8E4-4B04-B9B4-F5570C533493}" type="datetimeFigureOut">
              <a:rPr lang="uk-UA" smtClean="0"/>
              <a:t>2/4/16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4E93-4012-414C-B6DC-3E71EDF0A6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20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4DBA-A8E4-4B04-B9B4-F5570C533493}" type="datetimeFigureOut">
              <a:rPr lang="uk-UA" smtClean="0"/>
              <a:t>2/4/16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4E93-4012-414C-B6DC-3E71EDF0A6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26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4DBA-A8E4-4B04-B9B4-F5570C533493}" type="datetimeFigureOut">
              <a:rPr lang="uk-UA" smtClean="0"/>
              <a:t>2/4/16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4E93-4012-414C-B6DC-3E71EDF0A6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864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4DBA-A8E4-4B04-B9B4-F5570C533493}" type="datetimeFigureOut">
              <a:rPr lang="uk-UA" smtClean="0"/>
              <a:t>2/4/16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4E93-4012-414C-B6DC-3E71EDF0A6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1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E4DBA-A8E4-4B04-B9B4-F5570C533493}" type="datetimeFigureOut">
              <a:rPr lang="uk-UA" smtClean="0"/>
              <a:t>2/4/16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4E93-4012-414C-B6DC-3E71EDF0A6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415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epl.org.ua" TargetMode="External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en-US" b="1" dirty="0">
              <a:solidFill>
                <a:srgbClr val="00009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7800"/>
            <a:ext cx="12192000" cy="1590675"/>
          </a:xfrm>
          <a:prstGeom prst="rect">
            <a:avLst/>
          </a:prstGeom>
        </p:spPr>
      </p:pic>
      <p:pic>
        <p:nvPicPr>
          <p:cNvPr id="1026" name="Picture 2" descr="ep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696" y="41814"/>
            <a:ext cx="34290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25500" y="1574800"/>
            <a:ext cx="10528300" cy="46021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800" b="1" dirty="0"/>
              <a:t>Decision–making on </a:t>
            </a:r>
            <a:r>
              <a:rPr lang="en-US" sz="4800" b="1" dirty="0" smtClean="0"/>
              <a:t>construction </a:t>
            </a:r>
            <a:r>
              <a:rPr lang="en-US" sz="4800" b="1" dirty="0"/>
              <a:t>of new </a:t>
            </a:r>
            <a:r>
              <a:rPr lang="en-US" sz="4800" b="1" dirty="0" smtClean="0"/>
              <a:t>nuclear facilities</a:t>
            </a:r>
          </a:p>
          <a:p>
            <a:pPr marL="0" indent="0">
              <a:buNone/>
            </a:pPr>
            <a:r>
              <a:rPr lang="en-US" sz="3300" i="1" dirty="0" err="1" smtClean="0"/>
              <a:t>O.Melen</a:t>
            </a:r>
            <a:r>
              <a:rPr lang="en-US" sz="3300" i="1" dirty="0" err="1"/>
              <a:t>-Zabramna</a:t>
            </a:r>
            <a:endParaRPr lang="en-US" sz="3300" dirty="0"/>
          </a:p>
          <a:p>
            <a:pPr marL="0" indent="0">
              <a:buNone/>
            </a:pPr>
            <a:r>
              <a:rPr lang="en-US" sz="3300" i="1" dirty="0"/>
              <a:t>Head of legal unit, EPL, Ukraine</a:t>
            </a:r>
            <a:endParaRPr lang="en-US" sz="3300" dirty="0"/>
          </a:p>
          <a:p>
            <a:pPr marL="0" indent="0">
              <a:buNone/>
            </a:pPr>
            <a:r>
              <a:rPr lang="en-US" sz="3300" i="1" u="sng" dirty="0">
                <a:hlinkClick r:id="rId4"/>
              </a:rPr>
              <a:t>www.epl.org.ua</a:t>
            </a:r>
            <a:r>
              <a:rPr lang="en-US" sz="3300" i="1" dirty="0"/>
              <a:t> </a:t>
            </a:r>
            <a:endParaRPr lang="en-US" sz="33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b="1" dirty="0" smtClean="0"/>
              <a:t> </a:t>
            </a:r>
            <a:endParaRPr lang="en-US" sz="4800" dirty="0"/>
          </a:p>
        </p:txBody>
      </p:sp>
      <p:pic>
        <p:nvPicPr>
          <p:cNvPr id="2" name="Picture 1" descr="f1bi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2556486"/>
            <a:ext cx="40640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800" b="1" dirty="0" smtClean="0"/>
              <a:t>Violations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5260" y="1472365"/>
            <a:ext cx="11637366" cy="470459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Aarhus convention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Espoo convention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Disapproval of construction by local councils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Public hearings held in 14 settlements out of 207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Nuclear safety violations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Water shortage, negative impact on water resources</a:t>
            </a:r>
            <a:endParaRPr lang="en-US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7800"/>
            <a:ext cx="12192000" cy="1590675"/>
          </a:xfrm>
          <a:prstGeom prst="rect">
            <a:avLst/>
          </a:prstGeom>
        </p:spPr>
      </p:pic>
      <p:pic>
        <p:nvPicPr>
          <p:cNvPr id="1026" name="Picture 2" descr="ep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696" y="41814"/>
            <a:ext cx="3429000" cy="154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997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EPL actions: litigation 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5260" y="1472365"/>
            <a:ext cx="11637366" cy="4704598"/>
          </a:xfrm>
        </p:spPr>
        <p:txBody>
          <a:bodyPr>
            <a:normAutofit/>
          </a:bodyPr>
          <a:lstStyle/>
          <a:p>
            <a:r>
              <a:rPr lang="en-US" sz="2400" b="1" dirty="0"/>
              <a:t>EPL v. parliament of </a:t>
            </a:r>
            <a:r>
              <a:rPr lang="en-US" sz="2400" b="1" dirty="0" smtClean="0"/>
              <a:t>Ukraine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On March 27, 2013, EPL submitted a suit to the High Administrative Court of Ukraine challenging the illegal actions </a:t>
            </a:r>
            <a:r>
              <a:rPr lang="en-US" sz="2400" dirty="0" smtClean="0"/>
              <a:t>of</a:t>
            </a:r>
            <a:r>
              <a:rPr lang="en-US" sz="2400" dirty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Parliament of Ukraine during the adoption of the Law “ On </a:t>
            </a:r>
            <a:r>
              <a:rPr lang="en-US" sz="2400" dirty="0" smtClean="0"/>
              <a:t>location</a:t>
            </a:r>
            <a:r>
              <a:rPr lang="is-IS" sz="2400" dirty="0" smtClean="0"/>
              <a:t>…”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court rejected EPL’s suit and suggested applying to the Constitutional Court of Ukraine</a:t>
            </a:r>
            <a:r>
              <a:rPr lang="en-US" sz="2400" dirty="0" smtClean="0"/>
              <a:t>. (no standing for EPL or citizens)</a:t>
            </a:r>
            <a:endParaRPr lang="en-US" sz="2400" dirty="0"/>
          </a:p>
          <a:p>
            <a:r>
              <a:rPr lang="en-US" sz="2400" b="1" dirty="0"/>
              <a:t>EPL v. The Ministry of Energy of Ukraine</a:t>
            </a:r>
          </a:p>
          <a:p>
            <a:pPr marL="0" indent="0">
              <a:buNone/>
            </a:pPr>
            <a:r>
              <a:rPr lang="en-US" sz="2400" dirty="0" smtClean="0"/>
              <a:t>In </a:t>
            </a:r>
            <a:r>
              <a:rPr lang="en-US" sz="2400" dirty="0"/>
              <a:t>May 2013, EPL challenged the illegal actions of the Ministry of Energy </a:t>
            </a:r>
            <a:r>
              <a:rPr lang="en-US" sz="2400" dirty="0" smtClean="0"/>
              <a:t>during </a:t>
            </a:r>
            <a:r>
              <a:rPr lang="en-US" sz="2400" dirty="0"/>
              <a:t>preparation of the draft Law “ On location</a:t>
            </a:r>
            <a:r>
              <a:rPr lang="en-US" sz="2400" dirty="0" smtClean="0"/>
              <a:t>,</a:t>
            </a:r>
            <a:r>
              <a:rPr lang="is-IS" sz="2400" dirty="0" smtClean="0"/>
              <a:t>..” Court rejected the claims due to the expiry of limitation period for such suit.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7800"/>
            <a:ext cx="12192000" cy="1590675"/>
          </a:xfrm>
          <a:prstGeom prst="rect">
            <a:avLst/>
          </a:prstGeom>
        </p:spPr>
      </p:pic>
      <p:pic>
        <p:nvPicPr>
          <p:cNvPr id="1026" name="Picture 2" descr="ep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696" y="41814"/>
            <a:ext cx="3429000" cy="154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501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State ecological expertise</a:t>
            </a:r>
            <a:endParaRPr lang="en-US" dirty="0"/>
          </a:p>
        </p:txBody>
      </p:sp>
      <p:pic>
        <p:nvPicPr>
          <p:cNvPr id="2" name="Content Placeholder 1" descr="haes1809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73" t="5467" r="2663" b="-5467"/>
          <a:stretch/>
        </p:blipFill>
        <p:spPr>
          <a:xfrm>
            <a:off x="3938803" y="183469"/>
            <a:ext cx="8099425" cy="5386387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57800"/>
            <a:ext cx="12192000" cy="1590675"/>
          </a:xfrm>
          <a:prstGeom prst="rect">
            <a:avLst/>
          </a:prstGeom>
        </p:spPr>
      </p:pic>
      <p:pic>
        <p:nvPicPr>
          <p:cNvPr id="1026" name="Picture 2" descr="epl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696" y="41814"/>
            <a:ext cx="34290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4943" y="2042907"/>
            <a:ext cx="36628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September 2015 – cooperation agreement denounced, the legal force of the law terminated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8260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Who’s next?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5260" y="1472365"/>
            <a:ext cx="11637366" cy="470459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7200" b="1" dirty="0" smtClean="0"/>
              <a:t>Skoda? 					</a:t>
            </a:r>
            <a:r>
              <a:rPr lang="en-US" sz="2000" dirty="0" smtClean="0"/>
              <a:t>In </a:t>
            </a:r>
            <a:r>
              <a:rPr lang="en-US" sz="2000" dirty="0"/>
              <a:t>2004, United Heavy Machinery Plants </a:t>
            </a:r>
            <a:r>
              <a:rPr lang="en-US" sz="2000" dirty="0" smtClean="0"/>
              <a:t>															became </a:t>
            </a:r>
            <a:r>
              <a:rPr lang="en-US" sz="2000" dirty="0"/>
              <a:t>the owner of the company, and </a:t>
            </a:r>
            <a:r>
              <a:rPr lang="en-US" sz="2000" dirty="0" smtClean="0"/>
              <a:t>												now </a:t>
            </a:r>
            <a:r>
              <a:rPr lang="en-US" sz="2000" dirty="0"/>
              <a:t>guarantees ŠKODA JS long-term </a:t>
            </a:r>
            <a:r>
              <a:rPr lang="en-US" sz="2000" dirty="0" smtClean="0"/>
              <a:t>																	development </a:t>
            </a:r>
            <a:r>
              <a:rPr lang="en-US" sz="2000" dirty="0"/>
              <a:t>of its key activity – nuclear power.</a:t>
            </a:r>
            <a:endParaRPr lang="en-US" sz="2000" b="1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7800"/>
            <a:ext cx="12192000" cy="1590675"/>
          </a:xfrm>
          <a:prstGeom prst="rect">
            <a:avLst/>
          </a:prstGeom>
        </p:spPr>
      </p:pic>
      <p:pic>
        <p:nvPicPr>
          <p:cNvPr id="1026" name="Picture 2" descr="ep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696" y="41814"/>
            <a:ext cx="3429000" cy="154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Photo 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97" y="2392592"/>
            <a:ext cx="6405458" cy="364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44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9723" y="1049060"/>
            <a:ext cx="11004077" cy="5127904"/>
          </a:xfr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en-US" sz="3600" dirty="0"/>
              <a:t>F</a:t>
            </a:r>
            <a:r>
              <a:rPr lang="en-US" sz="3600" dirty="0" smtClean="0"/>
              <a:t>inal </a:t>
            </a:r>
            <a:r>
              <a:rPr lang="en-US" sz="3600" dirty="0"/>
              <a:t>decision permitting </a:t>
            </a:r>
            <a:r>
              <a:rPr lang="en-US" sz="3600" dirty="0" smtClean="0"/>
              <a:t>project development, construction (Law of the Parliament)</a:t>
            </a:r>
          </a:p>
          <a:p>
            <a:r>
              <a:rPr lang="en-US" sz="3600" dirty="0" smtClean="0"/>
              <a:t>Lack of public participation </a:t>
            </a:r>
          </a:p>
          <a:p>
            <a:r>
              <a:rPr lang="en-US" sz="3600" dirty="0" smtClean="0"/>
              <a:t>No access to court</a:t>
            </a:r>
          </a:p>
          <a:p>
            <a:r>
              <a:rPr lang="en-US" sz="3600" dirty="0" smtClean="0"/>
              <a:t>No environmental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integration </a:t>
            </a:r>
            <a:endParaRPr lang="ru-RU" sz="3600" dirty="0" smtClean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7800"/>
            <a:ext cx="12192000" cy="1590675"/>
          </a:xfrm>
          <a:prstGeom prst="rect">
            <a:avLst/>
          </a:prstGeom>
        </p:spPr>
      </p:pic>
      <p:pic>
        <p:nvPicPr>
          <p:cNvPr id="1026" name="Picture 2" descr="ep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696" y="41814"/>
            <a:ext cx="34290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1*uvx5UjG3utFoh9N5xS99Vw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141" y="2742280"/>
            <a:ext cx="5990859" cy="411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42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sz="2600" dirty="0" smtClean="0"/>
          </a:p>
          <a:p>
            <a:endParaRPr lang="ru-RU" dirty="0" smtClean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7800"/>
            <a:ext cx="12192000" cy="1590675"/>
          </a:xfrm>
          <a:prstGeom prst="rect">
            <a:avLst/>
          </a:prstGeom>
        </p:spPr>
      </p:pic>
      <p:pic>
        <p:nvPicPr>
          <p:cNvPr id="1026" name="Picture 2" descr="ep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696" y="41814"/>
            <a:ext cx="34290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1790700"/>
            <a:ext cx="11277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The Parliament has to make final decision on the basis </a:t>
            </a:r>
            <a:r>
              <a:rPr lang="en-US" sz="3200" dirty="0" smtClean="0"/>
              <a:t>of: </a:t>
            </a:r>
            <a:endParaRPr lang="en-US" sz="3200" dirty="0"/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feasibility study of the proposed nuclear facility,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the conclusion of the state ecological expertise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the results of the consultative referendum (when conducted)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the report on the notification of the affected countries on possible </a:t>
            </a:r>
            <a:r>
              <a:rPr lang="en-US" sz="3200" dirty="0" err="1"/>
              <a:t>transboundary</a:t>
            </a:r>
            <a:r>
              <a:rPr lang="en-US" sz="3200" dirty="0"/>
              <a:t> impact from the construction. </a:t>
            </a:r>
          </a:p>
        </p:txBody>
      </p:sp>
    </p:spTree>
    <p:extLst>
      <p:ext uri="{BB962C8B-B14F-4D97-AF65-F5344CB8AC3E}">
        <p14:creationId xmlns:p14="http://schemas.microsoft.com/office/powerpoint/2010/main" val="3873042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/>
              <a:t>State ecological expertise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5260" y="1825625"/>
            <a:ext cx="1100854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 smtClean="0"/>
              <a:t>Abolished in 2011 for construction project</a:t>
            </a:r>
          </a:p>
          <a:p>
            <a:pPr marL="0" indent="0">
              <a:buNone/>
            </a:pPr>
            <a:r>
              <a:rPr lang="en-US" sz="3200" dirty="0" smtClean="0"/>
              <a:t>Now – </a:t>
            </a:r>
            <a:r>
              <a:rPr lang="en-US" sz="3200" dirty="0" err="1" smtClean="0"/>
              <a:t>expertisa</a:t>
            </a:r>
            <a:r>
              <a:rPr lang="en-US" sz="3200" dirty="0" smtClean="0"/>
              <a:t> done by private of state organization</a:t>
            </a:r>
          </a:p>
          <a:p>
            <a:pPr marL="0" indent="0">
              <a:buNone/>
            </a:pPr>
            <a:r>
              <a:rPr lang="en-US" sz="3200" dirty="0" smtClean="0"/>
              <a:t>Main task – check if construction project adheres to </a:t>
            </a:r>
            <a:r>
              <a:rPr lang="is-IS" sz="3200" dirty="0" smtClean="0"/>
              <a:t>….. </a:t>
            </a:r>
            <a:r>
              <a:rPr lang="en-US" sz="3200" dirty="0" smtClean="0"/>
              <a:t>ecological safety requirements  </a:t>
            </a:r>
          </a:p>
          <a:p>
            <a:pPr marL="0" indent="0">
              <a:buNone/>
            </a:pPr>
            <a:r>
              <a:rPr lang="en-US" sz="3200" dirty="0" smtClean="0"/>
              <a:t>No public participation provisions and transparency of process</a:t>
            </a:r>
          </a:p>
          <a:p>
            <a:pPr marL="0" indent="0">
              <a:buNone/>
            </a:pPr>
            <a:r>
              <a:rPr lang="en-US" sz="3200" dirty="0" smtClean="0"/>
              <a:t>Result </a:t>
            </a:r>
            <a:r>
              <a:rPr lang="en-US" sz="3200" dirty="0"/>
              <a:t>– report of </a:t>
            </a:r>
            <a:r>
              <a:rPr lang="en-US" sz="3200" dirty="0" smtClean="0"/>
              <a:t>expertise, no approval of state authority is needed</a:t>
            </a: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Team of experts can include experts in ecology </a:t>
            </a:r>
            <a:endParaRPr lang="ru-RU" sz="32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7800"/>
            <a:ext cx="12192000" cy="1590675"/>
          </a:xfrm>
          <a:prstGeom prst="rect">
            <a:avLst/>
          </a:prstGeom>
        </p:spPr>
      </p:pic>
      <p:pic>
        <p:nvPicPr>
          <p:cNvPr id="1026" name="Picture 2" descr="ep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696" y="41814"/>
            <a:ext cx="34290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270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0090"/>
                </a:solidFill>
              </a:rPr>
              <a:t>Public opinion 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2251" y="1825625"/>
            <a:ext cx="11578547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Since 2012 local (consultative) referendum could not be held </a:t>
            </a:r>
            <a:r>
              <a:rPr lang="ru-RU" sz="3200" dirty="0" smtClean="0"/>
              <a:t> </a:t>
            </a:r>
            <a:endParaRPr lang="en-US" sz="3200" dirty="0" smtClean="0"/>
          </a:p>
          <a:p>
            <a:r>
              <a:rPr lang="en-US" sz="3200" dirty="0" smtClean="0"/>
              <a:t>Parliament has to check positive decisions of the local executive bodies or bodies of local self-government on location of facility</a:t>
            </a:r>
          </a:p>
          <a:p>
            <a:r>
              <a:rPr lang="en-US" sz="3200" dirty="0" smtClean="0"/>
              <a:t>Such bodies have to take into account the results of public hearings</a:t>
            </a:r>
          </a:p>
          <a:p>
            <a:r>
              <a:rPr lang="en-US" sz="3200" dirty="0" smtClean="0"/>
              <a:t>Numerous settlements in 30km control area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en-US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7800"/>
            <a:ext cx="12192000" cy="1590675"/>
          </a:xfrm>
          <a:prstGeom prst="rect">
            <a:avLst/>
          </a:prstGeom>
        </p:spPr>
      </p:pic>
      <p:pic>
        <p:nvPicPr>
          <p:cNvPr id="1026" name="Picture 2" descr="ep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696" y="41814"/>
            <a:ext cx="34290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4800" y="4191000"/>
            <a:ext cx="29972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42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solidFill>
                  <a:srgbClr val="000090"/>
                </a:solidFill>
              </a:rPr>
              <a:t>Access to court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en-US" dirty="0" smtClean="0"/>
              <a:t>No access to court for the final decision (Law of Parliament)</a:t>
            </a:r>
          </a:p>
          <a:p>
            <a:r>
              <a:rPr lang="en-US" dirty="0" smtClean="0"/>
              <a:t>No access to court for the report of expertise (not decision of public authority)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7800"/>
            <a:ext cx="12192000" cy="1590675"/>
          </a:xfrm>
          <a:prstGeom prst="rect">
            <a:avLst/>
          </a:prstGeom>
        </p:spPr>
      </p:pic>
      <p:pic>
        <p:nvPicPr>
          <p:cNvPr id="1026" name="Picture 2" descr="ep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696" y="41814"/>
            <a:ext cx="34290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ccess_to_Justic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5" y="3352800"/>
            <a:ext cx="56864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01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Construction of new blocks 3 and 4 at </a:t>
            </a:r>
            <a:r>
              <a:rPr lang="en-US" dirty="0" err="1" smtClean="0"/>
              <a:t>Khmelnytsky</a:t>
            </a:r>
            <a:r>
              <a:rPr lang="en-US" dirty="0" smtClean="0"/>
              <a:t> NPP </a:t>
            </a:r>
            <a:endParaRPr lang="en-US" dirty="0"/>
          </a:p>
        </p:txBody>
      </p:sp>
      <p:pic>
        <p:nvPicPr>
          <p:cNvPr id="4" name="Content Placeholder 3" descr="images-17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3" b="16803"/>
          <a:stretch>
            <a:fillRect/>
          </a:stretch>
        </p:blipFill>
        <p:spPr>
          <a:xfrm>
            <a:off x="5499501" y="2220153"/>
            <a:ext cx="6581812" cy="4351338"/>
          </a:xfrm>
        </p:spPr>
      </p:pic>
      <p:pic>
        <p:nvPicPr>
          <p:cNvPr id="5" name="Picture 4" descr="images-18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74" y="1719236"/>
            <a:ext cx="4202898" cy="2652893"/>
          </a:xfrm>
          <a:prstGeom prst="rect">
            <a:avLst/>
          </a:prstGeom>
        </p:spPr>
      </p:pic>
      <p:pic>
        <p:nvPicPr>
          <p:cNvPr id="6" name="Picture 5" descr="images-19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32" y="4482786"/>
            <a:ext cx="3402893" cy="237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38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2" name="Content Placeholder 1" descr="101721648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7" b="12847"/>
          <a:stretch>
            <a:fillRect/>
          </a:stretch>
        </p:blipFill>
        <p:spPr>
          <a:xfrm>
            <a:off x="344487" y="465101"/>
            <a:ext cx="11407053" cy="571186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57800"/>
            <a:ext cx="121920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60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Decision-making on construction</a:t>
            </a:r>
            <a:br>
              <a:rPr lang="en-US" dirty="0" smtClean="0"/>
            </a:br>
            <a:r>
              <a:rPr lang="en-US" dirty="0" smtClean="0"/>
              <a:t> of new blocks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5260" y="1825625"/>
            <a:ext cx="11008540" cy="4351338"/>
          </a:xfrm>
        </p:spPr>
        <p:txBody>
          <a:bodyPr>
            <a:normAutofit/>
          </a:bodyPr>
          <a:lstStyle/>
          <a:p>
            <a:r>
              <a:rPr lang="en-US" dirty="0"/>
              <a:t>On January 12, 2011, the parliament of Ukraine ratified the Agreement between </a:t>
            </a:r>
            <a:r>
              <a:rPr lang="en-US" dirty="0" smtClean="0"/>
              <a:t>Ukraine </a:t>
            </a:r>
            <a:r>
              <a:rPr lang="en-US" dirty="0"/>
              <a:t>and </a:t>
            </a:r>
            <a:r>
              <a:rPr lang="en-US" dirty="0" smtClean="0"/>
              <a:t>Russian </a:t>
            </a:r>
            <a:r>
              <a:rPr lang="en-US" dirty="0"/>
              <a:t>Federation on cooperation in construction of blocks № 3 and № 4 of </a:t>
            </a:r>
            <a:r>
              <a:rPr lang="en-US" dirty="0" err="1" smtClean="0"/>
              <a:t>KhNPP</a:t>
            </a:r>
            <a:endParaRPr lang="en-US" dirty="0"/>
          </a:p>
          <a:p>
            <a:r>
              <a:rPr lang="en-US" dirty="0"/>
              <a:t>In July 2012,  the </a:t>
            </a:r>
            <a:r>
              <a:rPr lang="en-US" dirty="0" smtClean="0"/>
              <a:t>governmental decision </a:t>
            </a:r>
            <a:r>
              <a:rPr lang="en-US" dirty="0"/>
              <a:t>№ 498 on approval of the feasibility study of construction of blocks № 3 and № 4 of </a:t>
            </a:r>
            <a:r>
              <a:rPr lang="en-US" dirty="0" err="1"/>
              <a:t>KhNPP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On September 6, 2012, </a:t>
            </a:r>
            <a:r>
              <a:rPr lang="en-US" dirty="0" smtClean="0"/>
              <a:t> </a:t>
            </a:r>
            <a:r>
              <a:rPr lang="en-US" dirty="0"/>
              <a:t>the Law “On location, engineering and construction of nuclear power blocks 3 and 4 of </a:t>
            </a:r>
            <a:r>
              <a:rPr lang="en-US" dirty="0" err="1"/>
              <a:t>Khmelnytska</a:t>
            </a:r>
            <a:r>
              <a:rPr lang="en-US" dirty="0"/>
              <a:t> nuclear power plant” </a:t>
            </a:r>
            <a:endParaRPr lang="en-US" sz="3200" dirty="0"/>
          </a:p>
          <a:p>
            <a:pPr marL="0" indent="0">
              <a:buNone/>
            </a:pPr>
            <a:endParaRPr lang="ru-RU" sz="32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7800"/>
            <a:ext cx="12192000" cy="1590675"/>
          </a:xfrm>
          <a:prstGeom prst="rect">
            <a:avLst/>
          </a:prstGeom>
        </p:spPr>
      </p:pic>
      <p:pic>
        <p:nvPicPr>
          <p:cNvPr id="1026" name="Picture 2" descr="ep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696" y="41814"/>
            <a:ext cx="34290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2603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4584</TotalTime>
  <Words>474</Words>
  <Application>Microsoft Macintosh PowerPoint</Application>
  <PresentationFormat>Custom</PresentationFormat>
  <Paragraphs>59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Тема Office</vt:lpstr>
      <vt:lpstr>PowerPoint Presentation</vt:lpstr>
      <vt:lpstr>PowerPoint Presentation</vt:lpstr>
      <vt:lpstr>PowerPoint Presentation</vt:lpstr>
      <vt:lpstr>State ecological expertise</vt:lpstr>
      <vt:lpstr>Public opinion </vt:lpstr>
      <vt:lpstr>Access to court</vt:lpstr>
      <vt:lpstr>Case study: Construction of new blocks 3 and 4 at Khmelnytsky NPP </vt:lpstr>
      <vt:lpstr>PowerPoint Presentation</vt:lpstr>
      <vt:lpstr>Decision-making on construction  of new blocks</vt:lpstr>
      <vt:lpstr>Violations </vt:lpstr>
      <vt:lpstr>EPL actions: litigation  </vt:lpstr>
      <vt:lpstr>State ecological expertise</vt:lpstr>
      <vt:lpstr>Who’s next?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Sofiya Shutiak</dc:creator>
  <cp:lastModifiedBy>Olya Melen</cp:lastModifiedBy>
  <cp:revision>73</cp:revision>
  <cp:lastPrinted>2015-09-25T13:54:56Z</cp:lastPrinted>
  <dcterms:created xsi:type="dcterms:W3CDTF">2015-09-24T08:54:25Z</dcterms:created>
  <dcterms:modified xsi:type="dcterms:W3CDTF">2016-02-04T11:49:38Z</dcterms:modified>
</cp:coreProperties>
</file>