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391" r:id="rId4"/>
    <p:sldId id="392" r:id="rId5"/>
    <p:sldId id="303" r:id="rId6"/>
    <p:sldId id="393" r:id="rId7"/>
    <p:sldId id="306" r:id="rId8"/>
    <p:sldId id="395" r:id="rId9"/>
    <p:sldId id="356" r:id="rId10"/>
    <p:sldId id="399" r:id="rId11"/>
    <p:sldId id="397" r:id="rId12"/>
    <p:sldId id="3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CC0000"/>
    <a:srgbClr val="FF0066"/>
    <a:srgbClr val="FF3300"/>
    <a:srgbClr val="CC9900"/>
    <a:srgbClr val="CC3300"/>
    <a:srgbClr val="6666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415" autoAdjust="0"/>
  </p:normalViewPr>
  <p:slideViewPr>
    <p:cSldViewPr>
      <p:cViewPr>
        <p:scale>
          <a:sx n="78" d="100"/>
          <a:sy n="78" d="100"/>
        </p:scale>
        <p:origin x="-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45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E6342-7CB3-4C3A-B8BF-95BC2AB6B98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4F7C1-6E71-44A9-AA00-9A84D6A1267A}">
      <dgm:prSet phldrT="[Текст]" custT="1"/>
      <dgm:spPr/>
      <dgm:t>
        <a:bodyPr/>
        <a:lstStyle/>
        <a:p>
          <a:pPr algn="ctr"/>
          <a:r>
            <a:rPr lang="en-US" sz="2000" dirty="0" smtClean="0">
              <a:solidFill>
                <a:srgbClr val="666633"/>
              </a:solidFill>
            </a:rPr>
            <a:t>Public participation in the EIA energy facilities</a:t>
          </a:r>
          <a:endParaRPr lang="ru-RU" sz="2000" dirty="0">
            <a:solidFill>
              <a:srgbClr val="666633"/>
            </a:solidFill>
          </a:endParaRPr>
        </a:p>
      </dgm:t>
    </dgm:pt>
    <dgm:pt modelId="{E4525304-28D9-4CA8-8E94-B04A85939AE1}" type="parTrans" cxnId="{F1139997-A4A4-4768-8DBE-0236E3BD48CC}">
      <dgm:prSet/>
      <dgm:spPr/>
      <dgm:t>
        <a:bodyPr/>
        <a:lstStyle/>
        <a:p>
          <a:endParaRPr lang="ru-RU"/>
        </a:p>
      </dgm:t>
    </dgm:pt>
    <dgm:pt modelId="{D4D9C4DB-CE8B-4156-9AF6-ACA5EBDB810A}" type="sibTrans" cxnId="{F1139997-A4A4-4768-8DBE-0236E3BD48CC}">
      <dgm:prSet/>
      <dgm:spPr/>
      <dgm:t>
        <a:bodyPr/>
        <a:lstStyle/>
        <a:p>
          <a:endParaRPr lang="ru-RU"/>
        </a:p>
      </dgm:t>
    </dgm:pt>
    <dgm:pt modelId="{1459CABB-B4E5-476E-B5BC-35DBBEBD3CBF}">
      <dgm:prSet phldrT="[Текст]" custT="1"/>
      <dgm:spPr/>
      <dgm:t>
        <a:bodyPr/>
        <a:lstStyle/>
        <a:p>
          <a:r>
            <a:rPr lang="en-US" sz="2000" dirty="0" smtClean="0">
              <a:solidFill>
                <a:srgbClr val="FF3300"/>
              </a:solidFill>
            </a:rPr>
            <a:t>Submission of the Compliance Committee and approval of the recommendations of the Meeting of the Parties</a:t>
          </a:r>
          <a:endParaRPr lang="ru-RU" sz="2000" dirty="0">
            <a:solidFill>
              <a:srgbClr val="FF3300"/>
            </a:solidFill>
          </a:endParaRPr>
        </a:p>
      </dgm:t>
    </dgm:pt>
    <dgm:pt modelId="{5B61E20C-E580-4142-B1C4-2379580D1630}" type="parTrans" cxnId="{5A413687-7A95-4019-A14F-14C3FE224718}">
      <dgm:prSet/>
      <dgm:spPr/>
      <dgm:t>
        <a:bodyPr/>
        <a:lstStyle/>
        <a:p>
          <a:endParaRPr lang="ru-RU"/>
        </a:p>
      </dgm:t>
    </dgm:pt>
    <dgm:pt modelId="{F184BF07-263E-478D-A08F-786B588F28CC}" type="sibTrans" cxnId="{5A413687-7A95-4019-A14F-14C3FE224718}">
      <dgm:prSet/>
      <dgm:spPr/>
      <dgm:t>
        <a:bodyPr/>
        <a:lstStyle/>
        <a:p>
          <a:endParaRPr lang="ru-RU"/>
        </a:p>
      </dgm:t>
    </dgm:pt>
    <dgm:pt modelId="{752D8D3C-ABEA-4D2D-B536-E3E9474D1AF7}">
      <dgm:prSet phldrT="[Текст]" custT="1"/>
      <dgm:spPr/>
      <dgm:t>
        <a:bodyPr/>
        <a:lstStyle/>
        <a:p>
          <a:r>
            <a:rPr lang="en-US" sz="2000" dirty="0" smtClean="0">
              <a:solidFill>
                <a:srgbClr val="CC0000"/>
              </a:solidFill>
            </a:rPr>
            <a:t>Improvement of legislation and practice brings participatory processes to a new level</a:t>
          </a:r>
          <a:endParaRPr lang="ru-RU" sz="2000" dirty="0">
            <a:solidFill>
              <a:srgbClr val="CC0000"/>
            </a:solidFill>
          </a:endParaRPr>
        </a:p>
      </dgm:t>
    </dgm:pt>
    <dgm:pt modelId="{B907E4DC-F207-4BBA-B8A4-D4BA0AC808AA}" type="parTrans" cxnId="{4F0D36B9-5069-461A-B2CF-370A44D832FC}">
      <dgm:prSet/>
      <dgm:spPr/>
      <dgm:t>
        <a:bodyPr/>
        <a:lstStyle/>
        <a:p>
          <a:endParaRPr lang="ru-RU"/>
        </a:p>
      </dgm:t>
    </dgm:pt>
    <dgm:pt modelId="{AC36ED20-E948-48CC-B4B3-E8C458F8EA05}" type="sibTrans" cxnId="{4F0D36B9-5069-461A-B2CF-370A44D832FC}">
      <dgm:prSet/>
      <dgm:spPr/>
      <dgm:t>
        <a:bodyPr/>
        <a:lstStyle/>
        <a:p>
          <a:endParaRPr lang="ru-RU"/>
        </a:p>
      </dgm:t>
    </dgm:pt>
    <dgm:pt modelId="{72F8A6B4-456E-4301-91CE-BA6B1CC7A6A3}">
      <dgm:prSet phldrT="[Текст]" custT="1"/>
      <dgm:spPr/>
      <dgm:t>
        <a:bodyPr/>
        <a:lstStyle/>
        <a:p>
          <a:r>
            <a:rPr lang="en-US" sz="1800" dirty="0" smtClean="0">
              <a:solidFill>
                <a:srgbClr val="CC9900"/>
              </a:solidFill>
            </a:rPr>
            <a:t>Communication about identified deficiencies to the Compliance Committee</a:t>
          </a:r>
          <a:endParaRPr lang="ru-RU" sz="1800" dirty="0">
            <a:solidFill>
              <a:srgbClr val="CC9900"/>
            </a:solidFill>
          </a:endParaRPr>
        </a:p>
      </dgm:t>
    </dgm:pt>
    <dgm:pt modelId="{C9B429C7-6C75-422D-91F0-12C71CBEE5D9}" type="parTrans" cxnId="{98121A56-B183-4823-AB17-0B3DF34BB34A}">
      <dgm:prSet/>
      <dgm:spPr/>
      <dgm:t>
        <a:bodyPr/>
        <a:lstStyle/>
        <a:p>
          <a:endParaRPr lang="ru-RU"/>
        </a:p>
      </dgm:t>
    </dgm:pt>
    <dgm:pt modelId="{F5A2D487-4A24-43B4-81A9-B33DD3490F90}" type="sibTrans" cxnId="{98121A56-B183-4823-AB17-0B3DF34BB34A}">
      <dgm:prSet/>
      <dgm:spPr/>
      <dgm:t>
        <a:bodyPr/>
        <a:lstStyle/>
        <a:p>
          <a:endParaRPr lang="ru-RU"/>
        </a:p>
      </dgm:t>
    </dgm:pt>
    <dgm:pt modelId="{21D76278-51BC-4E1D-9E16-35C56DA5164F}" type="pres">
      <dgm:prSet presAssocID="{65BE6342-7CB3-4C3A-B8BF-95BC2AB6B98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12C617-DA46-4502-9055-56ED875F4413}" type="pres">
      <dgm:prSet presAssocID="{65BE6342-7CB3-4C3A-B8BF-95BC2AB6B987}" presName="arrow" presStyleLbl="bgShp" presStyleIdx="0" presStyleCnt="1"/>
      <dgm:spPr/>
    </dgm:pt>
    <dgm:pt modelId="{BB11B9CB-DA86-4C62-9714-A4478B2927B9}" type="pres">
      <dgm:prSet presAssocID="{65BE6342-7CB3-4C3A-B8BF-95BC2AB6B987}" presName="arrowDiagram4" presStyleCnt="0"/>
      <dgm:spPr/>
    </dgm:pt>
    <dgm:pt modelId="{88D684C2-7888-416F-AA54-B67F0C3D844A}" type="pres">
      <dgm:prSet presAssocID="{7314F7C1-6E71-44A9-AA00-9A84D6A1267A}" presName="bullet4a" presStyleLbl="node1" presStyleIdx="0" presStyleCnt="4"/>
      <dgm:spPr/>
    </dgm:pt>
    <dgm:pt modelId="{87EBEC3E-385C-417C-BE90-A18279B025BB}" type="pres">
      <dgm:prSet presAssocID="{7314F7C1-6E71-44A9-AA00-9A84D6A1267A}" presName="textBox4a" presStyleLbl="revTx" presStyleIdx="0" presStyleCnt="4" custScaleX="176016" custLinFactNeighborX="-30701" custLinFactNeighborY="3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80A53-A352-427E-8F17-6012C985E75F}" type="pres">
      <dgm:prSet presAssocID="{1459CABB-B4E5-476E-B5BC-35DBBEBD3CBF}" presName="bullet4b" presStyleLbl="node1" presStyleIdx="1" presStyleCnt="4"/>
      <dgm:spPr/>
    </dgm:pt>
    <dgm:pt modelId="{54E082D9-16CB-48ED-AEA6-CDE36A0FB106}" type="pres">
      <dgm:prSet presAssocID="{1459CABB-B4E5-476E-B5BC-35DBBEBD3CBF}" presName="textBox4b" presStyleLbl="revTx" presStyleIdx="1" presStyleCnt="4" custScaleX="116664" custScaleY="42144" custLinFactY="-1836" custLinFactNeighborX="5845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8B073-AD1D-4047-9C47-6E95A7839A00}" type="pres">
      <dgm:prSet presAssocID="{752D8D3C-ABEA-4D2D-B536-E3E9474D1AF7}" presName="bullet4c" presStyleLbl="node1" presStyleIdx="2" presStyleCnt="4" custLinFactX="-300000" custLinFactY="125712" custLinFactNeighborX="-317443" custLinFactNeighborY="200000"/>
      <dgm:spPr/>
    </dgm:pt>
    <dgm:pt modelId="{8050A2A8-2F94-4DA5-8A0C-48027EF8AAB4}" type="pres">
      <dgm:prSet presAssocID="{752D8D3C-ABEA-4D2D-B536-E3E9474D1AF7}" presName="textBox4c" presStyleLbl="revTx" presStyleIdx="2" presStyleCnt="4" custScaleX="158333" custScaleY="83234" custLinFactNeighborX="94045" custLinFactNeighborY="-52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3CFFC-8E92-4749-99D9-95A8B638BAED}" type="pres">
      <dgm:prSet presAssocID="{72F8A6B4-456E-4301-91CE-BA6B1CC7A6A3}" presName="bullet4d" presStyleLbl="node1" presStyleIdx="3" presStyleCnt="4" custLinFactY="100000" custLinFactNeighborX="46475" custLinFactNeighborY="132047"/>
      <dgm:spPr/>
    </dgm:pt>
    <dgm:pt modelId="{C622F9FF-3948-41F5-8CE6-791C081B9C05}" type="pres">
      <dgm:prSet presAssocID="{72F8A6B4-456E-4301-91CE-BA6B1CC7A6A3}" presName="textBox4d" presStyleLbl="revTx" presStyleIdx="3" presStyleCnt="4" custScaleX="134473" custScaleY="41807" custLinFactX="-100000" custLinFactNeighborX="-167285" custLinFactNeighborY="-4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A338F8-6400-46A2-AD1C-FE9A4FE7F256}" type="presOf" srcId="{752D8D3C-ABEA-4D2D-B536-E3E9474D1AF7}" destId="{8050A2A8-2F94-4DA5-8A0C-48027EF8AAB4}" srcOrd="0" destOrd="0" presId="urn:microsoft.com/office/officeart/2005/8/layout/arrow2"/>
    <dgm:cxn modelId="{2B26D642-F5D1-443A-ACAE-FEA056C201D4}" type="presOf" srcId="{1459CABB-B4E5-476E-B5BC-35DBBEBD3CBF}" destId="{54E082D9-16CB-48ED-AEA6-CDE36A0FB106}" srcOrd="0" destOrd="0" presId="urn:microsoft.com/office/officeart/2005/8/layout/arrow2"/>
    <dgm:cxn modelId="{98121A56-B183-4823-AB17-0B3DF34BB34A}" srcId="{65BE6342-7CB3-4C3A-B8BF-95BC2AB6B987}" destId="{72F8A6B4-456E-4301-91CE-BA6B1CC7A6A3}" srcOrd="3" destOrd="0" parTransId="{C9B429C7-6C75-422D-91F0-12C71CBEE5D9}" sibTransId="{F5A2D487-4A24-43B4-81A9-B33DD3490F90}"/>
    <dgm:cxn modelId="{7B4559FD-3607-455B-A113-78445017F509}" type="presOf" srcId="{7314F7C1-6E71-44A9-AA00-9A84D6A1267A}" destId="{87EBEC3E-385C-417C-BE90-A18279B025BB}" srcOrd="0" destOrd="0" presId="urn:microsoft.com/office/officeart/2005/8/layout/arrow2"/>
    <dgm:cxn modelId="{4F0D36B9-5069-461A-B2CF-370A44D832FC}" srcId="{65BE6342-7CB3-4C3A-B8BF-95BC2AB6B987}" destId="{752D8D3C-ABEA-4D2D-B536-E3E9474D1AF7}" srcOrd="2" destOrd="0" parTransId="{B907E4DC-F207-4BBA-B8A4-D4BA0AC808AA}" sibTransId="{AC36ED20-E948-48CC-B4B3-E8C458F8EA05}"/>
    <dgm:cxn modelId="{F1139997-A4A4-4768-8DBE-0236E3BD48CC}" srcId="{65BE6342-7CB3-4C3A-B8BF-95BC2AB6B987}" destId="{7314F7C1-6E71-44A9-AA00-9A84D6A1267A}" srcOrd="0" destOrd="0" parTransId="{E4525304-28D9-4CA8-8E94-B04A85939AE1}" sibTransId="{D4D9C4DB-CE8B-4156-9AF6-ACA5EBDB810A}"/>
    <dgm:cxn modelId="{D2386C09-3995-4198-9FB9-B54D4D7E684D}" type="presOf" srcId="{65BE6342-7CB3-4C3A-B8BF-95BC2AB6B987}" destId="{21D76278-51BC-4E1D-9E16-35C56DA5164F}" srcOrd="0" destOrd="0" presId="urn:microsoft.com/office/officeart/2005/8/layout/arrow2"/>
    <dgm:cxn modelId="{B6740B0F-41F2-4EAB-A05B-E93E6324A148}" type="presOf" srcId="{72F8A6B4-456E-4301-91CE-BA6B1CC7A6A3}" destId="{C622F9FF-3948-41F5-8CE6-791C081B9C05}" srcOrd="0" destOrd="0" presId="urn:microsoft.com/office/officeart/2005/8/layout/arrow2"/>
    <dgm:cxn modelId="{5A413687-7A95-4019-A14F-14C3FE224718}" srcId="{65BE6342-7CB3-4C3A-B8BF-95BC2AB6B987}" destId="{1459CABB-B4E5-476E-B5BC-35DBBEBD3CBF}" srcOrd="1" destOrd="0" parTransId="{5B61E20C-E580-4142-B1C4-2379580D1630}" sibTransId="{F184BF07-263E-478D-A08F-786B588F28CC}"/>
    <dgm:cxn modelId="{BA72A157-5FE4-4E7B-A969-6F2EE088B022}" type="presParOf" srcId="{21D76278-51BC-4E1D-9E16-35C56DA5164F}" destId="{A112C617-DA46-4502-9055-56ED875F4413}" srcOrd="0" destOrd="0" presId="urn:microsoft.com/office/officeart/2005/8/layout/arrow2"/>
    <dgm:cxn modelId="{7456FFBD-9C93-4FC5-AC50-5956518417F3}" type="presParOf" srcId="{21D76278-51BC-4E1D-9E16-35C56DA5164F}" destId="{BB11B9CB-DA86-4C62-9714-A4478B2927B9}" srcOrd="1" destOrd="0" presId="urn:microsoft.com/office/officeart/2005/8/layout/arrow2"/>
    <dgm:cxn modelId="{206FCC02-D82E-437F-90EE-B44C0AD93083}" type="presParOf" srcId="{BB11B9CB-DA86-4C62-9714-A4478B2927B9}" destId="{88D684C2-7888-416F-AA54-B67F0C3D844A}" srcOrd="0" destOrd="0" presId="urn:microsoft.com/office/officeart/2005/8/layout/arrow2"/>
    <dgm:cxn modelId="{BBEEA32C-4F30-4B5C-BC3A-C7BFAFE88CFA}" type="presParOf" srcId="{BB11B9CB-DA86-4C62-9714-A4478B2927B9}" destId="{87EBEC3E-385C-417C-BE90-A18279B025BB}" srcOrd="1" destOrd="0" presId="urn:microsoft.com/office/officeart/2005/8/layout/arrow2"/>
    <dgm:cxn modelId="{BC7D1C89-E5B0-4090-80A8-6E18CE4738B8}" type="presParOf" srcId="{BB11B9CB-DA86-4C62-9714-A4478B2927B9}" destId="{34080A53-A352-427E-8F17-6012C985E75F}" srcOrd="2" destOrd="0" presId="urn:microsoft.com/office/officeart/2005/8/layout/arrow2"/>
    <dgm:cxn modelId="{6760766C-F911-4C43-8CA9-97BB203CC4CB}" type="presParOf" srcId="{BB11B9CB-DA86-4C62-9714-A4478B2927B9}" destId="{54E082D9-16CB-48ED-AEA6-CDE36A0FB106}" srcOrd="3" destOrd="0" presId="urn:microsoft.com/office/officeart/2005/8/layout/arrow2"/>
    <dgm:cxn modelId="{8E63CA51-D9AB-4708-9727-4D48E5FF29E0}" type="presParOf" srcId="{BB11B9CB-DA86-4C62-9714-A4478B2927B9}" destId="{2E78B073-AD1D-4047-9C47-6E95A7839A00}" srcOrd="4" destOrd="0" presId="urn:microsoft.com/office/officeart/2005/8/layout/arrow2"/>
    <dgm:cxn modelId="{1363BB77-079C-4EE0-9E8E-893360655593}" type="presParOf" srcId="{BB11B9CB-DA86-4C62-9714-A4478B2927B9}" destId="{8050A2A8-2F94-4DA5-8A0C-48027EF8AAB4}" srcOrd="5" destOrd="0" presId="urn:microsoft.com/office/officeart/2005/8/layout/arrow2"/>
    <dgm:cxn modelId="{1E51E415-E93E-4C08-A2F6-5CC4DE14BE92}" type="presParOf" srcId="{BB11B9CB-DA86-4C62-9714-A4478B2927B9}" destId="{4FA3CFFC-8E92-4749-99D9-95A8B638BAED}" srcOrd="6" destOrd="0" presId="urn:microsoft.com/office/officeart/2005/8/layout/arrow2"/>
    <dgm:cxn modelId="{C64A4254-2A14-4FC8-A280-AB096CB860BA}" type="presParOf" srcId="{BB11B9CB-DA86-4C62-9714-A4478B2927B9}" destId="{C622F9FF-3948-41F5-8CE6-791C081B9C0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2C617-DA46-4502-9055-56ED875F4413}">
      <dsp:nvSpPr>
        <dsp:cNvPr id="0" name=""/>
        <dsp:cNvSpPr/>
      </dsp:nvSpPr>
      <dsp:spPr>
        <a:xfrm>
          <a:off x="0" y="144983"/>
          <a:ext cx="8229600" cy="5143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684C2-7888-416F-AA54-B67F0C3D844A}">
      <dsp:nvSpPr>
        <dsp:cNvPr id="0" name=""/>
        <dsp:cNvSpPr/>
      </dsp:nvSpPr>
      <dsp:spPr>
        <a:xfrm>
          <a:off x="810615" y="3969690"/>
          <a:ext cx="189280" cy="189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EC3E-385C-417C-BE90-A18279B025BB}">
      <dsp:nvSpPr>
        <dsp:cNvPr id="0" name=""/>
        <dsp:cNvSpPr/>
      </dsp:nvSpPr>
      <dsp:spPr>
        <a:xfrm>
          <a:off x="0" y="4104458"/>
          <a:ext cx="2477005" cy="12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96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666633"/>
              </a:solidFill>
            </a:rPr>
            <a:t>Public participation in the EIA energy facilities</a:t>
          </a:r>
          <a:endParaRPr lang="ru-RU" sz="2000" kern="1200" dirty="0">
            <a:solidFill>
              <a:srgbClr val="666633"/>
            </a:solidFill>
          </a:endParaRPr>
        </a:p>
      </dsp:txBody>
      <dsp:txXfrm>
        <a:off x="0" y="4104458"/>
        <a:ext cx="2477005" cy="1224153"/>
      </dsp:txXfrm>
    </dsp:sp>
    <dsp:sp modelId="{34080A53-A352-427E-8F17-6012C985E75F}">
      <dsp:nvSpPr>
        <dsp:cNvPr id="0" name=""/>
        <dsp:cNvSpPr/>
      </dsp:nvSpPr>
      <dsp:spPr>
        <a:xfrm>
          <a:off x="2147925" y="2773312"/>
          <a:ext cx="329184" cy="329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082D9-16CB-48ED-AEA6-CDE36A0FB106}">
      <dsp:nvSpPr>
        <dsp:cNvPr id="0" name=""/>
        <dsp:cNvSpPr/>
      </dsp:nvSpPr>
      <dsp:spPr>
        <a:xfrm>
          <a:off x="3178716" y="1224143"/>
          <a:ext cx="2016205" cy="990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2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3300"/>
              </a:solidFill>
            </a:rPr>
            <a:t>Submission of the Compliance Committee and approval of the recommendations of the Meeting of the Parties</a:t>
          </a:r>
          <a:endParaRPr lang="ru-RU" sz="2000" kern="1200" dirty="0">
            <a:solidFill>
              <a:srgbClr val="FF3300"/>
            </a:solidFill>
          </a:endParaRPr>
        </a:p>
      </dsp:txBody>
      <dsp:txXfrm>
        <a:off x="3178716" y="1224143"/>
        <a:ext cx="2016205" cy="990628"/>
      </dsp:txXfrm>
    </dsp:sp>
    <dsp:sp modelId="{2E78B073-AD1D-4047-9C47-6E95A7839A00}">
      <dsp:nvSpPr>
        <dsp:cNvPr id="0" name=""/>
        <dsp:cNvSpPr/>
      </dsp:nvSpPr>
      <dsp:spPr>
        <a:xfrm>
          <a:off x="1162473" y="3312370"/>
          <a:ext cx="436168" cy="436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0A2A8-2F94-4DA5-8A0C-48027EF8AAB4}">
      <dsp:nvSpPr>
        <dsp:cNvPr id="0" name=""/>
        <dsp:cNvSpPr/>
      </dsp:nvSpPr>
      <dsp:spPr>
        <a:xfrm>
          <a:off x="5194892" y="720080"/>
          <a:ext cx="2736336" cy="264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11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C0000"/>
              </a:solidFill>
            </a:rPr>
            <a:t>Improvement of legislation and practice brings participatory processes to a new level</a:t>
          </a:r>
          <a:endParaRPr lang="ru-RU" sz="2000" kern="1200" dirty="0">
            <a:solidFill>
              <a:srgbClr val="CC0000"/>
            </a:solidFill>
          </a:endParaRPr>
        </a:p>
      </dsp:txBody>
      <dsp:txXfrm>
        <a:off x="5194892" y="720080"/>
        <a:ext cx="2736336" cy="2645745"/>
      </dsp:txXfrm>
    </dsp:sp>
    <dsp:sp modelId="{4FA3CFFC-8E92-4749-99D9-95A8B638BAED}">
      <dsp:nvSpPr>
        <dsp:cNvPr id="0" name=""/>
        <dsp:cNvSpPr/>
      </dsp:nvSpPr>
      <dsp:spPr>
        <a:xfrm>
          <a:off x="5987011" y="2664297"/>
          <a:ext cx="584301" cy="584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2F9FF-3948-41F5-8CE6-791C081B9C05}">
      <dsp:nvSpPr>
        <dsp:cNvPr id="0" name=""/>
        <dsp:cNvSpPr/>
      </dsp:nvSpPr>
      <dsp:spPr>
        <a:xfrm>
          <a:off x="1090461" y="2520298"/>
          <a:ext cx="2323983" cy="154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60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CC9900"/>
              </a:solidFill>
            </a:rPr>
            <a:t>Communication about identified deficiencies to the Compliance Committee</a:t>
          </a:r>
          <a:endParaRPr lang="ru-RU" sz="1800" kern="1200" dirty="0">
            <a:solidFill>
              <a:srgbClr val="CC9900"/>
            </a:solidFill>
          </a:endParaRPr>
        </a:p>
      </dsp:txBody>
      <dsp:txXfrm>
        <a:off x="1090461" y="2520298"/>
        <a:ext cx="2323983" cy="154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06DCAE-598F-48F3-B1F1-6D1B72599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4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1BA6555-EC52-447D-A408-A8108DC52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8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2C6A17-7182-455F-AA60-1002785CFB01}" type="slidenum">
              <a:rPr lang="ru-RU" sz="1200"/>
              <a:pPr eaLnBrk="1" hangingPunct="1"/>
              <a:t>5</a:t>
            </a:fld>
            <a:endParaRPr lang="ru-RU" sz="120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5408A-CF1C-46D8-A3E3-E8DFB6558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99532"/>
      </p:ext>
    </p:extLst>
  </p:cSld>
  <p:clrMapOvr>
    <a:masterClrMapping/>
  </p:clrMapOvr>
  <p:transition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63B7-C477-4496-B27F-C7E03003A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91784"/>
      </p:ext>
    </p:extLst>
  </p:cSld>
  <p:clrMapOvr>
    <a:masterClrMapping/>
  </p:clrMapOvr>
  <p:transition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7954-07CF-4207-85B1-B899274C1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5678"/>
      </p:ext>
    </p:extLst>
  </p:cSld>
  <p:clrMapOvr>
    <a:masterClrMapping/>
  </p:clrMapOvr>
  <p:transition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27852-1784-49BA-BF33-CA92DD9B9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55188"/>
      </p:ext>
    </p:extLst>
  </p:cSld>
  <p:clrMapOvr>
    <a:masterClrMapping/>
  </p:clrMapOvr>
  <p:transition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F91C-0782-48F1-BD5A-C18CA640C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37153"/>
      </p:ext>
    </p:extLst>
  </p:cSld>
  <p:clrMapOvr>
    <a:masterClrMapping/>
  </p:clrMapOvr>
  <p:transition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BD2D-4AF7-4B1D-BF29-89061604F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505113"/>
      </p:ext>
    </p:extLst>
  </p:cSld>
  <p:clrMapOvr>
    <a:masterClrMapping/>
  </p:clrMapOvr>
  <p:transition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ACAD5-EB58-41D3-B053-4D8D56ED1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18899"/>
      </p:ext>
    </p:extLst>
  </p:cSld>
  <p:clrMapOvr>
    <a:masterClrMapping/>
  </p:clrMapOvr>
  <p:transition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425F-B32F-4BEB-A11B-8132E376F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30899"/>
      </p:ext>
    </p:extLst>
  </p:cSld>
  <p:clrMapOvr>
    <a:masterClrMapping/>
  </p:clrMapOvr>
  <p:transition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29D73-0AEE-4F2B-B992-3E96B8817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07569"/>
      </p:ext>
    </p:extLst>
  </p:cSld>
  <p:clrMapOvr>
    <a:masterClrMapping/>
  </p:clrMapOvr>
  <p:transition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A8FFE-56E3-4952-A2CE-9FD83BA9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18367"/>
      </p:ext>
    </p:extLst>
  </p:cSld>
  <p:clrMapOvr>
    <a:masterClrMapping/>
  </p:clrMapOvr>
  <p:transition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2E07C-A386-4E7A-B316-8E6A9B9E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71273"/>
      </p:ext>
    </p:extLst>
  </p:cSld>
  <p:clrMapOvr>
    <a:masterClrMapping/>
  </p:clrMapOvr>
  <p:transition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CAE429-9A3D-452F-9617-7C4C56D5C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env/pp/compliance/Compliancecommittee/44TableBelarus.html" TargetMode="External"/><Relationship Id="rId2" Type="http://schemas.openxmlformats.org/officeDocument/2006/relationships/hyperlink" Target="http://www.unece.org/env/pp/compliance/Compliancecommittee/37TableBelaru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ece.org/environmental-policy/conventions/public-participation/aarhus-convention/tfwg/envppcc/submissions/acccs20152-belarus.html" TargetMode="External"/><Relationship Id="rId4" Type="http://schemas.openxmlformats.org/officeDocument/2006/relationships/hyperlink" Target="http://www.unece.org/environmental-policy/conventions/public-participation/aarhus-convention/tfwg/envppcc/envppcccom/acccc2014102-belaru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D3C766-F257-41F9-BFE6-C5CE84DB96AD}" type="slidenum">
              <a:rPr lang="ru-RU" sz="1400"/>
              <a:pPr eaLnBrk="1" hangingPunct="1"/>
              <a:t>1</a:t>
            </a:fld>
            <a:endParaRPr lang="ru-RU" sz="1400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3586163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996600"/>
                </a:solidFill>
              </a:rPr>
              <a:t>"The public </a:t>
            </a:r>
            <a:r>
              <a:rPr lang="en-US" sz="4000" dirty="0" smtClean="0">
                <a:solidFill>
                  <a:srgbClr val="996600"/>
                </a:solidFill>
              </a:rPr>
              <a:t>participation </a:t>
            </a:r>
            <a:r>
              <a:rPr lang="en-US" sz="4000" dirty="0">
                <a:solidFill>
                  <a:srgbClr val="996600"/>
                </a:solidFill>
              </a:rPr>
              <a:t>in the</a:t>
            </a:r>
            <a:br>
              <a:rPr lang="en-US" sz="4000" dirty="0">
                <a:solidFill>
                  <a:srgbClr val="996600"/>
                </a:solidFill>
              </a:rPr>
            </a:br>
            <a:r>
              <a:rPr lang="en-US" sz="4000" dirty="0">
                <a:solidFill>
                  <a:srgbClr val="996600"/>
                </a:solidFill>
              </a:rPr>
              <a:t>decision-making on the energy-related planning: law and practice -</a:t>
            </a:r>
            <a:br>
              <a:rPr lang="en-US" sz="4000" dirty="0">
                <a:solidFill>
                  <a:srgbClr val="996600"/>
                </a:solidFill>
              </a:rPr>
            </a:br>
            <a:r>
              <a:rPr lang="en-US" sz="4000" dirty="0">
                <a:solidFill>
                  <a:srgbClr val="996600"/>
                </a:solidFill>
              </a:rPr>
              <a:t>Belorussian </a:t>
            </a:r>
            <a:r>
              <a:rPr lang="en-US" sz="4000" dirty="0" smtClean="0">
                <a:solidFill>
                  <a:srgbClr val="996600"/>
                </a:solidFill>
              </a:rPr>
              <a:t>experience"</a:t>
            </a:r>
            <a:endParaRPr lang="ru-RU" sz="4000" dirty="0" smtClean="0">
              <a:solidFill>
                <a:srgbClr val="996600"/>
              </a:solidFill>
            </a:endParaRPr>
          </a:p>
        </p:txBody>
      </p:sp>
      <p:pic>
        <p:nvPicPr>
          <p:cNvPr id="2052" name="Picture 4" descr="минприроды 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4675188"/>
            <a:ext cx="1295400" cy="1604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975225"/>
            <a:ext cx="19446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5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203575" y="5157788"/>
          <a:ext cx="23860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r:id="rId5" imgW="11887200" imgH="1828800" progId="Photoshop.Image.9">
                  <p:embed/>
                </p:oleObj>
              </mc:Choice>
              <mc:Fallback>
                <p:oleObj r:id="rId5" imgW="11887200" imgH="1828800" progId="Photoshop.Image.9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157788"/>
                        <a:ext cx="23860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US" sz="3200" dirty="0">
                <a:solidFill>
                  <a:srgbClr val="996600"/>
                </a:solidFill>
              </a:rPr>
              <a:t>In preparing amendments to the legislation were used:</a:t>
            </a:r>
            <a:endParaRPr lang="ru-RU" sz="3200" dirty="0">
              <a:solidFill>
                <a:srgbClr val="99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US" dirty="0"/>
              <a:t>Recommendations </a:t>
            </a:r>
            <a:r>
              <a:rPr lang="en-US" dirty="0" smtClean="0"/>
              <a:t>of the decision V/9</a:t>
            </a:r>
            <a:r>
              <a:rPr lang="ru-RU" dirty="0" smtClean="0"/>
              <a:t>с</a:t>
            </a:r>
            <a:endParaRPr lang="en-US" dirty="0"/>
          </a:p>
          <a:p>
            <a:r>
              <a:rPr lang="en-US" dirty="0"/>
              <a:t>Guide to the Aarhus Convention</a:t>
            </a:r>
          </a:p>
          <a:p>
            <a:r>
              <a:rPr lang="en-US" dirty="0"/>
              <a:t>Maastricht recommendations</a:t>
            </a:r>
          </a:p>
          <a:p>
            <a:r>
              <a:rPr lang="en-US" dirty="0"/>
              <a:t>international experience</a:t>
            </a:r>
          </a:p>
          <a:p>
            <a:r>
              <a:rPr lang="en-US" dirty="0" smtClean="0"/>
              <a:t>national </a:t>
            </a:r>
            <a:r>
              <a:rPr lang="en-US" dirty="0"/>
              <a:t>practices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7852-1784-49BA-BF33-CA92DD9B962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90213"/>
      </p:ext>
    </p:extLst>
  </p:cSld>
  <p:clrMapOvr>
    <a:masterClrMapping/>
  </p:clrMapOvr>
  <p:transition advClick="0" advTm="1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74161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7852-1784-49BA-BF33-CA92DD9B962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0051"/>
      </p:ext>
    </p:extLst>
  </p:cSld>
  <p:clrMapOvr>
    <a:masterClrMapping/>
  </p:clrMapOvr>
  <p:transition advClick="0" advTm="1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C623E5-852F-43CF-8FEF-178492AA37C5}" type="slidenum">
              <a:rPr lang="ru-RU" sz="1400"/>
              <a:pPr eaLnBrk="1" hangingPunct="1"/>
              <a:t>12</a:t>
            </a:fld>
            <a:endParaRPr lang="ru-RU" sz="14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solidFill>
                  <a:srgbClr val="666633"/>
                </a:solidFill>
              </a:rPr>
              <a:t>Thank you for attention!</a:t>
            </a:r>
            <a:endParaRPr lang="ru-RU" b="1" dirty="0" smtClean="0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 advClick="0" advTm="1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3798A9-EA68-45AB-B2EF-E81B65530F54}" type="slidenum">
              <a:rPr lang="ru-RU" sz="1400"/>
              <a:pPr eaLnBrk="1" hangingPunct="1"/>
              <a:t>2</a:t>
            </a:fld>
            <a:endParaRPr lang="ru-RU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666633"/>
                </a:solidFill>
              </a:rPr>
              <a:t>There </a:t>
            </a:r>
            <a:r>
              <a:rPr lang="en-US" sz="2800" dirty="0">
                <a:solidFill>
                  <a:srgbClr val="666633"/>
                </a:solidFill>
              </a:rPr>
              <a:t>is no life on </a:t>
            </a:r>
            <a:r>
              <a:rPr lang="en-US" sz="2800" dirty="0" smtClean="0">
                <a:solidFill>
                  <a:srgbClr val="666633"/>
                </a:solidFill>
              </a:rPr>
              <a:t>Earth without energy. </a:t>
            </a:r>
            <a:r>
              <a:rPr lang="en-US" sz="2800" dirty="0">
                <a:solidFill>
                  <a:srgbClr val="666633"/>
                </a:solidFill>
              </a:rPr>
              <a:t>Energy </a:t>
            </a:r>
            <a:r>
              <a:rPr lang="en-US" sz="2800" dirty="0" smtClean="0">
                <a:solidFill>
                  <a:srgbClr val="666633"/>
                </a:solidFill>
              </a:rPr>
              <a:t>is </a:t>
            </a:r>
            <a:r>
              <a:rPr lang="en-US" sz="2800" dirty="0">
                <a:solidFill>
                  <a:srgbClr val="666633"/>
                </a:solidFill>
              </a:rPr>
              <a:t>the strategic direction of human activity, which determines his well-being and development.</a:t>
            </a:r>
            <a:endParaRPr lang="ru-RU" sz="2800" dirty="0" smtClean="0">
              <a:solidFill>
                <a:srgbClr val="666633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831274"/>
            <a:ext cx="4752528" cy="353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996600"/>
                </a:solidFill>
              </a:rPr>
              <a:t>Belarus is a </a:t>
            </a:r>
            <a:r>
              <a:rPr lang="en-US" dirty="0" smtClean="0">
                <a:solidFill>
                  <a:srgbClr val="996600"/>
                </a:solidFill>
              </a:rPr>
              <a:t>Party </a:t>
            </a:r>
            <a:r>
              <a:rPr lang="en-US" dirty="0">
                <a:solidFill>
                  <a:srgbClr val="996600"/>
                </a:solidFill>
              </a:rPr>
              <a:t>to over </a:t>
            </a: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>
                <a:solidFill>
                  <a:srgbClr val="996600"/>
                </a:solidFill>
              </a:rPr>
              <a:t> international environmental agreements, including </a:t>
            </a:r>
            <a:r>
              <a:rPr lang="en-US" dirty="0" smtClean="0">
                <a:solidFill>
                  <a:srgbClr val="996600"/>
                </a:solidFill>
              </a:rPr>
              <a:t>aimed </a:t>
            </a:r>
            <a:r>
              <a:rPr lang="en-US" dirty="0">
                <a:solidFill>
                  <a:srgbClr val="996600"/>
                </a:solidFill>
              </a:rPr>
              <a:t>at the protection of air and </a:t>
            </a:r>
            <a:r>
              <a:rPr lang="en-US" dirty="0" smtClean="0">
                <a:solidFill>
                  <a:srgbClr val="996600"/>
                </a:solidFill>
              </a:rPr>
              <a:t>climate.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9966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996600"/>
                </a:solidFill>
              </a:rPr>
              <a:t>The </a:t>
            </a:r>
            <a:r>
              <a:rPr lang="en-US" dirty="0" smtClean="0">
                <a:solidFill>
                  <a:srgbClr val="996600"/>
                </a:solidFill>
              </a:rPr>
              <a:t>objects of energy provide the main </a:t>
            </a:r>
            <a:r>
              <a:rPr lang="en-US" dirty="0">
                <a:solidFill>
                  <a:srgbClr val="996600"/>
                </a:solidFill>
              </a:rPr>
              <a:t>impact </a:t>
            </a:r>
            <a:r>
              <a:rPr lang="en-US" dirty="0" smtClean="0">
                <a:solidFill>
                  <a:srgbClr val="996600"/>
                </a:solidFill>
              </a:rPr>
              <a:t>on the air and climate.</a:t>
            </a:r>
            <a:endParaRPr lang="ru-RU" dirty="0" smtClean="0">
              <a:solidFill>
                <a:srgbClr val="996600"/>
              </a:solidFill>
            </a:endParaRP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C1A333-7C25-4FB7-8FE8-A9EF7A0D560B}" type="slidenum">
              <a:rPr lang="ru-RU" sz="1400"/>
              <a:pPr eaLnBrk="1" hangingPunct="1"/>
              <a:t>3</a:t>
            </a:fld>
            <a:endParaRPr lang="ru-RU" sz="1400"/>
          </a:p>
        </p:txBody>
      </p:sp>
    </p:spTree>
  </p:cSld>
  <p:clrMapOvr>
    <a:masterClrMapping/>
  </p:clrMapOvr>
  <p:transition advClick="0" advTm="1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Belarus </a:t>
            </a:r>
            <a:r>
              <a:rPr lang="en-US" dirty="0"/>
              <a:t>has a well-developed legal system</a:t>
            </a:r>
          </a:p>
          <a:p>
            <a:r>
              <a:rPr lang="en-US" dirty="0" smtClean="0"/>
              <a:t>The Ministry </a:t>
            </a:r>
            <a:r>
              <a:rPr lang="en-US" dirty="0"/>
              <a:t>of Natural Resources and Environmental Protection is developing environmental legislation, taking into account that Belarus aims to make the legislation compatible with the legal environmental standards of the European Union</a:t>
            </a:r>
            <a:endParaRPr lang="en-US" dirty="0">
              <a:effectLst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69DE7-5D14-4515-8852-7E1C11D997E4}" type="slidenum">
              <a:rPr lang="ru-RU" sz="1400"/>
              <a:pPr eaLnBrk="1" hangingPunct="1"/>
              <a:t>4</a:t>
            </a:fld>
            <a:endParaRPr lang="ru-RU" sz="1400"/>
          </a:p>
        </p:txBody>
      </p:sp>
    </p:spTree>
  </p:cSld>
  <p:clrMapOvr>
    <a:masterClrMapping/>
  </p:clrMapOvr>
  <p:transition advClick="0" advTm="1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EDC838-EFAE-4685-834A-4C679FC9311C}" type="slidenum">
              <a:rPr lang="ru-RU" sz="1400"/>
              <a:pPr eaLnBrk="1" hangingPunct="1"/>
              <a:t>5</a:t>
            </a:fld>
            <a:endParaRPr lang="ru-RU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79388"/>
            <a:ext cx="8229600" cy="32496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>
                <a:solidFill>
                  <a:srgbClr val="FF0000"/>
                </a:solidFill>
              </a:rPr>
              <a:t>RESOLUTION OF THE COUNCIL OF MINISTERS OF THE REPUBLIC OF </a:t>
            </a:r>
            <a:r>
              <a:rPr lang="en-US" sz="2800" dirty="0" smtClean="0">
                <a:solidFill>
                  <a:srgbClr val="FF0000"/>
                </a:solidFill>
              </a:rPr>
              <a:t>BELARUS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23 </a:t>
            </a:r>
            <a:r>
              <a:rPr lang="en-US" sz="2800" dirty="0">
                <a:solidFill>
                  <a:srgbClr val="FF0000"/>
                </a:solidFill>
              </a:rPr>
              <a:t>December 2015 №1084 «On approval of the Republic of Belarus Energy Security Concept"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808000"/>
                </a:solidFill>
              </a:rPr>
              <a:t/>
            </a:r>
            <a:br>
              <a:rPr lang="ru-RU" sz="2800" b="1" dirty="0" smtClean="0">
                <a:solidFill>
                  <a:srgbClr val="808000"/>
                </a:solidFill>
              </a:rPr>
            </a:br>
            <a:endParaRPr lang="en-GB" sz="2800" b="1" dirty="0" smtClean="0">
              <a:solidFill>
                <a:srgbClr val="808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888"/>
            <a:ext cx="8229600" cy="3662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main </a:t>
            </a:r>
            <a:r>
              <a:rPr lang="en-US" sz="2400" dirty="0" smtClean="0"/>
              <a:t>system</a:t>
            </a:r>
            <a:r>
              <a:rPr lang="en-US" sz="2400" dirty="0" smtClean="0"/>
              <a:t> </a:t>
            </a:r>
            <a:r>
              <a:rPr lang="en-US" sz="2400" dirty="0"/>
              <a:t>of implementation of the Concept is the implementation of policy documents:</a:t>
            </a:r>
            <a:br>
              <a:rPr lang="en-US" sz="2400" dirty="0"/>
            </a:br>
            <a:r>
              <a:rPr lang="en-US" sz="2400" dirty="0" smtClean="0"/>
              <a:t>-	The </a:t>
            </a:r>
            <a:r>
              <a:rPr lang="en-US" sz="2400" dirty="0" smtClean="0"/>
              <a:t>Strategy of Development </a:t>
            </a:r>
            <a:r>
              <a:rPr lang="en-US" sz="2400" dirty="0"/>
              <a:t>of energy </a:t>
            </a:r>
            <a:r>
              <a:rPr lang="en-US" sz="2400" dirty="0" smtClean="0"/>
              <a:t>potential of the </a:t>
            </a:r>
            <a:r>
              <a:rPr lang="en-US" sz="2400" dirty="0"/>
              <a:t>Republic of </a:t>
            </a:r>
            <a:r>
              <a:rPr lang="en-US" sz="2400" dirty="0" smtClean="0"/>
              <a:t>Belarus;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	The State Program </a:t>
            </a:r>
            <a:r>
              <a:rPr lang="en-US" sz="2400" dirty="0"/>
              <a:t>of </a:t>
            </a:r>
            <a:r>
              <a:rPr lang="en-US" sz="2400" dirty="0" smtClean="0"/>
              <a:t>Development </a:t>
            </a:r>
            <a:r>
              <a:rPr lang="en-US" sz="2400" dirty="0"/>
              <a:t>of the Belarusian E</a:t>
            </a:r>
            <a:r>
              <a:rPr lang="en-US" sz="2400" dirty="0" smtClean="0"/>
              <a:t>nergy System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smtClean="0"/>
              <a:t>-	The Republican </a:t>
            </a:r>
            <a:r>
              <a:rPr lang="en-US" sz="2400" dirty="0"/>
              <a:t>program "Energy";</a:t>
            </a:r>
            <a:br>
              <a:rPr lang="en-US" sz="2400" dirty="0"/>
            </a:br>
            <a:r>
              <a:rPr lang="en-US" sz="2400" dirty="0" smtClean="0"/>
              <a:t>-	the National </a:t>
            </a:r>
            <a:r>
              <a:rPr lang="en-US" sz="2400" dirty="0"/>
              <a:t>program for the development of local and renewable energy and others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just" eaLnBrk="1" hangingPunct="1">
              <a:lnSpc>
                <a:spcPct val="93000"/>
              </a:lnSpc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3096344"/>
          </a:xfrm>
        </p:spPr>
        <p:txBody>
          <a:bodyPr/>
          <a:lstStyle/>
          <a:p>
            <a:r>
              <a:rPr lang="en-US" sz="4000" dirty="0" smtClean="0">
                <a:solidFill>
                  <a:srgbClr val="996600"/>
                </a:solidFill>
              </a:rPr>
              <a:t>Citizens </a:t>
            </a:r>
            <a:r>
              <a:rPr lang="en-US" sz="4000" dirty="0">
                <a:solidFill>
                  <a:srgbClr val="996600"/>
                </a:solidFill>
              </a:rPr>
              <a:t>have the opportunity to take </a:t>
            </a:r>
            <a:r>
              <a:rPr lang="en-US" sz="4000" dirty="0" smtClean="0">
                <a:solidFill>
                  <a:srgbClr val="996600"/>
                </a:solidFill>
              </a:rPr>
              <a:t>part</a:t>
            </a:r>
            <a:endParaRPr lang="en-US" sz="4000" dirty="0">
              <a:solidFill>
                <a:srgbClr val="996600"/>
              </a:solidFill>
              <a:effectLst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 </a:t>
            </a:r>
            <a:r>
              <a:rPr lang="en-US" dirty="0"/>
              <a:t>frames </a:t>
            </a:r>
            <a:r>
              <a:rPr lang="en-US" dirty="0" smtClean="0"/>
              <a:t>of the EIA of the energy </a:t>
            </a:r>
            <a:r>
              <a:rPr lang="en-US" dirty="0"/>
              <a:t>facilities, including investment </a:t>
            </a:r>
            <a:r>
              <a:rPr lang="en-US" dirty="0" smtClean="0"/>
              <a:t>project</a:t>
            </a:r>
          </a:p>
          <a:p>
            <a:pPr>
              <a:buFontTx/>
              <a:buChar char="-"/>
            </a:pPr>
            <a:r>
              <a:rPr lang="en-US" dirty="0" smtClean="0"/>
              <a:t>when </a:t>
            </a:r>
            <a:r>
              <a:rPr lang="en-US" dirty="0"/>
              <a:t>issuing integrated environmental permits for energy </a:t>
            </a:r>
            <a:r>
              <a:rPr lang="en-US" dirty="0" smtClean="0"/>
              <a:t>facilities</a:t>
            </a:r>
          </a:p>
          <a:p>
            <a:pPr>
              <a:buFontTx/>
              <a:buChar char="-"/>
            </a:pPr>
            <a:r>
              <a:rPr lang="en-US" dirty="0" smtClean="0"/>
              <a:t>during the public environmental expertise of energy projects</a:t>
            </a:r>
          </a:p>
          <a:p>
            <a:pPr>
              <a:buFontTx/>
              <a:buChar char="-"/>
            </a:pPr>
            <a:r>
              <a:rPr lang="en-US" dirty="0"/>
              <a:t>the preparation of strategic documents remains problematic part</a:t>
            </a:r>
          </a:p>
          <a:p>
            <a:pPr>
              <a:buFontTx/>
              <a:buChar char="-"/>
            </a:pPr>
            <a:endParaRPr lang="en-US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3589AF-3D99-4829-A7B2-D0501B52FA07}" type="slidenum">
              <a:rPr lang="ru-RU" sz="1400"/>
              <a:pPr eaLnBrk="1" hangingPunct="1"/>
              <a:t>6</a:t>
            </a:fld>
            <a:endParaRPr lang="ru-RU" sz="1400" dirty="0"/>
          </a:p>
        </p:txBody>
      </p:sp>
    </p:spTree>
  </p:cSld>
  <p:clrMapOvr>
    <a:masterClrMapping/>
  </p:clrMapOvr>
  <p:transition advClick="0" advTm="1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2B0A7B-E4E9-4762-B3FA-09C958F72A65}" type="slidenum">
              <a:rPr lang="ru-RU" sz="1400"/>
              <a:pPr eaLnBrk="1" hangingPunct="1"/>
              <a:t>7</a:t>
            </a:fld>
            <a:endParaRPr lang="ru-RU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95300"/>
            <a:ext cx="8218487" cy="3149724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666633"/>
                </a:solidFill>
              </a:rPr>
              <a:t>The list of investment projects in the energy sector of the republic, planned for implementation</a:t>
            </a:r>
            <a:endParaRPr lang="ru-RU" sz="3600" b="1" dirty="0" smtClean="0">
              <a:solidFill>
                <a:srgbClr val="666633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077072"/>
            <a:ext cx="8229600" cy="197708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http://minenergo.gov.by/investicionnie_proekti/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63C985-527F-45EC-B87E-3BD5B9A4B89F}" type="slidenum">
              <a:rPr lang="ru-RU" sz="1400"/>
              <a:pPr eaLnBrk="1" hangingPunct="1"/>
              <a:t>8</a:t>
            </a:fld>
            <a:endParaRPr lang="ru-RU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1"/>
            <a:ext cx="8229600" cy="52894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dirty="0"/>
              <a:t>The cases of the Compliance </a:t>
            </a:r>
            <a:r>
              <a:rPr lang="en-US" sz="3600" dirty="0" smtClean="0"/>
              <a:t>Committee </a:t>
            </a:r>
            <a:r>
              <a:rPr lang="en-US" sz="3600" dirty="0"/>
              <a:t>relating to the Republic of Belarus</a:t>
            </a:r>
            <a:r>
              <a:rPr lang="en-US" sz="3600" dirty="0" smtClean="0"/>
              <a:t>:</a:t>
            </a:r>
            <a:endParaRPr lang="ru-RU" sz="3600" dirty="0" smtClean="0"/>
          </a:p>
          <a:p>
            <a:pPr eaLnBrk="1" hangingPunct="1"/>
            <a:r>
              <a:rPr lang="ru-RU" b="1" dirty="0" smtClean="0">
                <a:hlinkClick r:id="rId2"/>
              </a:rPr>
              <a:t>ACCC/C/2009/37</a:t>
            </a:r>
            <a:r>
              <a:rPr lang="ru-RU" dirty="0" smtClean="0"/>
              <a:t> </a:t>
            </a:r>
            <a:r>
              <a:rPr lang="en-US" sz="3600" b="1" dirty="0" smtClean="0"/>
              <a:t>Grodno HPP</a:t>
            </a:r>
            <a:endParaRPr lang="ru-RU" sz="3600" b="1" dirty="0" smtClean="0"/>
          </a:p>
          <a:p>
            <a:pPr eaLnBrk="1" hangingPunct="1"/>
            <a:r>
              <a:rPr lang="ru-RU" b="1" u="sng" dirty="0" smtClean="0">
                <a:hlinkClick r:id="rId3"/>
              </a:rPr>
              <a:t>ACCC/C/2009/44</a:t>
            </a:r>
            <a:r>
              <a:rPr lang="ru-RU" dirty="0" smtClean="0"/>
              <a:t> </a:t>
            </a:r>
            <a:r>
              <a:rPr lang="en-US" sz="3600" b="1" dirty="0" smtClean="0"/>
              <a:t>NPP</a:t>
            </a:r>
            <a:endParaRPr lang="ru-RU" sz="3600" b="1" dirty="0" smtClean="0"/>
          </a:p>
          <a:p>
            <a:pPr eaLnBrk="1" hangingPunct="1"/>
            <a:r>
              <a:rPr lang="ru-RU" b="1" u="sng" dirty="0" smtClean="0">
                <a:hlinkClick r:id="rId4" tooltip="Opens internal link in current window"/>
              </a:rPr>
              <a:t>ACCC/C/2014/102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b="1" u="sng" dirty="0" smtClean="0">
                <a:hlinkClick r:id="rId5" tooltip="Opens internal link in current window"/>
              </a:rPr>
              <a:t>ACCC/S/2015/2</a:t>
            </a:r>
            <a:r>
              <a:rPr lang="ru-RU" dirty="0" smtClean="0"/>
              <a:t>  </a:t>
            </a:r>
          </a:p>
          <a:p>
            <a:pPr marL="0" indent="0" eaLnBrk="1" hangingPunct="1">
              <a:buNone/>
            </a:pPr>
            <a:r>
              <a:rPr lang="en-US" sz="3600" b="1" dirty="0"/>
              <a:t>All cases are regarding to energy facilities.</a:t>
            </a:r>
            <a:endParaRPr lang="ru-RU" sz="3600" b="1" dirty="0" smtClean="0"/>
          </a:p>
        </p:txBody>
      </p:sp>
    </p:spTree>
  </p:cSld>
  <p:clrMapOvr>
    <a:masterClrMapping/>
  </p:clrMapOvr>
  <p:transition advClick="0" advTm="1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5FF71-DD09-403F-A60F-1DCC020EF2E8}" type="slidenum">
              <a:rPr lang="ru-RU" sz="1400"/>
              <a:pPr eaLnBrk="1" hangingPunct="1"/>
              <a:t>9</a:t>
            </a:fld>
            <a:endParaRPr lang="ru-RU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666633"/>
                </a:solidFill>
              </a:rPr>
              <a:t>Cases Committee was the impetus for further action</a:t>
            </a:r>
            <a:endParaRPr lang="ru-RU" sz="3600" b="1" dirty="0" smtClean="0">
              <a:solidFill>
                <a:srgbClr val="666633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5"/>
            <a:ext cx="8229600" cy="3993307"/>
          </a:xfrm>
        </p:spPr>
        <p:txBody>
          <a:bodyPr/>
          <a:lstStyle/>
          <a:p>
            <a:pPr eaLnBrk="1" hangingPunct="1"/>
            <a:r>
              <a:rPr lang="en-US" sz="2800" dirty="0"/>
              <a:t>Law of the Republic of </a:t>
            </a:r>
            <a:r>
              <a:rPr lang="en-US" sz="2800" dirty="0" smtClean="0"/>
              <a:t>Belarus at</a:t>
            </a:r>
            <a:r>
              <a:rPr lang="ru-RU" sz="2800" dirty="0" smtClean="0"/>
              <a:t> </a:t>
            </a:r>
            <a:r>
              <a:rPr lang="ru-RU" sz="2800" dirty="0" smtClean="0"/>
              <a:t>24.12.2015 №333-З </a:t>
            </a:r>
            <a:r>
              <a:rPr lang="ru-RU" sz="2800" dirty="0" smtClean="0"/>
              <a:t>«</a:t>
            </a:r>
            <a:r>
              <a:rPr lang="en-US" sz="2800" dirty="0"/>
              <a:t>On Making Addenda and Amendments to Some Laws of the Republic of Belarus on the issues of environmental protection and public participation in environmental decision-making</a:t>
            </a:r>
            <a:r>
              <a:rPr lang="ru-RU" sz="2800" dirty="0" smtClean="0"/>
              <a:t>»</a:t>
            </a:r>
            <a:endParaRPr lang="ru-RU" sz="2800" dirty="0" smtClean="0"/>
          </a:p>
          <a:p>
            <a:pPr eaLnBrk="1" hangingPunct="1"/>
            <a:r>
              <a:rPr lang="en-US" dirty="0"/>
              <a:t>Draft of bylaw</a:t>
            </a:r>
          </a:p>
          <a:p>
            <a:pPr eaLnBrk="1" hangingPunct="1"/>
            <a:r>
              <a:rPr lang="en-US" dirty="0" smtClean="0"/>
              <a:t>Establishing of the first </a:t>
            </a:r>
            <a:r>
              <a:rPr lang="en-US" dirty="0"/>
              <a:t>regional Aarhus Centre in </a:t>
            </a:r>
            <a:r>
              <a:rPr lang="en-US" dirty="0" smtClean="0"/>
              <a:t>Grodno</a:t>
            </a:r>
            <a:endParaRPr lang="ru-RU" dirty="0" smtClean="0"/>
          </a:p>
        </p:txBody>
      </p:sp>
    </p:spTree>
  </p:cSld>
  <p:clrMapOvr>
    <a:masterClrMapping/>
  </p:clrMapOvr>
  <p:transition advClick="0" advTm="12000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3540</TotalTime>
  <Words>368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Photoshop.Image.9</vt:lpstr>
      <vt:lpstr>"The public participation in the decision-making on the energy-related planning: law and practice - Belorussian experience"</vt:lpstr>
      <vt:lpstr>There is no life on Earth without energy. Energy is the strategic direction of human activity, which determines his well-being and development.</vt:lpstr>
      <vt:lpstr>Презентация PowerPoint</vt:lpstr>
      <vt:lpstr>Презентация PowerPoint</vt:lpstr>
      <vt:lpstr>RESOLUTION OF THE COUNCIL OF MINISTERS OF THE REPUBLIC OF BELARUS 23 December 2015 №1084 «On approval of the Republic of Belarus Energy Security Concept"  </vt:lpstr>
      <vt:lpstr>Citizens have the opportunity to take part</vt:lpstr>
      <vt:lpstr>The list of investment projects in the energy sector of the republic, planned for implementation</vt:lpstr>
      <vt:lpstr>Презентация PowerPoint</vt:lpstr>
      <vt:lpstr>Cases Committee was the impetus for further action</vt:lpstr>
      <vt:lpstr>In preparing amendments to the legislation were used:</vt:lpstr>
      <vt:lpstr>Презентация PowerPoint</vt:lpstr>
      <vt:lpstr>Презентация PowerPoint</vt:lpstr>
    </vt:vector>
  </TitlesOfParts>
  <Company>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PA</cp:lastModifiedBy>
  <cp:revision>390</cp:revision>
  <dcterms:created xsi:type="dcterms:W3CDTF">2008-05-20T13:59:39Z</dcterms:created>
  <dcterms:modified xsi:type="dcterms:W3CDTF">2016-02-08T07:39:27Z</dcterms:modified>
</cp:coreProperties>
</file>