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75" r:id="rId3"/>
  </p:sldIdLst>
  <p:sldSz cx="12188825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816">
          <p15:clr>
            <a:srgbClr val="A4A3A4"/>
          </p15:clr>
        </p15:guide>
        <p15:guide id="3" orient="horz" pos="384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3839">
          <p15:clr>
            <a:srgbClr val="A4A3A4"/>
          </p15:clr>
        </p15:guide>
        <p15:guide id="6" pos="384">
          <p15:clr>
            <a:srgbClr val="A4A3A4"/>
          </p15:clr>
        </p15:guide>
        <p15:guide id="7" pos="7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889B2"/>
    <a:srgbClr val="952924"/>
    <a:srgbClr val="779BBE"/>
    <a:srgbClr val="3A72C1"/>
    <a:srgbClr val="074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2" autoAdjust="0"/>
    <p:restoredTop sz="80452" autoAdjust="0"/>
  </p:normalViewPr>
  <p:slideViewPr>
    <p:cSldViewPr>
      <p:cViewPr varScale="1">
        <p:scale>
          <a:sx n="54" d="100"/>
          <a:sy n="54" d="100"/>
        </p:scale>
        <p:origin x="-1086" y="-90"/>
      </p:cViewPr>
      <p:guideLst>
        <p:guide orient="horz" pos="2160"/>
        <p:guide orient="horz" pos="816"/>
        <p:guide orient="horz" pos="3840"/>
        <p:guide orient="horz" pos="1056"/>
        <p:guide pos="3839"/>
        <p:guide pos="384"/>
        <p:guide pos="7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536" y="104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>
                <a:latin typeface="Arial"/>
              </a:rPr>
              <a:pPr/>
              <a:t>9/14/2017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062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572001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>
                <a:latin typeface="Arial"/>
              </a:defRPr>
            </a:lvl1pPr>
          </a:lstStyle>
          <a:p>
            <a:fld id="{8547E1EE-0039-4797-B978-F45341826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4651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Arial"/>
        <a:ea typeface="+mn-ea"/>
        <a:cs typeface="+mn-cs"/>
      </a:defRPr>
    </a:lvl1pPr>
    <a:lvl2pPr marL="182880" indent="-137160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1050" kern="1200">
        <a:solidFill>
          <a:schemeClr val="tx1"/>
        </a:solidFill>
        <a:latin typeface="Arial"/>
        <a:ea typeface="+mn-ea"/>
        <a:cs typeface="+mn-cs"/>
      </a:defRPr>
    </a:lvl2pPr>
    <a:lvl3pPr marL="339725" indent="-1047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515938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Arial"/>
        <a:ea typeface="+mn-ea"/>
        <a:cs typeface="+mn-cs"/>
      </a:defRPr>
    </a:lvl4pPr>
    <a:lvl5pPr marL="633413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381000"/>
            <a:ext cx="4572000" cy="25733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6049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381000"/>
            <a:ext cx="4572000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891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Pictur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2763520"/>
            <a:ext cx="9141619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4419600"/>
            <a:ext cx="9141619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7959" y="5867400"/>
            <a:ext cx="2593853" cy="7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5692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401"/>
            <a:ext cx="7618016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178" y="1295400"/>
            <a:ext cx="3047206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3280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" y="1295400"/>
            <a:ext cx="6703854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960" y="1295400"/>
            <a:ext cx="3900424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57354" y="6478524"/>
            <a:ext cx="812588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1722" y="6478524"/>
            <a:ext cx="2844059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1611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2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" y="1295400"/>
            <a:ext cx="5314328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265056" y="1295400"/>
            <a:ext cx="5314328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4953000"/>
            <a:ext cx="5314328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6265056" y="4953000"/>
            <a:ext cx="5314328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02104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" y="1295400"/>
            <a:ext cx="3412871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4211392"/>
            <a:ext cx="3412871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387977" y="1295400"/>
            <a:ext cx="3412871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8166513" y="1295400"/>
            <a:ext cx="3412871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387977" y="4211392"/>
            <a:ext cx="3412871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166513" y="4211392"/>
            <a:ext cx="3412871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9611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7712" y="304801"/>
            <a:ext cx="1011672" cy="579120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04801"/>
            <a:ext cx="9649486" cy="5791200"/>
          </a:xfrm>
        </p:spPr>
        <p:txBody>
          <a:bodyPr vert="eaVert"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77653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354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2763520"/>
            <a:ext cx="9141619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4419600"/>
            <a:ext cx="9141619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1612" y="199571"/>
            <a:ext cx="1590467" cy="48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8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9141619" cy="1828800"/>
          </a:xfrm>
        </p:spPr>
        <p:txBody>
          <a:bodyPr anchor="t"/>
          <a:lstStyle>
            <a:lvl1pPr algn="l">
              <a:defRPr sz="3200" b="1" cap="none" spc="-100" baseline="0"/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4419600"/>
            <a:ext cx="9141619" cy="1188720"/>
          </a:xfrm>
        </p:spPr>
        <p:txBody>
          <a:bodyPr anchor="t"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178773" y="6665576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20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25010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400"/>
            <a:ext cx="10969943" cy="4419601"/>
          </a:xfrm>
        </p:spPr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15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57354" y="6478524"/>
            <a:ext cx="812588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1722" y="6478524"/>
            <a:ext cx="2844059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1611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9441" y="1661890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2057400"/>
            <a:ext cx="10969943" cy="4038600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21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57354" y="6478524"/>
            <a:ext cx="812588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11722" y="6478524"/>
            <a:ext cx="2844059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1611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64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95401"/>
            <a:ext cx="5314328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056" y="1295401"/>
            <a:ext cx="5314328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956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441" y="1295400"/>
            <a:ext cx="3412871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87977" y="1295400"/>
            <a:ext cx="3412871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 smtClean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166513" y="1295400"/>
            <a:ext cx="3412871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908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9599771" cy="838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295401"/>
            <a:ext cx="10969943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1612" y="5029200"/>
            <a:ext cx="1600200" cy="1666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212" y="147308"/>
            <a:ext cx="1512168" cy="4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547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49" r:id="rId2"/>
    <p:sldLayoutId id="2147483651" r:id="rId3"/>
    <p:sldLayoutId id="2147483650" r:id="rId4"/>
    <p:sldLayoutId id="2147483663" r:id="rId5"/>
    <p:sldLayoutId id="2147483664" r:id="rId6"/>
    <p:sldLayoutId id="2147483654" r:id="rId7"/>
    <p:sldLayoutId id="2147483652" r:id="rId8"/>
    <p:sldLayoutId id="2147483667" r:id="rId9"/>
    <p:sldLayoutId id="2147483656" r:id="rId10"/>
    <p:sldLayoutId id="2147483657" r:id="rId11"/>
    <p:sldLayoutId id="2147483671" r:id="rId12"/>
    <p:sldLayoutId id="2147483672" r:id="rId13"/>
    <p:sldLayoutId id="2147483659" r:id="rId14"/>
    <p:sldLayoutId id="2147483674" r:id="rId15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tif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9372600" cy="533400"/>
          </a:xfrm>
        </p:spPr>
        <p:txBody>
          <a:bodyPr/>
          <a:lstStyle/>
          <a:p>
            <a:r>
              <a:rPr lang="en-GB" sz="1800" dirty="0" smtClean="0"/>
              <a:t>Jeremy Wates, Secretary General, European Environmental Bureau</a:t>
            </a:r>
            <a:br>
              <a:rPr lang="en-GB" sz="1800" dirty="0" smtClean="0"/>
            </a:br>
            <a:r>
              <a:rPr lang="en-GB" sz="1800" dirty="0" smtClean="0"/>
              <a:t>on behalf of the European ECO Forum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2" y="914400"/>
            <a:ext cx="5866047" cy="1939926"/>
          </a:xfrm>
        </p:spPr>
        <p:txBody>
          <a:bodyPr/>
          <a:lstStyle/>
          <a:p>
            <a:pPr lvl="0"/>
            <a:r>
              <a:rPr lang="en-US" b="1" dirty="0" smtClean="0"/>
              <a:t>Context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2030 </a:t>
            </a:r>
            <a:r>
              <a:rPr lang="en-US" sz="1600" dirty="0" smtClean="0"/>
              <a:t>Agenda for Sustainable Development with SDGs, Paris Agreement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But: </a:t>
            </a:r>
            <a:r>
              <a:rPr lang="en-US" sz="1600" dirty="0" err="1" smtClean="0"/>
              <a:t>Brexit</a:t>
            </a:r>
            <a:r>
              <a:rPr lang="en-US" sz="1600" dirty="0" smtClean="0"/>
              <a:t>, Trump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Meanwhile, nature does not listen to politicians! Existential threats from climate change, biodiversity loss, soil degradation etc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pic>
        <p:nvPicPr>
          <p:cNvPr id="18" name="Picture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00202" y="5943600"/>
            <a:ext cx="3201247" cy="7712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9412" y="3318570"/>
            <a:ext cx="10896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SDG-16</a:t>
            </a:r>
            <a:r>
              <a:rPr lang="en-GB" sz="1600" dirty="0" smtClean="0"/>
              <a:t> is the natural link to Aarhus with focus on just and peaceful societies, with Aarhus-relevant targets including:</a:t>
            </a:r>
            <a:endParaRPr lang="en-US" sz="1600" dirty="0" smtClean="0"/>
          </a:p>
          <a:p>
            <a:r>
              <a:rPr lang="en-GB" sz="1600" b="1" dirty="0" smtClean="0"/>
              <a:t>16.3</a:t>
            </a:r>
            <a:r>
              <a:rPr lang="en-GB" sz="1600" dirty="0" smtClean="0"/>
              <a:t> Promote the rule of law at the national and international levels and ensure</a:t>
            </a:r>
            <a:endParaRPr lang="en-US" sz="1600" dirty="0" smtClean="0"/>
          </a:p>
          <a:p>
            <a:r>
              <a:rPr lang="en-GB" sz="1600" dirty="0" smtClean="0"/>
              <a:t>equal access to justice for all [even for the EU institutions!]</a:t>
            </a:r>
            <a:endParaRPr lang="en-US" sz="1600" dirty="0" smtClean="0"/>
          </a:p>
          <a:p>
            <a:r>
              <a:rPr lang="en-GB" sz="1600" b="1" dirty="0" smtClean="0"/>
              <a:t>16.6</a:t>
            </a:r>
            <a:r>
              <a:rPr lang="en-GB" sz="1600" dirty="0" smtClean="0"/>
              <a:t> Develop effective, accountable and transparent institutions at all levels</a:t>
            </a:r>
            <a:endParaRPr lang="en-US" sz="1600" dirty="0" smtClean="0"/>
          </a:p>
          <a:p>
            <a:r>
              <a:rPr lang="en-GB" sz="1600" b="1" dirty="0" smtClean="0"/>
              <a:t>16.7</a:t>
            </a:r>
            <a:r>
              <a:rPr lang="en-GB" sz="1600" dirty="0" smtClean="0"/>
              <a:t> Ensure responsive, inclusive, participatory and representative </a:t>
            </a:r>
            <a:r>
              <a:rPr lang="en-GB" sz="1600" dirty="0" err="1" smtClean="0"/>
              <a:t>decisionmaking</a:t>
            </a:r>
            <a:endParaRPr lang="en-US" sz="1600" dirty="0" smtClean="0"/>
          </a:p>
          <a:p>
            <a:r>
              <a:rPr lang="en-GB" sz="1600" dirty="0" smtClean="0"/>
              <a:t>at all levels</a:t>
            </a:r>
            <a:endParaRPr lang="en-US" sz="1600" dirty="0" smtClean="0"/>
          </a:p>
          <a:p>
            <a:r>
              <a:rPr lang="en-GB" sz="1600" b="1" dirty="0" smtClean="0"/>
              <a:t>16.10</a:t>
            </a:r>
            <a:r>
              <a:rPr lang="en-GB" sz="1600" dirty="0" smtClean="0"/>
              <a:t> Ensure public access to information and protect fundamental freedoms, in</a:t>
            </a:r>
            <a:endParaRPr lang="en-US" sz="1600" dirty="0" smtClean="0"/>
          </a:p>
          <a:p>
            <a:r>
              <a:rPr lang="en-GB" sz="1600" dirty="0" smtClean="0"/>
              <a:t>accordance with national legislation and international agreements</a:t>
            </a:r>
            <a:endParaRPr lang="en-US" sz="1600" dirty="0" smtClean="0"/>
          </a:p>
          <a:p>
            <a:r>
              <a:rPr lang="en-GB" sz="1600" dirty="0" smtClean="0"/>
              <a:t>Also:</a:t>
            </a:r>
            <a:endParaRPr lang="en-US" sz="1600" dirty="0" smtClean="0"/>
          </a:p>
          <a:p>
            <a:r>
              <a:rPr lang="en-GB" sz="1600" b="1" dirty="0" smtClean="0"/>
              <a:t>16.1</a:t>
            </a:r>
            <a:r>
              <a:rPr lang="en-GB" sz="1600" dirty="0" smtClean="0"/>
              <a:t> Significantly reduce all forms of violence and related death rates everywhere</a:t>
            </a:r>
            <a:endParaRPr lang="en-US" sz="1600" dirty="0" smtClean="0"/>
          </a:p>
          <a:p>
            <a:r>
              <a:rPr lang="en-GB" sz="1600" dirty="0" smtClean="0"/>
              <a:t>Not limited to but including environmental activists around the world.  </a:t>
            </a:r>
            <a:endParaRPr lang="en-US" sz="1600" dirty="0" smtClean="0"/>
          </a:p>
          <a:p>
            <a:r>
              <a:rPr lang="en-GB" sz="1600" b="1" dirty="0" smtClean="0"/>
              <a:t>16.b</a:t>
            </a:r>
            <a:r>
              <a:rPr lang="en-GB" sz="1600" dirty="0" smtClean="0"/>
              <a:t> Promote and enforce non-discriminatory laws and policies for sustainable</a:t>
            </a:r>
            <a:endParaRPr lang="en-US" sz="1600" dirty="0" smtClean="0"/>
          </a:p>
          <a:p>
            <a:r>
              <a:rPr lang="en-GB" sz="1600" dirty="0" smtClean="0"/>
              <a:t>development</a:t>
            </a:r>
            <a:endParaRPr lang="en-US" sz="1600" dirty="0" smtClean="0"/>
          </a:p>
          <a:p>
            <a:pPr lvl="0"/>
            <a:endParaRPr lang="en-US" sz="16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35900" y="2819400"/>
            <a:ext cx="128115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Both SDGs and Paris are all about implementation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role of public and NGOs will be critical in driving ambitious implementation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10" name="Picture 9" descr="EEB_logo_RGB FOR 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0612" y="609600"/>
            <a:ext cx="3048000" cy="1905000"/>
          </a:xfrm>
          <a:prstGeom prst="rect">
            <a:avLst/>
          </a:prstGeom>
        </p:spPr>
      </p:pic>
      <p:pic>
        <p:nvPicPr>
          <p:cNvPr id="11" name="Picture 10" descr="European ECO forum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71012" y="1066800"/>
            <a:ext cx="2218944" cy="99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041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990600"/>
            <a:ext cx="10299718" cy="3124200"/>
          </a:xfrm>
        </p:spPr>
        <p:txBody>
          <a:bodyPr/>
          <a:lstStyle/>
          <a:p>
            <a:r>
              <a:rPr lang="en-GB" sz="1800" dirty="0" smtClean="0"/>
              <a:t>But virtually all SDGs are relevant to environment and therefore Aarhus/PRTR, e.g.: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SDG-3: Agriculture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SDG-6: Water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SDG-7: Energy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SDG-8: Sustainable and sustained economic growth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SDG-11: Urban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12: Sustainable consumption and production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13: Climate change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14: Oceans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GB" sz="1800" b="0" dirty="0" smtClean="0"/>
              <a:t>15: Biodiversity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2664" y="5715000"/>
            <a:ext cx="3201247" cy="77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685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UNECE_standard">
  <a:themeElements>
    <a:clrScheme name="Custom 3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A2E6D"/>
      </a:accent1>
      <a:accent2>
        <a:srgbClr val="A73B30"/>
      </a:accent2>
      <a:accent3>
        <a:srgbClr val="87898B"/>
      </a:accent3>
      <a:accent4>
        <a:srgbClr val="89ACEF"/>
      </a:accent4>
      <a:accent5>
        <a:srgbClr val="C88A86"/>
      </a:accent5>
      <a:accent6>
        <a:srgbClr val="B9B8BB"/>
      </a:accent6>
      <a:hlink>
        <a:srgbClr val="0A2E6D"/>
      </a:hlink>
      <a:folHlink>
        <a:srgbClr val="8789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2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208</Words>
  <Application>Microsoft Office PowerPoint</Application>
  <PresentationFormat>Custom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UNECE_standard</vt:lpstr>
      <vt:lpstr>Jeremy Wates, Secretary General, European Environmental Bureau on behalf of the European ECO Forum </vt:lpstr>
      <vt:lpstr>But virtually all SDGs are relevant to environment and therefore Aarhus/PRTR, e.g.: SDG-3: Agriculture SDG-6: Water SDG-7: Energy SDG-8: Sustainable and sustained economic growth SDG-11: Urban 12: Sustainable consumption and production 13: Climate change 14: Oceans 15: Biodiversity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POWERPOINT THEME</dc:title>
  <dc:creator>Archibald Studio</dc:creator>
  <cp:lastModifiedBy>Margherita Tolotto</cp:lastModifiedBy>
  <cp:revision>98</cp:revision>
  <dcterms:created xsi:type="dcterms:W3CDTF">2014-05-25T20:42:15Z</dcterms:created>
  <dcterms:modified xsi:type="dcterms:W3CDTF">2017-09-14T08:16:28Z</dcterms:modified>
</cp:coreProperties>
</file>