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88825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16">
          <p15:clr>
            <a:srgbClr val="A4A3A4"/>
          </p15:clr>
        </p15:guide>
        <p15:guide id="3" orient="horz" pos="384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3839">
          <p15:clr>
            <a:srgbClr val="A4A3A4"/>
          </p15:clr>
        </p15:guide>
        <p15:guide id="6" pos="384">
          <p15:clr>
            <a:srgbClr val="A4A3A4"/>
          </p15:clr>
        </p15:guide>
        <p15:guide id="7" pos="7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89B2"/>
    <a:srgbClr val="952924"/>
    <a:srgbClr val="779BBE"/>
    <a:srgbClr val="3A72C1"/>
    <a:srgbClr val="07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2" autoAdjust="0"/>
    <p:restoredTop sz="80452" autoAdjust="0"/>
  </p:normalViewPr>
  <p:slideViewPr>
    <p:cSldViewPr>
      <p:cViewPr varScale="1">
        <p:scale>
          <a:sx n="55" d="100"/>
          <a:sy n="55" d="100"/>
        </p:scale>
        <p:origin x="1116" y="66"/>
      </p:cViewPr>
      <p:guideLst>
        <p:guide orient="horz" pos="2160"/>
        <p:guide orient="horz" pos="816"/>
        <p:guide orient="horz" pos="3840"/>
        <p:guide orient="horz" pos="1056"/>
        <p:guide pos="3839"/>
        <p:guide pos="384"/>
        <p:guide pos="7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3536" y="10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02A0-C947-4278-96D1-0DB9C063DF55}" type="datetimeFigureOut">
              <a:rPr lang="en-US" smtClean="0">
                <a:latin typeface="Arial"/>
              </a:rPr>
              <a:t>9/13/2017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FAA7-9DA0-4163-8828-B20FAF1EB063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062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572001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86800"/>
            <a:ext cx="48768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67400" y="8686800"/>
            <a:ext cx="609600" cy="22701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00">
                <a:latin typeface="Arial"/>
              </a:defRPr>
            </a:lvl1pPr>
          </a:lstStyle>
          <a:p>
            <a:fld id="{8547E1EE-0039-4797-B978-F45341826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651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spcBef>
        <a:spcPts val="600"/>
      </a:spcBef>
      <a:defRPr sz="1100" kern="1200">
        <a:solidFill>
          <a:schemeClr val="tx1"/>
        </a:solidFill>
        <a:latin typeface="Arial"/>
        <a:ea typeface="+mn-ea"/>
        <a:cs typeface="+mn-cs"/>
      </a:defRPr>
    </a:lvl1pPr>
    <a:lvl2pPr marL="182880" indent="-137160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1050" kern="1200">
        <a:solidFill>
          <a:schemeClr val="tx1"/>
        </a:solidFill>
        <a:latin typeface="Arial"/>
        <a:ea typeface="+mn-ea"/>
        <a:cs typeface="+mn-cs"/>
      </a:defRPr>
    </a:lvl2pPr>
    <a:lvl3pPr marL="339725" indent="-1047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1000" kern="1200">
        <a:solidFill>
          <a:schemeClr val="tx1"/>
        </a:solidFill>
        <a:latin typeface="Arial"/>
        <a:ea typeface="+mn-ea"/>
        <a:cs typeface="+mn-cs"/>
      </a:defRPr>
    </a:lvl3pPr>
    <a:lvl4pPr marL="515938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•"/>
      <a:defRPr sz="900" kern="1200">
        <a:solidFill>
          <a:schemeClr val="tx1"/>
        </a:solidFill>
        <a:latin typeface="Arial"/>
        <a:ea typeface="+mn-ea"/>
        <a:cs typeface="+mn-cs"/>
      </a:defRPr>
    </a:lvl4pPr>
    <a:lvl5pPr marL="633413" indent="-117475" algn="l" defTabSz="914400" rtl="0" eaLnBrk="1" latinLnBrk="0" hangingPunct="1">
      <a:spcBef>
        <a:spcPts val="600"/>
      </a:spcBef>
      <a:buFont typeface="HP Simplified" panose="020B0604020204020204" pitchFamily="34" charset="0"/>
      <a:buChar char="–"/>
      <a:defRPr sz="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381000"/>
            <a:ext cx="4572000" cy="2573338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Pictur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 smtClean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2763520"/>
            <a:ext cx="9141619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4419600"/>
            <a:ext cx="9141619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959" y="5867400"/>
            <a:ext cx="2593853" cy="79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92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95401"/>
            <a:ext cx="7618016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smtClean="0"/>
              <a:t> 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178" y="1295400"/>
            <a:ext cx="3047206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80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" y="1295400"/>
            <a:ext cx="6703854" cy="48006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960" y="1295400"/>
            <a:ext cx="3900424" cy="480060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57354" y="6478524"/>
            <a:ext cx="812588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11722" y="6478524"/>
            <a:ext cx="2844059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1611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" y="1295400"/>
            <a:ext cx="5314328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265056" y="1295400"/>
            <a:ext cx="5314328" cy="3505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4953000"/>
            <a:ext cx="5314328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>
          <a:xfrm>
            <a:off x="6265056" y="4953000"/>
            <a:ext cx="5314328" cy="113049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1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441" y="1295400"/>
            <a:ext cx="3412871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4211392"/>
            <a:ext cx="3412871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4387977" y="1295400"/>
            <a:ext cx="3412871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8166513" y="1295400"/>
            <a:ext cx="3412871" cy="2743200"/>
          </a:xfrm>
        </p:spPr>
        <p:txBody>
          <a:bodyPr tIns="457200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387977" y="4211392"/>
            <a:ext cx="3412871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166513" y="4211392"/>
            <a:ext cx="3412871" cy="1884608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1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7712" y="304801"/>
            <a:ext cx="1011672" cy="5791200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304801"/>
            <a:ext cx="9649486" cy="5791200"/>
          </a:xfrm>
        </p:spPr>
        <p:txBody>
          <a:bodyPr vert="eaVert"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7653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4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2763520"/>
            <a:ext cx="9141619" cy="1554480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4419600"/>
            <a:ext cx="9141619" cy="1188720"/>
          </a:xfrm>
        </p:spPr>
        <p:txBody>
          <a:bodyPr>
            <a:noAutofit/>
          </a:bodyPr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199571"/>
            <a:ext cx="1590467" cy="48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9141619" cy="1828800"/>
          </a:xfrm>
        </p:spPr>
        <p:txBody>
          <a:bodyPr anchor="t"/>
          <a:lstStyle>
            <a:lvl1pPr algn="l">
              <a:defRPr sz="3200" b="1" cap="none" spc="-100" baseline="0"/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4419600"/>
            <a:ext cx="9141619" cy="1188720"/>
          </a:xfrm>
        </p:spPr>
        <p:txBody>
          <a:bodyPr anchor="t"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178773" y="6665576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en-US" dirty="0" err="1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92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50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400"/>
            <a:ext cx="10969943" cy="4419601"/>
          </a:xfrm>
        </p:spPr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57354" y="6478524"/>
            <a:ext cx="812588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1722" y="6478524"/>
            <a:ext cx="2844059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1611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09441" y="1661890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2057400"/>
            <a:ext cx="10969943" cy="4038600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1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57354" y="6478524"/>
            <a:ext cx="812588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11722" y="6478524"/>
            <a:ext cx="2844059" cy="219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1611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4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95401"/>
            <a:ext cx="5314328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056" y="1295401"/>
            <a:ext cx="5314328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56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10969943" cy="762000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441" y="1295400"/>
            <a:ext cx="3412871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387977" y="1295400"/>
            <a:ext cx="3412871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 smtClean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166513" y="1295400"/>
            <a:ext cx="3412871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08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304800"/>
            <a:ext cx="9599771" cy="838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295401"/>
            <a:ext cx="10969943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612" y="5029200"/>
            <a:ext cx="1600200" cy="1666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212" y="147308"/>
            <a:ext cx="1512168" cy="4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7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49" r:id="rId2"/>
    <p:sldLayoutId id="2147483651" r:id="rId3"/>
    <p:sldLayoutId id="2147483650" r:id="rId4"/>
    <p:sldLayoutId id="2147483663" r:id="rId5"/>
    <p:sldLayoutId id="2147483664" r:id="rId6"/>
    <p:sldLayoutId id="2147483654" r:id="rId7"/>
    <p:sldLayoutId id="2147483652" r:id="rId8"/>
    <p:sldLayoutId id="2147483667" r:id="rId9"/>
    <p:sldLayoutId id="2147483656" r:id="rId10"/>
    <p:sldLayoutId id="2147483657" r:id="rId11"/>
    <p:sldLayoutId id="2147483671" r:id="rId12"/>
    <p:sldLayoutId id="2147483672" r:id="rId13"/>
    <p:sldLayoutId id="2147483659" r:id="rId14"/>
    <p:sldLayoutId id="2147483674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Font typeface="HP Simplified" panose="020B0604020204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HP Simplified" panose="020B0604020204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HP Simplified" panose="020B0604020204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Font typeface="HP Simplified" panose="020B0604020204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5" y="18837"/>
            <a:ext cx="9372600" cy="685800"/>
          </a:xfrm>
        </p:spPr>
        <p:txBody>
          <a:bodyPr/>
          <a:lstStyle/>
          <a:p>
            <a:r>
              <a:rPr lang="en-US" sz="1800" dirty="0"/>
              <a:t>Chamber of Economy of Montenegro</a:t>
            </a:r>
            <a:r>
              <a:rPr lang="en-GB" sz="1800" dirty="0" smtClean="0"/>
              <a:t>: Low Carbon Tourism and t</a:t>
            </a:r>
            <a:r>
              <a:rPr lang="en-US" sz="1800" dirty="0" smtClean="0"/>
              <a:t>he </a:t>
            </a:r>
            <a:r>
              <a:rPr lang="en-US" sz="1800" dirty="0"/>
              <a:t>National Cleaner Production Program (NCPP)</a:t>
            </a:r>
            <a:r>
              <a:rPr lang="en-GB" sz="1800" dirty="0" smtClean="0"/>
              <a:t> 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019" y="1794126"/>
            <a:ext cx="10020523" cy="1436209"/>
          </a:xfrm>
        </p:spPr>
        <p:txBody>
          <a:bodyPr/>
          <a:lstStyle/>
          <a:p>
            <a:pPr lvl="0"/>
            <a:r>
              <a:rPr lang="en-GB" b="1" dirty="0" smtClean="0"/>
              <a:t>Key</a:t>
            </a:r>
            <a:r>
              <a:rPr lang="cs-CZ" b="1" dirty="0" smtClean="0"/>
              <a:t> </a:t>
            </a:r>
            <a:r>
              <a:rPr lang="en-GB" b="1" dirty="0" smtClean="0"/>
              <a:t>lessons learned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Awareness and access to information </a:t>
            </a:r>
            <a:r>
              <a:rPr lang="en-US" dirty="0"/>
              <a:t>can reduce the CO2 emission in tourism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Innovative technologies and efficient </a:t>
            </a:r>
            <a:r>
              <a:rPr lang="en-US" dirty="0"/>
              <a:t>use </a:t>
            </a:r>
            <a:r>
              <a:rPr lang="en-US" dirty="0" smtClean="0"/>
              <a:t>of production is </a:t>
            </a:r>
            <a:r>
              <a:rPr lang="en-US" dirty="0"/>
              <a:t>a precondition for sustainable future</a:t>
            </a:r>
            <a:r>
              <a:rPr lang="en-U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education and resource efficiency </a:t>
            </a:r>
            <a:r>
              <a:rPr lang="en-US" dirty="0" smtClean="0"/>
              <a:t>are </a:t>
            </a:r>
            <a:r>
              <a:rPr lang="en-US" dirty="0"/>
              <a:t>imperative </a:t>
            </a:r>
            <a:r>
              <a:rPr lang="en-US" dirty="0" smtClean="0"/>
              <a:t>for </a:t>
            </a:r>
            <a:r>
              <a:rPr lang="en-US" dirty="0"/>
              <a:t>economic growth and </a:t>
            </a:r>
            <a:r>
              <a:rPr lang="en-US" dirty="0" smtClean="0"/>
              <a:t>competitiveness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8400202" y="5943600"/>
            <a:ext cx="3201247" cy="7712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3166" y="3079540"/>
            <a:ext cx="1018464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 smtClean="0"/>
              <a:t>O</a:t>
            </a:r>
            <a:r>
              <a:rPr lang="cs-CZ" b="1" dirty="0"/>
              <a:t>utcome(s)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Project </a:t>
            </a:r>
            <a:r>
              <a:rPr lang="en-US" sz="1600" dirty="0"/>
              <a:t>completed in 13 companies, 15 new national experts trained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€1.8 m investment required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3.7 years simple payback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Reduction in water consumption: 14,000 m3/year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Reduction in electricity consumption: 2.1 MWh/year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Reduction in fuel oil consumption: 518 t/year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Decrease of CO2 emissions: 3,200 </a:t>
            </a:r>
            <a:r>
              <a:rPr lang="en-US" sz="1600" dirty="0" smtClean="0"/>
              <a:t>t/year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r>
              <a:rPr lang="en-US" sz="1600" b="1" dirty="0" smtClean="0"/>
              <a:t>Expected outcome </a:t>
            </a:r>
            <a:r>
              <a:rPr lang="en-US" sz="1600" b="1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Encouraging investments in energy efficiency and the gradual transition to the production of renewable energy will lead to new jobs and the development of green economy</a:t>
            </a:r>
          </a:p>
          <a:p>
            <a:pPr lvl="0"/>
            <a:r>
              <a:rPr lang="en-GB" b="1" dirty="0"/>
              <a:t>F</a:t>
            </a:r>
            <a:r>
              <a:rPr lang="cs-CZ" b="1" dirty="0"/>
              <a:t>uture </a:t>
            </a:r>
            <a:r>
              <a:rPr lang="cs-CZ" b="1" dirty="0" smtClean="0"/>
              <a:t>steps</a:t>
            </a:r>
            <a:endParaRPr lang="en-GB" b="1" dirty="0" smtClean="0"/>
          </a:p>
          <a:p>
            <a:r>
              <a:rPr lang="en-US" dirty="0"/>
              <a:t>Continue work on further promotion.</a:t>
            </a:r>
          </a:p>
          <a:p>
            <a:pPr lvl="0"/>
            <a:endParaRPr lang="cs-CZ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872" y="687107"/>
            <a:ext cx="1167384" cy="1167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872" y="2250518"/>
            <a:ext cx="1167384" cy="116738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7169" y="607722"/>
            <a:ext cx="989584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/>
              <a:t>K</a:t>
            </a:r>
            <a:r>
              <a:rPr lang="cs-CZ" b="1" dirty="0"/>
              <a:t>ey </a:t>
            </a:r>
            <a:r>
              <a:rPr lang="en-GB" b="1" dirty="0" smtClean="0"/>
              <a:t>challenges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600" dirty="0"/>
              <a:t>Raising </a:t>
            </a:r>
            <a:r>
              <a:rPr lang="en-GB" sz="1600" dirty="0" smtClean="0"/>
              <a:t>awareness about the benefits of cleaner production and low carbon tourism</a:t>
            </a:r>
            <a:endParaRPr lang="en-GB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Building national capacities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Energy efficiency</a:t>
            </a:r>
            <a:r>
              <a:rPr lang="en-GB" dirty="0" smtClean="0"/>
              <a:t> </a:t>
            </a:r>
            <a:endParaRPr lang="en-GB" dirty="0"/>
          </a:p>
          <a:p>
            <a:pPr lvl="0"/>
            <a:r>
              <a:rPr lang="cs-CZ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1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UNECE_standard">
  <a:themeElements>
    <a:clrScheme name="Custom 3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A2E6D"/>
      </a:accent1>
      <a:accent2>
        <a:srgbClr val="A73B30"/>
      </a:accent2>
      <a:accent3>
        <a:srgbClr val="87898B"/>
      </a:accent3>
      <a:accent4>
        <a:srgbClr val="89ACEF"/>
      </a:accent4>
      <a:accent5>
        <a:srgbClr val="C88A86"/>
      </a:accent5>
      <a:accent6>
        <a:srgbClr val="B9B8BB"/>
      </a:accent6>
      <a:hlink>
        <a:srgbClr val="0A2E6D"/>
      </a:hlink>
      <a:folHlink>
        <a:srgbClr val="8789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2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3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134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HP Simplified</vt:lpstr>
      <vt:lpstr>Wingdings</vt:lpstr>
      <vt:lpstr>UNECE_standard</vt:lpstr>
      <vt:lpstr>Chamber of Economy of Montenegro: Low Carbon Tourism and the National Cleaner Production Program (NCPP)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POWERPOINT THEME</dc:title>
  <dc:creator>Archibald Studio</dc:creator>
  <cp:lastModifiedBy>Theodore Koukis</cp:lastModifiedBy>
  <cp:revision>103</cp:revision>
  <dcterms:created xsi:type="dcterms:W3CDTF">2014-05-25T20:42:15Z</dcterms:created>
  <dcterms:modified xsi:type="dcterms:W3CDTF">2017-09-13T15:27:56Z</dcterms:modified>
</cp:coreProperties>
</file>