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2" r:id="rId3"/>
    <p:sldId id="300" r:id="rId4"/>
    <p:sldId id="301" r:id="rId5"/>
    <p:sldId id="302" r:id="rId6"/>
    <p:sldId id="303" r:id="rId7"/>
    <p:sldId id="313" r:id="rId8"/>
    <p:sldId id="314" r:id="rId9"/>
    <p:sldId id="305" r:id="rId10"/>
    <p:sldId id="315" r:id="rId11"/>
    <p:sldId id="310" r:id="rId12"/>
    <p:sldId id="316" r:id="rId13"/>
    <p:sldId id="317" r:id="rId14"/>
    <p:sldId id="318" r:id="rId1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438" autoAdjust="0"/>
  </p:normalViewPr>
  <p:slideViewPr>
    <p:cSldViewPr>
      <p:cViewPr varScale="1">
        <p:scale>
          <a:sx n="106" d="100"/>
          <a:sy n="106" d="100"/>
        </p:scale>
        <p:origin x="-1404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5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143CF-C05C-4899-A90B-0EF0DB90A256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5768F-C471-4493-AADC-36862818B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50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FE176-7828-4E25-A303-EFB7A6EB15F0}" type="datetimeFigureOut">
              <a:rPr lang="en-GB" smtClean="0"/>
              <a:t>04/12/2014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FC0D7-00BE-487F-A0DC-9FF156A82E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642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1"/>
          <p:cNvSpPr>
            <a:spLocks noGrp="1"/>
          </p:cNvSpPr>
          <p:nvPr>
            <p:ph type="title"/>
          </p:nvPr>
        </p:nvSpPr>
        <p:spPr>
          <a:xfrm>
            <a:off x="3577" y="2276872"/>
            <a:ext cx="990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sz="40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</a:t>
            </a:r>
          </a:p>
        </p:txBody>
      </p:sp>
      <p:sp>
        <p:nvSpPr>
          <p:cNvPr id="3" name="Text Placeholder 22"/>
          <p:cNvSpPr>
            <a:spLocks noGrp="1"/>
          </p:cNvSpPr>
          <p:nvPr>
            <p:ph idx="1" hasCustomPrompt="1"/>
          </p:nvPr>
        </p:nvSpPr>
        <p:spPr>
          <a:xfrm>
            <a:off x="0" y="3573016"/>
            <a:ext cx="9906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</a:lstStyle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Subtitle</a:t>
            </a: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Author</a:t>
            </a:r>
            <a:endParaRPr lang="es-AR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Her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his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Location</a:t>
            </a:r>
            <a:endParaRPr lang="es-AR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Date</a:t>
            </a:r>
            <a:endParaRPr lang="en-GB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058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3152800" y="332656"/>
            <a:ext cx="67532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l" eaLnBrk="1" hangingPunct="1"/>
            <a:r>
              <a:rPr lang="en-GB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49313" y="2132856"/>
            <a:ext cx="8496300" cy="4032994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 userDrawn="1"/>
        </p:nvSpPr>
        <p:spPr>
          <a:xfrm>
            <a:off x="3152800" y="332656"/>
            <a:ext cx="67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0"/>
          </p:nvPr>
        </p:nvSpPr>
        <p:spPr>
          <a:xfrm>
            <a:off x="849313" y="2132856"/>
            <a:ext cx="8496300" cy="4032994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131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 userDrawn="1"/>
        </p:nvSpPr>
        <p:spPr>
          <a:xfrm>
            <a:off x="3152800" y="332656"/>
            <a:ext cx="67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0"/>
          </p:nvPr>
        </p:nvSpPr>
        <p:spPr>
          <a:xfrm>
            <a:off x="849313" y="2132856"/>
            <a:ext cx="8496300" cy="4032994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85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348880"/>
            <a:ext cx="4375150" cy="3777284"/>
          </a:xfrm>
        </p:spPr>
        <p:txBody>
          <a:bodyPr/>
          <a:lstStyle>
            <a:lvl1pPr>
              <a:defRPr lang="en-US" sz="2000" b="1" kern="1200" baseline="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348880"/>
            <a:ext cx="4375150" cy="3777284"/>
          </a:xfrm>
        </p:spPr>
        <p:txBody>
          <a:bodyPr/>
          <a:lstStyle>
            <a:lvl1pPr>
              <a:defRPr lang="en-US" sz="2000" b="1" kern="1200" baseline="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3152800" y="332656"/>
            <a:ext cx="67532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l" eaLnBrk="1" hangingPunct="1"/>
            <a:r>
              <a:rPr lang="en-GB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</p:spTree>
    <p:extLst>
      <p:ext uri="{BB962C8B-B14F-4D97-AF65-F5344CB8AC3E}">
        <p14:creationId xmlns:p14="http://schemas.microsoft.com/office/powerpoint/2010/main" val="348846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3152800" y="332656"/>
            <a:ext cx="67532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l" eaLnBrk="1" hangingPunct="1"/>
            <a:r>
              <a:rPr lang="en-GB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</p:spTree>
    <p:extLst>
      <p:ext uri="{BB962C8B-B14F-4D97-AF65-F5344CB8AC3E}">
        <p14:creationId xmlns:p14="http://schemas.microsoft.com/office/powerpoint/2010/main" val="203565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1772816"/>
            <a:ext cx="3259006" cy="1162050"/>
          </a:xfrm>
        </p:spPr>
        <p:txBody>
          <a:bodyPr anchor="b"/>
          <a:lstStyle>
            <a:lvl1pPr algn="l">
              <a:defRPr sz="2000" b="1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132856"/>
            <a:ext cx="5537729" cy="3993308"/>
          </a:xfrm>
        </p:spPr>
        <p:txBody>
          <a:bodyPr/>
          <a:lstStyle>
            <a:lvl1pPr>
              <a:defRPr sz="32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8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4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20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3212976"/>
            <a:ext cx="3259006" cy="2913188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3"/>
          <p:cNvSpPr txBox="1">
            <a:spLocks noChangeArrowheads="1"/>
          </p:cNvSpPr>
          <p:nvPr userDrawn="1"/>
        </p:nvSpPr>
        <p:spPr>
          <a:xfrm>
            <a:off x="3152800" y="332656"/>
            <a:ext cx="67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  <a:endParaRPr lang="en-GB" sz="4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29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577" y="2276872"/>
            <a:ext cx="990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"/>
          </p:nvPr>
        </p:nvSpPr>
        <p:spPr>
          <a:xfrm>
            <a:off x="0" y="3573016"/>
            <a:ext cx="9906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Subtitle</a:t>
            </a: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Author</a:t>
            </a:r>
            <a:endParaRPr lang="es-AR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Her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his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Location</a:t>
            </a:r>
            <a:endParaRPr lang="es-AR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Date</a:t>
            </a:r>
            <a:endParaRPr lang="en-GB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68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" y="2276872"/>
            <a:ext cx="9906000" cy="158417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GB" sz="32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Shared Environmental Information System (SEIS</a:t>
            </a:r>
            <a:r>
              <a:rPr lang="en-GB" sz="32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br>
              <a:rPr lang="en-GB" sz="32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24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state of play, outlook into the future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37113"/>
            <a:ext cx="9906000" cy="1584175"/>
          </a:xfrm>
        </p:spPr>
        <p:txBody>
          <a:bodyPr>
            <a:normAutofit fontScale="92500" lnSpcReduction="10000"/>
          </a:bodyPr>
          <a:lstStyle/>
          <a:p>
            <a:pPr lvl="0" algn="ctr">
              <a:lnSpc>
                <a:spcPct val="80000"/>
              </a:lnSpc>
            </a:pPr>
            <a:r>
              <a:rPr lang="es-AR" b="1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Lukasz</a:t>
            </a:r>
            <a:r>
              <a:rPr lang="es-AR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AR" b="1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Wyrowski</a:t>
            </a:r>
            <a:endParaRPr lang="es-AR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lnSpc>
                <a:spcPct val="80000"/>
              </a:lnSpc>
            </a:pPr>
            <a:r>
              <a:rPr lang="en-US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UNECE, EMA </a:t>
            </a:r>
            <a:r>
              <a:rPr lang="en-US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programme</a:t>
            </a:r>
            <a:r>
              <a:rPr lang="en-US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manager</a:t>
            </a:r>
            <a:endParaRPr lang="en-US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lnSpc>
                <a:spcPct val="80000"/>
              </a:lnSpc>
            </a:pPr>
            <a:endParaRPr lang="es-AR" sz="2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lnSpc>
                <a:spcPct val="80000"/>
              </a:lnSpc>
            </a:pPr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Task Force on Access to Information, 3td session</a:t>
            </a:r>
          </a:p>
          <a:p>
            <a:pPr lvl="0" algn="ctr">
              <a:lnSpc>
                <a:spcPct val="80000"/>
              </a:lnSpc>
            </a:pPr>
            <a:r>
              <a:rPr 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Geneva, </a:t>
            </a:r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3-5 December </a:t>
            </a:r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2014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5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</a:t>
            </a:r>
            <a:r>
              <a:rPr lang="en-US" dirty="0"/>
              <a:t>to measure </a:t>
            </a:r>
            <a:r>
              <a:rPr lang="en-US" dirty="0" smtClean="0"/>
              <a:t>implementation?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299173" y="2564904"/>
            <a:ext cx="2520280" cy="7920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Phase I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1299173" y="3372660"/>
            <a:ext cx="5130971" cy="79208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Phase II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3296816" y="4160200"/>
            <a:ext cx="6768752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Phase III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9453" y="2132856"/>
            <a:ext cx="0" cy="345638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30144" y="2208134"/>
            <a:ext cx="0" cy="345638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83732" y="3372660"/>
            <a:ext cx="0" cy="221658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58794" y="5523986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2015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080792" y="542119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mid-2016</a:t>
            </a:r>
            <a:br>
              <a:rPr lang="en-US" dirty="0" smtClean="0"/>
            </a:br>
            <a:r>
              <a:rPr lang="en-US" dirty="0" err="1" smtClean="0"/>
              <a:t>EfE</a:t>
            </a:r>
            <a:r>
              <a:rPr lang="en-US" dirty="0" smtClean="0"/>
              <a:t> Conference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537176" y="5559697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2021</a:t>
            </a:r>
            <a:endParaRPr lang="en-GB" dirty="0"/>
          </a:p>
        </p:txBody>
      </p:sp>
      <p:cxnSp>
        <p:nvCxnSpPr>
          <p:cNvPr id="17" name="Straight Arrow Connector 16"/>
          <p:cNvCxnSpPr>
            <a:stCxn id="13" idx="0"/>
          </p:cNvCxnSpPr>
          <p:nvPr/>
        </p:nvCxnSpPr>
        <p:spPr>
          <a:xfrm>
            <a:off x="2200832" y="5523986"/>
            <a:ext cx="1082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0"/>
          </p:cNvCxnSpPr>
          <p:nvPr/>
        </p:nvCxnSpPr>
        <p:spPr>
          <a:xfrm flipH="1">
            <a:off x="1424608" y="5523986"/>
            <a:ext cx="7762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0"/>
          </p:cNvCxnSpPr>
          <p:nvPr/>
        </p:nvCxnSpPr>
        <p:spPr>
          <a:xfrm>
            <a:off x="6879214" y="5559697"/>
            <a:ext cx="8100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41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95300" y="2060848"/>
            <a:ext cx="4375150" cy="377728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National</a:t>
            </a:r>
          </a:p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/>
            <a:endParaRPr lang="en-US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/>
            <a:endParaRPr lang="en-US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Responsibility for assuring performance:</a:t>
            </a:r>
            <a:endParaRPr lang="en-GB" sz="1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/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National coordination mechanism</a:t>
            </a:r>
            <a:endParaRPr lang="en-GB" sz="1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035550" y="2060848"/>
            <a:ext cx="4375150" cy="377728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Pan-European</a:t>
            </a:r>
          </a:p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/>
            <a:endParaRPr lang="en-US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/>
            <a:endParaRPr lang="en-US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Responsibility for assuring performance:</a:t>
            </a:r>
          </a:p>
          <a:p>
            <a:pPr algn="ctr"/>
            <a:endParaRPr lang="en-US" sz="1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Working Group on Environmental Monitoring and Assessment (WGEMA)</a:t>
            </a:r>
            <a:endParaRPr lang="en-GB" sz="1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SEIS management</a:t>
            </a:r>
            <a:endParaRPr lang="en-GB" sz="40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605" y="2658035"/>
            <a:ext cx="6762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429" y="2636912"/>
            <a:ext cx="6477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lowchart: Connector 14"/>
          <p:cNvSpPr/>
          <p:nvPr/>
        </p:nvSpPr>
        <p:spPr>
          <a:xfrm rot="16200000">
            <a:off x="7467489" y="3144780"/>
            <a:ext cx="930888" cy="5521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0" y="2655962"/>
            <a:ext cx="1524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>
            <a:stCxn id="12" idx="3"/>
            <a:endCxn id="10" idx="1"/>
          </p:cNvCxnSpPr>
          <p:nvPr/>
        </p:nvCxnSpPr>
        <p:spPr>
          <a:xfrm>
            <a:off x="2260129" y="3160787"/>
            <a:ext cx="936476" cy="115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773735" y="3160787"/>
            <a:ext cx="936476" cy="115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95966" y="5476582"/>
            <a:ext cx="4146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REPORTING FORMS (under development)</a:t>
            </a:r>
            <a:endParaRPr lang="en-GB" b="1" dirty="0">
              <a:solidFill>
                <a:schemeClr val="accent6">
                  <a:lumMod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37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  <p:bldP spid="15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SEIS management 2015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04528" y="1844824"/>
            <a:ext cx="8784976" cy="3960440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 smtClean="0">
                <a:latin typeface="+mn-lt"/>
              </a:rPr>
              <a:t>WGEMA activities:</a:t>
            </a:r>
            <a:endParaRPr lang="en-US" sz="3600" b="1" dirty="0">
              <a:latin typeface="+mn-lt"/>
            </a:endParaRPr>
          </a:p>
          <a:p>
            <a:endParaRPr lang="en-US" sz="3600" b="1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Agree the priority data flows for pan-European SEIS (pan-European component) – WGEMA session in April 2015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Finalize the reporting forms to enable countries reporting – WGEMA session in April 2015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Review the SEIS establishment for 2015-bound priority data flows  - WGEMA session in second half of 2015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177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SEIS outlook into the future</a:t>
            </a:r>
            <a:endParaRPr lang="en-GB" dirty="0"/>
          </a:p>
        </p:txBody>
      </p:sp>
      <p:sp>
        <p:nvSpPr>
          <p:cNvPr id="5" name="Flowchart: Connector 4"/>
          <p:cNvSpPr/>
          <p:nvPr/>
        </p:nvSpPr>
        <p:spPr>
          <a:xfrm rot="16200000">
            <a:off x="4858902" y="2477658"/>
            <a:ext cx="930888" cy="5521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573" y="1988840"/>
            <a:ext cx="1524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165148" y="2493665"/>
            <a:ext cx="936476" cy="115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623" y="1988840"/>
            <a:ext cx="1428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687655" y="2481298"/>
            <a:ext cx="936476" cy="115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44688" y="302447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475072" y="302447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2018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970369" y="305162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2020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0"/>
          </p:nvPr>
        </p:nvSpPr>
        <p:spPr>
          <a:xfrm>
            <a:off x="704527" y="3573016"/>
            <a:ext cx="7150696" cy="2232247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+mn-lt"/>
              </a:rPr>
              <a:t>2015 - SEIS established with priority data flows 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2015-bound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2018 - SEIS established with </a:t>
            </a:r>
            <a:r>
              <a:rPr lang="en-US" sz="2000" dirty="0">
                <a:latin typeface="+mn-lt"/>
              </a:rPr>
              <a:t>priority data flows </a:t>
            </a:r>
            <a:r>
              <a:rPr lang="en-US" sz="2000" dirty="0" smtClean="0">
                <a:latin typeface="+mn-lt"/>
              </a:rPr>
              <a:t>2015+2018-bound</a:t>
            </a:r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2020 - SEIS established for all pan-European priority data flows</a:t>
            </a:r>
            <a:endParaRPr lang="en-GB" sz="2000" dirty="0">
              <a:latin typeface="+mn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470650" y="1628800"/>
            <a:ext cx="3435350" cy="3029744"/>
            <a:chOff x="1331913" y="1557338"/>
            <a:chExt cx="7056437" cy="4937125"/>
          </a:xfrm>
        </p:grpSpPr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0" r="461"/>
            <a:stretch>
              <a:fillRect/>
            </a:stretch>
          </p:blipFill>
          <p:spPr bwMode="auto">
            <a:xfrm>
              <a:off x="1331913" y="1557338"/>
              <a:ext cx="7056437" cy="4937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Oval 3"/>
            <p:cNvSpPr>
              <a:spLocks noChangeArrowheads="1"/>
            </p:cNvSpPr>
            <p:nvPr/>
          </p:nvSpPr>
          <p:spPr bwMode="auto">
            <a:xfrm>
              <a:off x="2916238" y="3284538"/>
              <a:ext cx="2519362" cy="36036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6804025" y="3573463"/>
              <a:ext cx="1295400" cy="2159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2916238" y="5876925"/>
              <a:ext cx="1150937" cy="144463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2"/>
            <p:cNvSpPr>
              <a:spLocks noChangeArrowheads="1"/>
            </p:cNvSpPr>
            <p:nvPr/>
          </p:nvSpPr>
          <p:spPr bwMode="auto">
            <a:xfrm>
              <a:off x="6877050" y="5876925"/>
              <a:ext cx="1223963" cy="144463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29" y="4956212"/>
            <a:ext cx="2313573" cy="54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03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Friends of SEIS - 2</a:t>
            </a:r>
            <a:r>
              <a:rPr lang="en-US" baseline="30000" dirty="0" smtClean="0"/>
              <a:t>nd</a:t>
            </a:r>
            <a:r>
              <a:rPr lang="en-US" dirty="0" smtClean="0"/>
              <a:t> task</a:t>
            </a:r>
            <a:endParaRPr lang="en-GB" dirty="0"/>
          </a:p>
        </p:txBody>
      </p:sp>
      <p:sp>
        <p:nvSpPr>
          <p:cNvPr id="5" name="Flowchart: Connector 4"/>
          <p:cNvSpPr/>
          <p:nvPr/>
        </p:nvSpPr>
        <p:spPr>
          <a:xfrm rot="16200000">
            <a:off x="5900111" y="2477658"/>
            <a:ext cx="930888" cy="5521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782" y="1988840"/>
            <a:ext cx="1524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206357" y="2493665"/>
            <a:ext cx="936476" cy="115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32" y="1988840"/>
            <a:ext cx="1428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728864" y="2481298"/>
            <a:ext cx="936476" cy="115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85897" y="302447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516281" y="302447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2018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011578" y="305162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2020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0"/>
          </p:nvPr>
        </p:nvSpPr>
        <p:spPr>
          <a:xfrm>
            <a:off x="704528" y="3573016"/>
            <a:ext cx="8784976" cy="223224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+mn-lt"/>
              </a:rPr>
              <a:t>Taken into account that pan-European SEIS is established, which should be the regular assessment process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Friends of SEIS proposal (May meeting)          CEP-21 for decision</a:t>
            </a:r>
            <a:endParaRPr lang="en-GB" dirty="0"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365555" y="5054741"/>
            <a:ext cx="468238" cy="115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39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SEIS?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49313" y="2132856"/>
            <a:ext cx="8496300" cy="3744416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>
                <a:latin typeface="+mn-lt"/>
              </a:rPr>
              <a:t>An approach to be followed for facilitating regular environmental assessments and reporting</a:t>
            </a:r>
          </a:p>
          <a:p>
            <a:pPr marL="457200" indent="-457200">
              <a:buFontTx/>
              <a:buChar char="-"/>
            </a:pPr>
            <a:endParaRPr lang="en-US" sz="2800" dirty="0">
              <a:latin typeface="+mn-lt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+mn-lt"/>
              </a:rPr>
              <a:t>Data and information flows</a:t>
            </a:r>
            <a:endParaRPr lang="en-GB" sz="2800" dirty="0">
              <a:latin typeface="+mn-l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4269388"/>
            <a:ext cx="2796984" cy="258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12" y="4269388"/>
            <a:ext cx="3362386" cy="256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44" y="4269387"/>
            <a:ext cx="3101733" cy="256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4269388"/>
            <a:ext cx="2976798" cy="256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6110064"/>
            <a:ext cx="32289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437" y="260648"/>
            <a:ext cx="272451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17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SEIS?</a:t>
            </a:r>
            <a:endParaRPr lang="en-GB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72880" y="2564904"/>
            <a:ext cx="2160240" cy="2808312"/>
            <a:chOff x="3872880" y="2564904"/>
            <a:chExt cx="2160240" cy="2808312"/>
          </a:xfrm>
        </p:grpSpPr>
        <p:sp>
          <p:nvSpPr>
            <p:cNvPr id="10" name="Rectangle 9"/>
            <p:cNvSpPr/>
            <p:nvPr/>
          </p:nvSpPr>
          <p:spPr>
            <a:xfrm>
              <a:off x="3872880" y="2564904"/>
              <a:ext cx="2160240" cy="93610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Content</a:t>
              </a:r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72880" y="3501008"/>
              <a:ext cx="2160240" cy="93610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Institutional cooperation</a:t>
              </a:r>
              <a:endParaRPr lang="en-GB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72880" y="4437112"/>
              <a:ext cx="2160240" cy="9361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Infrastructure</a:t>
              </a:r>
              <a:endParaRPr lang="en-GB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39444" y="3784394"/>
            <a:ext cx="2372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 meet SEIS principles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41549" y="1982324"/>
            <a:ext cx="2069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 support national</a:t>
            </a:r>
          </a:p>
          <a:p>
            <a:r>
              <a:rPr lang="en-US" b="1" dirty="0" smtClean="0"/>
              <a:t> and international </a:t>
            </a:r>
          </a:p>
          <a:p>
            <a:r>
              <a:rPr lang="en-US" b="1" dirty="0"/>
              <a:t>p</a:t>
            </a:r>
            <a:r>
              <a:rPr lang="en-US" b="1" dirty="0" smtClean="0"/>
              <a:t>olicy development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798170" y="3687435"/>
            <a:ext cx="714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441531" y="3123002"/>
            <a:ext cx="13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National </a:t>
            </a:r>
            <a:r>
              <a:rPr lang="en-US" dirty="0" err="1" smtClean="0"/>
              <a:t>SoE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805078" y="4252446"/>
            <a:ext cx="2946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Regional, global assessments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7820964" y="4797152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SDGs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355582" y="5393959"/>
            <a:ext cx="1845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 2015 agenda</a:t>
            </a:r>
            <a:endParaRPr lang="en-GB" dirty="0"/>
          </a:p>
        </p:txBody>
      </p:sp>
      <p:sp>
        <p:nvSpPr>
          <p:cNvPr id="3" name="Right Arrow 2"/>
          <p:cNvSpPr/>
          <p:nvPr/>
        </p:nvSpPr>
        <p:spPr>
          <a:xfrm>
            <a:off x="6465168" y="3784394"/>
            <a:ext cx="432048" cy="468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 rot="10800000">
            <a:off x="3080793" y="3789040"/>
            <a:ext cx="432048" cy="468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SEIS?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39444" y="3784394"/>
            <a:ext cx="2372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 meet SEIS principles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41549" y="1982324"/>
            <a:ext cx="2069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 support national</a:t>
            </a:r>
          </a:p>
          <a:p>
            <a:r>
              <a:rPr lang="en-US" b="1" dirty="0" smtClean="0"/>
              <a:t> and international </a:t>
            </a:r>
          </a:p>
          <a:p>
            <a:r>
              <a:rPr lang="en-US" b="1" dirty="0"/>
              <a:t>p</a:t>
            </a:r>
            <a:r>
              <a:rPr lang="en-US" b="1" dirty="0" smtClean="0"/>
              <a:t>olicy development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798170" y="3687435"/>
            <a:ext cx="714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441531" y="3123002"/>
            <a:ext cx="13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National </a:t>
            </a:r>
            <a:r>
              <a:rPr lang="en-US" dirty="0" err="1" smtClean="0"/>
              <a:t>SoE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805078" y="4252446"/>
            <a:ext cx="2946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Regional, global assessments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7820964" y="4797152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SDGs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355582" y="5393959"/>
            <a:ext cx="1845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 2015 agenda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3872880" y="2564904"/>
            <a:ext cx="2160240" cy="2808312"/>
            <a:chOff x="3872880" y="2564904"/>
            <a:chExt cx="2160240" cy="2808312"/>
          </a:xfrm>
        </p:grpSpPr>
        <p:sp>
          <p:nvSpPr>
            <p:cNvPr id="10" name="Rectangle 9"/>
            <p:cNvSpPr/>
            <p:nvPr/>
          </p:nvSpPr>
          <p:spPr>
            <a:xfrm>
              <a:off x="3872880" y="2564904"/>
              <a:ext cx="2160240" cy="93610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Content</a:t>
              </a:r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72880" y="3501008"/>
              <a:ext cx="2160240" cy="93610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Institutional cooperation</a:t>
              </a:r>
              <a:endParaRPr lang="en-GB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72880" y="4437112"/>
              <a:ext cx="2160240" cy="9361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Infrastructure</a:t>
              </a:r>
              <a:endParaRPr lang="en-GB" dirty="0"/>
            </a:p>
          </p:txBody>
        </p:sp>
        <p:sp>
          <p:nvSpPr>
            <p:cNvPr id="3" name="Right Triangle 2"/>
            <p:cNvSpPr/>
            <p:nvPr/>
          </p:nvSpPr>
          <p:spPr>
            <a:xfrm>
              <a:off x="3872880" y="2564904"/>
              <a:ext cx="360040" cy="280831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5673080" y="2564904"/>
              <a:ext cx="360040" cy="280831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ight Arrow 21"/>
          <p:cNvSpPr/>
          <p:nvPr/>
        </p:nvSpPr>
        <p:spPr>
          <a:xfrm rot="10800000">
            <a:off x="3080793" y="3789040"/>
            <a:ext cx="432048" cy="468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>
            <a:off x="6465168" y="3784394"/>
            <a:ext cx="432048" cy="468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50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SEIS?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39444" y="3784394"/>
            <a:ext cx="2372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 meet SEIS principles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41549" y="1982324"/>
            <a:ext cx="2069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 support national</a:t>
            </a:r>
          </a:p>
          <a:p>
            <a:r>
              <a:rPr lang="en-US" b="1" dirty="0" smtClean="0"/>
              <a:t> and international </a:t>
            </a:r>
          </a:p>
          <a:p>
            <a:r>
              <a:rPr lang="en-US" b="1" dirty="0"/>
              <a:t>p</a:t>
            </a:r>
            <a:r>
              <a:rPr lang="en-US" b="1" dirty="0" smtClean="0"/>
              <a:t>olicy development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798170" y="3687435"/>
            <a:ext cx="714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441531" y="3123002"/>
            <a:ext cx="13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National </a:t>
            </a:r>
            <a:r>
              <a:rPr lang="en-US" dirty="0" err="1" smtClean="0"/>
              <a:t>SoE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805078" y="4252446"/>
            <a:ext cx="2946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Regional, global assessments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7820964" y="4797152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SDGs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355582" y="5393959"/>
            <a:ext cx="1845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 2015 agenda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3512840" y="2564903"/>
            <a:ext cx="2880320" cy="2852502"/>
            <a:chOff x="3512840" y="2564903"/>
            <a:chExt cx="2880320" cy="2852502"/>
          </a:xfrm>
        </p:grpSpPr>
        <p:sp>
          <p:nvSpPr>
            <p:cNvPr id="10" name="Rectangle 9"/>
            <p:cNvSpPr/>
            <p:nvPr/>
          </p:nvSpPr>
          <p:spPr>
            <a:xfrm>
              <a:off x="3872880" y="2564904"/>
              <a:ext cx="2160240" cy="93610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Content</a:t>
              </a:r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72880" y="3501008"/>
              <a:ext cx="2160240" cy="93610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Institutional cooperation</a:t>
              </a:r>
              <a:endParaRPr lang="en-GB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72880" y="4437112"/>
              <a:ext cx="2160240" cy="9361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Infrastructure</a:t>
              </a:r>
              <a:endParaRPr lang="en-GB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3512840" y="2564903"/>
              <a:ext cx="720080" cy="28290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5673080" y="2588350"/>
              <a:ext cx="720080" cy="28290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ight Arrow 21"/>
          <p:cNvSpPr/>
          <p:nvPr/>
        </p:nvSpPr>
        <p:spPr>
          <a:xfrm rot="10800000">
            <a:off x="3080793" y="3789040"/>
            <a:ext cx="432048" cy="468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>
            <a:off x="6465168" y="3784394"/>
            <a:ext cx="432048" cy="468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92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SEIS in Pan-Europe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116" y="2420888"/>
            <a:ext cx="320992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Oval 125"/>
          <p:cNvSpPr/>
          <p:nvPr/>
        </p:nvSpPr>
        <p:spPr>
          <a:xfrm rot="21300896">
            <a:off x="2928679" y="3289079"/>
            <a:ext cx="3707201" cy="205833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2" name="Group 111"/>
          <p:cNvGrpSpPr/>
          <p:nvPr/>
        </p:nvGrpSpPr>
        <p:grpSpPr>
          <a:xfrm>
            <a:off x="3107686" y="2426887"/>
            <a:ext cx="3198356" cy="3389823"/>
            <a:chOff x="6249143" y="2515494"/>
            <a:chExt cx="3198356" cy="3389823"/>
          </a:xfrm>
        </p:grpSpPr>
        <p:grpSp>
          <p:nvGrpSpPr>
            <p:cNvPr id="8" name="Group 7"/>
            <p:cNvGrpSpPr/>
            <p:nvPr/>
          </p:nvGrpSpPr>
          <p:grpSpPr>
            <a:xfrm>
              <a:off x="7401272" y="2515494"/>
              <a:ext cx="720080" cy="1393349"/>
              <a:chOff x="3872880" y="2564904"/>
              <a:chExt cx="2160240" cy="280831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872880" y="2564904"/>
                <a:ext cx="2160240" cy="93610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872880" y="3501008"/>
                <a:ext cx="2160240" cy="93610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872880" y="4437112"/>
                <a:ext cx="2160240" cy="9361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/>
              </a:p>
            </p:txBody>
          </p:sp>
          <p:sp>
            <p:nvSpPr>
              <p:cNvPr id="12" name="Right Triangle 11"/>
              <p:cNvSpPr/>
              <p:nvPr/>
            </p:nvSpPr>
            <p:spPr>
              <a:xfrm>
                <a:off x="3872880" y="2564904"/>
                <a:ext cx="360040" cy="280831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/>
              </a:p>
            </p:txBody>
          </p:sp>
          <p:sp>
            <p:nvSpPr>
              <p:cNvPr id="13" name="Right Triangle 12"/>
              <p:cNvSpPr/>
              <p:nvPr/>
            </p:nvSpPr>
            <p:spPr>
              <a:xfrm flipH="1">
                <a:off x="5673080" y="2564904"/>
                <a:ext cx="360040" cy="2808312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8727419" y="3906324"/>
              <a:ext cx="720080" cy="1393349"/>
              <a:chOff x="3872880" y="2564904"/>
              <a:chExt cx="2160240" cy="280831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3872880" y="2564904"/>
                <a:ext cx="2160240" cy="93610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872880" y="3501008"/>
                <a:ext cx="2160240" cy="93610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872880" y="4437112"/>
                <a:ext cx="2160240" cy="9361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652877" y="4370932"/>
              <a:ext cx="1260140" cy="1276337"/>
              <a:chOff x="3512840" y="2564903"/>
              <a:chExt cx="2880320" cy="2852502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872880" y="2564904"/>
                <a:ext cx="2160240" cy="93610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872881" y="3501007"/>
                <a:ext cx="2160240" cy="93610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872880" y="4437112"/>
                <a:ext cx="2160240" cy="9361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512840" y="2564903"/>
                <a:ext cx="720080" cy="28290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673080" y="2588350"/>
                <a:ext cx="720080" cy="28290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249143" y="3457305"/>
              <a:ext cx="764499" cy="857482"/>
              <a:chOff x="3512840" y="2564903"/>
              <a:chExt cx="2880320" cy="2852502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872880" y="2564904"/>
                <a:ext cx="2160240" cy="93610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872880" y="3501008"/>
                <a:ext cx="2160240" cy="93610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872880" y="4437112"/>
                <a:ext cx="2160240" cy="9361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512840" y="2564903"/>
                <a:ext cx="720080" cy="28290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673080" y="2588350"/>
                <a:ext cx="720080" cy="28290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8097349" y="5208642"/>
              <a:ext cx="504056" cy="696675"/>
              <a:chOff x="3872880" y="2564904"/>
              <a:chExt cx="2160240" cy="2808312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3872880" y="2564904"/>
                <a:ext cx="2160240" cy="93610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872880" y="3501008"/>
                <a:ext cx="2160240" cy="93610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872880" y="4437112"/>
                <a:ext cx="2160240" cy="9361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/>
              </a:p>
            </p:txBody>
          </p:sp>
          <p:sp>
            <p:nvSpPr>
              <p:cNvPr id="41" name="Right Triangle 40"/>
              <p:cNvSpPr/>
              <p:nvPr/>
            </p:nvSpPr>
            <p:spPr>
              <a:xfrm>
                <a:off x="3872880" y="2564904"/>
                <a:ext cx="360040" cy="280831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/>
              </a:p>
            </p:txBody>
          </p:sp>
          <p:sp>
            <p:nvSpPr>
              <p:cNvPr id="42" name="Right Triangle 41"/>
              <p:cNvSpPr/>
              <p:nvPr/>
            </p:nvSpPr>
            <p:spPr>
              <a:xfrm flipH="1">
                <a:off x="5673080" y="2564904"/>
                <a:ext cx="360040" cy="2808312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8727419" y="2889630"/>
              <a:ext cx="360040" cy="786988"/>
              <a:chOff x="3872880" y="2564904"/>
              <a:chExt cx="2160240" cy="2808312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3872880" y="2564904"/>
                <a:ext cx="2160240" cy="93610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872880" y="3501008"/>
                <a:ext cx="2160240" cy="93610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872880" y="4437112"/>
                <a:ext cx="2160240" cy="9361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/>
              </a:p>
            </p:txBody>
          </p:sp>
        </p:grpSp>
      </p:grpSp>
      <p:sp>
        <p:nvSpPr>
          <p:cNvPr id="125" name="Flowchart: Connector 124"/>
          <p:cNvSpPr/>
          <p:nvPr/>
        </p:nvSpPr>
        <p:spPr>
          <a:xfrm rot="16200000">
            <a:off x="5333934" y="3208113"/>
            <a:ext cx="864096" cy="53852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Flowchart: Connector 127"/>
          <p:cNvSpPr/>
          <p:nvPr/>
        </p:nvSpPr>
        <p:spPr>
          <a:xfrm rot="16200000">
            <a:off x="5194375" y="4522054"/>
            <a:ext cx="1511745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Flowchart: Connector 128"/>
          <p:cNvSpPr/>
          <p:nvPr/>
        </p:nvSpPr>
        <p:spPr>
          <a:xfrm rot="16200000">
            <a:off x="3912316" y="3100701"/>
            <a:ext cx="1393350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Flowchart: Connector 129"/>
          <p:cNvSpPr/>
          <p:nvPr/>
        </p:nvSpPr>
        <p:spPr>
          <a:xfrm rot="16200000">
            <a:off x="4765007" y="5479236"/>
            <a:ext cx="864096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Flowchart: Connector 130"/>
          <p:cNvSpPr/>
          <p:nvPr/>
        </p:nvSpPr>
        <p:spPr>
          <a:xfrm rot="16200000">
            <a:off x="3466668" y="4897667"/>
            <a:ext cx="1327916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Flowchart: Connector 131"/>
          <p:cNvSpPr/>
          <p:nvPr/>
        </p:nvSpPr>
        <p:spPr>
          <a:xfrm rot="16200000">
            <a:off x="3018371" y="3763520"/>
            <a:ext cx="930888" cy="5521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TextBox 126"/>
          <p:cNvSpPr txBox="1"/>
          <p:nvPr/>
        </p:nvSpPr>
        <p:spPr>
          <a:xfrm>
            <a:off x="344488" y="256490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Today</a:t>
            </a:r>
            <a:endParaRPr lang="en-GB" sz="2400" dirty="0"/>
          </a:p>
        </p:txBody>
      </p:sp>
      <p:sp>
        <p:nvSpPr>
          <p:cNvPr id="135" name="TextBox 134"/>
          <p:cNvSpPr txBox="1"/>
          <p:nvPr/>
        </p:nvSpPr>
        <p:spPr>
          <a:xfrm>
            <a:off x="8121352" y="265172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Future</a:t>
            </a:r>
          </a:p>
        </p:txBody>
      </p:sp>
      <p:sp>
        <p:nvSpPr>
          <p:cNvPr id="1024" name="TextBox 1023"/>
          <p:cNvSpPr txBox="1"/>
          <p:nvPr/>
        </p:nvSpPr>
        <p:spPr>
          <a:xfrm>
            <a:off x="7329264" y="3537109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Common components under national SEIS to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onstitute </a:t>
            </a:r>
            <a:r>
              <a:rPr lang="en-US" b="1" dirty="0" smtClean="0">
                <a:solidFill>
                  <a:srgbClr val="FF0000"/>
                </a:solidFill>
              </a:rPr>
              <a:t>pan-European SEIS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3603969">
            <a:off x="6302236" y="3574009"/>
            <a:ext cx="714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MEAs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17963135">
            <a:off x="6311751" y="4418399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SDGs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3603969">
            <a:off x="2308118" y="4607639"/>
            <a:ext cx="110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Post 2015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20154940">
            <a:off x="2732037" y="3191079"/>
            <a:ext cx="13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assessments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rot="20087230">
            <a:off x="5357159" y="5178857"/>
            <a:ext cx="1100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indicators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443394" y="3817639"/>
            <a:ext cx="165790" cy="11541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2917777" y="4643471"/>
            <a:ext cx="165790" cy="11541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6456784" y="4509120"/>
            <a:ext cx="152400" cy="87519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5601072" y="5157192"/>
            <a:ext cx="82895" cy="11480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3735174" y="3325682"/>
            <a:ext cx="82896" cy="14193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92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5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27" grpId="0"/>
      <p:bldP spid="135" grpId="0"/>
      <p:bldP spid="1024" grpId="0"/>
      <p:bldP spid="4" grpId="0"/>
      <p:bldP spid="49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SEIS in </a:t>
            </a:r>
            <a:r>
              <a:rPr lang="en-US" dirty="0"/>
              <a:t>Pan-Europe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376935" y="2132856"/>
            <a:ext cx="4968677" cy="4032994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 smtClean="0">
                <a:latin typeface="+mn-lt"/>
              </a:rPr>
              <a:t>Despite availability of:</a:t>
            </a:r>
          </a:p>
          <a:p>
            <a:endParaRPr lang="en-US" sz="1600" dirty="0" smtClean="0">
              <a:latin typeface="+mn-lt"/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latin typeface="+mn-lt"/>
              </a:rPr>
              <a:t>Good practices</a:t>
            </a:r>
          </a:p>
          <a:p>
            <a:pPr marL="457200" indent="-457200">
              <a:buFontTx/>
              <a:buChar char="-"/>
            </a:pPr>
            <a:r>
              <a:rPr lang="en-US" sz="2900" dirty="0" smtClean="0">
                <a:latin typeface="+mn-lt"/>
              </a:rPr>
              <a:t>Support material (SEIS cookbook)</a:t>
            </a:r>
          </a:p>
          <a:p>
            <a:pPr marL="457200" indent="-457200">
              <a:buFontTx/>
              <a:buChar char="-"/>
            </a:pPr>
            <a:r>
              <a:rPr lang="en-US" sz="2900" dirty="0" smtClean="0">
                <a:latin typeface="+mn-lt"/>
              </a:rPr>
              <a:t>Support projects (e.g. ENPI-SEIS, FLERMONECA, ECE JTF)</a:t>
            </a:r>
          </a:p>
          <a:p>
            <a:pPr marL="457200" indent="-457200">
              <a:buFontTx/>
              <a:buChar char="-"/>
            </a:pPr>
            <a:endParaRPr lang="en-US" sz="2900" dirty="0" smtClean="0">
              <a:latin typeface="+mn-lt"/>
            </a:endParaRPr>
          </a:p>
          <a:p>
            <a:r>
              <a:rPr lang="en-US" sz="2900" dirty="0" smtClean="0">
                <a:latin typeface="+mn-lt"/>
              </a:rPr>
              <a:t>Challenges faced:</a:t>
            </a:r>
          </a:p>
          <a:p>
            <a:endParaRPr lang="en-US" sz="1400" dirty="0" smtClean="0">
              <a:latin typeface="+mn-lt"/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latin typeface="+mn-lt"/>
              </a:rPr>
              <a:t>Lack of common agreed SEIS component for pan-Europe</a:t>
            </a:r>
          </a:p>
          <a:p>
            <a:pPr marL="457200" indent="-457200">
              <a:buFontTx/>
              <a:buChar char="-"/>
            </a:pPr>
            <a:r>
              <a:rPr lang="en-US" sz="2900" dirty="0" smtClean="0">
                <a:latin typeface="+mn-lt"/>
              </a:rPr>
              <a:t>Unequal progress (initial, medium or advanced) on national SEIS development</a:t>
            </a:r>
          </a:p>
          <a:p>
            <a:pPr marL="457200" indent="-457200">
              <a:buFontTx/>
              <a:buChar char="-"/>
            </a:pPr>
            <a:endParaRPr lang="en-GB" dirty="0"/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2319975"/>
            <a:ext cx="320992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5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Targets and performance indicators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 smtClean="0">
                <a:latin typeface="+mn-lt"/>
              </a:rPr>
              <a:t>Solution to the challenges: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Targets and performance indicators to guide a development of SEIS in time (developed by Friends of SEIS, adopted by CEP-20, implementation starts now)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0633" y="5125834"/>
            <a:ext cx="64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049344" y="514381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2021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440832" y="4581128"/>
            <a:ext cx="0" cy="151216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45288" y="4581128"/>
            <a:ext cx="0" cy="151216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88704" y="4788420"/>
            <a:ext cx="52565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792760" y="5125834"/>
            <a:ext cx="4752528" cy="1798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76736" y="5495166"/>
            <a:ext cx="4968552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24808" y="5805264"/>
            <a:ext cx="43204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0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How to measure implementation?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2420888"/>
            <a:ext cx="320992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6" name="Straight Arrow Connector 45"/>
          <p:cNvCxnSpPr/>
          <p:nvPr/>
        </p:nvCxnSpPr>
        <p:spPr>
          <a:xfrm>
            <a:off x="3584848" y="4365104"/>
            <a:ext cx="252028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844164" y="1628800"/>
            <a:ext cx="456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Have we identified gaps vis-à-vis the targets?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58316" y="2204864"/>
            <a:ext cx="4069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Have we defined all the tasks required to 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eliminate  the gaps - roadmap?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64581" y="3068960"/>
            <a:ext cx="3505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Have we carried out all the 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tasks – implemented the roadmap?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709018" y="3717032"/>
            <a:ext cx="2000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Do we operate SEIS</a:t>
            </a:r>
            <a:b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sustainably?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 rot="21300896">
            <a:off x="6131931" y="3289079"/>
            <a:ext cx="3707201" cy="205833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6363156" y="2426887"/>
            <a:ext cx="3198356" cy="3389823"/>
            <a:chOff x="6249143" y="2515494"/>
            <a:chExt cx="3198356" cy="3389823"/>
          </a:xfrm>
        </p:grpSpPr>
        <p:grpSp>
          <p:nvGrpSpPr>
            <p:cNvPr id="7" name="Group 6"/>
            <p:cNvGrpSpPr/>
            <p:nvPr/>
          </p:nvGrpSpPr>
          <p:grpSpPr>
            <a:xfrm>
              <a:off x="7401272" y="2515494"/>
              <a:ext cx="720080" cy="1393349"/>
              <a:chOff x="3872880" y="2564904"/>
              <a:chExt cx="2160240" cy="2808312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3872880" y="2564904"/>
                <a:ext cx="2160240" cy="93610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872880" y="3501008"/>
                <a:ext cx="2160240" cy="93610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872880" y="4437112"/>
                <a:ext cx="2160240" cy="9361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/>
              </a:p>
            </p:txBody>
          </p:sp>
          <p:sp>
            <p:nvSpPr>
              <p:cNvPr id="37" name="Right Triangle 36"/>
              <p:cNvSpPr/>
              <p:nvPr/>
            </p:nvSpPr>
            <p:spPr>
              <a:xfrm>
                <a:off x="3872880" y="2564904"/>
                <a:ext cx="360040" cy="280831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/>
              </a:p>
            </p:txBody>
          </p:sp>
          <p:sp>
            <p:nvSpPr>
              <p:cNvPr id="38" name="Right Triangle 37"/>
              <p:cNvSpPr/>
              <p:nvPr/>
            </p:nvSpPr>
            <p:spPr>
              <a:xfrm flipH="1">
                <a:off x="5673080" y="2564904"/>
                <a:ext cx="360040" cy="2808312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8727419" y="3906324"/>
              <a:ext cx="720080" cy="1393349"/>
              <a:chOff x="3872880" y="2564904"/>
              <a:chExt cx="2160240" cy="2808312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3872880" y="2564904"/>
                <a:ext cx="2160240" cy="93610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872880" y="3501008"/>
                <a:ext cx="2160240" cy="93610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872880" y="4437112"/>
                <a:ext cx="2160240" cy="9361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652877" y="4370932"/>
              <a:ext cx="1260140" cy="1276337"/>
              <a:chOff x="3512840" y="2564903"/>
              <a:chExt cx="2880320" cy="2852502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872880" y="2564904"/>
                <a:ext cx="2160240" cy="93610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872881" y="3501007"/>
                <a:ext cx="2160240" cy="93610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872880" y="4437112"/>
                <a:ext cx="2160240" cy="9361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512840" y="2564903"/>
                <a:ext cx="720080" cy="28290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673080" y="2588350"/>
                <a:ext cx="720080" cy="28290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249143" y="3457305"/>
              <a:ext cx="764499" cy="857482"/>
              <a:chOff x="3512840" y="2564903"/>
              <a:chExt cx="2880320" cy="285250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3872880" y="2564904"/>
                <a:ext cx="2160240" cy="93610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872880" y="3501008"/>
                <a:ext cx="2160240" cy="93610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872880" y="4437112"/>
                <a:ext cx="2160240" cy="9361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512840" y="2564903"/>
                <a:ext cx="720080" cy="28290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673080" y="2588350"/>
                <a:ext cx="720080" cy="28290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8097349" y="5208642"/>
              <a:ext cx="504056" cy="696675"/>
              <a:chOff x="3872880" y="2564904"/>
              <a:chExt cx="2160240" cy="280831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872880" y="2564904"/>
                <a:ext cx="2160240" cy="93610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872880" y="3501008"/>
                <a:ext cx="2160240" cy="93610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872880" y="4437112"/>
                <a:ext cx="2160240" cy="9361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/>
              </a:p>
            </p:txBody>
          </p:sp>
          <p:sp>
            <p:nvSpPr>
              <p:cNvPr id="19" name="Right Triangle 18"/>
              <p:cNvSpPr/>
              <p:nvPr/>
            </p:nvSpPr>
            <p:spPr>
              <a:xfrm>
                <a:off x="3872880" y="2564904"/>
                <a:ext cx="360040" cy="280831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/>
              </a:p>
            </p:txBody>
          </p:sp>
          <p:sp>
            <p:nvSpPr>
              <p:cNvPr id="20" name="Right Triangle 19"/>
              <p:cNvSpPr/>
              <p:nvPr/>
            </p:nvSpPr>
            <p:spPr>
              <a:xfrm flipH="1">
                <a:off x="5673080" y="2564904"/>
                <a:ext cx="360040" cy="2808312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8727419" y="2889630"/>
              <a:ext cx="360040" cy="786988"/>
              <a:chOff x="3872880" y="2564904"/>
              <a:chExt cx="2160240" cy="2808312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872880" y="2564904"/>
                <a:ext cx="2160240" cy="93610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872880" y="3501008"/>
                <a:ext cx="2160240" cy="93610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872880" y="4437112"/>
                <a:ext cx="2160240" cy="9361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/>
              </a:p>
            </p:txBody>
          </p:sp>
        </p:grpSp>
      </p:grpSp>
      <p:sp>
        <p:nvSpPr>
          <p:cNvPr id="55" name="Flowchart: Connector 54"/>
          <p:cNvSpPr/>
          <p:nvPr/>
        </p:nvSpPr>
        <p:spPr>
          <a:xfrm rot="16200000">
            <a:off x="8527249" y="3208113"/>
            <a:ext cx="864096" cy="53852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Flowchart: Connector 55"/>
          <p:cNvSpPr/>
          <p:nvPr/>
        </p:nvSpPr>
        <p:spPr>
          <a:xfrm rot="16200000">
            <a:off x="8387690" y="4522054"/>
            <a:ext cx="1511745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Flowchart: Connector 56"/>
          <p:cNvSpPr/>
          <p:nvPr/>
        </p:nvSpPr>
        <p:spPr>
          <a:xfrm rot="16200000">
            <a:off x="7105631" y="3100701"/>
            <a:ext cx="1393350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lowchart: Connector 57"/>
          <p:cNvSpPr/>
          <p:nvPr/>
        </p:nvSpPr>
        <p:spPr>
          <a:xfrm rot="16200000">
            <a:off x="7958322" y="5479236"/>
            <a:ext cx="864096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lowchart: Connector 58"/>
          <p:cNvSpPr/>
          <p:nvPr/>
        </p:nvSpPr>
        <p:spPr>
          <a:xfrm rot="16200000">
            <a:off x="6659983" y="4897667"/>
            <a:ext cx="1327916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Flowchart: Connector 59"/>
          <p:cNvSpPr/>
          <p:nvPr/>
        </p:nvSpPr>
        <p:spPr>
          <a:xfrm rot="16200000">
            <a:off x="6211686" y="3763520"/>
            <a:ext cx="930888" cy="5521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3296816" y="5558662"/>
            <a:ext cx="1008112" cy="42457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Phase I</a:t>
            </a:r>
            <a:endParaRPr lang="en-GB" dirty="0"/>
          </a:p>
        </p:txBody>
      </p:sp>
      <p:sp>
        <p:nvSpPr>
          <p:cNvPr id="62" name="Rounded Rectangle 61"/>
          <p:cNvSpPr/>
          <p:nvPr/>
        </p:nvSpPr>
        <p:spPr>
          <a:xfrm>
            <a:off x="4187370" y="5090966"/>
            <a:ext cx="1008112" cy="42457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Phase II</a:t>
            </a:r>
            <a:endParaRPr lang="en-GB" dirty="0"/>
          </a:p>
        </p:txBody>
      </p:sp>
      <p:sp>
        <p:nvSpPr>
          <p:cNvPr id="63" name="Rounded Rectangle 62"/>
          <p:cNvSpPr/>
          <p:nvPr/>
        </p:nvSpPr>
        <p:spPr>
          <a:xfrm>
            <a:off x="5131584" y="4620751"/>
            <a:ext cx="1008112" cy="42457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Phase III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74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3" grpId="0" animBg="1"/>
      <p:bldP spid="62" grpId="0" animBg="1"/>
      <p:bldP spid="6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441</Words>
  <Application>Microsoft Office PowerPoint</Application>
  <PresentationFormat>A4 Paper (210x297 mm)</PresentationFormat>
  <Paragraphs>133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Shared Environmental Information System (SEIS) state of play, outlook into the future</vt:lpstr>
      <vt:lpstr>What is SEIS?</vt:lpstr>
      <vt:lpstr>What is SEIS?</vt:lpstr>
      <vt:lpstr>What is SEIS?</vt:lpstr>
      <vt:lpstr>What is SEIS?</vt:lpstr>
      <vt:lpstr>SEIS in Pan-Europe</vt:lpstr>
      <vt:lpstr>SEIS in Pan-Europe </vt:lpstr>
      <vt:lpstr>Targets and performance indicators</vt:lpstr>
      <vt:lpstr>How to measure implementation?</vt:lpstr>
      <vt:lpstr>How to measure implementation?</vt:lpstr>
      <vt:lpstr>SEIS management</vt:lpstr>
      <vt:lpstr>SEIS management 2015</vt:lpstr>
      <vt:lpstr>SEIS outlook into the future</vt:lpstr>
      <vt:lpstr>Friends of SEIS - 2nd task</vt:lpstr>
    </vt:vector>
  </TitlesOfParts>
  <Company>ECE-ISU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Yves Clopt</dc:creator>
  <cp:lastModifiedBy>wyrowski</cp:lastModifiedBy>
  <cp:revision>114</cp:revision>
  <dcterms:created xsi:type="dcterms:W3CDTF">2012-05-22T12:09:49Z</dcterms:created>
  <dcterms:modified xsi:type="dcterms:W3CDTF">2014-12-04T11:28:21Z</dcterms:modified>
</cp:coreProperties>
</file>