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8" r:id="rId2"/>
    <p:sldId id="439" r:id="rId3"/>
    <p:sldId id="441" r:id="rId4"/>
    <p:sldId id="442" r:id="rId5"/>
    <p:sldId id="443" r:id="rId6"/>
    <p:sldId id="445" r:id="rId7"/>
    <p:sldId id="453" r:id="rId8"/>
    <p:sldId id="448" r:id="rId9"/>
    <p:sldId id="446" r:id="rId10"/>
    <p:sldId id="447" r:id="rId11"/>
    <p:sldId id="449" r:id="rId12"/>
    <p:sldId id="451" r:id="rId13"/>
    <p:sldId id="452" r:id="rId14"/>
    <p:sldId id="434" r:id="rId1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48" autoAdjust="0"/>
    <p:restoredTop sz="81469" autoAdjust="0"/>
  </p:normalViewPr>
  <p:slideViewPr>
    <p:cSldViewPr>
      <p:cViewPr varScale="1">
        <p:scale>
          <a:sx n="72" d="100"/>
          <a:sy n="72" d="100"/>
        </p:scale>
        <p:origin x="643" y="2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133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8EE143CF-C05C-4899-A90B-0EF0DB90A25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2215768F-C471-4493-AADC-36862818B8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0F1FE176-7828-4E25-A303-EFB7A6EB15F0}" type="datetimeFigureOut">
              <a:rPr lang="en-GB" smtClean="0"/>
              <a:pPr/>
              <a:t>02/12/2014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C8FC0D7-00BE-487F-A0DC-9FF156A82E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29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18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1" y="332656"/>
            <a:ext cx="67532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2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152801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49312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1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849312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1" y="332656"/>
            <a:ext cx="67532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34884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1" y="332656"/>
            <a:ext cx="67532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203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5" y="1772816"/>
            <a:ext cx="3259006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132856"/>
            <a:ext cx="5537729" cy="3993308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212976"/>
            <a:ext cx="3259006" cy="291318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1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42702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18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un.org/" TargetMode="External"/><Relationship Id="rId7" Type="http://schemas.openxmlformats.org/officeDocument/2006/relationships/hyperlink" Target="http://www3.inegi.org.mx/sistemas/temas/default.aspx?s=est&amp;c=21385" TargetMode="External"/><Relationship Id="rId2" Type="http://schemas.openxmlformats.org/officeDocument/2006/relationships/hyperlink" Target="http://epp.eurostat.ec.europa.eu/portal/page/portal/environment/introdu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ix.gov.qa/portal/page/portal/qix/subject_area?subject_area=356" TargetMode="External"/><Relationship Id="rId5" Type="http://schemas.openxmlformats.org/officeDocument/2006/relationships/hyperlink" Target="http://www.cbs.nl/en-GB/menu/themas/natuur-milieu/nieuws/default.htm" TargetMode="External"/><Relationship Id="rId4" Type="http://schemas.openxmlformats.org/officeDocument/2006/relationships/hyperlink" Target="http://www.statistik.at/web_de/statistiken/energie_und_umwelt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Environment</a:t>
            </a:r>
            <a:r>
              <a:rPr lang="fr-CH" dirty="0" smtClean="0"/>
              <a:t> </a:t>
            </a:r>
            <a:r>
              <a:rPr lang="fr-CH" dirty="0" err="1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6992"/>
            <a:ext cx="9906000" cy="4741989"/>
          </a:xfrm>
        </p:spPr>
        <p:txBody>
          <a:bodyPr/>
          <a:lstStyle/>
          <a:p>
            <a:pPr algn="ctr"/>
            <a:r>
              <a:rPr lang="fr-CH" b="1" dirty="0" smtClean="0"/>
              <a:t>Objective, </a:t>
            </a:r>
            <a:r>
              <a:rPr lang="fr-CH" b="1" dirty="0" err="1" smtClean="0"/>
              <a:t>Conceptual</a:t>
            </a:r>
            <a:r>
              <a:rPr lang="fr-CH" b="1" dirty="0" smtClean="0"/>
              <a:t> </a:t>
            </a:r>
            <a:r>
              <a:rPr lang="fr-CH" b="1" dirty="0" err="1" smtClean="0"/>
              <a:t>Foundation</a:t>
            </a:r>
            <a:r>
              <a:rPr lang="fr-CH" b="1" dirty="0" smtClean="0"/>
              <a:t>, Scope</a:t>
            </a:r>
          </a:p>
          <a:p>
            <a:pPr algn="ctr"/>
            <a:r>
              <a:rPr lang="fr-CH" b="1" dirty="0" smtClean="0"/>
              <a:t>Access to </a:t>
            </a:r>
            <a:r>
              <a:rPr lang="fr-CH" b="1" dirty="0" err="1" smtClean="0"/>
              <a:t>Environment</a:t>
            </a:r>
            <a:r>
              <a:rPr lang="fr-CH" b="1" dirty="0" smtClean="0"/>
              <a:t> </a:t>
            </a:r>
            <a:r>
              <a:rPr lang="fr-CH" b="1" dirty="0" err="1" smtClean="0"/>
              <a:t>Statistics</a:t>
            </a:r>
            <a:endParaRPr lang="fr-CH" b="1" dirty="0" smtClean="0"/>
          </a:p>
          <a:p>
            <a:pPr algn="ctr"/>
            <a:endParaRPr lang="fr-CH" dirty="0" smtClean="0"/>
          </a:p>
          <a:p>
            <a:pPr algn="ctr"/>
            <a:r>
              <a:rPr lang="fr-CH" sz="1800" dirty="0" smtClean="0"/>
              <a:t>Michael Nagy</a:t>
            </a:r>
          </a:p>
          <a:p>
            <a:pPr algn="ctr"/>
            <a:r>
              <a:rPr lang="fr-CH" sz="1800" dirty="0" err="1" smtClean="0"/>
              <a:t>Environment</a:t>
            </a:r>
            <a:r>
              <a:rPr lang="fr-CH" sz="1800" dirty="0" smtClean="0"/>
              <a:t> and Multi-Domain </a:t>
            </a:r>
            <a:r>
              <a:rPr lang="fr-CH" sz="1800" dirty="0" err="1" smtClean="0"/>
              <a:t>Statistics</a:t>
            </a:r>
            <a:r>
              <a:rPr lang="fr-CH" sz="1800" dirty="0" smtClean="0"/>
              <a:t> Section</a:t>
            </a:r>
          </a:p>
          <a:p>
            <a:pPr algn="ctr"/>
            <a:r>
              <a:rPr lang="fr-CH" sz="1800" dirty="0" smtClean="0"/>
              <a:t>UNECE </a:t>
            </a:r>
            <a:r>
              <a:rPr lang="fr-CH" sz="1800" dirty="0" err="1" smtClean="0"/>
              <a:t>Statistical</a:t>
            </a:r>
            <a:r>
              <a:rPr lang="fr-CH" sz="1800" dirty="0" smtClean="0"/>
              <a:t> Division</a:t>
            </a:r>
          </a:p>
        </p:txBody>
      </p:sp>
    </p:spTree>
    <p:extLst>
      <p:ext uri="{BB962C8B-B14F-4D97-AF65-F5344CB8AC3E}">
        <p14:creationId xmlns:p14="http://schemas.microsoft.com/office/powerpoint/2010/main" val="2178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Fundamental Principles of Official </a:t>
            </a:r>
            <a:r>
              <a:rPr lang="en-GB" dirty="0" smtClean="0"/>
              <a:t>Statistics – Principle 6: Statistical Confidentiality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0472" y="1484784"/>
            <a:ext cx="9433048" cy="453705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H" dirty="0" err="1" smtClean="0"/>
              <a:t>Fundamental</a:t>
            </a:r>
            <a:r>
              <a:rPr lang="fr-CH" dirty="0" smtClean="0"/>
              <a:t> </a:t>
            </a:r>
            <a:r>
              <a:rPr lang="fr-CH" dirty="0" err="1" smtClean="0"/>
              <a:t>Principles</a:t>
            </a:r>
            <a:r>
              <a:rPr lang="fr-CH" dirty="0" smtClean="0"/>
              <a:t> of Official </a:t>
            </a:r>
            <a:r>
              <a:rPr lang="fr-CH" dirty="0" err="1" smtClean="0"/>
              <a:t>Statistics</a:t>
            </a:r>
            <a:r>
              <a:rPr lang="fr-CH" dirty="0" smtClean="0"/>
              <a:t> </a:t>
            </a:r>
            <a:r>
              <a:rPr lang="fr-CH" dirty="0" err="1" smtClean="0"/>
              <a:t>developed</a:t>
            </a:r>
            <a:r>
              <a:rPr lang="fr-CH" dirty="0" smtClean="0"/>
              <a:t> by UNECE in 1991</a:t>
            </a: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UN </a:t>
            </a:r>
            <a:r>
              <a:rPr lang="en-GB" dirty="0"/>
              <a:t>General Assembly adopted the Fundamental Principles of Official </a:t>
            </a:r>
            <a:r>
              <a:rPr lang="en-GB" dirty="0" smtClean="0"/>
              <a:t>Statistics in January 2014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Principle </a:t>
            </a:r>
            <a:r>
              <a:rPr lang="en-GB" dirty="0" smtClean="0"/>
              <a:t>6: “</a:t>
            </a:r>
            <a:r>
              <a:rPr lang="en-GB" i="1" dirty="0" smtClean="0"/>
              <a:t>Individual </a:t>
            </a:r>
            <a:r>
              <a:rPr lang="en-GB" i="1" dirty="0"/>
              <a:t>data collected by statistical </a:t>
            </a:r>
            <a:r>
              <a:rPr lang="en-GB" i="1" dirty="0" smtClean="0"/>
              <a:t>agencies for </a:t>
            </a:r>
            <a:r>
              <a:rPr lang="en-GB" i="1" dirty="0"/>
              <a:t>statistical compilation, whether they refer to natural </a:t>
            </a:r>
            <a:r>
              <a:rPr lang="en-GB" i="1" dirty="0" smtClean="0"/>
              <a:t>or legal persons</a:t>
            </a:r>
            <a:r>
              <a:rPr lang="en-GB" i="1" dirty="0"/>
              <a:t>, are to be strictly confidential and used exclusively </a:t>
            </a:r>
            <a:r>
              <a:rPr lang="en-GB" i="1" dirty="0" smtClean="0"/>
              <a:t>for statistical purposes.” </a:t>
            </a:r>
            <a:r>
              <a:rPr lang="en-GB" dirty="0" smtClean="0"/>
              <a:t>(F</a:t>
            </a:r>
            <a:r>
              <a:rPr lang="fr-CH" dirty="0" smtClean="0"/>
              <a:t>rom the </a:t>
            </a:r>
            <a:r>
              <a:rPr lang="fr-CH" dirty="0" err="1" smtClean="0"/>
              <a:t>disseminated</a:t>
            </a:r>
            <a:r>
              <a:rPr lang="fr-CH" dirty="0" smtClean="0"/>
              <a:t> information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not </a:t>
            </a:r>
            <a:r>
              <a:rPr lang="fr-CH" dirty="0" err="1" smtClean="0"/>
              <a:t>be</a:t>
            </a:r>
            <a:r>
              <a:rPr lang="fr-CH" dirty="0" smtClean="0"/>
              <a:t> possible to </a:t>
            </a:r>
            <a:r>
              <a:rPr lang="fr-CH" dirty="0" err="1" smtClean="0"/>
              <a:t>identify</a:t>
            </a:r>
            <a:r>
              <a:rPr lang="fr-CH" dirty="0" smtClean="0"/>
              <a:t> the </a:t>
            </a:r>
            <a:r>
              <a:rPr lang="fr-CH" dirty="0" err="1" smtClean="0"/>
              <a:t>individual</a:t>
            </a:r>
            <a:r>
              <a:rPr lang="fr-CH" dirty="0" smtClean="0"/>
              <a:t> </a:t>
            </a:r>
            <a:r>
              <a:rPr lang="fr-CH" dirty="0" err="1" smtClean="0"/>
              <a:t>who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refers</a:t>
            </a:r>
            <a:r>
              <a:rPr lang="fr-CH" dirty="0" smtClean="0"/>
              <a:t> to.)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51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Confidentiality</a:t>
            </a:r>
            <a:r>
              <a:rPr lang="fr-CH" dirty="0" smtClean="0"/>
              <a:t> of </a:t>
            </a:r>
            <a:r>
              <a:rPr lang="fr-CH" dirty="0" err="1" smtClean="0"/>
              <a:t>Environment</a:t>
            </a:r>
            <a:r>
              <a:rPr lang="fr-CH" dirty="0" smtClean="0"/>
              <a:t> </a:t>
            </a:r>
            <a:r>
              <a:rPr lang="fr-CH" dirty="0" err="1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6456" y="1628800"/>
            <a:ext cx="9721080" cy="489654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H" dirty="0" smtClean="0"/>
              <a:t>Objective of ES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b="1" dirty="0" smtClean="0"/>
              <a:t>to </a:t>
            </a:r>
            <a:r>
              <a:rPr lang="fr-CH" b="1" dirty="0" err="1" smtClean="0"/>
              <a:t>provide</a:t>
            </a:r>
            <a:r>
              <a:rPr lang="fr-CH" b="1" dirty="0" smtClean="0"/>
              <a:t> information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b="1" dirty="0" smtClean="0"/>
              <a:t>No contradiction </a:t>
            </a:r>
            <a:r>
              <a:rPr lang="fr-CH" b="1" dirty="0" err="1" smtClean="0"/>
              <a:t>with</a:t>
            </a:r>
            <a:r>
              <a:rPr lang="fr-CH" b="1" dirty="0" smtClean="0"/>
              <a:t> Aarhus convention: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fr-CH" dirty="0" smtClean="0"/>
              <a:t>Data for </a:t>
            </a:r>
            <a:r>
              <a:rPr lang="fr-CH" dirty="0" err="1" smtClean="0"/>
              <a:t>statistical</a:t>
            </a:r>
            <a:r>
              <a:rPr lang="fr-CH" dirty="0" smtClean="0"/>
              <a:t> and administrative </a:t>
            </a:r>
            <a:r>
              <a:rPr lang="fr-CH" dirty="0" err="1" smtClean="0"/>
              <a:t>purposes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kept</a:t>
            </a:r>
            <a:r>
              <a:rPr lang="fr-CH" dirty="0" smtClean="0"/>
              <a:t> </a:t>
            </a:r>
            <a:r>
              <a:rPr lang="fr-CH" dirty="0" err="1" smtClean="0"/>
              <a:t>separately</a:t>
            </a:r>
            <a:endParaRPr lang="fr-CH" dirty="0" smtClean="0"/>
          </a:p>
          <a:p>
            <a:pPr marL="1200150" lvl="1" indent="-457200">
              <a:buFont typeface="Arial" pitchFamily="34" charset="0"/>
              <a:buChar char="•"/>
            </a:pPr>
            <a:r>
              <a:rPr lang="fr-CH" dirty="0" smtClean="0"/>
              <a:t>Duplication in data collection </a:t>
            </a:r>
            <a:r>
              <a:rPr lang="fr-CH" dirty="0" err="1" smtClean="0"/>
              <a:t>avoided</a:t>
            </a:r>
            <a:r>
              <a:rPr lang="fr-CH" dirty="0" smtClean="0"/>
              <a:t> by use of administrative data for </a:t>
            </a:r>
            <a:r>
              <a:rPr lang="fr-CH" dirty="0" err="1" smtClean="0"/>
              <a:t>statistical</a:t>
            </a:r>
            <a:r>
              <a:rPr lang="fr-CH" dirty="0" smtClean="0"/>
              <a:t> </a:t>
            </a:r>
            <a:r>
              <a:rPr lang="fr-CH" dirty="0" err="1" smtClean="0"/>
              <a:t>purposes</a:t>
            </a:r>
            <a:r>
              <a:rPr lang="fr-CH" dirty="0" smtClean="0"/>
              <a:t> (</a:t>
            </a:r>
            <a:r>
              <a:rPr lang="fr-CH" dirty="0" err="1" smtClean="0"/>
              <a:t>most</a:t>
            </a:r>
            <a:r>
              <a:rPr lang="fr-CH" dirty="0" smtClean="0"/>
              <a:t> of </a:t>
            </a:r>
            <a:r>
              <a:rPr lang="fr-CH" dirty="0" err="1" smtClean="0"/>
              <a:t>Environment</a:t>
            </a:r>
            <a:r>
              <a:rPr lang="fr-CH" dirty="0" smtClean="0"/>
              <a:t> </a:t>
            </a:r>
            <a:r>
              <a:rPr lang="fr-CH" dirty="0" err="1" smtClean="0"/>
              <a:t>Statistics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administrative sources)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err="1" smtClean="0"/>
              <a:t>Different</a:t>
            </a:r>
            <a:r>
              <a:rPr lang="fr-CH" dirty="0" smtClean="0"/>
              <a:t> solutions </a:t>
            </a:r>
            <a:r>
              <a:rPr lang="fr-CH" dirty="0" err="1" smtClean="0"/>
              <a:t>used</a:t>
            </a:r>
            <a:r>
              <a:rPr lang="fr-CH" dirty="0" smtClean="0"/>
              <a:t> by </a:t>
            </a:r>
            <a:r>
              <a:rPr lang="fr-CH" dirty="0" err="1" smtClean="0"/>
              <a:t>NSOs</a:t>
            </a:r>
            <a:r>
              <a:rPr lang="fr-CH" dirty="0" smtClean="0"/>
              <a:t> to serve </a:t>
            </a:r>
            <a:r>
              <a:rPr lang="fr-CH" dirty="0" err="1" smtClean="0"/>
              <a:t>specific</a:t>
            </a:r>
            <a:r>
              <a:rPr lang="fr-CH" dirty="0" smtClean="0"/>
              <a:t> information </a:t>
            </a:r>
            <a:r>
              <a:rPr lang="fr-CH" dirty="0" err="1" smtClean="0"/>
              <a:t>requests</a:t>
            </a:r>
            <a:r>
              <a:rPr lang="fr-CH" dirty="0" smtClean="0"/>
              <a:t> (but </a:t>
            </a:r>
            <a:r>
              <a:rPr lang="fr-CH" dirty="0" err="1" smtClean="0"/>
              <a:t>always</a:t>
            </a:r>
            <a:r>
              <a:rPr lang="fr-CH" dirty="0" smtClean="0"/>
              <a:t> </a:t>
            </a:r>
            <a:r>
              <a:rPr lang="fr-CH" dirty="0" err="1" smtClean="0"/>
              <a:t>protecting</a:t>
            </a:r>
            <a:r>
              <a:rPr lang="fr-CH" dirty="0" smtClean="0"/>
              <a:t> the </a:t>
            </a:r>
            <a:r>
              <a:rPr lang="fr-CH" dirty="0" err="1" smtClean="0"/>
              <a:t>privacy</a:t>
            </a:r>
            <a:r>
              <a:rPr lang="fr-CH" dirty="0" smtClean="0"/>
              <a:t> of </a:t>
            </a:r>
            <a:r>
              <a:rPr lang="fr-CH" dirty="0" err="1" smtClean="0"/>
              <a:t>respondents</a:t>
            </a:r>
            <a:r>
              <a:rPr lang="fr-CH" dirty="0" smtClean="0"/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err="1" smtClean="0"/>
              <a:t>Example</a:t>
            </a:r>
            <a:r>
              <a:rPr lang="fr-CH" dirty="0" smtClean="0"/>
              <a:t>: Information about </a:t>
            </a:r>
            <a:r>
              <a:rPr lang="fr-CH" dirty="0" err="1" smtClean="0"/>
              <a:t>emissions</a:t>
            </a:r>
            <a:r>
              <a:rPr lang="fr-CH" dirty="0" smtClean="0"/>
              <a:t> </a:t>
            </a:r>
            <a:r>
              <a:rPr lang="fr-CH" dirty="0" err="1" smtClean="0"/>
              <a:t>covered</a:t>
            </a:r>
            <a:r>
              <a:rPr lang="fr-CH" dirty="0" smtClean="0"/>
              <a:t> by </a:t>
            </a:r>
            <a:r>
              <a:rPr lang="fr-CH" dirty="0" err="1" smtClean="0"/>
              <a:t>PRTRs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0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Environment</a:t>
            </a:r>
            <a:r>
              <a:rPr lang="fr-CH" dirty="0" smtClean="0"/>
              <a:t> </a:t>
            </a:r>
            <a:r>
              <a:rPr lang="fr-CH" dirty="0" err="1" smtClean="0"/>
              <a:t>Statistics</a:t>
            </a:r>
            <a:r>
              <a:rPr lang="fr-CH" dirty="0" smtClean="0"/>
              <a:t> are </a:t>
            </a:r>
            <a:r>
              <a:rPr lang="fr-CH" dirty="0" err="1" smtClean="0"/>
              <a:t>disseminated</a:t>
            </a:r>
            <a:r>
              <a:rPr lang="fr-CH" dirty="0" smtClean="0"/>
              <a:t> by </a:t>
            </a:r>
            <a:r>
              <a:rPr lang="fr-CH" dirty="0" err="1" smtClean="0"/>
              <a:t>NSOs</a:t>
            </a:r>
            <a:r>
              <a:rPr lang="fr-CH" dirty="0" smtClean="0"/>
              <a:t> and international organisations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0472" y="1628800"/>
            <a:ext cx="9577064" cy="4896544"/>
          </a:xfrm>
        </p:spPr>
        <p:txBody>
          <a:bodyPr>
            <a:normAutofit fontScale="55000" lnSpcReduction="20000"/>
          </a:bodyPr>
          <a:lstStyle/>
          <a:p>
            <a:r>
              <a:rPr lang="fr-CH" dirty="0"/>
              <a:t>Eurostat: </a:t>
            </a:r>
            <a:r>
              <a:rPr lang="fr-CH" dirty="0">
                <a:hlinkClick r:id="rId2"/>
              </a:rPr>
              <a:t>http://</a:t>
            </a:r>
            <a:r>
              <a:rPr lang="fr-CH" dirty="0" smtClean="0">
                <a:hlinkClick r:id="rId2"/>
              </a:rPr>
              <a:t>epp.eurostat.ec.europa.eu/portal/page/portal/environment/introduction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UNSD (</a:t>
            </a:r>
            <a:r>
              <a:rPr lang="fr-CH" dirty="0"/>
              <a:t>UN data): </a:t>
            </a:r>
            <a:r>
              <a:rPr lang="fr-CH" dirty="0">
                <a:hlinkClick r:id="rId3"/>
              </a:rPr>
              <a:t>http://data.un.org</a:t>
            </a:r>
            <a:r>
              <a:rPr lang="fr-CH" dirty="0" smtClean="0">
                <a:hlinkClick r:id="rId3"/>
              </a:rPr>
              <a:t>/</a:t>
            </a:r>
            <a:endParaRPr lang="fr-CH" dirty="0" smtClean="0"/>
          </a:p>
          <a:p>
            <a:endParaRPr lang="en-GB" dirty="0" smtClean="0"/>
          </a:p>
          <a:p>
            <a:r>
              <a:rPr lang="fr-CH" dirty="0" err="1" smtClean="0"/>
              <a:t>Austria</a:t>
            </a:r>
            <a:r>
              <a:rPr lang="fr-CH" dirty="0"/>
              <a:t>: </a:t>
            </a:r>
            <a:r>
              <a:rPr lang="fr-CH" dirty="0">
                <a:hlinkClick r:id="rId4"/>
              </a:rPr>
              <a:t>http://</a:t>
            </a:r>
            <a:r>
              <a:rPr lang="fr-CH" dirty="0" smtClean="0">
                <a:hlinkClick r:id="rId4"/>
              </a:rPr>
              <a:t>www.statistik.at/web_de/statistiken/energie_und_umwelt/index.html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Netherlands</a:t>
            </a:r>
            <a:r>
              <a:rPr lang="fr-CH" dirty="0"/>
              <a:t>: </a:t>
            </a:r>
            <a:r>
              <a:rPr lang="fr-CH" dirty="0">
                <a:hlinkClick r:id="rId5"/>
              </a:rPr>
              <a:t>http://</a:t>
            </a:r>
            <a:r>
              <a:rPr lang="fr-CH" dirty="0" smtClean="0">
                <a:hlinkClick r:id="rId5"/>
              </a:rPr>
              <a:t>www.cbs.nl/en-GB/menu/themas/natuur-milieu/nieuws/default.htm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/>
              <a:t>Qatar: </a:t>
            </a:r>
            <a:r>
              <a:rPr lang="fr-CH" dirty="0">
                <a:hlinkClick r:id="rId6"/>
              </a:rPr>
              <a:t>http://</a:t>
            </a:r>
            <a:r>
              <a:rPr lang="fr-CH" dirty="0" smtClean="0">
                <a:hlinkClick r:id="rId6"/>
              </a:rPr>
              <a:t>www.qix.gov.qa/portal/page/portal/qix/subject_area?subject_area=356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/>
              <a:t>Mexico: </a:t>
            </a:r>
            <a:r>
              <a:rPr lang="fr-CH" dirty="0">
                <a:hlinkClick r:id="rId7"/>
              </a:rPr>
              <a:t>http://</a:t>
            </a:r>
            <a:r>
              <a:rPr lang="fr-CH" dirty="0" smtClean="0">
                <a:hlinkClick r:id="rId7"/>
              </a:rPr>
              <a:t>www3.inegi.org.mx/sistemas/temas/default.aspx?s=est&amp;c=21385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Etc.</a:t>
            </a:r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7163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8464" y="1484784"/>
            <a:ext cx="9649072" cy="504056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H" sz="2400" dirty="0" smtClean="0"/>
              <a:t>ES </a:t>
            </a:r>
            <a:r>
              <a:rPr lang="fr-CH" sz="2400" dirty="0" err="1" smtClean="0"/>
              <a:t>provides</a:t>
            </a:r>
            <a:r>
              <a:rPr lang="fr-CH" sz="2400" dirty="0" smtClean="0"/>
              <a:t> high </a:t>
            </a:r>
            <a:r>
              <a:rPr lang="fr-CH" sz="2400" dirty="0" err="1" smtClean="0"/>
              <a:t>quality</a:t>
            </a:r>
            <a:r>
              <a:rPr lang="fr-CH" sz="2400" dirty="0" smtClean="0"/>
              <a:t> information </a:t>
            </a:r>
            <a:r>
              <a:rPr lang="fr-CH" sz="2400" dirty="0" err="1" smtClean="0"/>
              <a:t>which</a:t>
            </a:r>
            <a:r>
              <a:rPr lang="fr-CH" sz="2400" dirty="0" smtClean="0"/>
              <a:t> </a:t>
            </a:r>
            <a:r>
              <a:rPr lang="fr-CH" sz="2400" dirty="0" err="1" smtClean="0"/>
              <a:t>can</a:t>
            </a:r>
            <a:r>
              <a:rPr lang="fr-CH" sz="2400" dirty="0" smtClean="0"/>
              <a:t> </a:t>
            </a:r>
            <a:r>
              <a:rPr lang="fr-CH" sz="2400" dirty="0" err="1" smtClean="0"/>
              <a:t>be</a:t>
            </a:r>
            <a:r>
              <a:rPr lang="fr-CH" sz="2400" dirty="0" smtClean="0"/>
              <a:t> use by multiple </a:t>
            </a:r>
            <a:r>
              <a:rPr lang="fr-CH" sz="2400" dirty="0" err="1" smtClean="0"/>
              <a:t>purposes</a:t>
            </a:r>
            <a:endParaRPr lang="fr-CH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smtClean="0"/>
              <a:t>ES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powerful</a:t>
            </a:r>
            <a:r>
              <a:rPr lang="fr-CH" sz="2400" dirty="0" smtClean="0"/>
              <a:t>, </a:t>
            </a:r>
            <a:r>
              <a:rPr lang="fr-CH" sz="2400" dirty="0" err="1" smtClean="0"/>
              <a:t>because</a:t>
            </a:r>
            <a:r>
              <a:rPr lang="fr-CH" sz="2400" dirty="0" smtClean="0"/>
              <a:t> </a:t>
            </a:r>
            <a:r>
              <a:rPr lang="fr-CH" sz="2400" dirty="0" err="1" smtClean="0"/>
              <a:t>it</a:t>
            </a:r>
            <a:r>
              <a:rPr lang="fr-CH" sz="2400" dirty="0" smtClean="0"/>
              <a:t> </a:t>
            </a:r>
            <a:r>
              <a:rPr lang="fr-CH" sz="2400" dirty="0" err="1" smtClean="0"/>
              <a:t>follows</a:t>
            </a:r>
            <a:r>
              <a:rPr lang="fr-CH" sz="2400" dirty="0" smtClean="0"/>
              <a:t> </a:t>
            </a:r>
            <a:r>
              <a:rPr lang="fr-CH" sz="2400" dirty="0" err="1" smtClean="0"/>
              <a:t>principles</a:t>
            </a:r>
            <a:r>
              <a:rPr lang="fr-CH" sz="2400" dirty="0" smtClean="0"/>
              <a:t> of official </a:t>
            </a:r>
            <a:r>
              <a:rPr lang="fr-CH" sz="2400" dirty="0" err="1" smtClean="0"/>
              <a:t>statistics</a:t>
            </a:r>
            <a:endParaRPr lang="fr-CH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smtClean="0"/>
              <a:t>Main </a:t>
            </a:r>
            <a:r>
              <a:rPr lang="fr-CH" sz="2400" dirty="0" err="1" smtClean="0"/>
              <a:t>purpose</a:t>
            </a:r>
            <a:r>
              <a:rPr lang="fr-CH" sz="2400" dirty="0" smtClean="0"/>
              <a:t> of ES </a:t>
            </a:r>
            <a:r>
              <a:rPr lang="fr-CH" sz="2400" dirty="0" err="1" smtClean="0"/>
              <a:t>is</a:t>
            </a:r>
            <a:r>
              <a:rPr lang="fr-CH" sz="2400" dirty="0" smtClean="0"/>
              <a:t> to </a:t>
            </a:r>
            <a:r>
              <a:rPr lang="fr-CH" sz="2400" dirty="0" err="1" smtClean="0"/>
              <a:t>provide</a:t>
            </a:r>
            <a:r>
              <a:rPr lang="fr-CH" sz="2400" dirty="0" smtClean="0"/>
              <a:t> information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err="1"/>
              <a:t>Privacy</a:t>
            </a:r>
            <a:r>
              <a:rPr lang="fr-CH" sz="2400" dirty="0"/>
              <a:t> of </a:t>
            </a:r>
            <a:r>
              <a:rPr lang="fr-CH" sz="2400" dirty="0" err="1"/>
              <a:t>individual</a:t>
            </a:r>
            <a:r>
              <a:rPr lang="fr-CH" sz="2400" dirty="0"/>
              <a:t> </a:t>
            </a:r>
            <a:r>
              <a:rPr lang="fr-CH" sz="2400" dirty="0" err="1"/>
              <a:t>respondents</a:t>
            </a:r>
            <a:r>
              <a:rPr lang="fr-CH" sz="2400" dirty="0"/>
              <a:t> </a:t>
            </a:r>
            <a:r>
              <a:rPr lang="fr-CH" sz="2400" dirty="0" err="1"/>
              <a:t>is</a:t>
            </a:r>
            <a:r>
              <a:rPr lang="fr-CH" sz="2400" dirty="0"/>
              <a:t> to </a:t>
            </a:r>
            <a:r>
              <a:rPr lang="fr-CH" sz="2400" dirty="0" err="1"/>
              <a:t>be</a:t>
            </a:r>
            <a:r>
              <a:rPr lang="fr-CH" sz="2400" dirty="0"/>
              <a:t> </a:t>
            </a:r>
            <a:r>
              <a:rPr lang="fr-CH" sz="2400" dirty="0" err="1"/>
              <a:t>protected</a:t>
            </a:r>
            <a:r>
              <a:rPr lang="fr-CH" sz="2400" dirty="0"/>
              <a:t>. </a:t>
            </a:r>
            <a:r>
              <a:rPr lang="fr-CH" sz="2400" dirty="0" err="1"/>
              <a:t>Fundamental</a:t>
            </a:r>
            <a:r>
              <a:rPr lang="fr-CH" sz="2400" dirty="0"/>
              <a:t> </a:t>
            </a:r>
            <a:r>
              <a:rPr lang="fr-CH" sz="2400" dirty="0" err="1"/>
              <a:t>Principles</a:t>
            </a:r>
            <a:r>
              <a:rPr lang="fr-CH" sz="2400" dirty="0"/>
              <a:t> of Official </a:t>
            </a:r>
            <a:r>
              <a:rPr lang="fr-CH" sz="2400" dirty="0" err="1"/>
              <a:t>Statistics</a:t>
            </a:r>
            <a:r>
              <a:rPr lang="fr-CH" sz="2400" dirty="0"/>
              <a:t> </a:t>
            </a:r>
            <a:r>
              <a:rPr lang="fr-CH" sz="2400" dirty="0" err="1"/>
              <a:t>adopted</a:t>
            </a:r>
            <a:r>
              <a:rPr lang="fr-CH" sz="2400" dirty="0"/>
              <a:t> by UN General </a:t>
            </a:r>
            <a:r>
              <a:rPr lang="fr-CH" sz="2400" dirty="0" err="1"/>
              <a:t>Assembly</a:t>
            </a:r>
            <a:endParaRPr lang="fr-CH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smtClean="0"/>
              <a:t>Administrative records are important data sources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err="1" smtClean="0"/>
              <a:t>NSOs</a:t>
            </a:r>
            <a:r>
              <a:rPr lang="fr-CH" sz="2400" dirty="0" smtClean="0"/>
              <a:t> </a:t>
            </a:r>
            <a:r>
              <a:rPr lang="fr-CH" sz="2400" dirty="0" err="1" smtClean="0"/>
              <a:t>can</a:t>
            </a:r>
            <a:r>
              <a:rPr lang="fr-CH" sz="2400" dirty="0" smtClean="0"/>
              <a:t> </a:t>
            </a:r>
            <a:r>
              <a:rPr lang="fr-CH" sz="2400" dirty="0" err="1" smtClean="0"/>
              <a:t>often</a:t>
            </a:r>
            <a:r>
              <a:rPr lang="fr-CH" sz="2400" dirty="0" smtClean="0"/>
              <a:t> </a:t>
            </a:r>
            <a:r>
              <a:rPr lang="fr-CH" sz="2400" dirty="0" err="1" smtClean="0"/>
              <a:t>provide</a:t>
            </a:r>
            <a:r>
              <a:rPr lang="fr-CH" sz="2400" dirty="0" smtClean="0"/>
              <a:t> </a:t>
            </a:r>
            <a:r>
              <a:rPr lang="fr-CH" sz="2400" dirty="0" err="1" smtClean="0"/>
              <a:t>individual</a:t>
            </a:r>
            <a:r>
              <a:rPr lang="fr-CH" sz="2400" dirty="0" smtClean="0"/>
              <a:t> solutions in case of data </a:t>
            </a:r>
            <a:r>
              <a:rPr lang="fr-CH" sz="2400" dirty="0" err="1" smtClean="0"/>
              <a:t>confidentiality</a:t>
            </a:r>
            <a:r>
              <a:rPr lang="fr-CH" sz="2400" dirty="0" smtClean="0"/>
              <a:t> issues</a:t>
            </a:r>
          </a:p>
          <a:p>
            <a:endParaRPr lang="fr-CH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46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7" y="1700808"/>
            <a:ext cx="99060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Environment Statistics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2852936"/>
            <a:ext cx="8585200" cy="32430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/>
              <a:t>Objective</a:t>
            </a:r>
            <a:r>
              <a:rPr lang="en-GB"/>
              <a:t>, </a:t>
            </a:r>
            <a:r>
              <a:rPr lang="en-GB" smtClean="0"/>
              <a:t>Conceptual </a:t>
            </a:r>
            <a:r>
              <a:rPr lang="en-GB" dirty="0"/>
              <a:t>Foundation, Scope</a:t>
            </a:r>
          </a:p>
          <a:p>
            <a:pPr algn="ctr"/>
            <a:r>
              <a:rPr lang="en-GB" dirty="0"/>
              <a:t>Access to Environment Statistics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US" sz="2800" dirty="0">
                <a:solidFill>
                  <a:schemeClr val="accent2"/>
                </a:solidFill>
              </a:rPr>
              <a:t>Thank you for your </a:t>
            </a:r>
            <a:r>
              <a:rPr lang="en-US" sz="2800" dirty="0" smtClean="0">
                <a:solidFill>
                  <a:schemeClr val="accent2"/>
                </a:solidFill>
              </a:rPr>
              <a:t>attention!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m</a:t>
            </a:r>
            <a:r>
              <a:rPr lang="en-US" sz="2800" b="1" dirty="0" smtClean="0">
                <a:solidFill>
                  <a:schemeClr val="accent2"/>
                </a:solidFill>
              </a:rPr>
              <a:t>ichael.nagy@unece.org</a:t>
            </a:r>
            <a:endParaRPr lang="fr-CH" sz="2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464" y="6309320"/>
            <a:ext cx="20637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3</a:t>
            </a:r>
            <a:r>
              <a:rPr lang="en-US" dirty="0" smtClean="0"/>
              <a:t> December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Objective of </a:t>
            </a:r>
            <a:r>
              <a:rPr lang="fr-CH" dirty="0" err="1" smtClean="0"/>
              <a:t>Environment</a:t>
            </a:r>
            <a:r>
              <a:rPr lang="fr-CH" dirty="0" smtClean="0"/>
              <a:t> </a:t>
            </a:r>
            <a:r>
              <a:rPr lang="fr-CH" dirty="0" err="1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0472" y="1844824"/>
            <a:ext cx="9705528" cy="432102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H" dirty="0" err="1" smtClean="0"/>
              <a:t>Provide</a:t>
            </a:r>
            <a:r>
              <a:rPr lang="fr-CH" dirty="0" smtClean="0"/>
              <a:t> information about the </a:t>
            </a:r>
            <a:r>
              <a:rPr lang="fr-CH" dirty="0" err="1"/>
              <a:t>e</a:t>
            </a:r>
            <a:r>
              <a:rPr lang="fr-CH" dirty="0" err="1" smtClean="0"/>
              <a:t>nvironment</a:t>
            </a:r>
            <a:r>
              <a:rPr lang="fr-CH" dirty="0" smtClean="0"/>
              <a:t>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fr-CH" dirty="0" smtClean="0"/>
              <a:t>Most important changes over time</a:t>
            </a:r>
            <a:r>
              <a:rPr lang="en-GB" dirty="0" smtClean="0"/>
              <a:t> and across locations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fr-CH" dirty="0" smtClean="0"/>
              <a:t>Main </a:t>
            </a:r>
            <a:r>
              <a:rPr lang="fr-CH" dirty="0" err="1" smtClean="0"/>
              <a:t>factors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influence </a:t>
            </a:r>
            <a:r>
              <a:rPr lang="fr-CH" dirty="0" err="1" smtClean="0"/>
              <a:t>them</a:t>
            </a:r>
            <a:endParaRPr lang="fr-CH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fr-CH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CH" dirty="0" err="1" smtClean="0"/>
              <a:t>Purposes</a:t>
            </a:r>
            <a:r>
              <a:rPr lang="fr-CH" dirty="0" smtClean="0"/>
              <a:t>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fr-CH" dirty="0" err="1" smtClean="0"/>
              <a:t>Improve</a:t>
            </a:r>
            <a:r>
              <a:rPr lang="fr-CH" dirty="0" smtClean="0"/>
              <a:t> </a:t>
            </a:r>
            <a:r>
              <a:rPr lang="fr-CH" dirty="0" err="1" smtClean="0"/>
              <a:t>knowledge</a:t>
            </a:r>
            <a:r>
              <a:rPr lang="fr-CH" dirty="0" smtClean="0"/>
              <a:t> of the </a:t>
            </a:r>
            <a:r>
              <a:rPr lang="fr-CH" dirty="0" err="1" smtClean="0"/>
              <a:t>environment</a:t>
            </a:r>
            <a:endParaRPr lang="fr-CH" dirty="0" smtClean="0"/>
          </a:p>
          <a:p>
            <a:pPr marL="1200150" lvl="1" indent="-457200">
              <a:buFont typeface="Arial" pitchFamily="34" charset="0"/>
              <a:buChar char="•"/>
            </a:pPr>
            <a:r>
              <a:rPr lang="fr-CH" dirty="0" smtClean="0"/>
              <a:t>Support </a:t>
            </a:r>
            <a:r>
              <a:rPr lang="fr-CH" dirty="0" err="1" smtClean="0"/>
              <a:t>evidence-based</a:t>
            </a:r>
            <a:r>
              <a:rPr lang="fr-CH" dirty="0" smtClean="0"/>
              <a:t> </a:t>
            </a:r>
            <a:r>
              <a:rPr lang="fr-CH" dirty="0" err="1" smtClean="0"/>
              <a:t>policy</a:t>
            </a:r>
            <a:r>
              <a:rPr lang="fr-CH" dirty="0" smtClean="0"/>
              <a:t> and </a:t>
            </a:r>
            <a:r>
              <a:rPr lang="fr-CH" dirty="0" err="1" smtClean="0"/>
              <a:t>decision</a:t>
            </a:r>
            <a:r>
              <a:rPr lang="fr-CH" dirty="0" smtClean="0"/>
              <a:t> </a:t>
            </a:r>
            <a:r>
              <a:rPr lang="fr-CH" dirty="0" err="1" smtClean="0"/>
              <a:t>making</a:t>
            </a:r>
            <a:endParaRPr lang="fr-CH" dirty="0" smtClean="0"/>
          </a:p>
          <a:p>
            <a:pPr marL="1200150" lvl="1" indent="-457200">
              <a:buFont typeface="Arial" pitchFamily="34" charset="0"/>
              <a:buChar char="•"/>
            </a:pPr>
            <a:r>
              <a:rPr lang="fr-CH" dirty="0" err="1" smtClean="0"/>
              <a:t>Inform</a:t>
            </a:r>
            <a:r>
              <a:rPr lang="fr-CH" dirty="0" smtClean="0"/>
              <a:t> the </a:t>
            </a:r>
            <a:r>
              <a:rPr lang="fr-CH" dirty="0" err="1" smtClean="0"/>
              <a:t>general</a:t>
            </a:r>
            <a:r>
              <a:rPr lang="fr-CH" dirty="0" smtClean="0"/>
              <a:t> public and </a:t>
            </a:r>
            <a:r>
              <a:rPr lang="fr-CH" dirty="0" err="1" smtClean="0"/>
              <a:t>specific</a:t>
            </a:r>
            <a:r>
              <a:rPr lang="fr-CH" dirty="0" smtClean="0"/>
              <a:t> user groups</a:t>
            </a:r>
          </a:p>
          <a:p>
            <a:pPr marL="457200" indent="-457200">
              <a:buFont typeface="Arial" pitchFamily="34" charset="0"/>
              <a:buChar char="•"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5040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01" y="188640"/>
            <a:ext cx="6753200" cy="1287016"/>
          </a:xfrm>
        </p:spPr>
        <p:txBody>
          <a:bodyPr>
            <a:normAutofit fontScale="90000"/>
          </a:bodyPr>
          <a:lstStyle/>
          <a:p>
            <a:pPr algn="ctr"/>
            <a:r>
              <a:rPr lang="fr-CH" b="1" dirty="0" smtClean="0"/>
              <a:t>FRAMEWORK FOR THE DEVELOPMENT OF ENVIRONMENT STATISTICS (FDES 2013)</a:t>
            </a:r>
            <a:br>
              <a:rPr lang="fr-CH" b="1" dirty="0" smtClean="0"/>
            </a:br>
            <a:r>
              <a:rPr lang="fr-CH" dirty="0" err="1" smtClean="0"/>
              <a:t>Conceptual</a:t>
            </a:r>
            <a:r>
              <a:rPr lang="fr-CH" dirty="0" smtClean="0"/>
              <a:t> </a:t>
            </a:r>
            <a:r>
              <a:rPr lang="fr-CH" dirty="0" err="1" smtClean="0"/>
              <a:t>Foundation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169024" y="1838282"/>
            <a:ext cx="4660760" cy="3829738"/>
            <a:chOff x="5169024" y="1838282"/>
            <a:chExt cx="4660760" cy="38297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3" t="2068" r="2229" b="3100"/>
            <a:stretch/>
          </p:blipFill>
          <p:spPr bwMode="auto">
            <a:xfrm>
              <a:off x="5169024" y="2211386"/>
              <a:ext cx="4660760" cy="3456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06371" y="1838282"/>
              <a:ext cx="4588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b="1" dirty="0" err="1" smtClean="0"/>
                <a:t>Environmental</a:t>
              </a:r>
              <a:r>
                <a:rPr lang="fr-CH" sz="1600" b="1" dirty="0" smtClean="0"/>
                <a:t> conditions and </a:t>
              </a:r>
              <a:r>
                <a:rPr lang="fr-CH" sz="1600" b="1" dirty="0" err="1" smtClean="0"/>
                <a:t>their</a:t>
              </a:r>
              <a:r>
                <a:rPr lang="fr-CH" sz="1600" b="1" dirty="0" smtClean="0"/>
                <a:t> changes</a:t>
              </a:r>
              <a:endParaRPr lang="en-GB" sz="16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520" y="1872832"/>
            <a:ext cx="4858239" cy="3795188"/>
            <a:chOff x="76520" y="1872832"/>
            <a:chExt cx="4858239" cy="3795188"/>
          </a:xfrm>
        </p:grpSpPr>
        <p:sp>
          <p:nvSpPr>
            <p:cNvPr id="4" name="TextBox 3"/>
            <p:cNvSpPr txBox="1"/>
            <p:nvPr/>
          </p:nvSpPr>
          <p:spPr>
            <a:xfrm>
              <a:off x="76520" y="1872832"/>
              <a:ext cx="4588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b="1" dirty="0" err="1" smtClean="0"/>
                <a:t>Environment</a:t>
              </a:r>
              <a:r>
                <a:rPr lang="fr-CH" sz="1600" b="1" dirty="0" smtClean="0"/>
                <a:t>, </a:t>
              </a:r>
              <a:r>
                <a:rPr lang="fr-CH" sz="1600" b="1" dirty="0" err="1" smtClean="0"/>
                <a:t>Human</a:t>
              </a:r>
              <a:r>
                <a:rPr lang="fr-CH" sz="1600" b="1" dirty="0" smtClean="0"/>
                <a:t> </a:t>
              </a:r>
              <a:r>
                <a:rPr lang="fr-CH" sz="1600" b="1" dirty="0" err="1" smtClean="0"/>
                <a:t>Sub</a:t>
              </a:r>
              <a:r>
                <a:rPr lang="fr-CH" sz="1600" b="1" dirty="0" smtClean="0"/>
                <a:t>-system and Interactions</a:t>
              </a:r>
              <a:endParaRPr lang="en-GB" sz="1600" b="1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333"/>
            <a:stretch/>
          </p:blipFill>
          <p:spPr bwMode="auto">
            <a:xfrm>
              <a:off x="153898" y="2211386"/>
              <a:ext cx="4780861" cy="3456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85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Scope of FDES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2480" y="1700808"/>
            <a:ext cx="9433048" cy="4321026"/>
          </a:xfrm>
        </p:spPr>
        <p:txBody>
          <a:bodyPr>
            <a:normAutofit lnSpcReduction="10000"/>
          </a:bodyPr>
          <a:lstStyle/>
          <a:p>
            <a:r>
              <a:rPr lang="fr-CH" b="1" i="1" dirty="0" err="1" smtClean="0"/>
              <a:t>Biophysical</a:t>
            </a:r>
            <a:r>
              <a:rPr lang="fr-CH" b="1" i="1" dirty="0" smtClean="0"/>
              <a:t> aspects </a:t>
            </a:r>
            <a:r>
              <a:rPr lang="fr-CH" i="1" dirty="0" smtClean="0"/>
              <a:t>of the </a:t>
            </a:r>
            <a:r>
              <a:rPr lang="fr-CH" i="1" dirty="0" err="1" smtClean="0"/>
              <a:t>environment</a:t>
            </a:r>
            <a:r>
              <a:rPr lang="fr-CH" i="1" dirty="0" smtClean="0"/>
              <a:t>, </a:t>
            </a:r>
            <a:r>
              <a:rPr lang="fr-CH" i="1" dirty="0" err="1" smtClean="0"/>
              <a:t>those</a:t>
            </a:r>
            <a:r>
              <a:rPr lang="fr-CH" i="1" dirty="0" smtClean="0"/>
              <a:t> </a:t>
            </a:r>
            <a:r>
              <a:rPr lang="fr-CH" b="1" i="1" dirty="0" smtClean="0"/>
              <a:t>aspects of the </a:t>
            </a:r>
            <a:r>
              <a:rPr lang="fr-CH" b="1" i="1" dirty="0" err="1" smtClean="0"/>
              <a:t>human</a:t>
            </a:r>
            <a:r>
              <a:rPr lang="fr-CH" b="1" i="1" dirty="0" smtClean="0"/>
              <a:t> </a:t>
            </a:r>
            <a:r>
              <a:rPr lang="fr-CH" b="1" i="1" dirty="0" err="1" smtClean="0"/>
              <a:t>sub</a:t>
            </a:r>
            <a:r>
              <a:rPr lang="fr-CH" b="1" i="1" dirty="0" smtClean="0"/>
              <a:t>-system </a:t>
            </a:r>
            <a:r>
              <a:rPr lang="fr-CH" i="1" dirty="0" err="1" smtClean="0"/>
              <a:t>that</a:t>
            </a:r>
            <a:r>
              <a:rPr lang="fr-CH" i="1" dirty="0" smtClean="0"/>
              <a:t> </a:t>
            </a:r>
            <a:r>
              <a:rPr lang="fr-CH" i="1" dirty="0" err="1" smtClean="0"/>
              <a:t>directly</a:t>
            </a:r>
            <a:r>
              <a:rPr lang="fr-CH" i="1" dirty="0" smtClean="0"/>
              <a:t> influence the state and </a:t>
            </a:r>
            <a:r>
              <a:rPr lang="fr-CH" i="1" dirty="0" err="1" smtClean="0"/>
              <a:t>quality</a:t>
            </a:r>
            <a:r>
              <a:rPr lang="fr-CH" i="1" dirty="0" smtClean="0"/>
              <a:t> of the </a:t>
            </a:r>
            <a:r>
              <a:rPr lang="fr-CH" i="1" dirty="0" err="1" smtClean="0"/>
              <a:t>environment</a:t>
            </a:r>
            <a:r>
              <a:rPr lang="fr-CH" i="1" dirty="0" smtClean="0"/>
              <a:t>, and the </a:t>
            </a:r>
            <a:r>
              <a:rPr lang="fr-CH" b="1" i="1" dirty="0" smtClean="0"/>
              <a:t>impacts of the </a:t>
            </a:r>
            <a:r>
              <a:rPr lang="fr-CH" b="1" i="1" dirty="0" err="1" smtClean="0"/>
              <a:t>changing</a:t>
            </a:r>
            <a:r>
              <a:rPr lang="fr-CH" b="1" i="1" dirty="0" smtClean="0"/>
              <a:t> </a:t>
            </a:r>
            <a:r>
              <a:rPr lang="fr-CH" b="1" i="1" dirty="0" err="1" smtClean="0"/>
              <a:t>environment</a:t>
            </a:r>
            <a:r>
              <a:rPr lang="fr-CH" b="1" i="1" dirty="0" smtClean="0"/>
              <a:t> </a:t>
            </a:r>
            <a:r>
              <a:rPr lang="fr-CH" i="1" dirty="0" smtClean="0"/>
              <a:t>on the </a:t>
            </a:r>
            <a:r>
              <a:rPr lang="fr-CH" i="1" dirty="0" err="1" smtClean="0"/>
              <a:t>human</a:t>
            </a:r>
            <a:r>
              <a:rPr lang="fr-CH" i="1" dirty="0" smtClean="0"/>
              <a:t> </a:t>
            </a:r>
            <a:r>
              <a:rPr lang="fr-CH" i="1" dirty="0" err="1" smtClean="0"/>
              <a:t>sub</a:t>
            </a:r>
            <a:r>
              <a:rPr lang="fr-CH" i="1" dirty="0" smtClean="0"/>
              <a:t>-system.</a:t>
            </a:r>
          </a:p>
          <a:p>
            <a:r>
              <a:rPr lang="fr-CH" b="1" i="1" dirty="0" err="1" smtClean="0"/>
              <a:t>Includes</a:t>
            </a:r>
            <a:r>
              <a:rPr lang="fr-CH" b="1" i="1" dirty="0" smtClean="0"/>
              <a:t> interactions </a:t>
            </a:r>
            <a:r>
              <a:rPr lang="fr-CH" i="1" dirty="0" err="1" smtClean="0"/>
              <a:t>with</a:t>
            </a:r>
            <a:r>
              <a:rPr lang="fr-CH" i="1" dirty="0" smtClean="0"/>
              <a:t> the </a:t>
            </a:r>
            <a:r>
              <a:rPr lang="fr-CH" i="1" dirty="0" err="1" smtClean="0"/>
              <a:t>environment</a:t>
            </a:r>
            <a:r>
              <a:rPr lang="fr-CH" i="1" dirty="0" smtClean="0"/>
              <a:t>, and </a:t>
            </a:r>
            <a:r>
              <a:rPr lang="fr-CH" i="1" dirty="0" err="1" smtClean="0"/>
              <a:t>among</a:t>
            </a:r>
            <a:r>
              <a:rPr lang="fr-CH" i="1" dirty="0" smtClean="0"/>
              <a:t> the </a:t>
            </a:r>
            <a:r>
              <a:rPr lang="fr-CH" i="1" dirty="0" err="1" smtClean="0"/>
              <a:t>environment</a:t>
            </a:r>
            <a:r>
              <a:rPr lang="fr-CH" i="1" dirty="0" smtClean="0"/>
              <a:t>, </a:t>
            </a:r>
            <a:r>
              <a:rPr lang="fr-CH" i="1" dirty="0" err="1" smtClean="0"/>
              <a:t>human</a:t>
            </a:r>
            <a:r>
              <a:rPr lang="fr-CH" i="1" dirty="0" smtClean="0"/>
              <a:t> </a:t>
            </a:r>
            <a:r>
              <a:rPr lang="fr-CH" i="1" dirty="0" err="1" smtClean="0"/>
              <a:t>activities</a:t>
            </a:r>
            <a:r>
              <a:rPr lang="fr-CH" i="1" dirty="0" smtClean="0"/>
              <a:t>, and </a:t>
            </a:r>
            <a:r>
              <a:rPr lang="fr-CH" i="1" dirty="0" err="1" smtClean="0"/>
              <a:t>natural</a:t>
            </a:r>
            <a:r>
              <a:rPr lang="fr-CH" i="1" dirty="0" smtClean="0"/>
              <a:t> </a:t>
            </a:r>
            <a:r>
              <a:rPr lang="fr-CH" i="1" dirty="0" err="1" smtClean="0"/>
              <a:t>events</a:t>
            </a:r>
            <a:r>
              <a:rPr lang="fr-CH" i="1" dirty="0" smtClean="0"/>
              <a:t>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417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Components of the FDES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54" y="1196752"/>
            <a:ext cx="47205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0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Data, </a:t>
            </a:r>
            <a:r>
              <a:rPr lang="fr-CH" b="1" dirty="0" err="1" smtClean="0"/>
              <a:t>Statistics</a:t>
            </a:r>
            <a:r>
              <a:rPr lang="fr-CH" b="1" dirty="0" smtClean="0"/>
              <a:t>, </a:t>
            </a:r>
            <a:r>
              <a:rPr lang="fr-CH" b="1" dirty="0" err="1" smtClean="0"/>
              <a:t>Indicators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4488" y="1556792"/>
            <a:ext cx="9001124" cy="4609058"/>
          </a:xfrm>
        </p:spPr>
        <p:txBody>
          <a:bodyPr>
            <a:normAutofit fontScale="92500" lnSpcReduction="20000"/>
          </a:bodyPr>
          <a:lstStyle/>
          <a:p>
            <a:r>
              <a:rPr lang="fr-CH" dirty="0" err="1" smtClean="0"/>
              <a:t>Environmental</a:t>
            </a:r>
            <a:r>
              <a:rPr lang="fr-CH" dirty="0" smtClean="0"/>
              <a:t> DATA: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err="1" smtClean="0"/>
              <a:t>Unprocessed</a:t>
            </a:r>
            <a:r>
              <a:rPr lang="fr-CH" sz="2400" dirty="0" smtClean="0"/>
              <a:t> observations and </a:t>
            </a:r>
            <a:r>
              <a:rPr lang="fr-CH" sz="2400" dirty="0" err="1" smtClean="0"/>
              <a:t>measurements</a:t>
            </a:r>
            <a:r>
              <a:rPr lang="fr-CH" sz="2400" dirty="0" smtClean="0"/>
              <a:t> about the </a:t>
            </a:r>
            <a:r>
              <a:rPr lang="fr-CH" sz="2400" dirty="0" err="1" smtClean="0"/>
              <a:t>environment</a:t>
            </a:r>
            <a:r>
              <a:rPr lang="fr-CH" sz="2400" dirty="0" smtClean="0"/>
              <a:t> and </a:t>
            </a:r>
            <a:r>
              <a:rPr lang="fr-CH" sz="2400" dirty="0" err="1" smtClean="0"/>
              <a:t>related</a:t>
            </a:r>
            <a:r>
              <a:rPr lang="fr-CH" sz="2400" dirty="0" smtClean="0"/>
              <a:t> </a:t>
            </a:r>
            <a:r>
              <a:rPr lang="fr-CH" sz="2400" dirty="0" err="1" smtClean="0"/>
              <a:t>processes</a:t>
            </a:r>
            <a:endParaRPr lang="fr-CH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smtClean="0"/>
              <a:t>Sources: </a:t>
            </a:r>
            <a:r>
              <a:rPr lang="fr-CH" sz="2400" dirty="0" err="1" smtClean="0"/>
              <a:t>Surveys</a:t>
            </a:r>
            <a:r>
              <a:rPr lang="fr-CH" sz="2400" dirty="0" smtClean="0"/>
              <a:t>, Administrative, </a:t>
            </a:r>
            <a:r>
              <a:rPr lang="fr-CH" sz="2400" dirty="0" err="1" smtClean="0"/>
              <a:t>Research</a:t>
            </a:r>
            <a:r>
              <a:rPr lang="fr-CH" sz="2400" dirty="0" smtClean="0"/>
              <a:t>,…</a:t>
            </a:r>
          </a:p>
          <a:p>
            <a:r>
              <a:rPr lang="fr-CH" dirty="0" err="1"/>
              <a:t>Environment</a:t>
            </a:r>
            <a:r>
              <a:rPr lang="fr-CH" dirty="0"/>
              <a:t> </a:t>
            </a:r>
            <a:r>
              <a:rPr lang="fr-CH" dirty="0" smtClean="0"/>
              <a:t>STATISTICS: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err="1"/>
              <a:t>Statistical</a:t>
            </a:r>
            <a:r>
              <a:rPr lang="fr-CH" sz="2400" dirty="0"/>
              <a:t> </a:t>
            </a:r>
            <a:r>
              <a:rPr lang="fr-CH" sz="2400" dirty="0" err="1"/>
              <a:t>methods</a:t>
            </a:r>
            <a:r>
              <a:rPr lang="fr-CH" sz="2400" dirty="0"/>
              <a:t>, standards, </a:t>
            </a:r>
            <a:r>
              <a:rPr lang="fr-CH" sz="2400" dirty="0" err="1"/>
              <a:t>procedures</a:t>
            </a:r>
            <a:r>
              <a:rPr lang="fr-CH" sz="2400" dirty="0"/>
              <a:t> </a:t>
            </a:r>
            <a:r>
              <a:rPr lang="fr-CH" sz="2400" dirty="0" err="1"/>
              <a:t>applied</a:t>
            </a:r>
            <a:endParaRPr lang="fr-CH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err="1"/>
              <a:t>Role</a:t>
            </a:r>
            <a:r>
              <a:rPr lang="fr-CH" sz="2400" dirty="0"/>
              <a:t> of </a:t>
            </a:r>
            <a:r>
              <a:rPr lang="fr-CH" sz="2400" dirty="0" err="1"/>
              <a:t>environment</a:t>
            </a:r>
            <a:r>
              <a:rPr lang="fr-CH" sz="2400" dirty="0"/>
              <a:t> </a:t>
            </a:r>
            <a:r>
              <a:rPr lang="fr-CH" sz="2400" dirty="0" err="1"/>
              <a:t>statistics</a:t>
            </a:r>
            <a:r>
              <a:rPr lang="fr-CH" sz="2400" dirty="0"/>
              <a:t> to </a:t>
            </a:r>
            <a:r>
              <a:rPr lang="fr-CH" sz="2400" dirty="0" err="1"/>
              <a:t>process</a:t>
            </a:r>
            <a:r>
              <a:rPr lang="fr-CH" sz="2400" dirty="0"/>
              <a:t> </a:t>
            </a:r>
            <a:r>
              <a:rPr lang="fr-CH" sz="2400" dirty="0" err="1"/>
              <a:t>environmental</a:t>
            </a:r>
            <a:r>
              <a:rPr lang="fr-CH" sz="2400" dirty="0"/>
              <a:t> data </a:t>
            </a:r>
            <a:r>
              <a:rPr lang="fr-CH" sz="2400" dirty="0" err="1"/>
              <a:t>into</a:t>
            </a:r>
            <a:r>
              <a:rPr lang="fr-CH" sz="2400" dirty="0"/>
              <a:t> </a:t>
            </a:r>
            <a:r>
              <a:rPr lang="fr-CH" sz="2400" dirty="0" err="1"/>
              <a:t>meaningful</a:t>
            </a:r>
            <a:r>
              <a:rPr lang="fr-CH" sz="2400" dirty="0"/>
              <a:t> </a:t>
            </a:r>
            <a:r>
              <a:rPr lang="fr-CH" sz="2400" dirty="0" err="1" smtClean="0"/>
              <a:t>statistics</a:t>
            </a:r>
            <a:endParaRPr lang="fr-CH" sz="2400" dirty="0" smtClean="0"/>
          </a:p>
          <a:p>
            <a:r>
              <a:rPr lang="fr-CH" dirty="0" err="1"/>
              <a:t>Environmental</a:t>
            </a:r>
            <a:r>
              <a:rPr lang="fr-CH" dirty="0"/>
              <a:t> INDICATORS: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err="1" smtClean="0"/>
              <a:t>Synthesize</a:t>
            </a:r>
            <a:r>
              <a:rPr lang="fr-CH" sz="2400" dirty="0" smtClean="0"/>
              <a:t> and </a:t>
            </a:r>
            <a:r>
              <a:rPr lang="fr-CH" sz="2400" dirty="0" err="1" smtClean="0"/>
              <a:t>present</a:t>
            </a:r>
            <a:r>
              <a:rPr lang="fr-CH" sz="2400" dirty="0" smtClean="0"/>
              <a:t> </a:t>
            </a:r>
            <a:r>
              <a:rPr lang="fr-CH" sz="2400" dirty="0" err="1" smtClean="0"/>
              <a:t>complex</a:t>
            </a:r>
            <a:r>
              <a:rPr lang="fr-CH" sz="2400" dirty="0" smtClean="0"/>
              <a:t> </a:t>
            </a:r>
            <a:r>
              <a:rPr lang="fr-CH" sz="2400" dirty="0" err="1" smtClean="0"/>
              <a:t>statistics</a:t>
            </a:r>
            <a:endParaRPr lang="fr-CH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err="1" smtClean="0"/>
              <a:t>Define</a:t>
            </a:r>
            <a:r>
              <a:rPr lang="fr-CH" sz="2400" dirty="0" smtClean="0"/>
              <a:t> objectives, </a:t>
            </a:r>
            <a:r>
              <a:rPr lang="fr-CH" sz="2400" dirty="0" err="1" smtClean="0"/>
              <a:t>assessing</a:t>
            </a:r>
            <a:r>
              <a:rPr lang="fr-CH" sz="2400" dirty="0" smtClean="0"/>
              <a:t> </a:t>
            </a:r>
            <a:r>
              <a:rPr lang="fr-CH" sz="2400" dirty="0" err="1" smtClean="0"/>
              <a:t>present</a:t>
            </a:r>
            <a:r>
              <a:rPr lang="fr-CH" sz="2400" dirty="0" smtClean="0"/>
              <a:t> and future directions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sz="2400" dirty="0" err="1" smtClean="0"/>
              <a:t>Frameworks</a:t>
            </a:r>
            <a:r>
              <a:rPr lang="fr-CH" sz="2400" dirty="0" smtClean="0"/>
              <a:t> are </a:t>
            </a:r>
            <a:r>
              <a:rPr lang="fr-CH" sz="2400" dirty="0" err="1" smtClean="0"/>
              <a:t>e.g</a:t>
            </a:r>
            <a:r>
              <a:rPr lang="fr-CH" sz="2400" dirty="0" smtClean="0"/>
              <a:t>. DPSIR, </a:t>
            </a:r>
            <a:r>
              <a:rPr lang="fr-CH" sz="2400" dirty="0" err="1" smtClean="0"/>
              <a:t>MDGs</a:t>
            </a:r>
            <a:r>
              <a:rPr lang="fr-CH" sz="2400" dirty="0" smtClean="0"/>
              <a:t>, </a:t>
            </a:r>
            <a:r>
              <a:rPr lang="fr-CH" sz="2400" dirty="0" err="1" smtClean="0"/>
              <a:t>SDIs</a:t>
            </a:r>
            <a:r>
              <a:rPr lang="fr-CH" sz="2400" dirty="0" smtClean="0"/>
              <a:t>, </a:t>
            </a:r>
            <a:r>
              <a:rPr lang="fr-CH" sz="2400" dirty="0" err="1" smtClean="0"/>
              <a:t>Climate</a:t>
            </a:r>
            <a:r>
              <a:rPr lang="fr-CH" sz="2400" dirty="0" smtClean="0"/>
              <a:t> Change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11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464" y="5304500"/>
            <a:ext cx="1208584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>
                <a:solidFill>
                  <a:schemeClr val="bg1"/>
                </a:solidFill>
              </a:rPr>
              <a:t>Municipal Survey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32" y="5304500"/>
            <a:ext cx="1656184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400" dirty="0" err="1" smtClean="0">
                <a:solidFill>
                  <a:schemeClr val="bg1"/>
                </a:solidFill>
              </a:rPr>
              <a:t>MoE</a:t>
            </a:r>
            <a:r>
              <a:rPr lang="fr-CH" sz="1400" dirty="0" smtClean="0">
                <a:solidFill>
                  <a:schemeClr val="bg1"/>
                </a:solidFill>
              </a:rPr>
              <a:t> administrative records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9555" y="5288765"/>
            <a:ext cx="1208584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>
                <a:solidFill>
                  <a:schemeClr val="bg1"/>
                </a:solidFill>
              </a:rPr>
              <a:t>Etc.</a:t>
            </a:r>
          </a:p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4893" y="5248170"/>
            <a:ext cx="1208584" cy="523220"/>
          </a:xfrm>
          <a:prstGeom prst="rect">
            <a:avLst/>
          </a:prstGeom>
          <a:solidFill>
            <a:srgbClr val="CC99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/>
              <a:t>Enterprise </a:t>
            </a:r>
            <a:r>
              <a:rPr lang="fr-CH" sz="1400" dirty="0" err="1" smtClean="0"/>
              <a:t>surveys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91031" y="5224089"/>
            <a:ext cx="1656184" cy="523220"/>
          </a:xfrm>
          <a:prstGeom prst="rect">
            <a:avLst/>
          </a:prstGeom>
          <a:solidFill>
            <a:srgbClr val="CC99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400" dirty="0" err="1" smtClean="0"/>
              <a:t>MoF</a:t>
            </a:r>
            <a:r>
              <a:rPr lang="fr-CH" sz="1400" dirty="0" smtClean="0"/>
              <a:t> administrative records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553165" y="5224263"/>
            <a:ext cx="1208584" cy="523220"/>
          </a:xfrm>
          <a:prstGeom prst="rect">
            <a:avLst/>
          </a:prstGeom>
          <a:solidFill>
            <a:srgbClr val="CC99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H" sz="1400" dirty="0" smtClean="0"/>
              <a:t>Etc.</a:t>
            </a:r>
          </a:p>
          <a:p>
            <a:pPr algn="ctr"/>
            <a:endParaRPr lang="en-GB" sz="1400" dirty="0"/>
          </a:p>
        </p:txBody>
      </p:sp>
      <p:sp>
        <p:nvSpPr>
          <p:cNvPr id="6" name="Oval 5"/>
          <p:cNvSpPr/>
          <p:nvPr/>
        </p:nvSpPr>
        <p:spPr>
          <a:xfrm>
            <a:off x="274136" y="3140968"/>
            <a:ext cx="4434001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Environment Statistics</a:t>
            </a:r>
            <a:endParaRPr lang="en-GB" b="1" dirty="0"/>
          </a:p>
          <a:p>
            <a:pPr algn="ctr"/>
            <a:r>
              <a:rPr lang="en-GB" sz="1600" dirty="0" smtClean="0"/>
              <a:t>(Water, Air Emissions, Waste, Soil, Air Quality,…)</a:t>
            </a:r>
            <a:endParaRPr lang="en-GB" sz="1600" dirty="0"/>
          </a:p>
        </p:txBody>
      </p:sp>
      <p:sp>
        <p:nvSpPr>
          <p:cNvPr id="20" name="Oval 19"/>
          <p:cNvSpPr/>
          <p:nvPr/>
        </p:nvSpPr>
        <p:spPr>
          <a:xfrm>
            <a:off x="5302122" y="3140968"/>
            <a:ext cx="4434001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Economic Statistics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(National Accounts, Trade Statistics, etc.)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2756" y="1618050"/>
            <a:ext cx="3500164" cy="1008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err="1" smtClean="0"/>
              <a:t>Environmental</a:t>
            </a:r>
            <a:r>
              <a:rPr lang="fr-CH" b="1" dirty="0" smtClean="0"/>
              <a:t> </a:t>
            </a:r>
            <a:r>
              <a:rPr lang="fr-CH" b="1" dirty="0" err="1" smtClean="0"/>
              <a:t>Indicators</a:t>
            </a:r>
            <a:endParaRPr lang="fr-CH" b="1" dirty="0" smtClean="0"/>
          </a:p>
          <a:p>
            <a:pPr algn="ctr"/>
            <a:r>
              <a:rPr lang="fr-CH" dirty="0" smtClean="0"/>
              <a:t>(</a:t>
            </a:r>
            <a:r>
              <a:rPr lang="fr-CH" dirty="0" err="1" smtClean="0"/>
              <a:t>e.g</a:t>
            </a:r>
            <a:r>
              <a:rPr lang="fr-CH" dirty="0" smtClean="0"/>
              <a:t>. CO</a:t>
            </a:r>
            <a:r>
              <a:rPr lang="fr-CH" baseline="-25000" dirty="0" smtClean="0"/>
              <a:t>2</a:t>
            </a:r>
            <a:r>
              <a:rPr lang="fr-CH" dirty="0" smtClean="0"/>
              <a:t> </a:t>
            </a:r>
            <a:r>
              <a:rPr lang="fr-CH" dirty="0" err="1" smtClean="0"/>
              <a:t>emissions</a:t>
            </a:r>
            <a:r>
              <a:rPr lang="fr-CH" dirty="0" smtClean="0"/>
              <a:t>/capita/</a:t>
            </a:r>
            <a:r>
              <a:rPr lang="fr-CH" dirty="0" err="1" smtClean="0"/>
              <a:t>year</a:t>
            </a:r>
            <a:r>
              <a:rPr lang="fr-CH" dirty="0" smtClean="0"/>
              <a:t>)</a:t>
            </a:r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5769040" y="1618050"/>
            <a:ext cx="3500164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err="1" smtClean="0">
                <a:solidFill>
                  <a:schemeClr val="tx1"/>
                </a:solidFill>
              </a:rPr>
              <a:t>Economic</a:t>
            </a:r>
            <a:r>
              <a:rPr lang="fr-CH" b="1" dirty="0" smtClean="0">
                <a:solidFill>
                  <a:schemeClr val="tx1"/>
                </a:solidFill>
              </a:rPr>
              <a:t> </a:t>
            </a:r>
            <a:r>
              <a:rPr lang="fr-CH" b="1" dirty="0" err="1" smtClean="0">
                <a:solidFill>
                  <a:schemeClr val="tx1"/>
                </a:solidFill>
              </a:rPr>
              <a:t>Indicators</a:t>
            </a:r>
            <a:endParaRPr lang="fr-CH" b="1" dirty="0" smtClean="0">
              <a:solidFill>
                <a:schemeClr val="tx1"/>
              </a:solidFill>
            </a:endParaRP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(</a:t>
            </a:r>
            <a:r>
              <a:rPr lang="fr-CH" dirty="0" err="1" smtClean="0">
                <a:solidFill>
                  <a:schemeClr val="tx1"/>
                </a:solidFill>
              </a:rPr>
              <a:t>e.g</a:t>
            </a:r>
            <a:r>
              <a:rPr lang="fr-CH" dirty="0" smtClean="0">
                <a:solidFill>
                  <a:schemeClr val="tx1"/>
                </a:solidFill>
              </a:rPr>
              <a:t>. GDP, value </a:t>
            </a:r>
            <a:r>
              <a:rPr lang="fr-CH" dirty="0" err="1" smtClean="0">
                <a:solidFill>
                  <a:schemeClr val="tx1"/>
                </a:solidFill>
              </a:rPr>
              <a:t>added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smtClean="0">
                <a:solidFill>
                  <a:schemeClr val="tx1"/>
                </a:solidFill>
              </a:rPr>
              <a:t>etc.)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8" idx="0"/>
            <a:endCxn id="6" idx="3"/>
          </p:cNvCxnSpPr>
          <p:nvPr/>
        </p:nvCxnSpPr>
        <p:spPr>
          <a:xfrm flipV="1">
            <a:off x="732756" y="4308759"/>
            <a:ext cx="190724" cy="995741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0"/>
            <a:endCxn id="6" idx="4"/>
          </p:cNvCxnSpPr>
          <p:nvPr/>
        </p:nvCxnSpPr>
        <p:spPr>
          <a:xfrm flipV="1">
            <a:off x="2468724" y="4509120"/>
            <a:ext cx="22413" cy="795380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0"/>
            <a:endCxn id="6" idx="5"/>
          </p:cNvCxnSpPr>
          <p:nvPr/>
        </p:nvCxnSpPr>
        <p:spPr>
          <a:xfrm flipH="1" flipV="1">
            <a:off x="4058793" y="4308759"/>
            <a:ext cx="45054" cy="980006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19" idx="2"/>
          </p:cNvCxnSpPr>
          <p:nvPr/>
        </p:nvCxnSpPr>
        <p:spPr>
          <a:xfrm flipH="1" flipV="1">
            <a:off x="2482838" y="2626162"/>
            <a:ext cx="8299" cy="514806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0"/>
            <a:endCxn id="24" idx="2"/>
          </p:cNvCxnSpPr>
          <p:nvPr/>
        </p:nvCxnSpPr>
        <p:spPr>
          <a:xfrm flipH="1" flipV="1">
            <a:off x="7519122" y="2626162"/>
            <a:ext cx="1" cy="514806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0"/>
            <a:endCxn id="20" idx="3"/>
          </p:cNvCxnSpPr>
          <p:nvPr/>
        </p:nvCxnSpPr>
        <p:spPr>
          <a:xfrm flipV="1">
            <a:off x="5709185" y="4308759"/>
            <a:ext cx="242281" cy="939411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4" idx="0"/>
            <a:endCxn id="20" idx="4"/>
          </p:cNvCxnSpPr>
          <p:nvPr/>
        </p:nvCxnSpPr>
        <p:spPr>
          <a:xfrm flipV="1">
            <a:off x="7519123" y="4509120"/>
            <a:ext cx="0" cy="714969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6" idx="0"/>
            <a:endCxn id="20" idx="5"/>
          </p:cNvCxnSpPr>
          <p:nvPr/>
        </p:nvCxnSpPr>
        <p:spPr>
          <a:xfrm flipH="1" flipV="1">
            <a:off x="9086779" y="4308759"/>
            <a:ext cx="70678" cy="915504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Group 1028"/>
          <p:cNvGrpSpPr/>
          <p:nvPr/>
        </p:nvGrpSpPr>
        <p:grpSpPr>
          <a:xfrm>
            <a:off x="3308481" y="332656"/>
            <a:ext cx="3500164" cy="3816424"/>
            <a:chOff x="3308481" y="332656"/>
            <a:chExt cx="3500164" cy="3816424"/>
          </a:xfrm>
        </p:grpSpPr>
        <p:sp>
          <p:nvSpPr>
            <p:cNvPr id="55" name="Oval 54"/>
            <p:cNvSpPr/>
            <p:nvPr/>
          </p:nvSpPr>
          <p:spPr>
            <a:xfrm>
              <a:off x="3948916" y="2708920"/>
              <a:ext cx="2232248" cy="144016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 smtClean="0">
                  <a:solidFill>
                    <a:schemeClr val="tx1"/>
                  </a:solidFill>
                </a:rPr>
                <a:t>Integration</a:t>
              </a:r>
              <a:endParaRPr lang="fr-CH" sz="1600" dirty="0">
                <a:solidFill>
                  <a:schemeClr val="tx1"/>
                </a:solidFill>
              </a:endParaRPr>
            </a:p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(</a:t>
              </a:r>
              <a:r>
                <a:rPr lang="fr-CH" sz="1400" dirty="0" err="1" smtClean="0">
                  <a:solidFill>
                    <a:schemeClr val="tx1"/>
                  </a:solidFill>
                </a:rPr>
                <a:t>e.g</a:t>
              </a:r>
              <a:r>
                <a:rPr lang="fr-CH" sz="1400" dirty="0" smtClean="0">
                  <a:solidFill>
                    <a:schemeClr val="tx1"/>
                  </a:solidFill>
                </a:rPr>
                <a:t>. </a:t>
              </a:r>
              <a:r>
                <a:rPr lang="fr-CH" sz="1400" dirty="0" err="1" smtClean="0">
                  <a:solidFill>
                    <a:schemeClr val="tx1"/>
                  </a:solidFill>
                </a:rPr>
                <a:t>Environmental</a:t>
              </a:r>
              <a:r>
                <a:rPr lang="fr-CH" sz="1400" dirty="0" smtClean="0">
                  <a:solidFill>
                    <a:schemeClr val="tx1"/>
                  </a:solidFill>
                </a:rPr>
                <a:t>- </a:t>
              </a:r>
              <a:r>
                <a:rPr lang="fr-CH" sz="1400" dirty="0" err="1" smtClean="0">
                  <a:solidFill>
                    <a:schemeClr val="tx1"/>
                  </a:solidFill>
                </a:rPr>
                <a:t>Economic</a:t>
              </a:r>
              <a:r>
                <a:rPr lang="fr-CH" sz="1400" dirty="0" smtClean="0">
                  <a:solidFill>
                    <a:schemeClr val="tx1"/>
                  </a:solidFill>
                </a:rPr>
                <a:t> </a:t>
              </a:r>
              <a:r>
                <a:rPr lang="fr-CH" sz="1400" dirty="0" err="1" smtClean="0">
                  <a:solidFill>
                    <a:schemeClr val="tx1"/>
                  </a:solidFill>
                </a:rPr>
                <a:t>Accounts</a:t>
              </a:r>
              <a:r>
                <a:rPr lang="fr-CH" sz="1400" dirty="0" smtClean="0">
                  <a:solidFill>
                    <a:schemeClr val="tx1"/>
                  </a:solidFill>
                </a:rPr>
                <a:t>)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308481" y="332656"/>
              <a:ext cx="3500164" cy="100811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err="1" smtClean="0"/>
                <a:t>Environmental-Economic</a:t>
              </a:r>
              <a:r>
                <a:rPr lang="fr-CH" b="1" dirty="0" smtClean="0"/>
                <a:t> </a:t>
              </a:r>
              <a:r>
                <a:rPr lang="fr-CH" b="1" dirty="0" err="1" smtClean="0"/>
                <a:t>Indicators</a:t>
              </a:r>
              <a:endParaRPr lang="fr-CH" b="1" dirty="0" smtClean="0"/>
            </a:p>
            <a:p>
              <a:pPr algn="ctr"/>
              <a:r>
                <a:rPr lang="fr-CH" dirty="0" smtClean="0"/>
                <a:t>(</a:t>
              </a:r>
              <a:r>
                <a:rPr lang="fr-CH" dirty="0" err="1" smtClean="0"/>
                <a:t>e.g</a:t>
              </a:r>
              <a:r>
                <a:rPr lang="fr-CH" dirty="0" smtClean="0"/>
                <a:t>. CO</a:t>
              </a:r>
              <a:r>
                <a:rPr lang="fr-CH" baseline="-25000" dirty="0" smtClean="0"/>
                <a:t>2</a:t>
              </a:r>
              <a:r>
                <a:rPr lang="fr-CH" dirty="0" smtClean="0"/>
                <a:t> </a:t>
              </a:r>
              <a:r>
                <a:rPr lang="fr-CH" dirty="0" err="1" smtClean="0"/>
                <a:t>emissions</a:t>
              </a:r>
              <a:r>
                <a:rPr lang="fr-CH" dirty="0" smtClean="0"/>
                <a:t>/value </a:t>
              </a:r>
              <a:r>
                <a:rPr lang="fr-CH" dirty="0" err="1" smtClean="0"/>
                <a:t>added</a:t>
              </a:r>
              <a:r>
                <a:rPr lang="fr-CH" dirty="0" smtClean="0"/>
                <a:t>)</a:t>
              </a:r>
              <a:endParaRPr lang="en-GB" dirty="0"/>
            </a:p>
          </p:txBody>
        </p:sp>
        <p:cxnSp>
          <p:nvCxnSpPr>
            <p:cNvPr id="60" name="Straight Arrow Connector 59"/>
            <p:cNvCxnSpPr>
              <a:stCxn id="55" idx="0"/>
              <a:endCxn id="58" idx="2"/>
            </p:cNvCxnSpPr>
            <p:nvPr/>
          </p:nvCxnSpPr>
          <p:spPr>
            <a:xfrm flipH="1" flipV="1">
              <a:off x="5058563" y="1340768"/>
              <a:ext cx="6477" cy="1368152"/>
            </a:xfrm>
            <a:prstGeom prst="straightConnector1">
              <a:avLst/>
            </a:prstGeom>
            <a:ln w="412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579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768" y="332656"/>
            <a:ext cx="7041233" cy="1143000"/>
          </a:xfrm>
        </p:spPr>
        <p:txBody>
          <a:bodyPr>
            <a:normAutofit/>
          </a:bodyPr>
          <a:lstStyle/>
          <a:p>
            <a:r>
              <a:rPr lang="fr-CH" sz="3100" dirty="0" smtClean="0"/>
              <a:t>EXAMPLE: </a:t>
            </a:r>
            <a:r>
              <a:rPr lang="en-GB" sz="3100" dirty="0"/>
              <a:t>Industry level water use intensity </a:t>
            </a:r>
            <a:r>
              <a:rPr lang="en-GB" sz="3100" dirty="0" smtClean="0"/>
              <a:t>indicators (</a:t>
            </a:r>
            <a:r>
              <a:rPr lang="en-GB" sz="3100" dirty="0" err="1" smtClean="0"/>
              <a:t>liters</a:t>
            </a:r>
            <a:r>
              <a:rPr lang="en-GB" sz="3100" dirty="0" smtClean="0"/>
              <a:t>/$ value added)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49144" y="1412776"/>
            <a:ext cx="3656856" cy="4753074"/>
          </a:xfrm>
        </p:spPr>
        <p:txBody>
          <a:bodyPr>
            <a:normAutofit fontScale="92500"/>
          </a:bodyPr>
          <a:lstStyle/>
          <a:p>
            <a:pPr algn="ctr"/>
            <a:r>
              <a:rPr lang="fr-CH" sz="1600" b="1" dirty="0" err="1" smtClean="0"/>
              <a:t>Requires</a:t>
            </a:r>
            <a:r>
              <a:rPr lang="fr-CH" sz="1600" b="1" dirty="0"/>
              <a:t> </a:t>
            </a:r>
            <a:r>
              <a:rPr lang="fr-CH" sz="1600" b="1" dirty="0" err="1" smtClean="0"/>
              <a:t>integration</a:t>
            </a:r>
            <a:endParaRPr lang="fr-CH" sz="1600" b="1" dirty="0" smtClean="0"/>
          </a:p>
          <a:p>
            <a:endParaRPr lang="fr-CH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sz="1600" b="1" dirty="0" smtClean="0"/>
              <a:t>Water </a:t>
            </a:r>
            <a:r>
              <a:rPr lang="fr-CH" sz="1600" b="1" dirty="0" err="1" smtClean="0"/>
              <a:t>statistics</a:t>
            </a:r>
            <a:r>
              <a:rPr lang="fr-CH" sz="1600" b="1" dirty="0" smtClean="0"/>
              <a:t>. </a:t>
            </a:r>
            <a:r>
              <a:rPr lang="fr-CH" sz="1600" dirty="0" smtClean="0"/>
              <a:t>Data sources:</a:t>
            </a:r>
          </a:p>
          <a:p>
            <a:pPr marL="627063" lvl="1" indent="-177800">
              <a:buFont typeface="Arial" pitchFamily="34" charset="0"/>
              <a:buChar char="•"/>
            </a:pPr>
            <a:r>
              <a:rPr lang="fr-CH" sz="1400" dirty="0" err="1"/>
              <a:t>Industry</a:t>
            </a:r>
            <a:r>
              <a:rPr lang="fr-CH" sz="1400" dirty="0"/>
              <a:t> </a:t>
            </a:r>
            <a:r>
              <a:rPr lang="fr-CH" sz="1400" dirty="0" err="1"/>
              <a:t>Surveys</a:t>
            </a:r>
            <a:endParaRPr lang="fr-CH" sz="1400" dirty="0"/>
          </a:p>
          <a:p>
            <a:pPr marL="627063" lvl="1" indent="-177800">
              <a:buFont typeface="Arial" pitchFamily="34" charset="0"/>
              <a:buChar char="•"/>
            </a:pPr>
            <a:r>
              <a:rPr lang="fr-CH" sz="1400" dirty="0"/>
              <a:t>Municipal </a:t>
            </a:r>
            <a:r>
              <a:rPr lang="fr-CH" sz="1400" dirty="0" err="1"/>
              <a:t>Surveys</a:t>
            </a:r>
            <a:endParaRPr lang="fr-CH" sz="1400" dirty="0"/>
          </a:p>
          <a:p>
            <a:pPr marL="627063" lvl="1" indent="-177800">
              <a:buFont typeface="Arial" pitchFamily="34" charset="0"/>
              <a:buChar char="•"/>
            </a:pPr>
            <a:r>
              <a:rPr lang="fr-CH" sz="1400" dirty="0"/>
              <a:t>Records of </a:t>
            </a:r>
            <a:r>
              <a:rPr lang="fr-CH" sz="1400" dirty="0" err="1"/>
              <a:t>Ministry</a:t>
            </a:r>
            <a:r>
              <a:rPr lang="fr-CH" sz="1400" dirty="0"/>
              <a:t> of </a:t>
            </a:r>
            <a:r>
              <a:rPr lang="fr-CH" sz="1400" dirty="0" err="1"/>
              <a:t>Environment</a:t>
            </a:r>
            <a:endParaRPr lang="fr-CH" sz="1400" dirty="0"/>
          </a:p>
          <a:p>
            <a:pPr marL="627063" lvl="1" indent="-177800">
              <a:buFont typeface="Arial" pitchFamily="34" charset="0"/>
              <a:buChar char="•"/>
            </a:pPr>
            <a:r>
              <a:rPr lang="fr-CH" sz="1400" dirty="0"/>
              <a:t>Records of </a:t>
            </a:r>
            <a:r>
              <a:rPr lang="fr-CH" sz="1400" dirty="0" err="1"/>
              <a:t>Ministry</a:t>
            </a:r>
            <a:r>
              <a:rPr lang="fr-CH" sz="1400" dirty="0"/>
              <a:t> of Agriculture</a:t>
            </a:r>
          </a:p>
          <a:p>
            <a:pPr marL="627063" lvl="1" indent="-177800">
              <a:buFont typeface="Arial" pitchFamily="34" charset="0"/>
              <a:buChar char="•"/>
            </a:pPr>
            <a:r>
              <a:rPr lang="fr-CH" sz="1400" dirty="0" smtClean="0"/>
              <a:t>…</a:t>
            </a:r>
            <a:endParaRPr lang="fr-CH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1600" b="1" dirty="0" err="1" smtClean="0"/>
              <a:t>Economic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Statistics</a:t>
            </a:r>
            <a:r>
              <a:rPr lang="fr-CH" sz="1600" b="1" dirty="0" smtClean="0"/>
              <a:t>. </a:t>
            </a:r>
            <a:r>
              <a:rPr lang="fr-CH" sz="1600" dirty="0" smtClean="0"/>
              <a:t>Data sources:</a:t>
            </a:r>
          </a:p>
          <a:p>
            <a:pPr marL="627063" lvl="1" indent="-177800">
              <a:buFont typeface="Arial" pitchFamily="34" charset="0"/>
              <a:buChar char="•"/>
            </a:pPr>
            <a:r>
              <a:rPr lang="fr-CH" sz="1400" dirty="0" err="1"/>
              <a:t>Industry</a:t>
            </a:r>
            <a:r>
              <a:rPr lang="fr-CH" sz="1400" dirty="0"/>
              <a:t> </a:t>
            </a:r>
            <a:r>
              <a:rPr lang="fr-CH" sz="1400" dirty="0" err="1"/>
              <a:t>surveys</a:t>
            </a:r>
            <a:endParaRPr lang="fr-CH" sz="1400" dirty="0"/>
          </a:p>
          <a:p>
            <a:pPr marL="627063" lvl="1" indent="-177800">
              <a:buFont typeface="Arial" pitchFamily="34" charset="0"/>
              <a:buChar char="•"/>
            </a:pPr>
            <a:r>
              <a:rPr lang="fr-CH" sz="1400" dirty="0"/>
              <a:t>Agriculture </a:t>
            </a:r>
            <a:r>
              <a:rPr lang="fr-CH" sz="1400" dirty="0" err="1"/>
              <a:t>survey</a:t>
            </a:r>
            <a:endParaRPr lang="fr-CH" sz="1400" dirty="0"/>
          </a:p>
          <a:p>
            <a:pPr marL="627063" lvl="1" indent="-177800">
              <a:buFont typeface="Arial" pitchFamily="34" charset="0"/>
              <a:buChar char="•"/>
            </a:pPr>
            <a:r>
              <a:rPr lang="fr-CH" sz="1400" dirty="0" smtClean="0"/>
              <a:t>…</a:t>
            </a:r>
            <a:endParaRPr lang="fr-CH" sz="1400" dirty="0"/>
          </a:p>
          <a:p>
            <a:pPr marL="285750" indent="-285750">
              <a:buFont typeface="Arial" pitchFamily="34" charset="0"/>
              <a:buChar char="•"/>
            </a:pPr>
            <a:endParaRPr lang="fr-CH" sz="1600" dirty="0" smtClean="0"/>
          </a:p>
          <a:p>
            <a:pPr marL="271463"/>
            <a:r>
              <a:rPr lang="fr-CH" sz="1600" dirty="0" smtClean="0"/>
              <a:t>Use of </a:t>
            </a:r>
            <a:r>
              <a:rPr lang="fr-CH" sz="1600" dirty="0" err="1" smtClean="0"/>
              <a:t>unified</a:t>
            </a:r>
            <a:r>
              <a:rPr lang="fr-CH" sz="1600" dirty="0" smtClean="0"/>
              <a:t> </a:t>
            </a:r>
            <a:r>
              <a:rPr lang="fr-CH" sz="1600" dirty="0" err="1" smtClean="0"/>
              <a:t>industry</a:t>
            </a:r>
            <a:r>
              <a:rPr lang="fr-CH" sz="1600" dirty="0" smtClean="0"/>
              <a:t> classification (ISIC/NACE) essential</a:t>
            </a:r>
          </a:p>
          <a:p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" y="1830716"/>
            <a:ext cx="6480720" cy="500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0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Beauty and the Power of </a:t>
            </a:r>
            <a:r>
              <a:rPr lang="fr-CH" dirty="0" err="1" smtClean="0"/>
              <a:t>Environment</a:t>
            </a:r>
            <a:r>
              <a:rPr lang="fr-CH" dirty="0" smtClean="0"/>
              <a:t> </a:t>
            </a:r>
            <a:r>
              <a:rPr lang="fr-CH" dirty="0" err="1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4488" y="1484784"/>
            <a:ext cx="9361040" cy="5184576"/>
          </a:xfrm>
        </p:spPr>
        <p:txBody>
          <a:bodyPr>
            <a:normAutofit fontScale="55000" lnSpcReduction="20000"/>
          </a:bodyPr>
          <a:lstStyle/>
          <a:p>
            <a:r>
              <a:rPr lang="fr-CH" b="1" dirty="0" err="1" smtClean="0"/>
              <a:t>Environment</a:t>
            </a:r>
            <a:r>
              <a:rPr lang="fr-CH" b="1" dirty="0" smtClean="0"/>
              <a:t> </a:t>
            </a:r>
            <a:r>
              <a:rPr lang="fr-CH" b="1" dirty="0" err="1" smtClean="0"/>
              <a:t>Statistics</a:t>
            </a:r>
            <a:r>
              <a:rPr lang="fr-CH" b="1" dirty="0" smtClean="0"/>
              <a:t> </a:t>
            </a:r>
            <a:r>
              <a:rPr lang="fr-CH" b="1" dirty="0" err="1" smtClean="0"/>
              <a:t>provides</a:t>
            </a:r>
            <a:r>
              <a:rPr lang="fr-CH" b="1" dirty="0" smtClean="0"/>
              <a:t> a single set of </a:t>
            </a:r>
            <a:r>
              <a:rPr lang="fr-CH" b="1" dirty="0" err="1" smtClean="0"/>
              <a:t>trusted</a:t>
            </a:r>
            <a:r>
              <a:rPr lang="fr-CH" b="1" dirty="0" smtClean="0"/>
              <a:t> </a:t>
            </a:r>
            <a:r>
              <a:rPr lang="fr-CH" b="1" dirty="0" err="1" smtClean="0"/>
              <a:t>environmental</a:t>
            </a:r>
            <a:r>
              <a:rPr lang="fr-CH" b="1" dirty="0" smtClean="0"/>
              <a:t> information </a:t>
            </a:r>
            <a:r>
              <a:rPr lang="fr-CH" b="1" dirty="0" err="1" smtClean="0"/>
              <a:t>which</a:t>
            </a:r>
            <a:r>
              <a:rPr lang="fr-CH" b="1" dirty="0" smtClean="0"/>
              <a:t>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be</a:t>
            </a:r>
            <a:r>
              <a:rPr lang="fr-CH" b="1" dirty="0" smtClean="0"/>
              <a:t> </a:t>
            </a:r>
            <a:r>
              <a:rPr lang="fr-CH" b="1" dirty="0" err="1" smtClean="0"/>
              <a:t>used</a:t>
            </a:r>
            <a:r>
              <a:rPr lang="fr-CH" b="1" dirty="0" smtClean="0"/>
              <a:t> for multiple </a:t>
            </a:r>
            <a:r>
              <a:rPr lang="fr-CH" b="1" dirty="0" err="1" smtClean="0"/>
              <a:t>purposes</a:t>
            </a:r>
            <a:r>
              <a:rPr lang="fr-CH" b="1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smtClean="0"/>
              <a:t>Simple and </a:t>
            </a:r>
            <a:r>
              <a:rPr lang="fr-CH" dirty="0" err="1" smtClean="0"/>
              <a:t>complex</a:t>
            </a:r>
            <a:r>
              <a:rPr lang="fr-CH" dirty="0" smtClean="0"/>
              <a:t> </a:t>
            </a:r>
            <a:r>
              <a:rPr lang="fr-CH" dirty="0" err="1" smtClean="0"/>
              <a:t>policy</a:t>
            </a:r>
            <a:r>
              <a:rPr lang="fr-CH" dirty="0" smtClean="0"/>
              <a:t> questions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smtClean="0"/>
              <a:t>International </a:t>
            </a:r>
            <a:r>
              <a:rPr lang="fr-CH" dirty="0" err="1" smtClean="0"/>
              <a:t>comparisons</a:t>
            </a:r>
            <a:r>
              <a:rPr lang="fr-CH" dirty="0" smtClean="0"/>
              <a:t> and cross-</a:t>
            </a:r>
            <a:r>
              <a:rPr lang="fr-CH" dirty="0" err="1" smtClean="0"/>
              <a:t>boundary</a:t>
            </a:r>
            <a:r>
              <a:rPr lang="fr-CH" dirty="0" smtClean="0"/>
              <a:t> issues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err="1" smtClean="0"/>
              <a:t>Sub</a:t>
            </a:r>
            <a:r>
              <a:rPr lang="fr-CH" dirty="0" smtClean="0"/>
              <a:t>-national, national, </a:t>
            </a:r>
            <a:r>
              <a:rPr lang="fr-CH" dirty="0" err="1" smtClean="0"/>
              <a:t>regional</a:t>
            </a:r>
            <a:r>
              <a:rPr lang="fr-CH" dirty="0" smtClean="0"/>
              <a:t> and global </a:t>
            </a:r>
            <a:r>
              <a:rPr lang="fr-CH" dirty="0" err="1" smtClean="0"/>
              <a:t>indicators</a:t>
            </a:r>
            <a:endParaRPr lang="fr-CH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CH" dirty="0" smtClean="0"/>
              <a:t>Information of the </a:t>
            </a:r>
            <a:r>
              <a:rPr lang="fr-CH" dirty="0" err="1" smtClean="0"/>
              <a:t>general</a:t>
            </a:r>
            <a:r>
              <a:rPr lang="fr-CH" dirty="0" smtClean="0"/>
              <a:t> public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err="1" smtClean="0"/>
              <a:t>Research</a:t>
            </a:r>
            <a:endParaRPr lang="fr-CH" dirty="0" smtClean="0"/>
          </a:p>
          <a:p>
            <a:pPr marL="457200" indent="-457200">
              <a:buFont typeface="Arial" pitchFamily="34" charset="0"/>
              <a:buChar char="•"/>
            </a:pPr>
            <a:endParaRPr lang="fr-CH" dirty="0"/>
          </a:p>
          <a:p>
            <a:r>
              <a:rPr lang="fr-CH" b="1" dirty="0" err="1" smtClean="0"/>
              <a:t>What</a:t>
            </a:r>
            <a:r>
              <a:rPr lang="fr-CH" b="1" dirty="0" smtClean="0"/>
              <a:t> </a:t>
            </a:r>
            <a:r>
              <a:rPr lang="fr-CH" b="1" dirty="0" err="1" smtClean="0"/>
              <a:t>makes</a:t>
            </a:r>
            <a:r>
              <a:rPr lang="fr-CH" b="1" dirty="0" smtClean="0"/>
              <a:t> ES </a:t>
            </a:r>
            <a:r>
              <a:rPr lang="fr-CH" b="1" dirty="0" err="1" smtClean="0"/>
              <a:t>so</a:t>
            </a:r>
            <a:r>
              <a:rPr lang="fr-CH" b="1" dirty="0" smtClean="0"/>
              <a:t> </a:t>
            </a:r>
            <a:r>
              <a:rPr lang="fr-CH" b="1" dirty="0" err="1" smtClean="0"/>
              <a:t>special</a:t>
            </a:r>
            <a:r>
              <a:rPr lang="fr-CH" b="1" dirty="0" smtClean="0"/>
              <a:t>?</a:t>
            </a:r>
            <a:endParaRPr lang="fr-CH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Official Statistics (fundamental principles applied)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smtClean="0"/>
              <a:t>International </a:t>
            </a:r>
            <a:r>
              <a:rPr lang="fr-CH" dirty="0" err="1" smtClean="0"/>
              <a:t>framework</a:t>
            </a:r>
            <a:r>
              <a:rPr lang="fr-CH" dirty="0" smtClean="0"/>
              <a:t> (FDES) </a:t>
            </a:r>
            <a:r>
              <a:rPr lang="fr-CH" dirty="0" err="1" smtClean="0"/>
              <a:t>that</a:t>
            </a:r>
            <a:r>
              <a:rPr lang="fr-CH" dirty="0" smtClean="0"/>
              <a:t> tries to </a:t>
            </a:r>
            <a:r>
              <a:rPr lang="fr-CH" dirty="0" err="1" smtClean="0"/>
              <a:t>cover</a:t>
            </a:r>
            <a:r>
              <a:rPr lang="fr-CH" dirty="0" smtClean="0"/>
              <a:t> the </a:t>
            </a:r>
            <a:r>
              <a:rPr lang="fr-CH" dirty="0" err="1" smtClean="0"/>
              <a:t>complexity</a:t>
            </a:r>
            <a:r>
              <a:rPr lang="fr-CH" dirty="0" smtClean="0"/>
              <a:t> of the </a:t>
            </a:r>
            <a:r>
              <a:rPr lang="fr-CH" dirty="0" err="1" smtClean="0"/>
              <a:t>environment</a:t>
            </a:r>
            <a:r>
              <a:rPr lang="fr-CH" dirty="0" smtClean="0"/>
              <a:t> and </a:t>
            </a:r>
            <a:r>
              <a:rPr lang="fr-CH" dirty="0" err="1" smtClean="0"/>
              <a:t>its</a:t>
            </a:r>
            <a:r>
              <a:rPr lang="fr-CH" dirty="0" smtClean="0"/>
              <a:t> interactions as a </a:t>
            </a:r>
            <a:r>
              <a:rPr lang="fr-CH" dirty="0" err="1" smtClean="0"/>
              <a:t>whole</a:t>
            </a:r>
            <a:endParaRPr lang="fr-CH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CH" dirty="0" err="1" smtClean="0"/>
              <a:t>Statistical</a:t>
            </a:r>
            <a:r>
              <a:rPr lang="fr-CH" dirty="0" smtClean="0"/>
              <a:t> </a:t>
            </a:r>
            <a:r>
              <a:rPr lang="fr-CH" dirty="0" err="1" smtClean="0"/>
              <a:t>quality</a:t>
            </a:r>
            <a:r>
              <a:rPr lang="fr-CH" dirty="0" smtClean="0"/>
              <a:t> standards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err="1" smtClean="0"/>
              <a:t>Statistical</a:t>
            </a:r>
            <a:r>
              <a:rPr lang="fr-CH" dirty="0" smtClean="0"/>
              <a:t> classifications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smtClean="0"/>
              <a:t>Can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integrated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statistics</a:t>
            </a:r>
            <a:r>
              <a:rPr lang="fr-CH" dirty="0" smtClean="0"/>
              <a:t> (</a:t>
            </a:r>
            <a:r>
              <a:rPr lang="fr-CH" dirty="0" err="1" smtClean="0"/>
              <a:t>e.g</a:t>
            </a:r>
            <a:r>
              <a:rPr lang="fr-CH" dirty="0" smtClean="0"/>
              <a:t>. </a:t>
            </a:r>
            <a:r>
              <a:rPr lang="fr-CH" dirty="0" err="1" smtClean="0"/>
              <a:t>economic</a:t>
            </a:r>
            <a:r>
              <a:rPr lang="fr-CH" dirty="0" smtClean="0"/>
              <a:t> and social </a:t>
            </a:r>
            <a:r>
              <a:rPr lang="fr-CH" dirty="0" err="1" smtClean="0"/>
              <a:t>statistics</a:t>
            </a:r>
            <a:r>
              <a:rPr lang="fr-CH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err="1" smtClean="0"/>
              <a:t>Accounting</a:t>
            </a:r>
            <a:r>
              <a:rPr lang="fr-CH" dirty="0" smtClean="0"/>
              <a:t> </a:t>
            </a:r>
            <a:r>
              <a:rPr lang="fr-CH" dirty="0" err="1" smtClean="0"/>
              <a:t>frameworks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applied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4585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768</Words>
  <Application>Microsoft Office PowerPoint</Application>
  <PresentationFormat>A4 Paper (210x297 mm)</PresentationFormat>
  <Paragraphs>124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Office Theme</vt:lpstr>
      <vt:lpstr>Environment Statistics</vt:lpstr>
      <vt:lpstr>Objective of Environment Statistics</vt:lpstr>
      <vt:lpstr>FRAMEWORK FOR THE DEVELOPMENT OF ENVIRONMENT STATISTICS (FDES 2013) Conceptual Foundation</vt:lpstr>
      <vt:lpstr>Scope of FDES</vt:lpstr>
      <vt:lpstr>Components of the FDES</vt:lpstr>
      <vt:lpstr>Data, Statistics, Indicators</vt:lpstr>
      <vt:lpstr>PowerPoint Presentation</vt:lpstr>
      <vt:lpstr>EXAMPLE: Industry level water use intensity indicators (liters/$ value added)</vt:lpstr>
      <vt:lpstr>The Beauty and the Power of Environment Statistics</vt:lpstr>
      <vt:lpstr>Fundamental Principles of Official Statistics – Principle 6: Statistical Confidentiality</vt:lpstr>
      <vt:lpstr>Confidentiality of Environment Statistics</vt:lpstr>
      <vt:lpstr>Environment Statistics are disseminated by NSOs and international organisations</vt:lpstr>
      <vt:lpstr>Conclusion</vt:lpstr>
      <vt:lpstr>Environment Statistics</vt:lpstr>
    </vt:vector>
  </TitlesOfParts>
  <Company>ECE-ISU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Clopt</dc:creator>
  <cp:lastModifiedBy>Maryna Yanush</cp:lastModifiedBy>
  <cp:revision>358</cp:revision>
  <cp:lastPrinted>2014-10-21T13:49:52Z</cp:lastPrinted>
  <dcterms:created xsi:type="dcterms:W3CDTF">2012-05-22T12:09:49Z</dcterms:created>
  <dcterms:modified xsi:type="dcterms:W3CDTF">2014-12-02T20:01:08Z</dcterms:modified>
</cp:coreProperties>
</file>